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11" r:id="rId2"/>
    <p:sldId id="257" r:id="rId3"/>
    <p:sldId id="325" r:id="rId4"/>
    <p:sldId id="326" r:id="rId5"/>
    <p:sldId id="327" r:id="rId6"/>
    <p:sldId id="333" r:id="rId7"/>
    <p:sldId id="334" r:id="rId8"/>
    <p:sldId id="335" r:id="rId9"/>
    <p:sldId id="336" r:id="rId10"/>
    <p:sldId id="337" r:id="rId11"/>
    <p:sldId id="338" r:id="rId12"/>
    <p:sldId id="340" r:id="rId13"/>
    <p:sldId id="341" r:id="rId14"/>
    <p:sldId id="348" r:id="rId15"/>
    <p:sldId id="343" r:id="rId16"/>
    <p:sldId id="344" r:id="rId17"/>
    <p:sldId id="346" r:id="rId18"/>
    <p:sldId id="347"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80" d="100"/>
          <a:sy n="80" d="100"/>
        </p:scale>
        <p:origin x="-678" y="13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2456615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 xmlns:p14="http://schemas.microsoft.com/office/powerpoint/2010/main" val="1105452255"/>
      </p:ext>
    </p:extLst>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الثامنة</a:t>
            </a:r>
            <a:br>
              <a:rPr lang="ar-SA" spc="-150" dirty="0" smtClean="0">
                <a:solidFill>
                  <a:srgbClr val="376092"/>
                </a:solidFill>
                <a:latin typeface="ae_AlMateen" pitchFamily="2" charset="-78"/>
                <a:cs typeface="ae_AlMateen" pitchFamily="2" charset="-78"/>
              </a:rPr>
            </a:br>
            <a:r>
              <a:rPr lang="ar-SA" b="1" dirty="0" err="1" smtClean="0"/>
              <a:t>مباديء</a:t>
            </a:r>
            <a:r>
              <a:rPr lang="ar-SA" b="1" dirty="0" smtClean="0"/>
              <a:t> في البحث العلمي</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من أبرز النقاط التي ينبغي على الباحث الانتباه أليها في أثناء كتابة البحث ما يلي:</a:t>
            </a:r>
            <a:endParaRPr lang="en-US" dirty="0"/>
          </a:p>
        </p:txBody>
      </p:sp>
      <p:sp>
        <p:nvSpPr>
          <p:cNvPr id="4" name="عنصر نائب للمحتوى 3"/>
          <p:cNvSpPr>
            <a:spLocks noGrp="1"/>
          </p:cNvSpPr>
          <p:nvPr>
            <p:ph idx="1"/>
          </p:nvPr>
        </p:nvSpPr>
        <p:spPr/>
        <p:txBody>
          <a:bodyPr/>
          <a:lstStyle/>
          <a:p>
            <a:pPr rtl="1"/>
            <a:r>
              <a:rPr lang="ar-SA" dirty="0" smtClean="0"/>
              <a:t>(1) قراءة جميع ما نقله من معلومات وآراء من المصادر والمراجع في البطاقات أو الأضابير أو الدفاتر قراءة ممعنة ومتأنية فاحصة وناقدة وهضم تلك المعلومات والأفكار بحيث يستطيع التعبير عنها بأسلوبه الخاص.</a:t>
            </a:r>
            <a:endParaRPr lang="en-US" dirty="0" smtClean="0"/>
          </a:p>
          <a:p>
            <a:pPr rtl="1"/>
            <a:r>
              <a:rPr lang="ar-SA" dirty="0" smtClean="0"/>
              <a:t>(2) ينبغي الالتفات إلى أنه يتطلب الأمر من الباحث غالباً إبعاد كثير من المعلومات التي سبق أن نقلها في مرحلة متقدمة من إعداد البحث وذلك لعدم علاقتها بمواضيع البحث من قريب أو بعيد ولا حاجة للأسف على الوقت الذي صرفه الباحث في الحصول على تلك المعلومات لأنها مفيدة بوصفها ثقافة عامة.</a:t>
            </a:r>
            <a:endParaRPr lang="en-US" dirty="0" smtClean="0"/>
          </a:p>
          <a:p>
            <a:endParaRPr lang="ar-SA" dirty="0"/>
          </a:p>
        </p:txBody>
      </p:sp>
    </p:spTree>
    <p:extLst>
      <p:ext uri="{BB962C8B-B14F-4D97-AF65-F5344CB8AC3E}">
        <p14:creationId xmlns:p14="http://schemas.microsoft.com/office/powerpoint/2010/main" xmlns="" val="2149541768"/>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9218"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9219" name="Rectangle 3"/>
          <p:cNvSpPr>
            <a:spLocks noChangeArrowheads="1"/>
          </p:cNvSpPr>
          <p:nvPr/>
        </p:nvSpPr>
        <p:spPr bwMode="auto">
          <a:xfrm>
            <a:off x="0" y="249555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عنصر نائب للمحتوى 6"/>
          <p:cNvSpPr>
            <a:spLocks noGrp="1"/>
          </p:cNvSpPr>
          <p:nvPr>
            <p:ph idx="1"/>
          </p:nvPr>
        </p:nvSpPr>
        <p:spPr/>
        <p:txBody>
          <a:bodyPr/>
          <a:lstStyle/>
          <a:p>
            <a:pPr rtl="1"/>
            <a:r>
              <a:rPr lang="ar-SA" dirty="0" smtClean="0"/>
              <a:t>(3) من الضروري أن تبرز شخصية الباحث من الأسطر ومن بين ثنايا الصفحات، بالآراء التي يدعو أليها والأفكار التي يطرحها والمقترحات التي يتقدم بها. فيجب أن يكون الباحث مؤثراً في الموضوع ومتأثراً </a:t>
            </a:r>
            <a:r>
              <a:rPr lang="ar-SA" dirty="0" err="1" smtClean="0"/>
              <a:t>به</a:t>
            </a:r>
            <a:r>
              <a:rPr lang="ar-SA" dirty="0" smtClean="0"/>
              <a:t> ولا يجوز أن يكون مقلداً للآخرين في أفكاره وآرائهم على الدوام.</a:t>
            </a:r>
            <a:endParaRPr lang="en-US" dirty="0" smtClean="0"/>
          </a:p>
          <a:p>
            <a:pPr rtl="1"/>
            <a:r>
              <a:rPr lang="ar-SA" dirty="0" smtClean="0"/>
              <a:t>(4) عند أيراد الباحث رأياً جديداً فعليه تدعيم هذا الرأي وتعزيزه بالحجج المقنعة والمنطقية على أن يبدأ بأبسط الأدلة ومن ثم الانتقال نحو الأقوى من الأدلة.</a:t>
            </a:r>
            <a:endParaRPr lang="en-US" dirty="0" smtClean="0"/>
          </a:p>
          <a:p>
            <a:endParaRPr lang="ar-SA" dirty="0"/>
          </a:p>
        </p:txBody>
      </p:sp>
    </p:spTree>
    <p:extLst>
      <p:ext uri="{BB962C8B-B14F-4D97-AF65-F5344CB8AC3E}">
        <p14:creationId xmlns:p14="http://schemas.microsoft.com/office/powerpoint/2010/main" xmlns="" val="2149541768"/>
      </p:ext>
    </p:extLst>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8195" name="Rectangle 3"/>
          <p:cNvSpPr>
            <a:spLocks noChangeArrowheads="1"/>
          </p:cNvSpPr>
          <p:nvPr/>
        </p:nvSpPr>
        <p:spPr bwMode="auto">
          <a:xfrm>
            <a:off x="0" y="2695575"/>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عنصر نائب للمحتوى 6"/>
          <p:cNvSpPr>
            <a:spLocks noGrp="1"/>
          </p:cNvSpPr>
          <p:nvPr>
            <p:ph idx="1"/>
          </p:nvPr>
        </p:nvSpPr>
        <p:spPr/>
        <p:txBody>
          <a:bodyPr/>
          <a:lstStyle/>
          <a:p>
            <a:pPr rtl="1"/>
            <a:r>
              <a:rPr lang="ar-SA" dirty="0" smtClean="0"/>
              <a:t>(5) </a:t>
            </a:r>
            <a:r>
              <a:rPr lang="ar-SA" sz="2400" b="1" dirty="0" smtClean="0"/>
              <a:t>عند انتقاد الباحث للآخرين من الباحثين والكتاب عليه أن يلتزم أصول وقواعد البحث العلمي بحيث يكون الانتقاد موضوعياً وبأسلوب مهذب ودون تجريح أو تقليل من شأن الآخرين أو غبن حقوقهم.</a:t>
            </a:r>
            <a:endParaRPr lang="en-US" sz="2400" b="1" dirty="0" smtClean="0"/>
          </a:p>
          <a:p>
            <a:pPr rtl="1"/>
            <a:r>
              <a:rPr lang="ar-SA" sz="2400" b="1" dirty="0" smtClean="0"/>
              <a:t>(6) التكرار هو من العيوب الشكلية المعروفة في بعض البحوث ومفاده أيراد معلومة ما مرتين أو </a:t>
            </a:r>
            <a:r>
              <a:rPr lang="ar-SA" sz="2400" b="1" dirty="0" err="1" smtClean="0"/>
              <a:t>اكثر</a:t>
            </a:r>
            <a:r>
              <a:rPr lang="ar-SA" sz="2400" b="1" dirty="0" smtClean="0"/>
              <a:t>، والتكرار دليل على عدم اكتمال أو دقة خطة البحث. وإذا كان ثمة ضرورة علمية تتطلب تكرار معلومة ما فالدقة العلمية تتطلب اختيار أحد مكاني التكرار للعرض الكامل أما المكان الآخر فيكتفي بالإشارة السريعة إلى مكان تناول الموضوع مع ذكر رقم الصفحة أو الفصل.</a:t>
            </a:r>
            <a:endParaRPr lang="en-US" sz="2400" b="1" dirty="0" smtClean="0"/>
          </a:p>
          <a:p>
            <a:pPr rtl="1"/>
            <a:r>
              <a:rPr lang="ar-SA" sz="2400" b="1" dirty="0" smtClean="0"/>
              <a:t>(7) إذا كان من الضروري الاستشهاد برأي أو فكرة تعود لمؤلف أو باحث فيقتضي الأمر ذكرها حرفياً مع وضعها داخل الأقواس.</a:t>
            </a:r>
            <a:endParaRPr lang="en-US" sz="2400" b="1" dirty="0" smtClean="0"/>
          </a:p>
          <a:p>
            <a:endParaRPr lang="ar-SA" sz="2400" b="1" dirty="0"/>
          </a:p>
        </p:txBody>
      </p:sp>
    </p:spTree>
    <p:extLst>
      <p:ext uri="{BB962C8B-B14F-4D97-AF65-F5344CB8AC3E}">
        <p14:creationId xmlns:p14="http://schemas.microsoft.com/office/powerpoint/2010/main" xmlns="" val="2149541768"/>
      </p:ext>
    </p:extLst>
  </p:cSld>
  <p:clrMapOvr>
    <a:masterClrMapping/>
  </p:clrMapOvr>
  <p:transition>
    <p:cut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pic>
        <p:nvPicPr>
          <p:cNvPr id="1026" name="Picture 2"/>
          <p:cNvPicPr>
            <a:picLocks noGrp="1" noChangeAspect="1" noChangeArrowheads="1"/>
          </p:cNvPicPr>
          <p:nvPr>
            <p:ph idx="1"/>
          </p:nvPr>
        </p:nvPicPr>
        <p:blipFill>
          <a:blip r:embed="rId2"/>
          <a:srcRect/>
          <a:stretch>
            <a:fillRect/>
          </a:stretch>
        </p:blipFill>
        <p:spPr bwMode="auto">
          <a:xfrm>
            <a:off x="5791200" y="304800"/>
            <a:ext cx="3505200" cy="1078600"/>
          </a:xfrm>
          <a:prstGeom prst="rect">
            <a:avLst/>
          </a:prstGeom>
          <a:noFill/>
          <a:ln w="9525">
            <a:noFill/>
            <a:miter lim="800000"/>
            <a:headEnd/>
            <a:tailEnd/>
          </a:ln>
        </p:spPr>
      </p:pic>
      <p:pic>
        <p:nvPicPr>
          <p:cNvPr id="1027" name="Picture 3"/>
          <p:cNvPicPr>
            <a:picLocks noChangeAspect="1" noChangeArrowheads="1"/>
          </p:cNvPicPr>
          <p:nvPr/>
        </p:nvPicPr>
        <p:blipFill>
          <a:blip r:embed="rId3"/>
          <a:srcRect/>
          <a:stretch>
            <a:fillRect/>
          </a:stretch>
        </p:blipFill>
        <p:spPr bwMode="auto">
          <a:xfrm>
            <a:off x="381000" y="1752600"/>
            <a:ext cx="8948208" cy="3476625"/>
          </a:xfrm>
          <a:prstGeom prst="rect">
            <a:avLst/>
          </a:prstGeom>
          <a:noFill/>
          <a:ln w="9525">
            <a:noFill/>
            <a:miter lim="800000"/>
            <a:headEnd/>
            <a:tailEnd/>
          </a:ln>
        </p:spPr>
      </p:pic>
    </p:spTree>
    <p:extLst>
      <p:ext uri="{BB962C8B-B14F-4D97-AF65-F5344CB8AC3E}">
        <p14:creationId xmlns:p14="http://schemas.microsoft.com/office/powerpoint/2010/main" xmlns="" val="2149541768"/>
      </p:ext>
    </p:extLst>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2050" name="Picture 2"/>
          <p:cNvPicPr>
            <a:picLocks noGrp="1" noChangeAspect="1" noChangeArrowheads="1"/>
          </p:cNvPicPr>
          <p:nvPr>
            <p:ph idx="1"/>
          </p:nvPr>
        </p:nvPicPr>
        <p:blipFill>
          <a:blip r:embed="rId2"/>
          <a:srcRect/>
          <a:stretch>
            <a:fillRect/>
          </a:stretch>
        </p:blipFill>
        <p:spPr bwMode="auto">
          <a:xfrm>
            <a:off x="1447799" y="1905000"/>
            <a:ext cx="8178131" cy="3884612"/>
          </a:xfrm>
          <a:prstGeom prst="rect">
            <a:avLst/>
          </a:prstGeom>
          <a:noFill/>
          <a:ln w="9525">
            <a:noFill/>
            <a:miter lim="800000"/>
            <a:headEnd/>
            <a:tailEnd/>
          </a:ln>
        </p:spPr>
      </p:pic>
    </p:spTree>
    <p:extLst>
      <p:ext uri="{BB962C8B-B14F-4D97-AF65-F5344CB8AC3E}">
        <p14:creationId xmlns:p14="http://schemas.microsoft.com/office/powerpoint/2010/main" xmlns="" val="2149541768"/>
      </p:ext>
    </p:extLst>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8194" name="Picture 2"/>
          <p:cNvPicPr>
            <a:picLocks noGrp="1" noChangeAspect="1" noChangeArrowheads="1"/>
          </p:cNvPicPr>
          <p:nvPr>
            <p:ph idx="1"/>
          </p:nvPr>
        </p:nvPicPr>
        <p:blipFill>
          <a:blip r:embed="rId2"/>
          <a:srcRect/>
          <a:stretch>
            <a:fillRect/>
          </a:stretch>
        </p:blipFill>
        <p:spPr bwMode="auto">
          <a:xfrm>
            <a:off x="1371600" y="3048000"/>
            <a:ext cx="5567556" cy="1522284"/>
          </a:xfrm>
          <a:prstGeom prst="rect">
            <a:avLst/>
          </a:prstGeom>
          <a:noFill/>
          <a:ln w="9525">
            <a:noFill/>
            <a:miter lim="800000"/>
            <a:headEnd/>
            <a:tailEnd/>
          </a:ln>
        </p:spPr>
      </p:pic>
      <p:pic>
        <p:nvPicPr>
          <p:cNvPr id="4" name="Picture 2"/>
          <p:cNvPicPr>
            <a:picLocks noChangeAspect="1" noChangeArrowheads="1"/>
          </p:cNvPicPr>
          <p:nvPr/>
        </p:nvPicPr>
        <p:blipFill>
          <a:blip r:embed="rId3"/>
          <a:srcRect/>
          <a:stretch>
            <a:fillRect/>
          </a:stretch>
        </p:blipFill>
        <p:spPr bwMode="auto">
          <a:xfrm>
            <a:off x="609600" y="1981200"/>
            <a:ext cx="9267298" cy="3596000"/>
          </a:xfrm>
          <a:prstGeom prst="rect">
            <a:avLst/>
          </a:prstGeom>
          <a:noFill/>
          <a:ln w="9525">
            <a:noFill/>
            <a:miter lim="800000"/>
            <a:headEnd/>
            <a:tailEnd/>
          </a:ln>
        </p:spPr>
      </p:pic>
    </p:spTree>
    <p:extLst>
      <p:ext uri="{BB962C8B-B14F-4D97-AF65-F5344CB8AC3E}">
        <p14:creationId xmlns:p14="http://schemas.microsoft.com/office/powerpoint/2010/main" xmlns="" val="2149541768"/>
      </p:ext>
    </p:extLst>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098" name="Picture 2"/>
          <p:cNvPicPr>
            <a:picLocks noGrp="1" noChangeAspect="1" noChangeArrowheads="1"/>
          </p:cNvPicPr>
          <p:nvPr>
            <p:ph idx="1"/>
          </p:nvPr>
        </p:nvPicPr>
        <p:blipFill>
          <a:blip r:embed="rId2"/>
          <a:srcRect/>
          <a:stretch>
            <a:fillRect/>
          </a:stretch>
        </p:blipFill>
        <p:spPr bwMode="auto">
          <a:xfrm>
            <a:off x="838199" y="1828800"/>
            <a:ext cx="8644507" cy="3808412"/>
          </a:xfrm>
          <a:prstGeom prst="rect">
            <a:avLst/>
          </a:prstGeom>
          <a:noFill/>
          <a:ln w="9525">
            <a:noFill/>
            <a:miter lim="800000"/>
            <a:headEnd/>
            <a:tailEnd/>
          </a:ln>
        </p:spPr>
      </p:pic>
    </p:spTree>
    <p:extLst>
      <p:ext uri="{BB962C8B-B14F-4D97-AF65-F5344CB8AC3E}">
        <p14:creationId xmlns:p14="http://schemas.microsoft.com/office/powerpoint/2010/main" xmlns="" val="2149541768"/>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5122" name="Picture 2"/>
          <p:cNvPicPr>
            <a:picLocks noGrp="1" noChangeAspect="1" noChangeArrowheads="1"/>
          </p:cNvPicPr>
          <p:nvPr>
            <p:ph idx="1"/>
          </p:nvPr>
        </p:nvPicPr>
        <p:blipFill>
          <a:blip r:embed="rId2"/>
          <a:srcRect/>
          <a:stretch>
            <a:fillRect/>
          </a:stretch>
        </p:blipFill>
        <p:spPr bwMode="auto">
          <a:xfrm>
            <a:off x="99720" y="2590800"/>
            <a:ext cx="9806280" cy="2171600"/>
          </a:xfrm>
          <a:prstGeom prst="rect">
            <a:avLst/>
          </a:prstGeom>
          <a:noFill/>
          <a:ln w="9525">
            <a:noFill/>
            <a:miter lim="800000"/>
            <a:headEnd/>
            <a:tailEnd/>
          </a:ln>
        </p:spPr>
      </p:pic>
    </p:spTree>
    <p:extLst>
      <p:ext uri="{BB962C8B-B14F-4D97-AF65-F5344CB8AC3E}">
        <p14:creationId xmlns:p14="http://schemas.microsoft.com/office/powerpoint/2010/main" xmlns="" val="2149541768"/>
      </p:ext>
    </p:extLst>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8194" name="Picture 2"/>
          <p:cNvPicPr>
            <a:picLocks noGrp="1" noChangeAspect="1" noChangeArrowheads="1"/>
          </p:cNvPicPr>
          <p:nvPr>
            <p:ph idx="1"/>
          </p:nvPr>
        </p:nvPicPr>
        <p:blipFill>
          <a:blip r:embed="rId2"/>
          <a:srcRect/>
          <a:stretch>
            <a:fillRect/>
          </a:stretch>
        </p:blipFill>
        <p:spPr bwMode="auto">
          <a:xfrm>
            <a:off x="1381100" y="3071810"/>
            <a:ext cx="5567556" cy="1522284"/>
          </a:xfrm>
          <a:prstGeom prst="rect">
            <a:avLst/>
          </a:prstGeom>
          <a:noFill/>
          <a:ln w="9525">
            <a:noFill/>
            <a:miter lim="800000"/>
            <a:headEnd/>
            <a:tailEnd/>
          </a:ln>
        </p:spPr>
      </p:pic>
      <p:pic>
        <p:nvPicPr>
          <p:cNvPr id="4" name="Picture 2"/>
          <p:cNvPicPr>
            <a:picLocks noChangeAspect="1" noChangeArrowheads="1"/>
          </p:cNvPicPr>
          <p:nvPr/>
        </p:nvPicPr>
        <p:blipFill>
          <a:blip r:embed="rId3"/>
          <a:srcRect/>
          <a:stretch>
            <a:fillRect/>
          </a:stretch>
        </p:blipFill>
        <p:spPr bwMode="auto">
          <a:xfrm>
            <a:off x="0" y="1447800"/>
            <a:ext cx="9372600" cy="3960812"/>
          </a:xfrm>
          <a:prstGeom prst="rect">
            <a:avLst/>
          </a:prstGeom>
          <a:noFill/>
          <a:ln w="9525">
            <a:noFill/>
            <a:miter lim="800000"/>
            <a:headEnd/>
            <a:tailEnd/>
          </a:ln>
        </p:spPr>
      </p:pic>
    </p:spTree>
    <p:extLst>
      <p:ext uri="{BB962C8B-B14F-4D97-AF65-F5344CB8AC3E}">
        <p14:creationId xmlns:p14="http://schemas.microsoft.com/office/powerpoint/2010/main" xmlns="" val="2149541768"/>
      </p:ext>
    </p:extLst>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7170" name="Picture 2"/>
          <p:cNvPicPr>
            <a:picLocks noGrp="1" noChangeAspect="1" noChangeArrowheads="1"/>
          </p:cNvPicPr>
          <p:nvPr>
            <p:ph idx="1"/>
          </p:nvPr>
        </p:nvPicPr>
        <p:blipFill>
          <a:blip r:embed="rId2"/>
          <a:srcRect/>
          <a:stretch>
            <a:fillRect/>
          </a:stretch>
        </p:blipFill>
        <p:spPr bwMode="auto">
          <a:xfrm>
            <a:off x="152400" y="1600200"/>
            <a:ext cx="9695778" cy="4037012"/>
          </a:xfrm>
          <a:prstGeom prst="rect">
            <a:avLst/>
          </a:prstGeom>
          <a:noFill/>
          <a:ln w="9525">
            <a:noFill/>
            <a:miter lim="800000"/>
            <a:headEnd/>
            <a:tailEnd/>
          </a:ln>
        </p:spPr>
      </p:pic>
    </p:spTree>
    <p:extLst>
      <p:ext uri="{BB962C8B-B14F-4D97-AF65-F5344CB8AC3E}">
        <p14:creationId xmlns:p14="http://schemas.microsoft.com/office/powerpoint/2010/main" xmlns="" val="2149541768"/>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5" name="عنصر نائب للمحتوى 4"/>
          <p:cNvSpPr>
            <a:spLocks noGrp="1"/>
          </p:cNvSpPr>
          <p:nvPr>
            <p:ph idx="1"/>
          </p:nvPr>
        </p:nvSpPr>
        <p:spPr/>
        <p:txBody>
          <a:bodyPr/>
          <a:lstStyle/>
          <a:p>
            <a:r>
              <a:rPr lang="ar-SA" b="1" dirty="0" smtClean="0"/>
              <a:t>فإذا تم اختيار البحث على ضوء التعليمات السابقة -وهو الجانب الأول- فإن اختبار استعداد الباحث له هو الجانب الآخر، فليتلمس في نفسه مدى توافره على العناصر التالية: الكفاءة العلمية أولا، والرغبة الصادقة في البحث ثانيًا</a:t>
            </a:r>
            <a:r>
              <a:rPr lang="en-US" b="1" dirty="0" smtClean="0"/>
              <a:t>.</a:t>
            </a:r>
            <a:br>
              <a:rPr lang="en-US" b="1" dirty="0" smtClean="0"/>
            </a:br>
            <a:endParaRPr lang="ar-SA" dirty="0"/>
          </a:p>
        </p:txBody>
      </p:sp>
    </p:spTree>
    <p:extLst>
      <p:ext uri="{BB962C8B-B14F-4D97-AF65-F5344CB8AC3E}">
        <p14:creationId xmlns:p14="http://schemas.microsoft.com/office/powerpoint/2010/main" xmlns="" val="2149541768"/>
      </p:ext>
    </p:extLst>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أما بالنسبة للعنصر الأول -وهو الكفاءة العلمية- "فإن دراسة أي بحث من البحوث العلمية يتطلب مستوى علميًّا معينًا، وسيكون لهذا دوره الكبير في الإحاطة بالموضوع، وتحديد زمن دراسته</a:t>
            </a:r>
            <a:r>
              <a:rPr lang="en-US" b="1" dirty="0" smtClean="0"/>
              <a:t>.</a:t>
            </a:r>
            <a:br>
              <a:rPr lang="en-US" b="1" dirty="0" smtClean="0"/>
            </a:br>
            <a:endParaRPr lang="ar-SA" dirty="0"/>
          </a:p>
        </p:txBody>
      </p:sp>
    </p:spTree>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9218" name="Picture 2"/>
          <p:cNvPicPr>
            <a:picLocks noGrp="1" noChangeAspect="1" noChangeArrowheads="1"/>
          </p:cNvPicPr>
          <p:nvPr>
            <p:ph idx="1"/>
          </p:nvPr>
        </p:nvPicPr>
        <p:blipFill>
          <a:blip r:embed="rId2"/>
          <a:srcRect/>
          <a:stretch>
            <a:fillRect/>
          </a:stretch>
        </p:blipFill>
        <p:spPr bwMode="auto">
          <a:xfrm>
            <a:off x="228600" y="2743200"/>
            <a:ext cx="9544221" cy="2717819"/>
          </a:xfrm>
          <a:prstGeom prst="rect">
            <a:avLst/>
          </a:prstGeom>
          <a:noFill/>
          <a:ln w="9525">
            <a:noFill/>
            <a:miter lim="800000"/>
            <a:headEnd/>
            <a:tailEnd/>
          </a:ln>
        </p:spPr>
      </p:pic>
    </p:spTree>
    <p:extLst>
      <p:ext uri="{BB962C8B-B14F-4D97-AF65-F5344CB8AC3E}">
        <p14:creationId xmlns:p14="http://schemas.microsoft.com/office/powerpoint/2010/main" xmlns="" val="2149541768"/>
      </p:ext>
    </p:extLst>
  </p:cSld>
  <p:clrMapOvr>
    <a:masterClrMapping/>
  </p:clrMapOvr>
  <p:transition>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4" name="عنصر نائب للمحتوى 3"/>
          <p:cNvSpPr>
            <a:spLocks noGrp="1"/>
          </p:cNvSpPr>
          <p:nvPr>
            <p:ph idx="1"/>
          </p:nvPr>
        </p:nvSpPr>
        <p:spPr/>
        <p:txBody>
          <a:bodyPr/>
          <a:lstStyle/>
          <a:p>
            <a:r>
              <a:rPr lang="ar-SA" b="1" dirty="0" smtClean="0"/>
              <a:t>وأما بالنسبة للرغبة في كتابة بحث بعينه، فإن نتائج هذا على البحث واضحة؛ إذ يكون أكثر متعة، والكتابة فيه تكون في مستوى أفضل؛ وبالتالي يتضاعف حماسه لإنهائه في أحسن شكل وأسلوب، وعلى العكس من ذلك، فإن الطلاب الباحثين يشعرون بالسآمة </a:t>
            </a:r>
            <a:r>
              <a:rPr lang="ar-SA" b="1" dirty="0" smtClean="0"/>
              <a:t>حالا </a:t>
            </a:r>
            <a:r>
              <a:rPr lang="ar-SA" b="1" dirty="0" smtClean="0"/>
              <a:t>حينما لا يكون الموضوع ممتعًا أو مستهويًا لهم؛ ولهذا تأثيره في سيرهم في البحث بالبطء والإهمال، فمن المستحسن مقدمًا تبيُّن هذه الأحوال قبل التورط فيها، وهذا يتطلب إمعان النظر </a:t>
            </a:r>
            <a:r>
              <a:rPr lang="ar-SA" b="1" dirty="0" smtClean="0"/>
              <a:t>طويلا، </a:t>
            </a:r>
            <a:r>
              <a:rPr lang="ar-SA" b="1" dirty="0" smtClean="0"/>
              <a:t>وبشكل دقيق في الموضوع الذي وقع عليه الاختيار، والتأكد من أهميته</a:t>
            </a:r>
            <a:r>
              <a:rPr lang="en-US" b="1" dirty="0" smtClean="0"/>
              <a:t>.</a:t>
            </a:r>
            <a:br>
              <a:rPr lang="en-US" b="1" dirty="0" smtClean="0"/>
            </a:br>
            <a:endParaRPr lang="ar-SA" dirty="0"/>
          </a:p>
        </p:txBody>
      </p:sp>
    </p:spTree>
    <p:extLst>
      <p:ext uri="{BB962C8B-B14F-4D97-AF65-F5344CB8AC3E}">
        <p14:creationId xmlns:p14="http://schemas.microsoft.com/office/powerpoint/2010/main" xmlns="" val="2149541768"/>
      </p:ext>
    </p:extLst>
  </p:cSld>
  <p:clrMapOvr>
    <a:masterClrMapping/>
  </p:clrMapOvr>
  <p:transition>
    <p:cut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4" name="عنصر نائب للمحتوى 3"/>
          <p:cNvSpPr>
            <a:spLocks noGrp="1"/>
          </p:cNvSpPr>
          <p:nvPr>
            <p:ph idx="1"/>
          </p:nvPr>
        </p:nvSpPr>
        <p:spPr/>
        <p:txBody>
          <a:bodyPr/>
          <a:lstStyle/>
          <a:p>
            <a:pPr>
              <a:lnSpc>
                <a:spcPct val="150000"/>
              </a:lnSpc>
            </a:pPr>
            <a:r>
              <a:rPr lang="ar-SA" b="1" dirty="0" smtClean="0"/>
              <a:t>فلا بُدَّ أولا </a:t>
            </a:r>
            <a:r>
              <a:rPr lang="ar-SA" b="1" dirty="0" smtClean="0"/>
              <a:t>قبل كل شيء من صياغة الموضوع -أو المشكلة- صياغة تتبين منها: أبعاده، طبيعته، عناصره، الإشكالات حوله، من كل هذه الأمور مجموعة يتوصل الباحث إلى تحديد الموضوع أو المشكلة بصورة دقيقة، ومنها ينطلق إلى وضع خطة البحث</a:t>
            </a:r>
            <a:r>
              <a:rPr lang="en-US" b="1" dirty="0" smtClean="0"/>
              <a:t>.</a:t>
            </a:r>
            <a:br>
              <a:rPr lang="en-US" b="1" dirty="0" smtClean="0"/>
            </a:br>
            <a:r>
              <a:rPr lang="ar-SA" b="1" dirty="0" smtClean="0"/>
              <a:t>من المسلم </a:t>
            </a:r>
            <a:r>
              <a:rPr lang="ar-SA" b="1" dirty="0" err="1" smtClean="0"/>
              <a:t>به</a:t>
            </a:r>
            <a:r>
              <a:rPr lang="ar-SA" b="1" dirty="0" smtClean="0"/>
              <a:t> أن هذه المرحلة تعد من أصعب المراحل، وبخاصة بالنسبة للباحث المبتدئ؛ إلا أنه يساعد على التغلب عليها</a:t>
            </a:r>
            <a:r>
              <a:rPr lang="en-US" b="1" dirty="0" smtClean="0"/>
              <a:t>:</a:t>
            </a:r>
            <a:br>
              <a:rPr lang="en-US" b="1" dirty="0" smtClean="0"/>
            </a:br>
            <a:endParaRPr lang="ar-SA" dirty="0"/>
          </a:p>
        </p:txBody>
      </p:sp>
    </p:spTree>
    <p:extLst>
      <p:ext uri="{BB962C8B-B14F-4D97-AF65-F5344CB8AC3E}">
        <p14:creationId xmlns:p14="http://schemas.microsoft.com/office/powerpoint/2010/main" xmlns="" val="2149541768"/>
      </p:ext>
    </p:extLst>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4" name="عنصر نائب للمحتوى 3"/>
          <p:cNvSpPr>
            <a:spLocks noGrp="1"/>
          </p:cNvSpPr>
          <p:nvPr>
            <p:ph idx="1"/>
          </p:nvPr>
        </p:nvSpPr>
        <p:spPr/>
        <p:txBody>
          <a:bodyPr/>
          <a:lstStyle/>
          <a:p>
            <a:r>
              <a:rPr lang="ar-SA" sz="2800" b="1" dirty="0" smtClean="0"/>
              <a:t>أولا: </a:t>
            </a:r>
            <a:r>
              <a:rPr lang="ar-SA" sz="2800" b="1" dirty="0" smtClean="0"/>
              <a:t>قراءة كل ما له صلة بالموضوع -أو المشكلة- من البحوث والكتابات؛ بحيث يصبح على إلمام تام بكل ما كتب حولها أو في مجالها</a:t>
            </a:r>
            <a:r>
              <a:rPr lang="en-US" sz="2800" b="1" dirty="0" smtClean="0"/>
              <a:t>.</a:t>
            </a:r>
            <a:br>
              <a:rPr lang="en-US" sz="2800" b="1" dirty="0" smtClean="0"/>
            </a:br>
            <a:r>
              <a:rPr lang="ar-SA" sz="2800" b="1" dirty="0" smtClean="0"/>
              <a:t>ثانيًا: الاستفادة من الخبرات العملية التي اكتسبها الباحث خلال السنين من القيام بعمل من الأعمال إذا كان ذا صلة بموضوع البحث -أو المشكلة مما يهيئ له كفاءة علمية جيدة في البحث</a:t>
            </a:r>
            <a:r>
              <a:rPr lang="en-US" sz="2800" b="1" dirty="0" smtClean="0"/>
              <a:t>.</a:t>
            </a:r>
            <a:br>
              <a:rPr lang="en-US" sz="2800" b="1" dirty="0" smtClean="0"/>
            </a:br>
            <a:r>
              <a:rPr lang="ar-SA" sz="2800" b="1" dirty="0" smtClean="0"/>
              <a:t>ثالثًا: البحوث الماضية التي سبق للباحث القيام بها</a:t>
            </a:r>
            <a:r>
              <a:rPr lang="en-US" sz="2800" b="1" dirty="0" smtClean="0"/>
              <a:t>.</a:t>
            </a:r>
            <a:br>
              <a:rPr lang="en-US" sz="2800" b="1" dirty="0" smtClean="0"/>
            </a:br>
            <a:r>
              <a:rPr lang="ar-SA" sz="2800" b="1" dirty="0" smtClean="0"/>
              <a:t>أما الباحث المبتدئ فإن استيعابه قراءة المكتوب في الموضوع -أو المشكلة- يعطيه الثقة بأهمية البحث، وأنه جدير بالدراسة. والبحث الجيد هو الذي يمد الباحث بالكثير من الأفكار، ويثير تساؤلات أكثر مما يقدم من </a:t>
            </a:r>
            <a:r>
              <a:rPr lang="ar-SA" sz="2800" b="1" dirty="0" smtClean="0"/>
              <a:t>إجابات</a:t>
            </a:r>
            <a:r>
              <a:rPr lang="en-US" b="1" dirty="0" smtClean="0"/>
              <a:t>.</a:t>
            </a:r>
            <a:r>
              <a:rPr lang="en-US" b="1" dirty="0" smtClean="0"/>
              <a:t/>
            </a:r>
            <a:br>
              <a:rPr lang="en-US" b="1" dirty="0" smtClean="0"/>
            </a:br>
            <a:endParaRPr lang="ar-SA" dirty="0"/>
          </a:p>
        </p:txBody>
      </p:sp>
    </p:spTree>
    <p:extLst>
      <p:ext uri="{BB962C8B-B14F-4D97-AF65-F5344CB8AC3E}">
        <p14:creationId xmlns:p14="http://schemas.microsoft.com/office/powerpoint/2010/main" xmlns="" val="2149541768"/>
      </p:ext>
    </p:extLst>
  </p:cSld>
  <p:clrMapOvr>
    <a:masterClrMapping/>
  </p:clrMapOvr>
  <p:transition>
    <p:wipe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1736</TotalTime>
  <Words>579</Words>
  <Application>Microsoft Office PowerPoint</Application>
  <PresentationFormat>A4 Paper (210x297 mm)‎</PresentationFormat>
  <Paragraphs>25</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الثامنة مباديء في البحث العلمي</vt:lpstr>
      <vt:lpstr>من أبرز النقاط التي ينبغي على الباحث الانتباه أليها في أثناء كتابة البحث ما يلي:</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XP</cp:lastModifiedBy>
  <cp:revision>150</cp:revision>
  <dcterms:created xsi:type="dcterms:W3CDTF">2009-10-14T19:14:34Z</dcterms:created>
  <dcterms:modified xsi:type="dcterms:W3CDTF">2012-10-07T19:53:11Z</dcterms:modified>
</cp:coreProperties>
</file>