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11" r:id="rId2"/>
    <p:sldId id="257" r:id="rId3"/>
    <p:sldId id="333" r:id="rId4"/>
    <p:sldId id="334" r:id="rId5"/>
    <p:sldId id="335" r:id="rId6"/>
    <p:sldId id="336" r:id="rId7"/>
    <p:sldId id="337" r:id="rId8"/>
    <p:sldId id="338" r:id="rId9"/>
    <p:sldId id="340" r:id="rId10"/>
    <p:sldId id="341" r:id="rId11"/>
    <p:sldId id="343" r:id="rId12"/>
    <p:sldId id="344" r:id="rId13"/>
    <p:sldId id="346" r:id="rId14"/>
    <p:sldId id="362" r:id="rId15"/>
    <p:sldId id="347" r:id="rId16"/>
    <p:sldId id="363" r:id="rId17"/>
    <p:sldId id="364" r:id="rId18"/>
    <p:sldId id="348" r:id="rId19"/>
    <p:sldId id="366" r:id="rId20"/>
    <p:sldId id="365" r:id="rId21"/>
    <p:sldId id="350"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80" d="100"/>
          <a:sy n="80" d="100"/>
        </p:scale>
        <p:origin x="-678" y="13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2456615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image" Target="../media/image22.emf"/></Relationships>
</file>

<file path=ppt/slides/_rels/slide16.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2.xml"/><Relationship Id="rId5" Type="http://schemas.openxmlformats.org/officeDocument/2006/relationships/image" Target="../media/image30.emf"/><Relationship Id="rId4" Type="http://schemas.openxmlformats.org/officeDocument/2006/relationships/image" Target="../media/image29.emf"/></Relationships>
</file>

<file path=ppt/slides/_rels/slide2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86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a:xfrm>
            <a:off x="76200" y="2286000"/>
            <a:ext cx="5638800" cy="3352800"/>
          </a:xfrm>
          <a:prstGeom prst="rect">
            <a:avLst/>
          </a:prstGeom>
        </p:spPr>
        <p:txBody>
          <a:bodyPr anchor="ctr">
            <a:normAutofit/>
          </a:bodyPr>
          <a:lstStyle/>
          <a:p>
            <a:pPr algn="r" rtl="1" fontAlgn="auto">
              <a:spcAft>
                <a:spcPts val="0"/>
              </a:spcAft>
              <a:defRPr/>
            </a:pPr>
            <a:r>
              <a:rPr lang="ar-EG" sz="3600" b="1" dirty="0" smtClean="0">
                <a:latin typeface="AYM Wadiy S_U normal." pitchFamily="2" charset="0"/>
                <a:ea typeface="+mj-ea"/>
                <a:cs typeface="+mj-cs"/>
              </a:rPr>
              <a:t>اسم المقرر</a:t>
            </a:r>
            <a:endParaRPr lang="ar-SA" sz="3600" b="1" dirty="0" smtClean="0">
              <a:latin typeface="AYM Wadiy S_U normal." pitchFamily="2" charset="0"/>
              <a:ea typeface="+mj-ea"/>
              <a:cs typeface="+mj-cs"/>
            </a:endParaRPr>
          </a:p>
          <a:p>
            <a:pPr fontAlgn="auto">
              <a:spcAft>
                <a:spcPts val="0"/>
              </a:spcAft>
              <a:defRPr/>
            </a:pPr>
            <a:r>
              <a:rPr lang="ar-EG" sz="3600" b="1" dirty="0" smtClean="0">
                <a:latin typeface="AYM Wadiy S_U normal." pitchFamily="2" charset="0"/>
                <a:ea typeface="+mj-ea"/>
                <a:cs typeface="+mj-cs"/>
              </a:rPr>
              <a:t> </a:t>
            </a:r>
            <a:r>
              <a:rPr lang="ar-JO" sz="3600" b="1" dirty="0"/>
              <a:t>بحث في اللغة </a:t>
            </a:r>
            <a:r>
              <a:rPr lang="ar-SA" sz="3600" b="1" dirty="0"/>
              <a:t>2012  </a:t>
            </a:r>
            <a:endParaRPr lang="ar-SA" sz="3600" b="1" dirty="0">
              <a:latin typeface="AYM Wadiy S_U normal." pitchFamily="2" charset="0"/>
            </a:endParaRPr>
          </a:p>
          <a:p>
            <a:pPr fontAlgn="auto">
              <a:spcAft>
                <a:spcPts val="0"/>
              </a:spcAft>
              <a:defRPr/>
            </a:pPr>
            <a:r>
              <a:rPr lang="ar-SA" sz="3600" b="1" dirty="0"/>
              <a:t>د. </a:t>
            </a:r>
            <a:r>
              <a:rPr lang="ar-JO" sz="3600" b="1" dirty="0"/>
              <a:t>محمّد المقبل</a:t>
            </a:r>
            <a:endParaRPr lang="ar-SA" sz="3600" b="1" dirty="0"/>
          </a:p>
          <a:p>
            <a:pPr fontAlgn="auto">
              <a:spcAft>
                <a:spcPts val="0"/>
              </a:spcAft>
              <a:defRPr/>
            </a:pPr>
            <a:r>
              <a:rPr lang="ar-SA" sz="3600" b="1" dirty="0"/>
              <a:t>أستاذ </a:t>
            </a:r>
            <a:r>
              <a:rPr lang="ar-JO" sz="3600" b="1" dirty="0"/>
              <a:t>اللغة والنحو </a:t>
            </a:r>
            <a:r>
              <a:rPr lang="ar-SA" sz="3600" b="1" dirty="0"/>
              <a:t>المساعد</a:t>
            </a:r>
            <a:endParaRPr lang="en-US" sz="3600" b="1" dirty="0"/>
          </a:p>
        </p:txBody>
      </p:sp>
    </p:spTree>
    <p:extLst>
      <p:ext uri="{BB962C8B-B14F-4D97-AF65-F5344CB8AC3E}">
        <p14:creationId xmlns:p14="http://schemas.microsoft.com/office/powerpoint/2010/main" xmlns="" val="1105452255"/>
      </p:ext>
    </p:extLst>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376092"/>
                </a:solidFill>
                <a:latin typeface="ae_AlMateen" pitchFamily="2" charset="-78"/>
                <a:cs typeface="ae_AlMateen" pitchFamily="2" charset="-78"/>
              </a:rPr>
              <a:t>المحاضرة التاسعة</a:t>
            </a:r>
            <a:br>
              <a:rPr lang="ar-SA" spc="-150" dirty="0" smtClean="0">
                <a:solidFill>
                  <a:srgbClr val="376092"/>
                </a:solidFill>
                <a:latin typeface="ae_AlMateen" pitchFamily="2" charset="-78"/>
                <a:cs typeface="ae_AlMateen" pitchFamily="2" charset="-78"/>
              </a:rPr>
            </a:br>
            <a:r>
              <a:rPr lang="ar-SA" b="1" dirty="0" err="1" smtClean="0"/>
              <a:t>مباديء</a:t>
            </a:r>
            <a:r>
              <a:rPr lang="ar-SA" b="1" dirty="0" smtClean="0"/>
              <a:t> في البحث العلمي</a:t>
            </a:r>
            <a:endParaRPr lang="en-US" spc="-150" dirty="0" smtClean="0">
              <a:solidFill>
                <a:srgbClr val="376092"/>
              </a:solidFill>
              <a:latin typeface="ae_AlMateen" pitchFamily="2" charset="-78"/>
              <a:cs typeface="ae_AlMateen" pitchFamily="2" charset="-78"/>
            </a:endParaRPr>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dirty="0"/>
          </a:p>
        </p:txBody>
      </p:sp>
      <p:pic>
        <p:nvPicPr>
          <p:cNvPr id="1027" name="Picture 3"/>
          <p:cNvPicPr>
            <a:picLocks noChangeAspect="1" noChangeArrowheads="1"/>
          </p:cNvPicPr>
          <p:nvPr/>
        </p:nvPicPr>
        <p:blipFill>
          <a:blip r:embed="rId2"/>
          <a:srcRect/>
          <a:stretch>
            <a:fillRect/>
          </a:stretch>
        </p:blipFill>
        <p:spPr bwMode="auto">
          <a:xfrm>
            <a:off x="381000" y="1752600"/>
            <a:ext cx="8948208" cy="3476625"/>
          </a:xfrm>
          <a:prstGeom prst="rect">
            <a:avLst/>
          </a:prstGeom>
          <a:noFill/>
          <a:ln w="9525">
            <a:noFill/>
            <a:miter lim="800000"/>
            <a:headEnd/>
            <a:tailEnd/>
          </a:ln>
        </p:spPr>
      </p:pic>
      <p:pic>
        <p:nvPicPr>
          <p:cNvPr id="3" name="Picture 2"/>
          <p:cNvPicPr>
            <a:picLocks noGrp="1" noChangeAspect="1" noChangeArrowheads="1"/>
          </p:cNvPicPr>
          <p:nvPr>
            <p:ph idx="1"/>
          </p:nvPr>
        </p:nvPicPr>
        <p:blipFill>
          <a:blip r:embed="rId3"/>
          <a:srcRect/>
          <a:stretch>
            <a:fillRect/>
          </a:stretch>
        </p:blipFill>
        <p:spPr bwMode="auto">
          <a:xfrm>
            <a:off x="5867400" y="533400"/>
            <a:ext cx="3429000" cy="754800"/>
          </a:xfrm>
          <a:prstGeom prst="rect">
            <a:avLst/>
          </a:prstGeom>
          <a:noFill/>
          <a:ln w="9525">
            <a:noFill/>
            <a:miter lim="800000"/>
            <a:headEnd/>
            <a:tailEnd/>
          </a:ln>
        </p:spPr>
      </p:pic>
      <p:pic>
        <p:nvPicPr>
          <p:cNvPr id="4" name="Picture 3"/>
          <p:cNvPicPr>
            <a:picLocks noChangeAspect="1" noChangeArrowheads="1"/>
          </p:cNvPicPr>
          <p:nvPr/>
        </p:nvPicPr>
        <p:blipFill>
          <a:blip r:embed="rId4"/>
          <a:srcRect/>
          <a:stretch>
            <a:fillRect/>
          </a:stretch>
        </p:blipFill>
        <p:spPr bwMode="auto">
          <a:xfrm>
            <a:off x="228600" y="1676400"/>
            <a:ext cx="9268976" cy="4086225"/>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3" name="Picture 2"/>
          <p:cNvPicPr>
            <a:picLocks noGrp="1" noChangeAspect="1" noChangeArrowheads="1"/>
          </p:cNvPicPr>
          <p:nvPr>
            <p:ph idx="1"/>
          </p:nvPr>
        </p:nvPicPr>
        <p:blipFill>
          <a:blip r:embed="rId2"/>
          <a:srcRect/>
          <a:stretch>
            <a:fillRect/>
          </a:stretch>
        </p:blipFill>
        <p:spPr bwMode="auto">
          <a:xfrm>
            <a:off x="1066800" y="1981200"/>
            <a:ext cx="8153400" cy="3238800"/>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8194" name="Picture 2"/>
          <p:cNvPicPr>
            <a:picLocks noGrp="1" noChangeAspect="1" noChangeArrowheads="1"/>
          </p:cNvPicPr>
          <p:nvPr>
            <p:ph idx="1"/>
          </p:nvPr>
        </p:nvPicPr>
        <p:blipFill>
          <a:blip r:embed="rId2"/>
          <a:srcRect/>
          <a:stretch>
            <a:fillRect/>
          </a:stretch>
        </p:blipFill>
        <p:spPr bwMode="auto">
          <a:xfrm>
            <a:off x="1371600" y="3048000"/>
            <a:ext cx="5567556" cy="1522284"/>
          </a:xfrm>
          <a:prstGeom prst="rect">
            <a:avLst/>
          </a:prstGeom>
          <a:noFill/>
          <a:ln w="9525">
            <a:noFill/>
            <a:miter lim="800000"/>
            <a:headEnd/>
            <a:tailEnd/>
          </a:ln>
        </p:spPr>
      </p:pic>
      <p:pic>
        <p:nvPicPr>
          <p:cNvPr id="3074" name="Picture 2"/>
          <p:cNvPicPr>
            <a:picLocks noChangeAspect="1" noChangeArrowheads="1"/>
          </p:cNvPicPr>
          <p:nvPr/>
        </p:nvPicPr>
        <p:blipFill>
          <a:blip r:embed="rId3"/>
          <a:srcRect/>
          <a:stretch>
            <a:fillRect/>
          </a:stretch>
        </p:blipFill>
        <p:spPr bwMode="auto">
          <a:xfrm>
            <a:off x="533400" y="1905000"/>
            <a:ext cx="9223996" cy="3190875"/>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3" name="Picture 2"/>
          <p:cNvPicPr>
            <a:picLocks noGrp="1" noChangeAspect="1" noChangeArrowheads="1"/>
          </p:cNvPicPr>
          <p:nvPr>
            <p:ph idx="1"/>
          </p:nvPr>
        </p:nvPicPr>
        <p:blipFill>
          <a:blip r:embed="rId2"/>
          <a:srcRect/>
          <a:stretch>
            <a:fillRect/>
          </a:stretch>
        </p:blipFill>
        <p:spPr bwMode="auto">
          <a:xfrm>
            <a:off x="609600" y="1905000"/>
            <a:ext cx="8991600" cy="3048000"/>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3" name="Picture 2"/>
          <p:cNvPicPr>
            <a:picLocks noGrp="1" noChangeAspect="1" noChangeArrowheads="1"/>
          </p:cNvPicPr>
          <p:nvPr>
            <p:ph idx="1"/>
          </p:nvPr>
        </p:nvPicPr>
        <p:blipFill>
          <a:blip r:embed="rId2"/>
          <a:srcRect/>
          <a:stretch>
            <a:fillRect/>
          </a:stretch>
        </p:blipFill>
        <p:spPr bwMode="auto">
          <a:xfrm>
            <a:off x="762001" y="2057400"/>
            <a:ext cx="8601888" cy="3027800"/>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8194" name="Picture 2"/>
          <p:cNvPicPr>
            <a:picLocks noGrp="1" noChangeAspect="1" noChangeArrowheads="1"/>
          </p:cNvPicPr>
          <p:nvPr>
            <p:ph idx="1"/>
          </p:nvPr>
        </p:nvPicPr>
        <p:blipFill>
          <a:blip r:embed="rId2"/>
          <a:srcRect/>
          <a:stretch>
            <a:fillRect/>
          </a:stretch>
        </p:blipFill>
        <p:spPr bwMode="auto">
          <a:xfrm>
            <a:off x="1381100" y="3071810"/>
            <a:ext cx="5567556" cy="1522284"/>
          </a:xfrm>
          <a:prstGeom prst="rect">
            <a:avLst/>
          </a:prstGeom>
          <a:noFill/>
          <a:ln w="9525">
            <a:noFill/>
            <a:miter lim="800000"/>
            <a:headEnd/>
            <a:tailEnd/>
          </a:ln>
        </p:spPr>
      </p:pic>
      <p:pic>
        <p:nvPicPr>
          <p:cNvPr id="4" name="Picture 2"/>
          <p:cNvPicPr>
            <a:picLocks noChangeAspect="1" noChangeArrowheads="1"/>
          </p:cNvPicPr>
          <p:nvPr/>
        </p:nvPicPr>
        <p:blipFill>
          <a:blip r:embed="rId3"/>
          <a:srcRect/>
          <a:stretch>
            <a:fillRect/>
          </a:stretch>
        </p:blipFill>
        <p:spPr bwMode="auto">
          <a:xfrm>
            <a:off x="0" y="1447800"/>
            <a:ext cx="9372600" cy="3960812"/>
          </a:xfrm>
          <a:prstGeom prst="rect">
            <a:avLst/>
          </a:prstGeom>
          <a:noFill/>
          <a:ln w="9525">
            <a:noFill/>
            <a:miter lim="800000"/>
            <a:headEnd/>
            <a:tailEnd/>
          </a:ln>
        </p:spPr>
      </p:pic>
      <p:pic>
        <p:nvPicPr>
          <p:cNvPr id="6146" name="Picture 2"/>
          <p:cNvPicPr>
            <a:picLocks noChangeAspect="1" noChangeArrowheads="1"/>
          </p:cNvPicPr>
          <p:nvPr/>
        </p:nvPicPr>
        <p:blipFill>
          <a:blip r:embed="rId4"/>
          <a:srcRect/>
          <a:stretch>
            <a:fillRect/>
          </a:stretch>
        </p:blipFill>
        <p:spPr bwMode="auto">
          <a:xfrm>
            <a:off x="304800" y="1676400"/>
            <a:ext cx="9418220" cy="3962400"/>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dirty="0"/>
          </a:p>
        </p:txBody>
      </p:sp>
      <p:pic>
        <p:nvPicPr>
          <p:cNvPr id="3" name="Picture 2"/>
          <p:cNvPicPr>
            <a:picLocks noGrp="1" noChangeAspect="1" noChangeArrowheads="1"/>
          </p:cNvPicPr>
          <p:nvPr>
            <p:ph idx="1"/>
          </p:nvPr>
        </p:nvPicPr>
        <p:blipFill>
          <a:blip r:embed="rId2"/>
          <a:srcRect/>
          <a:stretch>
            <a:fillRect/>
          </a:stretch>
        </p:blipFill>
        <p:spPr bwMode="auto">
          <a:xfrm>
            <a:off x="5638800" y="381000"/>
            <a:ext cx="3733800" cy="804800"/>
          </a:xfrm>
          <a:prstGeom prst="rect">
            <a:avLst/>
          </a:prstGeom>
          <a:noFill/>
          <a:ln w="9525">
            <a:noFill/>
            <a:miter lim="800000"/>
            <a:headEnd/>
            <a:tailEnd/>
          </a:ln>
        </p:spPr>
      </p:pic>
      <p:pic>
        <p:nvPicPr>
          <p:cNvPr id="7171" name="Picture 3"/>
          <p:cNvPicPr>
            <a:picLocks noChangeAspect="1" noChangeArrowheads="1"/>
          </p:cNvPicPr>
          <p:nvPr/>
        </p:nvPicPr>
        <p:blipFill>
          <a:blip r:embed="rId3"/>
          <a:srcRect/>
          <a:stretch>
            <a:fillRect/>
          </a:stretch>
        </p:blipFill>
        <p:spPr bwMode="auto">
          <a:xfrm>
            <a:off x="457200" y="1905000"/>
            <a:ext cx="9450836" cy="3819525"/>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8194" name="Picture 2"/>
          <p:cNvPicPr>
            <a:picLocks noGrp="1" noChangeAspect="1" noChangeArrowheads="1"/>
          </p:cNvPicPr>
          <p:nvPr>
            <p:ph idx="1"/>
          </p:nvPr>
        </p:nvPicPr>
        <p:blipFill>
          <a:blip r:embed="rId2"/>
          <a:srcRect/>
          <a:stretch>
            <a:fillRect/>
          </a:stretch>
        </p:blipFill>
        <p:spPr bwMode="auto">
          <a:xfrm>
            <a:off x="533400" y="1905000"/>
            <a:ext cx="9111511" cy="3523600"/>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3" name="Picture 2"/>
          <p:cNvPicPr>
            <a:picLocks noGrp="1" noChangeAspect="1" noChangeArrowheads="1"/>
          </p:cNvPicPr>
          <p:nvPr>
            <p:ph idx="1"/>
          </p:nvPr>
        </p:nvPicPr>
        <p:blipFill>
          <a:blip r:embed="rId2"/>
          <a:srcRect/>
          <a:stretch>
            <a:fillRect/>
          </a:stretch>
        </p:blipFill>
        <p:spPr bwMode="auto">
          <a:xfrm>
            <a:off x="685800" y="1828800"/>
            <a:ext cx="8801589" cy="2895600"/>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dirty="0"/>
          </a:p>
        </p:txBody>
      </p:sp>
      <p:pic>
        <p:nvPicPr>
          <p:cNvPr id="3" name="Picture 2"/>
          <p:cNvPicPr>
            <a:picLocks noGrp="1" noChangeAspect="1" noChangeArrowheads="1"/>
          </p:cNvPicPr>
          <p:nvPr>
            <p:ph idx="1"/>
          </p:nvPr>
        </p:nvPicPr>
        <p:blipFill>
          <a:blip r:embed="rId2"/>
          <a:srcRect/>
          <a:stretch>
            <a:fillRect/>
          </a:stretch>
        </p:blipFill>
        <p:spPr bwMode="auto">
          <a:xfrm>
            <a:off x="533400" y="1905000"/>
            <a:ext cx="8884788" cy="3733800"/>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ransition>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3" name="Picture 2"/>
          <p:cNvPicPr>
            <a:picLocks noGrp="1" noChangeAspect="1" noChangeArrowheads="1"/>
          </p:cNvPicPr>
          <p:nvPr>
            <p:ph idx="1"/>
          </p:nvPr>
        </p:nvPicPr>
        <p:blipFill>
          <a:blip r:embed="rId2"/>
          <a:srcRect/>
          <a:stretch>
            <a:fillRect/>
          </a:stretch>
        </p:blipFill>
        <p:spPr bwMode="auto">
          <a:xfrm>
            <a:off x="0" y="1828800"/>
            <a:ext cx="9611766" cy="3503600"/>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ransition>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عناصر الخطة</a:t>
            </a:r>
            <a:endParaRPr lang="ar-SA" dirty="0"/>
          </a:p>
        </p:txBody>
      </p:sp>
      <p:sp>
        <p:nvSpPr>
          <p:cNvPr id="3" name="عنصر نائب للمحتوى 2"/>
          <p:cNvSpPr>
            <a:spLocks noGrp="1"/>
          </p:cNvSpPr>
          <p:nvPr>
            <p:ph idx="1"/>
          </p:nvPr>
        </p:nvSpPr>
        <p:spPr/>
        <p:txBody>
          <a:bodyPr/>
          <a:lstStyle/>
          <a:p>
            <a:r>
              <a:rPr lang="ar-SA" b="1" dirty="0" smtClean="0"/>
              <a:t>خطة البحث العلمي وطريقة عرضها تقرر مصير البحث موافقة أو رفضًا من قِبَلِ المجالس العلمية المتخصصة بالجامعات؛ وحينئذ يقتضي الحال الحرص على دقة صياغتها، وإحكام عناصرها بشكل يبرز أهمية البحث من جهة، وكفاءة الباحث من جهة أخرى. من المسلم </a:t>
            </a:r>
            <a:r>
              <a:rPr lang="ar-SA" b="1" dirty="0" err="1" smtClean="0"/>
              <a:t>به</a:t>
            </a:r>
            <a:r>
              <a:rPr lang="ar-SA" b="1" dirty="0" smtClean="0"/>
              <a:t> في مجال البحوث أن لكل بحث طبيعته، وهذا يستتبع أن تكون له خطة تناسبه </a:t>
            </a:r>
            <a:r>
              <a:rPr lang="ar-SA" b="1" dirty="0" err="1" smtClean="0"/>
              <a:t>وتلائمه</a:t>
            </a:r>
            <a:r>
              <a:rPr lang="ar-SA" b="1" dirty="0" smtClean="0"/>
              <a:t>؛ ولكن مهما اختلفت أو تنوعت مجالاتها، فالمفروض أن تتضمن العناصر التالية:</a:t>
            </a:r>
            <a:endParaRPr lang="ar-SA" dirty="0"/>
          </a:p>
        </p:txBody>
      </p:sp>
    </p:spTree>
  </p:cSld>
  <p:clrMapOvr>
    <a:masterClrMapping/>
  </p:clrMapOvr>
  <p:transition>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dirty="0"/>
          </a:p>
        </p:txBody>
      </p:sp>
      <p:pic>
        <p:nvPicPr>
          <p:cNvPr id="12290" name="Picture 2"/>
          <p:cNvPicPr>
            <a:picLocks noGrp="1" noChangeAspect="1" noChangeArrowheads="1"/>
          </p:cNvPicPr>
          <p:nvPr>
            <p:ph idx="1"/>
          </p:nvPr>
        </p:nvPicPr>
        <p:blipFill>
          <a:blip r:embed="rId2"/>
          <a:srcRect/>
          <a:stretch>
            <a:fillRect/>
          </a:stretch>
        </p:blipFill>
        <p:spPr bwMode="auto">
          <a:xfrm>
            <a:off x="5867400" y="457200"/>
            <a:ext cx="3352800" cy="901000"/>
          </a:xfrm>
          <a:prstGeom prst="rect">
            <a:avLst/>
          </a:prstGeom>
          <a:noFill/>
          <a:ln w="9525">
            <a:noFill/>
            <a:miter lim="800000"/>
            <a:headEnd/>
            <a:tailEnd/>
          </a:ln>
        </p:spPr>
      </p:pic>
      <p:pic>
        <p:nvPicPr>
          <p:cNvPr id="12291" name="Picture 3"/>
          <p:cNvPicPr>
            <a:picLocks noChangeAspect="1" noChangeArrowheads="1"/>
          </p:cNvPicPr>
          <p:nvPr/>
        </p:nvPicPr>
        <p:blipFill>
          <a:blip r:embed="rId3"/>
          <a:srcRect/>
          <a:stretch>
            <a:fillRect/>
          </a:stretch>
        </p:blipFill>
        <p:spPr bwMode="auto">
          <a:xfrm>
            <a:off x="7010400" y="1676400"/>
            <a:ext cx="2665525" cy="1057275"/>
          </a:xfrm>
          <a:prstGeom prst="rect">
            <a:avLst/>
          </a:prstGeom>
          <a:noFill/>
          <a:ln w="9525">
            <a:noFill/>
            <a:miter lim="800000"/>
            <a:headEnd/>
            <a:tailEnd/>
          </a:ln>
        </p:spPr>
      </p:pic>
      <p:pic>
        <p:nvPicPr>
          <p:cNvPr id="12292" name="Picture 4"/>
          <p:cNvPicPr>
            <a:picLocks noChangeAspect="1" noChangeArrowheads="1"/>
          </p:cNvPicPr>
          <p:nvPr/>
        </p:nvPicPr>
        <p:blipFill>
          <a:blip r:embed="rId4"/>
          <a:srcRect/>
          <a:stretch>
            <a:fillRect/>
          </a:stretch>
        </p:blipFill>
        <p:spPr bwMode="auto">
          <a:xfrm>
            <a:off x="3352800" y="3124200"/>
            <a:ext cx="6157913" cy="914400"/>
          </a:xfrm>
          <a:prstGeom prst="rect">
            <a:avLst/>
          </a:prstGeom>
          <a:noFill/>
          <a:ln w="9525">
            <a:noFill/>
            <a:miter lim="800000"/>
            <a:headEnd/>
            <a:tailEnd/>
          </a:ln>
        </p:spPr>
      </p:pic>
      <p:pic>
        <p:nvPicPr>
          <p:cNvPr id="12293" name="Picture 5"/>
          <p:cNvPicPr>
            <a:picLocks noChangeAspect="1" noChangeArrowheads="1"/>
          </p:cNvPicPr>
          <p:nvPr/>
        </p:nvPicPr>
        <p:blipFill>
          <a:blip r:embed="rId5"/>
          <a:srcRect/>
          <a:stretch>
            <a:fillRect/>
          </a:stretch>
        </p:blipFill>
        <p:spPr bwMode="auto">
          <a:xfrm>
            <a:off x="7391400" y="4191000"/>
            <a:ext cx="1942492" cy="676275"/>
          </a:xfrm>
          <a:prstGeom prst="rect">
            <a:avLst/>
          </a:prstGeom>
          <a:noFill/>
          <a:ln w="9525">
            <a:noFill/>
            <a:miter lim="800000"/>
            <a:headEnd/>
            <a:tailEnd/>
          </a:ln>
        </p:spPr>
      </p:pic>
      <p:pic>
        <p:nvPicPr>
          <p:cNvPr id="12294" name="Picture 6"/>
          <p:cNvPicPr>
            <a:picLocks noChangeAspect="1" noChangeArrowheads="1"/>
          </p:cNvPicPr>
          <p:nvPr/>
        </p:nvPicPr>
        <p:blipFill>
          <a:blip r:embed="rId6"/>
          <a:srcRect/>
          <a:stretch>
            <a:fillRect/>
          </a:stretch>
        </p:blipFill>
        <p:spPr bwMode="auto">
          <a:xfrm>
            <a:off x="1981200" y="4724400"/>
            <a:ext cx="7464171" cy="1476375"/>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dirty="0"/>
          </a:p>
        </p:txBody>
      </p:sp>
      <p:pic>
        <p:nvPicPr>
          <p:cNvPr id="12290" name="Picture 2"/>
          <p:cNvPicPr>
            <a:picLocks noGrp="1" noChangeAspect="1" noChangeArrowheads="1"/>
          </p:cNvPicPr>
          <p:nvPr>
            <p:ph idx="1"/>
          </p:nvPr>
        </p:nvPicPr>
        <p:blipFill>
          <a:blip r:embed="rId2"/>
          <a:srcRect/>
          <a:stretch>
            <a:fillRect/>
          </a:stretch>
        </p:blipFill>
        <p:spPr bwMode="auto">
          <a:xfrm>
            <a:off x="5867400" y="457200"/>
            <a:ext cx="3352800" cy="901000"/>
          </a:xfrm>
          <a:prstGeom prst="rect">
            <a:avLst/>
          </a:prstGeom>
          <a:noFill/>
          <a:ln w="9525">
            <a:noFill/>
            <a:miter lim="800000"/>
            <a:headEnd/>
            <a:tailEnd/>
          </a:ln>
        </p:spPr>
      </p:pic>
      <p:sp>
        <p:nvSpPr>
          <p:cNvPr id="8" name="مستطيل 7"/>
          <p:cNvSpPr/>
          <p:nvPr/>
        </p:nvSpPr>
        <p:spPr>
          <a:xfrm>
            <a:off x="914400" y="2819400"/>
            <a:ext cx="8458200" cy="3046988"/>
          </a:xfrm>
          <a:prstGeom prst="rect">
            <a:avLst/>
          </a:prstGeom>
        </p:spPr>
        <p:txBody>
          <a:bodyPr wrap="square">
            <a:spAutoFit/>
          </a:bodyPr>
          <a:lstStyle/>
          <a:p>
            <a:r>
              <a:rPr lang="ar-SA" sz="2400" b="1" dirty="0" smtClean="0"/>
              <a:t> ويمكن إبراز هذا الجانب من خلال ما يأتي</a:t>
            </a:r>
            <a:r>
              <a:rPr lang="en-US" sz="2400" b="1" dirty="0" smtClean="0"/>
              <a:t>:</a:t>
            </a:r>
            <a:br>
              <a:rPr lang="en-US" sz="2400" b="1" dirty="0" smtClean="0"/>
            </a:br>
            <a:r>
              <a:rPr lang="ar-SA" sz="2400" b="1" dirty="0" smtClean="0"/>
              <a:t>أ- إبراز بعض الجوانب، أو وصفها، أو شرحها</a:t>
            </a:r>
            <a:r>
              <a:rPr lang="en-US" sz="2400" b="1" dirty="0" smtClean="0"/>
              <a:t>.</a:t>
            </a:r>
            <a:br>
              <a:rPr lang="en-US" sz="2400" b="1" dirty="0" smtClean="0"/>
            </a:br>
            <a:r>
              <a:rPr lang="ar-SA" sz="2400" b="1" dirty="0" smtClean="0"/>
              <a:t>ب- صحة بعض النظريات والأفكار من عدمها</a:t>
            </a:r>
            <a:r>
              <a:rPr lang="en-US" sz="2400" b="1" dirty="0" smtClean="0"/>
              <a:t>.</a:t>
            </a:r>
            <a:br>
              <a:rPr lang="en-US" sz="2400" b="1" dirty="0" smtClean="0"/>
            </a:br>
            <a:r>
              <a:rPr lang="ar-SA" sz="2400" b="1" dirty="0" err="1" smtClean="0"/>
              <a:t>جـ</a:t>
            </a:r>
            <a:r>
              <a:rPr lang="ar-SA" sz="2400" b="1" dirty="0" smtClean="0"/>
              <a:t>- سد بعض الثغرات فيما هو متوافر من المعلومات</a:t>
            </a:r>
            <a:r>
              <a:rPr lang="en-US" sz="2400" b="1" dirty="0" smtClean="0"/>
              <a:t>.</a:t>
            </a:r>
            <a:br>
              <a:rPr lang="en-US" sz="2400" b="1" dirty="0" smtClean="0"/>
            </a:br>
            <a:r>
              <a:rPr lang="ar-SA" sz="2400" b="1" dirty="0" smtClean="0"/>
              <a:t>د- كشف القناع عن بعض التفسيرات الخاطئة</a:t>
            </a:r>
            <a:r>
              <a:rPr lang="en-US" sz="2400" b="1" dirty="0" smtClean="0"/>
              <a:t>.</a:t>
            </a:r>
            <a:br>
              <a:rPr lang="en-US" sz="2400" b="1" dirty="0" smtClean="0"/>
            </a:br>
            <a:r>
              <a:rPr lang="ar-SA" sz="2400" b="1" dirty="0" smtClean="0"/>
              <a:t>هـ- تصحيح بعض المناهج</a:t>
            </a:r>
            <a:r>
              <a:rPr lang="en-US" sz="2400" b="1" dirty="0" smtClean="0"/>
              <a:t>.</a:t>
            </a:r>
            <a:br>
              <a:rPr lang="en-US" sz="2400" b="1" dirty="0" smtClean="0"/>
            </a:br>
            <a:r>
              <a:rPr lang="ar-SA" sz="2400" b="1" dirty="0" smtClean="0"/>
              <a:t>و حل بعض المشاكل العلمية</a:t>
            </a:r>
            <a:r>
              <a:rPr lang="en-US" sz="2400" b="1" dirty="0" smtClean="0"/>
              <a:t>.</a:t>
            </a:r>
            <a:br>
              <a:rPr lang="en-US" sz="2400" b="1" dirty="0" smtClean="0"/>
            </a:br>
            <a:r>
              <a:rPr lang="ar-SA" sz="2400" b="1" dirty="0" smtClean="0"/>
              <a:t>ز- إضافة علمية جديدة، أو تطورات متوقعة</a:t>
            </a:r>
            <a:endParaRPr lang="ar-SA" sz="2400" dirty="0"/>
          </a:p>
        </p:txBody>
      </p:sp>
      <p:sp>
        <p:nvSpPr>
          <p:cNvPr id="9" name="مستطيل 8"/>
          <p:cNvSpPr/>
          <p:nvPr/>
        </p:nvSpPr>
        <p:spPr>
          <a:xfrm>
            <a:off x="4724400" y="1981200"/>
            <a:ext cx="4953000" cy="769441"/>
          </a:xfrm>
          <a:prstGeom prst="rect">
            <a:avLst/>
          </a:prstGeom>
        </p:spPr>
        <p:txBody>
          <a:bodyPr>
            <a:spAutoFit/>
          </a:bodyPr>
          <a:lstStyle/>
          <a:p>
            <a:r>
              <a:rPr lang="ar-SA" sz="2400" b="1" dirty="0" smtClean="0"/>
              <a:t>ثانيًا: أهمية البحث</a:t>
            </a:r>
            <a:r>
              <a:rPr lang="en-US" sz="2000" b="1" dirty="0" smtClean="0"/>
              <a:t/>
            </a:r>
            <a:br>
              <a:rPr lang="en-US" sz="2000" b="1" dirty="0" smtClean="0"/>
            </a:br>
            <a:r>
              <a:rPr lang="ar-SA" sz="2000" b="1" dirty="0" smtClean="0"/>
              <a:t>يوضح تحت هذه الفقرة القيمة العلمية والعملية لموضوع</a:t>
            </a:r>
            <a:endParaRPr lang="ar-SA" sz="2000" dirty="0"/>
          </a:p>
        </p:txBody>
      </p:sp>
      <p:sp>
        <p:nvSpPr>
          <p:cNvPr id="10" name="مستطيل 9"/>
          <p:cNvSpPr/>
          <p:nvPr/>
        </p:nvSpPr>
        <p:spPr>
          <a:xfrm>
            <a:off x="4572000" y="1447800"/>
            <a:ext cx="4953000" cy="954107"/>
          </a:xfrm>
          <a:prstGeom prst="rect">
            <a:avLst/>
          </a:prstGeom>
        </p:spPr>
        <p:txBody>
          <a:bodyPr>
            <a:spAutoFit/>
          </a:bodyPr>
          <a:lstStyle/>
          <a:p>
            <a:r>
              <a:rPr lang="ar-SA" sz="2800" b="1" dirty="0" smtClean="0"/>
              <a:t>أولا: عنوان البحث</a:t>
            </a:r>
            <a:r>
              <a:rPr lang="en-US" sz="2800" b="1" dirty="0" smtClean="0"/>
              <a:t/>
            </a:r>
            <a:br>
              <a:rPr lang="en-US" sz="2800" b="1" dirty="0" smtClean="0"/>
            </a:br>
            <a:endParaRPr lang="ar-SA" sz="2800" dirty="0"/>
          </a:p>
        </p:txBody>
      </p:sp>
    </p:spTree>
    <p:extLst>
      <p:ext uri="{BB962C8B-B14F-4D97-AF65-F5344CB8AC3E}">
        <p14:creationId xmlns="" xmlns:p14="http://schemas.microsoft.com/office/powerpoint/2010/main" val="2149541768"/>
      </p:ext>
    </p:extLst>
  </p:cSld>
  <p:clrMapOvr>
    <a:masterClrMapping/>
  </p:clrMapOvr>
  <p:transition>
    <p:wipe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ثالثًا: تقرير الموضوع</a:t>
            </a:r>
          </a:p>
          <a:p>
            <a:r>
              <a:rPr lang="ar-SA" b="1" dirty="0" smtClean="0"/>
              <a:t>يعد هذا بمثابة تحديد للفكرة الأساسية في البحث، وتقرير لما يقصد الباحث عمله في عبارة مركزة، يبرز فيها خصائص المشكلة التي سيبحثها</a:t>
            </a:r>
            <a:r>
              <a:rPr lang="en-US" b="1" dirty="0" smtClean="0"/>
              <a:t>.</a:t>
            </a:r>
            <a:br>
              <a:rPr lang="en-US" b="1" dirty="0" smtClean="0"/>
            </a:br>
            <a:r>
              <a:rPr lang="ar-SA" b="1" dirty="0" smtClean="0"/>
              <a:t>إن هذه الفقرة في الخطة تعد المفتاح الحقيقي للبحث</a:t>
            </a:r>
            <a:r>
              <a:rPr lang="en-US" b="1" dirty="0" smtClean="0"/>
              <a:t>.</a:t>
            </a:r>
            <a:br>
              <a:rPr lang="en-US" b="1" dirty="0" smtClean="0"/>
            </a:br>
            <a:r>
              <a:rPr lang="ar-SA" b="1" dirty="0" smtClean="0"/>
              <a:t>فالصياغة لموضوع البحث على هذه الصورة تساعد في أمرين مهمين</a:t>
            </a:r>
            <a:r>
              <a:rPr lang="en-US" b="1" dirty="0" smtClean="0"/>
              <a:t>:</a:t>
            </a:r>
            <a:br>
              <a:rPr lang="en-US" b="1" dirty="0" smtClean="0"/>
            </a:br>
            <a:r>
              <a:rPr lang="ar-SA" b="1" dirty="0" smtClean="0"/>
              <a:t>أ- تحديد منهج الدراسة واتجاهها</a:t>
            </a:r>
            <a:r>
              <a:rPr lang="en-US" b="1" dirty="0" smtClean="0"/>
              <a:t>.</a:t>
            </a:r>
            <a:br>
              <a:rPr lang="en-US" b="1" dirty="0" smtClean="0"/>
            </a:br>
            <a:r>
              <a:rPr lang="ar-SA" b="1" dirty="0" smtClean="0"/>
              <a:t>ب- تكثيف الجهود والدراسات في اتجاه موضوع البحث</a:t>
            </a:r>
            <a:r>
              <a:rPr lang="en-US" b="1" dirty="0" smtClean="0"/>
              <a:t>.</a:t>
            </a:r>
            <a:br>
              <a:rPr lang="en-US" b="1" dirty="0" smtClean="0"/>
            </a:br>
            <a:endParaRPr lang="ar-SA" dirty="0"/>
          </a:p>
        </p:txBody>
      </p:sp>
    </p:spTree>
  </p:cSld>
  <p:clrMapOvr>
    <a:masterClrMapping/>
  </p:clrMapOvr>
  <p:transition>
    <p:wipe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13314" name="Picture 2"/>
          <p:cNvPicPr>
            <a:picLocks noGrp="1" noChangeAspect="1" noChangeArrowheads="1"/>
          </p:cNvPicPr>
          <p:nvPr>
            <p:ph idx="1"/>
          </p:nvPr>
        </p:nvPicPr>
        <p:blipFill>
          <a:blip r:embed="rId2"/>
          <a:srcRect/>
          <a:stretch>
            <a:fillRect/>
          </a:stretch>
        </p:blipFill>
        <p:spPr bwMode="auto">
          <a:xfrm>
            <a:off x="6781800" y="1828800"/>
            <a:ext cx="2748896" cy="688600"/>
          </a:xfrm>
          <a:prstGeom prst="rect">
            <a:avLst/>
          </a:prstGeom>
          <a:noFill/>
          <a:ln w="9525">
            <a:noFill/>
            <a:miter lim="800000"/>
            <a:headEnd/>
            <a:tailEnd/>
          </a:ln>
        </p:spPr>
      </p:pic>
      <p:pic>
        <p:nvPicPr>
          <p:cNvPr id="13315" name="Picture 3"/>
          <p:cNvPicPr>
            <a:picLocks noChangeAspect="1" noChangeArrowheads="1"/>
          </p:cNvPicPr>
          <p:nvPr/>
        </p:nvPicPr>
        <p:blipFill>
          <a:blip r:embed="rId3"/>
          <a:srcRect/>
          <a:stretch>
            <a:fillRect/>
          </a:stretch>
        </p:blipFill>
        <p:spPr bwMode="auto">
          <a:xfrm>
            <a:off x="6477000" y="2362200"/>
            <a:ext cx="3080385" cy="838200"/>
          </a:xfrm>
          <a:prstGeom prst="rect">
            <a:avLst/>
          </a:prstGeom>
          <a:noFill/>
          <a:ln w="9525">
            <a:noFill/>
            <a:miter lim="800000"/>
            <a:headEnd/>
            <a:tailEnd/>
          </a:ln>
        </p:spPr>
      </p:pic>
      <p:sp>
        <p:nvSpPr>
          <p:cNvPr id="6" name="مستطيل 5"/>
          <p:cNvSpPr/>
          <p:nvPr/>
        </p:nvSpPr>
        <p:spPr>
          <a:xfrm>
            <a:off x="609600" y="3048000"/>
            <a:ext cx="8534400" cy="2831544"/>
          </a:xfrm>
          <a:prstGeom prst="rect">
            <a:avLst/>
          </a:prstGeom>
        </p:spPr>
        <p:txBody>
          <a:bodyPr wrap="square">
            <a:spAutoFit/>
          </a:bodyPr>
          <a:lstStyle/>
          <a:p>
            <a:r>
              <a:rPr lang="ar-SA" sz="3200" b="1" dirty="0" smtClean="0"/>
              <a:t>وتعني هذه الكلمة حيثما أطلقت "فن التنظيم الصحيح لسلسة من الأفكار العديدة؛ من أجل الكشف عن الحقيقة"</a:t>
            </a:r>
            <a:r>
              <a:rPr lang="en-US" sz="3200" b="1" dirty="0" smtClean="0"/>
              <a:t>.</a:t>
            </a:r>
            <a:br>
              <a:rPr lang="en-US" sz="3200" b="1" dirty="0" smtClean="0"/>
            </a:br>
            <a:r>
              <a:rPr lang="ar-SA" sz="3200" b="1" dirty="0" smtClean="0"/>
              <a:t>فيتعرض هنا إلى كيفية العرض، وطرح قضايا الموضوع، والوسائل التي سيسلكها الباحث ليصل بها إلى النتائج المطلوبة؛ بحيث يبدو البحث وطرقه ووسائله واضحة المعالم</a:t>
            </a:r>
            <a:r>
              <a:rPr lang="en-US" sz="3200" b="1" dirty="0" smtClean="0"/>
              <a:t>.</a:t>
            </a:r>
            <a:r>
              <a:rPr lang="en-US" b="1" dirty="0" smtClean="0"/>
              <a:t/>
            </a:r>
            <a:br>
              <a:rPr lang="en-US" b="1" dirty="0" smtClean="0"/>
            </a:br>
            <a:endParaRPr lang="ar-SA" dirty="0"/>
          </a:p>
        </p:txBody>
      </p:sp>
    </p:spTree>
    <p:extLst>
      <p:ext uri="{BB962C8B-B14F-4D97-AF65-F5344CB8AC3E}">
        <p14:creationId xmlns="" xmlns:p14="http://schemas.microsoft.com/office/powerpoint/2010/main" val="2149541768"/>
      </p:ext>
    </p:extLst>
  </p:cSld>
  <p:clrMapOvr>
    <a:masterClrMapping/>
  </p:clrMapOvr>
  <p:transition>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سادسًا: الدراسات السابقة</a:t>
            </a:r>
            <a:r>
              <a:rPr lang="en-US" b="1" dirty="0" smtClean="0"/>
              <a:t/>
            </a:r>
            <a:br>
              <a:rPr lang="en-US" b="1" dirty="0" smtClean="0"/>
            </a:br>
            <a:r>
              <a:rPr lang="ar-SA" b="1" dirty="0" smtClean="0"/>
              <a:t>المفروض في الباحث الاطلاع على الدراسات السابقة لموضوع البحث؛ بل دراستها دراسة نقدية فاحصة، يختار منها أهم الكتب والدراسات التي أنجزت فيها؛ ليحدد المقبول منها والمرفوض، ويبين مدى صلتها بالموضوع، وأهمية التفاصيل الموجودة بها، وما جاء فيها من تفسيرات</a:t>
            </a:r>
            <a:r>
              <a:rPr lang="en-US" b="1" dirty="0" smtClean="0"/>
              <a:t>.</a:t>
            </a:r>
            <a:br>
              <a:rPr lang="en-US" b="1" dirty="0" smtClean="0"/>
            </a:br>
            <a:endParaRPr lang="ar-SA" dirty="0"/>
          </a:p>
        </p:txBody>
      </p:sp>
    </p:spTree>
  </p:cSld>
  <p:clrMapOvr>
    <a:masterClrMapping/>
  </p:clrMapOvr>
  <p:transition>
    <p:wedg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dirty="0"/>
          </a:p>
        </p:txBody>
      </p:sp>
      <p:pic>
        <p:nvPicPr>
          <p:cNvPr id="15363" name="Picture 3"/>
          <p:cNvPicPr>
            <a:picLocks noChangeAspect="1" noChangeArrowheads="1"/>
          </p:cNvPicPr>
          <p:nvPr/>
        </p:nvPicPr>
        <p:blipFill>
          <a:blip r:embed="rId2"/>
          <a:srcRect/>
          <a:stretch>
            <a:fillRect/>
          </a:stretch>
        </p:blipFill>
        <p:spPr bwMode="auto">
          <a:xfrm>
            <a:off x="7239000" y="2057400"/>
            <a:ext cx="2051188" cy="742950"/>
          </a:xfrm>
          <a:prstGeom prst="rect">
            <a:avLst/>
          </a:prstGeom>
          <a:noFill/>
        </p:spPr>
      </p:pic>
      <p:pic>
        <p:nvPicPr>
          <p:cNvPr id="15362" name="Picture 2"/>
          <p:cNvPicPr>
            <a:picLocks noChangeAspect="1" noChangeArrowheads="1"/>
          </p:cNvPicPr>
          <p:nvPr/>
        </p:nvPicPr>
        <p:blipFill>
          <a:blip r:embed="rId3"/>
          <a:srcRect/>
          <a:stretch>
            <a:fillRect/>
          </a:stretch>
        </p:blipFill>
        <p:spPr bwMode="auto">
          <a:xfrm>
            <a:off x="2362200" y="2743200"/>
            <a:ext cx="6742778" cy="523875"/>
          </a:xfrm>
          <a:prstGeom prst="rect">
            <a:avLst/>
          </a:prstGeom>
          <a:noFill/>
        </p:spPr>
      </p:pic>
      <p:pic>
        <p:nvPicPr>
          <p:cNvPr id="15361" name="Picture 1"/>
          <p:cNvPicPr>
            <a:picLocks noChangeAspect="1" noChangeArrowheads="1"/>
          </p:cNvPicPr>
          <p:nvPr/>
        </p:nvPicPr>
        <p:blipFill>
          <a:blip r:embed="rId4"/>
          <a:srcRect/>
          <a:stretch>
            <a:fillRect/>
          </a:stretch>
        </p:blipFill>
        <p:spPr bwMode="auto">
          <a:xfrm>
            <a:off x="7239000" y="3200400"/>
            <a:ext cx="2245001" cy="742950"/>
          </a:xfrm>
          <a:prstGeom prst="rect">
            <a:avLst/>
          </a:prstGeom>
          <a:noFill/>
        </p:spPr>
      </p:pic>
      <p:sp>
        <p:nvSpPr>
          <p:cNvPr id="15365" name="Rectangle 5"/>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15366" name="Rectangle 6"/>
          <p:cNvSpPr>
            <a:spLocks noChangeArrowheads="1"/>
          </p:cNvSpPr>
          <p:nvPr/>
        </p:nvSpPr>
        <p:spPr bwMode="auto">
          <a:xfrm>
            <a:off x="0" y="790575"/>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1701800" algn="l"/>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5367" name="Rectangle 7"/>
          <p:cNvSpPr>
            <a:spLocks noChangeArrowheads="1"/>
          </p:cNvSpPr>
          <p:nvPr/>
        </p:nvSpPr>
        <p:spPr bwMode="auto">
          <a:xfrm>
            <a:off x="0" y="1228725"/>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1701800" algn="l"/>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5368" name="Rectangle 8"/>
          <p:cNvSpPr>
            <a:spLocks noChangeArrowheads="1"/>
          </p:cNvSpPr>
          <p:nvPr/>
        </p:nvSpPr>
        <p:spPr bwMode="auto">
          <a:xfrm>
            <a:off x="0" y="152400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1701800" algn="l"/>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5369" name="Rectangle 9"/>
          <p:cNvSpPr>
            <a:spLocks noChangeArrowheads="1"/>
          </p:cNvSpPr>
          <p:nvPr/>
        </p:nvSpPr>
        <p:spPr bwMode="auto">
          <a:xfrm>
            <a:off x="0" y="196215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1701800" algn="l"/>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pic>
        <p:nvPicPr>
          <p:cNvPr id="15370" name="Picture 10"/>
          <p:cNvPicPr>
            <a:picLocks noGrp="1" noChangeAspect="1" noChangeArrowheads="1"/>
          </p:cNvPicPr>
          <p:nvPr>
            <p:ph idx="1"/>
          </p:nvPr>
        </p:nvPicPr>
        <p:blipFill>
          <a:blip r:embed="rId5"/>
          <a:srcRect/>
          <a:stretch>
            <a:fillRect/>
          </a:stretch>
        </p:blipFill>
        <p:spPr bwMode="auto">
          <a:xfrm>
            <a:off x="609600" y="3810000"/>
            <a:ext cx="8610600" cy="2665413"/>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ransition>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dirty="0"/>
          </a:p>
        </p:txBody>
      </p:sp>
      <p:sp>
        <p:nvSpPr>
          <p:cNvPr id="14338" name="Rectangle 2"/>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14337" name="Picture 1"/>
          <p:cNvPicPr>
            <a:picLocks noChangeAspect="1" noChangeArrowheads="1"/>
          </p:cNvPicPr>
          <p:nvPr/>
        </p:nvPicPr>
        <p:blipFill>
          <a:blip r:embed="rId2"/>
          <a:srcRect/>
          <a:stretch>
            <a:fillRect/>
          </a:stretch>
        </p:blipFill>
        <p:spPr bwMode="auto">
          <a:xfrm>
            <a:off x="7239000" y="1600200"/>
            <a:ext cx="2391664" cy="561976"/>
          </a:xfrm>
          <a:prstGeom prst="rect">
            <a:avLst/>
          </a:prstGeom>
          <a:noFill/>
        </p:spPr>
      </p:pic>
      <p:sp>
        <p:nvSpPr>
          <p:cNvPr id="14339" name="Rectangle 3"/>
          <p:cNvSpPr>
            <a:spLocks noChangeArrowheads="1"/>
          </p:cNvSpPr>
          <p:nvPr/>
        </p:nvSpPr>
        <p:spPr bwMode="auto">
          <a:xfrm>
            <a:off x="0" y="866775"/>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1701800" algn="l"/>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pic>
        <p:nvPicPr>
          <p:cNvPr id="14340" name="Picture 4"/>
          <p:cNvPicPr>
            <a:picLocks noGrp="1" noChangeAspect="1" noChangeArrowheads="1"/>
          </p:cNvPicPr>
          <p:nvPr>
            <p:ph idx="1"/>
          </p:nvPr>
        </p:nvPicPr>
        <p:blipFill>
          <a:blip r:embed="rId3"/>
          <a:srcRect/>
          <a:stretch>
            <a:fillRect/>
          </a:stretch>
        </p:blipFill>
        <p:spPr bwMode="auto">
          <a:xfrm>
            <a:off x="1684805" y="2209800"/>
            <a:ext cx="8052683" cy="2108219"/>
          </a:xfrm>
          <a:prstGeom prst="rect">
            <a:avLst/>
          </a:prstGeom>
          <a:noFill/>
          <a:ln w="9525">
            <a:noFill/>
            <a:miter lim="800000"/>
            <a:headEnd/>
            <a:tailEnd/>
          </a:ln>
        </p:spPr>
      </p:pic>
    </p:spTree>
    <p:extLst>
      <p:ext uri="{BB962C8B-B14F-4D97-AF65-F5344CB8AC3E}">
        <p14:creationId xmlns="" xmlns:p14="http://schemas.microsoft.com/office/powerpoint/2010/main" val="2149541768"/>
      </p:ext>
    </p:extLst>
  </p:cSld>
  <p:clrMapOvr>
    <a:masterClrMapping/>
  </p:clrMapOvr>
  <p:transition>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1750</TotalTime>
  <Words>179</Words>
  <Application>Microsoft Office PowerPoint</Application>
  <PresentationFormat>A4 Paper (210x297 mm)‎</PresentationFormat>
  <Paragraphs>21</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التاسعة مباديء في البحث العلمي</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عناصر الخطة</vt:lpstr>
      <vt:lpstr>الشريحة 15</vt:lpstr>
      <vt:lpstr>الشريحة 16</vt:lpstr>
      <vt:lpstr>الشريحة 17</vt:lpstr>
      <vt:lpstr>الشريحة 18</vt:lpstr>
      <vt:lpstr>الشريحة 19</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XP</cp:lastModifiedBy>
  <cp:revision>179</cp:revision>
  <dcterms:created xsi:type="dcterms:W3CDTF">2009-10-14T19:14:34Z</dcterms:created>
  <dcterms:modified xsi:type="dcterms:W3CDTF">2012-10-07T19:50:45Z</dcterms:modified>
</cp:coreProperties>
</file>