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1" r:id="rId2"/>
    <p:sldId id="257" r:id="rId3"/>
    <p:sldId id="351" r:id="rId4"/>
    <p:sldId id="355" r:id="rId5"/>
    <p:sldId id="353" r:id="rId6"/>
    <p:sldId id="354" r:id="rId7"/>
    <p:sldId id="356" r:id="rId8"/>
    <p:sldId id="357" r:id="rId9"/>
    <p:sldId id="358" r:id="rId10"/>
    <p:sldId id="359" r:id="rId11"/>
    <p:sldId id="360" r:id="rId12"/>
    <p:sldId id="361" r:id="rId13"/>
    <p:sldId id="339" r:id="rId14"/>
    <p:sldId id="323" r:id="rId15"/>
    <p:sldId id="324" r:id="rId16"/>
    <p:sldId id="36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0" d="100"/>
          <a:sy n="80" d="100"/>
        </p:scale>
        <p:origin x="-678" y="-60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245661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العاشرة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t>مبادئ في البحث العلمي</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36865" name="Picture 1"/>
          <p:cNvPicPr>
            <a:picLocks noGrp="1" noChangeAspect="1" noChangeArrowheads="1"/>
          </p:cNvPicPr>
          <p:nvPr>
            <p:ph idx="1"/>
          </p:nvPr>
        </p:nvPicPr>
        <p:blipFill>
          <a:blip r:embed="rId2" cstate="print"/>
          <a:srcRect/>
          <a:stretch>
            <a:fillRect/>
          </a:stretch>
        </p:blipFill>
        <p:spPr bwMode="auto">
          <a:xfrm>
            <a:off x="5715000" y="457200"/>
            <a:ext cx="3505200" cy="838200"/>
          </a:xfrm>
          <a:prstGeom prst="rect">
            <a:avLst/>
          </a:prstGeom>
          <a:noFill/>
          <a:ln w="9525">
            <a:noFill/>
            <a:miter lim="800000"/>
            <a:headEnd/>
            <a:tailEnd/>
          </a:ln>
        </p:spPr>
      </p:pic>
      <p:pic>
        <p:nvPicPr>
          <p:cNvPr id="36866" name="Picture 2"/>
          <p:cNvPicPr>
            <a:picLocks noChangeAspect="1" noChangeArrowheads="1"/>
          </p:cNvPicPr>
          <p:nvPr/>
        </p:nvPicPr>
        <p:blipFill>
          <a:blip r:embed="rId3" cstate="print"/>
          <a:srcRect/>
          <a:stretch>
            <a:fillRect/>
          </a:stretch>
        </p:blipFill>
        <p:spPr bwMode="auto">
          <a:xfrm>
            <a:off x="685801" y="1524000"/>
            <a:ext cx="9220200" cy="260985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7890" name="Picture 2"/>
          <p:cNvPicPr>
            <a:picLocks noGrp="1" noChangeAspect="1" noChangeArrowheads="1"/>
          </p:cNvPicPr>
          <p:nvPr>
            <p:ph idx="1"/>
          </p:nvPr>
        </p:nvPicPr>
        <p:blipFill>
          <a:blip r:embed="rId2" cstate="print"/>
          <a:srcRect/>
          <a:stretch>
            <a:fillRect/>
          </a:stretch>
        </p:blipFill>
        <p:spPr bwMode="auto">
          <a:xfrm>
            <a:off x="381001" y="2057400"/>
            <a:ext cx="9202162" cy="31242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8914" name="Picture 2"/>
          <p:cNvPicPr>
            <a:picLocks noGrp="1" noChangeAspect="1" noChangeArrowheads="1"/>
          </p:cNvPicPr>
          <p:nvPr>
            <p:ph idx="1"/>
          </p:nvPr>
        </p:nvPicPr>
        <p:blipFill>
          <a:blip r:embed="rId2" cstate="print"/>
          <a:srcRect/>
          <a:stretch>
            <a:fillRect/>
          </a:stretch>
        </p:blipFill>
        <p:spPr bwMode="auto">
          <a:xfrm>
            <a:off x="685800" y="1905000"/>
            <a:ext cx="9077676" cy="3107619"/>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39939" name="Picture 3"/>
          <p:cNvPicPr>
            <a:picLocks noGrp="1" noChangeAspect="1" noChangeArrowheads="1"/>
          </p:cNvPicPr>
          <p:nvPr>
            <p:ph idx="1"/>
          </p:nvPr>
        </p:nvPicPr>
        <p:blipFill>
          <a:blip r:embed="rId2" cstate="print"/>
          <a:srcRect/>
          <a:stretch>
            <a:fillRect/>
          </a:stretch>
        </p:blipFill>
        <p:spPr bwMode="auto">
          <a:xfrm>
            <a:off x="1752600" y="1371600"/>
            <a:ext cx="7971920" cy="857200"/>
          </a:xfrm>
          <a:prstGeom prst="rect">
            <a:avLst/>
          </a:prstGeom>
          <a:noFill/>
          <a:ln w="9525">
            <a:noFill/>
            <a:miter lim="800000"/>
            <a:headEnd/>
            <a:tailEnd/>
          </a:ln>
        </p:spPr>
      </p:pic>
      <p:pic>
        <p:nvPicPr>
          <p:cNvPr id="39940" name="Picture 4"/>
          <p:cNvPicPr>
            <a:picLocks noChangeAspect="1" noChangeArrowheads="1"/>
          </p:cNvPicPr>
          <p:nvPr/>
        </p:nvPicPr>
        <p:blipFill>
          <a:blip r:embed="rId3" cstate="print"/>
          <a:srcRect/>
          <a:stretch>
            <a:fillRect/>
          </a:stretch>
        </p:blipFill>
        <p:spPr bwMode="auto">
          <a:xfrm>
            <a:off x="1524000" y="1905000"/>
            <a:ext cx="8153400" cy="1209675"/>
          </a:xfrm>
          <a:prstGeom prst="rect">
            <a:avLst/>
          </a:prstGeom>
          <a:noFill/>
          <a:ln w="9525">
            <a:noFill/>
            <a:miter lim="800000"/>
            <a:headEnd/>
            <a:tailEnd/>
          </a:ln>
        </p:spPr>
      </p:pic>
      <p:pic>
        <p:nvPicPr>
          <p:cNvPr id="39941" name="Picture 5"/>
          <p:cNvPicPr>
            <a:picLocks noChangeAspect="1" noChangeArrowheads="1"/>
          </p:cNvPicPr>
          <p:nvPr/>
        </p:nvPicPr>
        <p:blipFill>
          <a:blip r:embed="rId4" cstate="print"/>
          <a:srcRect/>
          <a:stretch>
            <a:fillRect/>
          </a:stretch>
        </p:blipFill>
        <p:spPr bwMode="auto">
          <a:xfrm>
            <a:off x="228599" y="3124200"/>
            <a:ext cx="9364505" cy="290512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0962" name="Picture 2"/>
          <p:cNvPicPr>
            <a:picLocks noGrp="1" noChangeAspect="1" noChangeArrowheads="1"/>
          </p:cNvPicPr>
          <p:nvPr>
            <p:ph idx="1"/>
          </p:nvPr>
        </p:nvPicPr>
        <p:blipFill>
          <a:blip r:embed="rId2" cstate="print"/>
          <a:srcRect/>
          <a:stretch>
            <a:fillRect/>
          </a:stretch>
        </p:blipFill>
        <p:spPr bwMode="auto">
          <a:xfrm>
            <a:off x="609600" y="1600200"/>
            <a:ext cx="8801911" cy="375602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1986" name="Picture 2"/>
          <p:cNvPicPr>
            <a:picLocks noGrp="1" noChangeAspect="1" noChangeArrowheads="1"/>
          </p:cNvPicPr>
          <p:nvPr>
            <p:ph idx="1"/>
          </p:nvPr>
        </p:nvPicPr>
        <p:blipFill>
          <a:blip r:embed="rId2" cstate="print"/>
          <a:srcRect/>
          <a:stretch>
            <a:fillRect/>
          </a:stretch>
        </p:blipFill>
        <p:spPr bwMode="auto">
          <a:xfrm>
            <a:off x="381000" y="1752600"/>
            <a:ext cx="9379818" cy="36060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3010" name="Picture 2"/>
          <p:cNvPicPr>
            <a:picLocks noGrp="1" noChangeAspect="1" noChangeArrowheads="1"/>
          </p:cNvPicPr>
          <p:nvPr>
            <p:ph idx="1"/>
          </p:nvPr>
        </p:nvPicPr>
        <p:blipFill>
          <a:blip r:embed="rId2" cstate="print"/>
          <a:srcRect/>
          <a:stretch>
            <a:fillRect/>
          </a:stretch>
        </p:blipFill>
        <p:spPr bwMode="auto">
          <a:xfrm>
            <a:off x="4572000" y="1371600"/>
            <a:ext cx="4916683" cy="1172000"/>
          </a:xfrm>
          <a:prstGeom prst="rect">
            <a:avLst/>
          </a:prstGeom>
          <a:noFill/>
          <a:ln w="9525">
            <a:noFill/>
            <a:miter lim="800000"/>
            <a:headEnd/>
            <a:tailEnd/>
          </a:ln>
        </p:spPr>
      </p:pic>
      <p:pic>
        <p:nvPicPr>
          <p:cNvPr id="43011" name="Picture 3"/>
          <p:cNvPicPr>
            <a:picLocks noChangeAspect="1" noChangeArrowheads="1"/>
          </p:cNvPicPr>
          <p:nvPr/>
        </p:nvPicPr>
        <p:blipFill>
          <a:blip r:embed="rId3" cstate="print"/>
          <a:srcRect/>
          <a:stretch>
            <a:fillRect/>
          </a:stretch>
        </p:blipFill>
        <p:spPr bwMode="auto">
          <a:xfrm>
            <a:off x="609600" y="2438400"/>
            <a:ext cx="9083675" cy="203835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4034" name="Picture 2"/>
          <p:cNvPicPr>
            <a:picLocks noGrp="1" noChangeAspect="1" noChangeArrowheads="1"/>
          </p:cNvPicPr>
          <p:nvPr>
            <p:ph idx="1"/>
          </p:nvPr>
        </p:nvPicPr>
        <p:blipFill>
          <a:blip r:embed="rId2" cstate="print"/>
          <a:srcRect/>
          <a:stretch>
            <a:fillRect/>
          </a:stretch>
        </p:blipFill>
        <p:spPr bwMode="auto">
          <a:xfrm>
            <a:off x="533400" y="1752600"/>
            <a:ext cx="9165458" cy="35814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4" name="عنصر نائب للمحتوى 3"/>
          <p:cNvSpPr>
            <a:spLocks noGrp="1"/>
          </p:cNvSpPr>
          <p:nvPr>
            <p:ph idx="1"/>
          </p:nvPr>
        </p:nvSpPr>
        <p:spPr/>
        <p:txBody>
          <a:bodyPr/>
          <a:lstStyle/>
          <a:p>
            <a:r>
              <a:rPr lang="ar-SA" b="1" dirty="0" smtClean="0"/>
              <a:t>ثالثًا: إن هذه الخطوات تختلف من مؤلف لآخر، وليس المهم الأسماء والعناوين؛ بل المهم هي الأفكار. والغرض من هذه الطريقة هو استكشاف الحقائق بطريقة حرة منظمة، يتطور البحث من خلالها تدريجيًّا بصورة مستمرة؛ بحيث نتمكن من فَهْم العوالم حولنا.</a:t>
            </a:r>
            <a:r>
              <a:rPr lang="en-US" b="1" dirty="0" smtClean="0"/>
              <a:t/>
            </a:r>
            <a:br>
              <a:rPr lang="en-US" b="1" dirty="0" smtClean="0"/>
            </a:br>
            <a:r>
              <a:rPr lang="ar-SA" b="1" dirty="0" smtClean="0"/>
              <a:t>على أن هذه الطريقة ليست خاصة بالعلوم التجريبية؛ بل تظل صالحة التطبيق في حقل العلوم الإنسانية، وهو الملموس في بحوث الجامعات المتقدمة</a:t>
            </a:r>
            <a:endParaRPr lang="ar-SA" dirty="0"/>
          </a:p>
        </p:txBody>
      </p:sp>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t>
            </a:r>
            <a:r>
              <a:rPr lang="ar-SA" b="1" dirty="0" smtClean="0"/>
              <a:t>خطوات البحث العلمي</a:t>
            </a:r>
            <a:r>
              <a:rPr lang="en-US" b="1" dirty="0" smtClean="0"/>
              <a:t/>
            </a:r>
            <a:br>
              <a:rPr lang="en-US" b="1" dirty="0" smtClean="0"/>
            </a:br>
            <a:endParaRPr lang="ar-JO" dirty="0"/>
          </a:p>
        </p:txBody>
      </p:sp>
      <p:sp>
        <p:nvSpPr>
          <p:cNvPr id="4" name="عنصر نائب للمحتوى 3"/>
          <p:cNvSpPr>
            <a:spLocks noGrp="1"/>
          </p:cNvSpPr>
          <p:nvPr>
            <p:ph idx="1"/>
          </p:nvPr>
        </p:nvSpPr>
        <p:spPr/>
        <p:txBody>
          <a:bodyPr/>
          <a:lstStyle/>
          <a:p>
            <a:r>
              <a:rPr lang="ar-SA" b="1" dirty="0" smtClean="0"/>
              <a:t>تعتمد الطريقة العلمية للبحث بشكل عام على الخطوات التالية:</a:t>
            </a:r>
            <a:r>
              <a:rPr lang="en-US" b="1" dirty="0" smtClean="0"/>
              <a:t/>
            </a:r>
            <a:br>
              <a:rPr lang="en-US" b="1" dirty="0" smtClean="0"/>
            </a:br>
            <a:r>
              <a:rPr lang="en-US" b="1" dirty="0" smtClean="0"/>
              <a:t>:</a:t>
            </a:r>
            <a:r>
              <a:rPr lang="ar-SA" b="1" dirty="0" smtClean="0"/>
              <a:t>أولا: تحديد المشكلة</a:t>
            </a:r>
            <a:r>
              <a:rPr lang="en-US" b="1" dirty="0" smtClean="0"/>
              <a:t> </a:t>
            </a:r>
          </a:p>
          <a:p>
            <a:r>
              <a:rPr lang="ar-SA" b="1" dirty="0" smtClean="0"/>
              <a:t>ينشأ السؤال العلمي عادة من مشكلة أو سؤال يتطلب الإجابة، ولا بُدَّ لهذا السؤال أن يكون بالإمكان صياغته؛ بحيث يتمكن من الإجابة عليه من خلال الملاحظة أو التجربة، في حين أن السؤال الذي يتضمن جانبًا اختياريًّا، أو قيمًا أخلاقية وروحية لا يمكن الإجابة عليه من خلال الواقع فقط</a:t>
            </a:r>
            <a:r>
              <a:rPr lang="en-US" b="1" dirty="0" smtClean="0"/>
              <a:t>.</a:t>
            </a:r>
            <a:br>
              <a:rPr lang="en-US" b="1" dirty="0" smtClean="0"/>
            </a:br>
            <a:endParaRPr lang="ar-SA" dirty="0"/>
          </a:p>
        </p:txBody>
      </p:sp>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خطوات البحث العلمي:</a:t>
            </a:r>
            <a:endParaRPr lang="ar-JO" dirty="0"/>
          </a:p>
        </p:txBody>
      </p:sp>
      <p:sp>
        <p:nvSpPr>
          <p:cNvPr id="5" name="عنصر نائب للمحتوى 4"/>
          <p:cNvSpPr>
            <a:spLocks noGrp="1"/>
          </p:cNvSpPr>
          <p:nvPr>
            <p:ph idx="1"/>
          </p:nvPr>
        </p:nvSpPr>
        <p:spPr/>
        <p:txBody>
          <a:bodyPr/>
          <a:lstStyle/>
          <a:p>
            <a:r>
              <a:rPr lang="ar-SA" b="1" dirty="0" smtClean="0"/>
              <a:t>ثانيًا: صياغة الفرضيات أو "المقترحات نواجه في نشاطاتنا اليومية بعض المشكلات التي لا بُدَّ من جمع المعلومات عنها؛ للبحث عن إجابة، ومن هذه المعلومات المتوافرة نحاول أن نحدد الحل الممكن أو التفسير للمشكلة وهذا ما يسمى الفرضيّات وهي تقدم </a:t>
            </a:r>
            <a:r>
              <a:rPr lang="en-US" b="1" dirty="0" smtClean="0"/>
              <a:t>  </a:t>
            </a:r>
            <a:r>
              <a:rPr lang="ar-SA" b="1" dirty="0" smtClean="0"/>
              <a:t>لنا تفسيرات وحلولا قريبة، وليست مؤكدة</a:t>
            </a:r>
            <a:endParaRPr lang="ar-SA" dirty="0"/>
          </a:p>
        </p:txBody>
      </p:sp>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28600"/>
            <a:ext cx="8915400" cy="1143000"/>
          </a:xfrm>
        </p:spPr>
        <p:txBody>
          <a:bodyPr/>
          <a:lstStyle/>
          <a:p>
            <a:endParaRPr lang="ar-SA" dirty="0"/>
          </a:p>
        </p:txBody>
      </p:sp>
      <p:sp>
        <p:nvSpPr>
          <p:cNvPr id="3" name="عنصر نائب للمحتوى 2"/>
          <p:cNvSpPr>
            <a:spLocks noGrp="1"/>
          </p:cNvSpPr>
          <p:nvPr>
            <p:ph idx="1"/>
          </p:nvPr>
        </p:nvSpPr>
        <p:spPr/>
        <p:txBody>
          <a:bodyPr/>
          <a:lstStyle/>
          <a:p>
            <a:r>
              <a:rPr lang="ar-SA" b="1" dirty="0" smtClean="0"/>
              <a:t>معايير الفرضيات الجيدة:</a:t>
            </a:r>
          </a:p>
          <a:p>
            <a:r>
              <a:rPr lang="ar-SA" b="1" dirty="0" smtClean="0"/>
              <a:t>أن تقرر العَلاقات المتوقعة بين أمرين مختلفين فأكثر</a:t>
            </a:r>
            <a:r>
              <a:rPr lang="en-US" b="1" dirty="0" smtClean="0"/>
              <a:t>.</a:t>
            </a:r>
            <a:br>
              <a:rPr lang="en-US" b="1" dirty="0" smtClean="0"/>
            </a:br>
            <a:r>
              <a:rPr lang="ar-SA" b="1" dirty="0" smtClean="0"/>
              <a:t>أن يكون لدى الباحث السبب القوي لأي افتراض أو شاهد يقدمه؛ حتى يمكن اعتماده وفحصه</a:t>
            </a:r>
            <a:r>
              <a:rPr lang="en-US" b="1" dirty="0" smtClean="0"/>
              <a:t>.</a:t>
            </a:r>
            <a:br>
              <a:rPr lang="en-US" b="1" dirty="0" smtClean="0"/>
            </a:br>
            <a:r>
              <a:rPr lang="en-US" b="1" dirty="0" smtClean="0"/>
              <a:t> </a:t>
            </a:r>
            <a:r>
              <a:rPr lang="ar-SA" b="1" dirty="0" smtClean="0"/>
              <a:t>أن تكون خاضعة للفحص والامتحان</a:t>
            </a:r>
            <a:r>
              <a:rPr lang="en-US" b="1" dirty="0" smtClean="0"/>
              <a:t>.</a:t>
            </a:r>
            <a:br>
              <a:rPr lang="en-US" b="1" dirty="0" smtClean="0"/>
            </a:br>
            <a:r>
              <a:rPr lang="en-US" b="1" dirty="0" smtClean="0"/>
              <a:t> </a:t>
            </a:r>
            <a:r>
              <a:rPr lang="ar-SA" b="1" dirty="0" smtClean="0"/>
              <a:t>أن تكون موجزة مختصرة قدر الإمكان، واضحة تمام الوضوح</a:t>
            </a:r>
            <a:r>
              <a:rPr lang="en-US" b="1" dirty="0" smtClean="0"/>
              <a:t>.</a:t>
            </a:r>
            <a:br>
              <a:rPr lang="en-US" b="1" dirty="0" smtClean="0"/>
            </a:br>
            <a:r>
              <a:rPr lang="en-US" b="1" dirty="0" smtClean="0"/>
              <a:t>__________</a:t>
            </a:r>
            <a:br>
              <a:rPr lang="en-US" b="1" dirty="0" smtClean="0"/>
            </a:b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البحث العلمي:</a:t>
            </a:r>
            <a:endParaRPr lang="ar-SA" dirty="0"/>
          </a:p>
        </p:txBody>
      </p:sp>
      <p:sp>
        <p:nvSpPr>
          <p:cNvPr id="3" name="عنصر نائب للمحتوى 2"/>
          <p:cNvSpPr>
            <a:spLocks noGrp="1"/>
          </p:cNvSpPr>
          <p:nvPr>
            <p:ph idx="1"/>
          </p:nvPr>
        </p:nvSpPr>
        <p:spPr/>
        <p:txBody>
          <a:bodyPr/>
          <a:lstStyle/>
          <a:p>
            <a:r>
              <a:rPr lang="ar-SA" b="1" dirty="0" smtClean="0"/>
              <a:t>ثالثا: الاستنباطات المعقولة</a:t>
            </a:r>
            <a:r>
              <a:rPr lang="en-US" b="1" dirty="0" smtClean="0"/>
              <a:t/>
            </a:r>
            <a:br>
              <a:rPr lang="en-US" b="1" dirty="0" smtClean="0"/>
            </a:br>
            <a:r>
              <a:rPr lang="ar-SA" b="1" dirty="0" smtClean="0"/>
              <a:t>يحاول الباحث في هذه الخطوة استنتاج مدلولات تلك المقترحات التي سبق أن طرحها على افتراض أنها صحيحة؛ فمن ثَمَّ يركز في ملاحظاته في هذا الاتجاه</a:t>
            </a:r>
            <a:r>
              <a:rPr lang="en-US" b="1" dirty="0" smtClean="0"/>
              <a:t>.</a:t>
            </a:r>
            <a:br>
              <a:rPr lang="en-US" b="1" dirty="0" smtClean="0"/>
            </a:br>
            <a:r>
              <a:rPr lang="ar-SA" b="1" dirty="0" smtClean="0"/>
              <a:t>رابعًا: جمع البيانات </a:t>
            </a:r>
            <a:r>
              <a:rPr lang="ar-SA" b="1" dirty="0" err="1" smtClean="0"/>
              <a:t>وتحليلهاتجمع</a:t>
            </a:r>
            <a:r>
              <a:rPr lang="ar-SA" b="1" dirty="0" smtClean="0"/>
              <a:t> البيانات المتصلة بالمشكلة في ضوء الاستنتاجات في الخطوة السابقة، وتخضع بعد هذا للمراقبة والفحص والتجربة؛ لتتبين مدى صحة تلك التفسيرات والحلول.</a:t>
            </a: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البحث العلمي:</a:t>
            </a:r>
            <a:endParaRPr lang="ar-SA" dirty="0"/>
          </a:p>
        </p:txBody>
      </p:sp>
      <p:sp>
        <p:nvSpPr>
          <p:cNvPr id="3" name="عنصر نائب للمحتوى 2"/>
          <p:cNvSpPr>
            <a:spLocks noGrp="1"/>
          </p:cNvSpPr>
          <p:nvPr>
            <p:ph idx="1"/>
          </p:nvPr>
        </p:nvSpPr>
        <p:spPr/>
        <p:txBody>
          <a:bodyPr/>
          <a:lstStyle/>
          <a:p>
            <a:r>
              <a:rPr lang="ar-SA" b="1" dirty="0" smtClean="0"/>
              <a:t>خامسًا: تأييد الفرضيات أو رفضها</a:t>
            </a:r>
            <a:r>
              <a:rPr lang="en-US" b="1" dirty="0" smtClean="0"/>
              <a:t/>
            </a:r>
            <a:br>
              <a:rPr lang="en-US" b="1" dirty="0" smtClean="0"/>
            </a:br>
            <a:r>
              <a:rPr lang="ar-SA" b="1" dirty="0" smtClean="0"/>
              <a:t>حالما تتجمع البيانات والمعلومات تحلل النتائج لمعرفة ما إذا كان البحث قد قدم أدلة لتأييد تلك الفرضيات والمقترحات أو نفيها</a:t>
            </a:r>
            <a:r>
              <a:rPr lang="en-US" b="1" dirty="0" smtClean="0"/>
              <a:t>.</a:t>
            </a:r>
            <a:br>
              <a:rPr lang="en-US" b="1" dirty="0" smtClean="0"/>
            </a:br>
            <a:r>
              <a:rPr lang="ar-SA" b="1" dirty="0" smtClean="0"/>
              <a:t>وليكن الباحث على ذكر من أنه يتوجب عليه ألا يحاول إثبات فرضية، أو اقتراح معين، بقدر ما يجب أن يكون محايدًا، </a:t>
            </a:r>
            <a:r>
              <a:rPr lang="ar-SA" b="1" dirty="0" err="1" smtClean="0"/>
              <a:t>يهمه</a:t>
            </a:r>
            <a:r>
              <a:rPr lang="ar-SA" b="1" dirty="0" smtClean="0"/>
              <a:t> إثبات الحقيقة التي تؤيدها الشواهد والأدلة.</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1812</TotalTime>
  <Words>176</Words>
  <Application>Microsoft Office PowerPoint</Application>
  <PresentationFormat>A4 Paper (210x297 mm)‎</PresentationFormat>
  <Paragraphs>24</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العاشرة مبادئ في البحث العلمي</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 خطوات البحث العلمي </vt:lpstr>
      <vt:lpstr>خطوات البحث العلمي:</vt:lpstr>
      <vt:lpstr>الشريحة 14</vt:lpstr>
      <vt:lpstr>خطوات البحث العلمي:</vt:lpstr>
      <vt:lpstr>خطوات البحث العلمي:</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193</cp:revision>
  <dcterms:created xsi:type="dcterms:W3CDTF">2009-10-14T19:14:34Z</dcterms:created>
  <dcterms:modified xsi:type="dcterms:W3CDTF">2012-10-15T07:21:19Z</dcterms:modified>
</cp:coreProperties>
</file>