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11" r:id="rId2"/>
    <p:sldId id="257" r:id="rId3"/>
    <p:sldId id="303" r:id="rId4"/>
    <p:sldId id="304" r:id="rId5"/>
    <p:sldId id="305" r:id="rId6"/>
    <p:sldId id="306" r:id="rId7"/>
    <p:sldId id="307" r:id="rId8"/>
    <p:sldId id="308" r:id="rId9"/>
    <p:sldId id="309" r:id="rId10"/>
    <p:sldId id="310" r:id="rId11"/>
    <p:sldId id="312" r:id="rId12"/>
    <p:sldId id="313" r:id="rId13"/>
    <p:sldId id="314" r:id="rId14"/>
    <p:sldId id="315" r:id="rId15"/>
    <p:sldId id="316" r:id="rId16"/>
    <p:sldId id="317" r:id="rId17"/>
    <p:sldId id="318" r:id="rId18"/>
    <p:sldId id="320" r:id="rId19"/>
    <p:sldId id="321" r:id="rId20"/>
    <p:sldId id="322" r:id="rId21"/>
    <p:sldId id="323" r:id="rId22"/>
    <p:sldId id="324" r:id="rId23"/>
    <p:sldId id="325" r:id="rId24"/>
    <p:sldId id="326"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100" d="100"/>
          <a:sy n="100" d="100"/>
        </p:scale>
        <p:origin x="-60" y="49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3975491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والنحو </a:t>
            </a:r>
            <a:r>
              <a:rPr lang="ar-SA" sz="3600" b="1" dirty="0"/>
              <a:t>المساعد</a:t>
            </a:r>
            <a:endParaRPr lang="en-US" sz="3600" b="1" dirty="0"/>
          </a:p>
        </p:txBody>
      </p:sp>
    </p:spTree>
    <p:extLst>
      <p:ext uri="{BB962C8B-B14F-4D97-AF65-F5344CB8AC3E}">
        <p14:creationId xmlns:p14="http://schemas.microsoft.com/office/powerpoint/2010/main" xmlns="" val="1105452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الحادية عشرة</a:t>
            </a:r>
            <a:br>
              <a:rPr lang="ar-SA" spc="-150" smtClean="0">
                <a:solidFill>
                  <a:srgbClr val="376092"/>
                </a:solidFill>
                <a:latin typeface="ae_AlMateen" pitchFamily="2" charset="-78"/>
                <a:cs typeface="ae_AlMateen" pitchFamily="2" charset="-78"/>
              </a:rPr>
            </a:br>
            <a:r>
              <a:rPr lang="ar-SA" b="1" smtClean="0"/>
              <a:t> مبادئ في البحث العلمي</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مصادر البحث:</a:t>
            </a:r>
            <a:endParaRPr lang="en-US" dirty="0"/>
          </a:p>
        </p:txBody>
      </p:sp>
      <p:sp>
        <p:nvSpPr>
          <p:cNvPr id="8195" name="Text Placeholder 5"/>
          <p:cNvSpPr>
            <a:spLocks noGrp="1"/>
          </p:cNvSpPr>
          <p:nvPr>
            <p:ph idx="1"/>
          </p:nvPr>
        </p:nvSpPr>
        <p:spPr>
          <a:xfrm>
            <a:off x="495300" y="1600200"/>
            <a:ext cx="8953500" cy="4525963"/>
          </a:xfrm>
        </p:spPr>
        <p:txBody>
          <a:bodyPr/>
          <a:lstStyle/>
          <a:p>
            <a:pPr algn="just" rtl="1"/>
            <a:r>
              <a:rPr lang="ar-SA" b="1" dirty="0" smtClean="0"/>
              <a:t>المصادر العلمية التي يعتمد عليها الباحث في دراسته تعد من أهم المقاييس في تقدير صحة البحث وجودته، فإذا كانت مصادر معتمدة صادقة، أو مخطوطات نادرة؛ كان للبحث وزنه وقيمته العلمية</a:t>
            </a:r>
            <a:r>
              <a:rPr lang="en-US" b="1" dirty="0" smtClean="0"/>
              <a:t>.</a:t>
            </a:r>
            <a:br>
              <a:rPr lang="en-US" b="1" dirty="0" smtClean="0"/>
            </a:br>
            <a:r>
              <a:rPr lang="ar-SA" b="1" dirty="0" smtClean="0"/>
              <a:t>ينبغي ألا يختلط الأمر على طالب البحث في معرفة مدلول كلمة "المصدر"؛ فليس كل كتاب جديرًا بهذه التسمية؛ ومن ثَمَّ يقسم علماء البحث العلمي والدراسات المنهجية المصادر إلى قسمين</a:t>
            </a:r>
            <a:r>
              <a:rPr lang="en-US" b="1" dirty="0" smtClean="0"/>
              <a:t>:</a:t>
            </a:r>
            <a:br>
              <a:rPr lang="en-US" b="1" dirty="0" smtClean="0"/>
            </a:br>
            <a:r>
              <a:rPr lang="ar-SA" b="1" dirty="0" smtClean="0"/>
              <a:t>مصادر أساسية، ومصادر ثانوية ويسميها بعض الباحثين </a:t>
            </a:r>
            <a:r>
              <a:rPr lang="ar-SA" b="1" dirty="0" err="1" smtClean="0"/>
              <a:t>بـ</a:t>
            </a:r>
            <a:r>
              <a:rPr lang="ar-SA" b="1" dirty="0" smtClean="0"/>
              <a:t>"المراجع"، والفرق بينهما هو الآتي</a:t>
            </a:r>
            <a:r>
              <a:rPr lang="en-US" b="1" dirty="0" smtClean="0"/>
              <a:t>:</a:t>
            </a:r>
            <a:br>
              <a:rPr lang="en-US" b="1" dirty="0" smtClean="0"/>
            </a:br>
            <a:endParaRPr lang="ar-SA"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450A89D6-9D5C-44E9-9AAE-A392D99496A5}"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المصادر الأساسية:</a:t>
            </a:r>
            <a:endParaRPr lang="en-US" dirty="0"/>
          </a:p>
        </p:txBody>
      </p:sp>
      <p:sp>
        <p:nvSpPr>
          <p:cNvPr id="9219" name="Text Placeholder 5"/>
          <p:cNvSpPr>
            <a:spLocks noGrp="1"/>
          </p:cNvSpPr>
          <p:nvPr>
            <p:ph idx="1"/>
          </p:nvPr>
        </p:nvSpPr>
        <p:spPr>
          <a:xfrm>
            <a:off x="495300" y="1600200"/>
            <a:ext cx="9182100" cy="4525963"/>
          </a:xfrm>
        </p:spPr>
        <p:txBody>
          <a:bodyPr/>
          <a:lstStyle/>
          <a:p>
            <a:pPr marL="514350" indent="-514350" algn="just" rtl="1"/>
            <a:r>
              <a:rPr lang="ar-SA" b="1" dirty="0" smtClean="0"/>
              <a:t>         هي أقدم ما يحوي مادة عن موضوع ما"، وبعبارة أخرى: هي الوثائق والدراسات الأولى، منقولة بالرواية أو مكتوبة بين مؤلفين ثقات، أسهموا في تطور العلم، أو تحرير مسائله، وتنقيح موضوعاته، أو عاشوا الأحداث والوقائع، أو كانوا طرفًا مباشرًا فيها، أو كانوا هم الواسطة الرئيسة لنقل العلوم والمعارف السابقة للأجيال اللاحقة. </a:t>
            </a:r>
            <a:endParaRPr lang="ar-SA" b="1" dirty="0" smtClean="0">
              <a:cs typeface="Traditional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DC76D136-A843-47EC-9567-640792F8844F}"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marL="514350" indent="-514350" algn="just" rtl="1"/>
            <a:r>
              <a:rPr lang="ar-SA" b="1" dirty="0" smtClean="0"/>
              <a:t>صاحب كل فكرة جديدة يعد مصدرًا في مجالها، كذلك يعد في هذا</a:t>
            </a:r>
          </a:p>
          <a:p>
            <a:pPr marL="514350" indent="-514350" algn="just" rtl="1"/>
            <a:r>
              <a:rPr lang="ar-SA" b="1" dirty="0" smtClean="0"/>
              <a:t>القسم أيضًا سجلات الدواوين الحكومية، وما ينشره الكُتَّاب بأقلامهم في الدوريات العلمية، والصحف، والمجلات، والآثار، والدساتير، والقوانين، والأفلام المصوِّرة لمشاهد من الواقع، والتسجيلات الصوتية.</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المصادر الثانوية "المراجع:</a:t>
            </a:r>
            <a:endParaRPr lang="ar-SA" dirty="0"/>
          </a:p>
        </p:txBody>
      </p:sp>
      <p:sp>
        <p:nvSpPr>
          <p:cNvPr id="3" name="عنصر نائب للمحتوى 2"/>
          <p:cNvSpPr>
            <a:spLocks noGrp="1"/>
          </p:cNvSpPr>
          <p:nvPr>
            <p:ph idx="1"/>
          </p:nvPr>
        </p:nvSpPr>
        <p:spPr>
          <a:xfrm>
            <a:off x="0" y="1371600"/>
            <a:ext cx="9677400" cy="4525963"/>
          </a:xfrm>
        </p:spPr>
        <p:txBody>
          <a:bodyPr/>
          <a:lstStyle/>
          <a:p>
            <a:pPr rtl="1" eaLnBrk="1" hangingPunct="1"/>
            <a:r>
              <a:rPr lang="ar-SA" b="1" dirty="0" smtClean="0"/>
              <a:t>وهي التي تعتمد في مادتها العلمية أساسًا على المصادر الأساسية الأولى؛ فتعرض لها بالتحليل، أو النقد، أو التعليق، أو التخليص</a:t>
            </a:r>
            <a:r>
              <a:rPr lang="en-US" b="1" dirty="0" smtClean="0"/>
              <a:t>.</a:t>
            </a:r>
            <a:br>
              <a:rPr lang="en-US" b="1" dirty="0" smtClean="0"/>
            </a:br>
            <a:r>
              <a:rPr lang="ar-SA" b="1" dirty="0" smtClean="0"/>
              <a:t>وحتى يتبين الفرق بين المصدر الأساسي والمصدر الثانوي "المرجع" نقدم هذا المثال</a:t>
            </a:r>
            <a:r>
              <a:rPr lang="en-US" b="1" dirty="0" smtClean="0"/>
              <a:t>:</a:t>
            </a:r>
            <a:br>
              <a:rPr lang="en-US" b="1" dirty="0" smtClean="0"/>
            </a:br>
            <a:r>
              <a:rPr lang="ar-SA" b="1" dirty="0" smtClean="0"/>
              <a:t>إذا أراد باحث القيام بدراسة لآراء العالم السيوطيّ في اللغة، فإن مؤلفاته هي: الأشباه والنظائر، </a:t>
            </a:r>
            <a:r>
              <a:rPr lang="ar-SA" b="1" dirty="0" err="1" smtClean="0"/>
              <a:t>وهمع</a:t>
            </a:r>
            <a:r>
              <a:rPr lang="ar-SA" b="1" dirty="0" smtClean="0"/>
              <a:t> </a:t>
            </a:r>
            <a:r>
              <a:rPr lang="ar-SA" b="1" dirty="0" err="1" smtClean="0"/>
              <a:t>الهوامع</a:t>
            </a:r>
            <a:r>
              <a:rPr lang="ar-SA" b="1" dirty="0" smtClean="0"/>
              <a:t>، والمزهر في علوم اللغة وأنواعها، وغيرها، فمجموع هذه المؤلفات تعد مصادر أساسية في البحث، أما الأعمال العلمية الأخرى التي قامت على دراسة هذه المؤلفات من بحوث وشروح وحواشٍ ومختصرات، فإنها تعد مصادر ثانوية</a:t>
            </a:r>
            <a:r>
              <a:rPr lang="en-US" b="1" dirty="0" smtClean="0"/>
              <a:t>.</a:t>
            </a:r>
            <a:br>
              <a:rPr lang="en-US" b="1" dirty="0" smtClean="0"/>
            </a:br>
            <a:endParaRPr lang="ar-SA" b="1" dirty="0" smtClean="0">
              <a:cs typeface="Traditional Arabic" pitchFamily="2" charset="-78"/>
            </a:endParaRP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dirty="0"/>
          </a:p>
        </p:txBody>
      </p:sp>
      <p:sp>
        <p:nvSpPr>
          <p:cNvPr id="3" name="عنصر نائب للمحتوى 2"/>
          <p:cNvSpPr>
            <a:spLocks noGrp="1"/>
          </p:cNvSpPr>
          <p:nvPr>
            <p:ph idx="1"/>
          </p:nvPr>
        </p:nvSpPr>
        <p:spPr>
          <a:xfrm>
            <a:off x="0" y="1371600"/>
            <a:ext cx="9677400" cy="4525963"/>
          </a:xfrm>
        </p:spPr>
        <p:txBody>
          <a:bodyPr/>
          <a:lstStyle/>
          <a:p>
            <a:pPr rtl="1" eaLnBrk="1" hangingPunct="1"/>
            <a:r>
              <a:rPr lang="ar-SA" b="1" dirty="0" smtClean="0"/>
              <a:t>ويذهب البعض مذهبًا آخر؛ وهو أن كلمة "المرجع" تعني كل شيء رجع إليه الباحث في أثناء بحثه، فأفاد منه فائدة ثانوية؛ ومثل لذلك </a:t>
            </a:r>
            <a:r>
              <a:rPr lang="ar-SA" b="1" dirty="0" err="1" smtClean="0"/>
              <a:t>بـ</a:t>
            </a:r>
            <a:r>
              <a:rPr lang="ar-SA" b="1" dirty="0" smtClean="0"/>
              <a:t>"دراسة النابغة الذبياني الشاعر الجاهلي: فإن ديوانه وترجمته في كتاب الأغاني مصدران أساسيان في بحثه، وينبغي أن يضم إليهما الباحث الطبري في تاريخ </a:t>
            </a:r>
            <a:r>
              <a:rPr lang="ar-SA" b="1" dirty="0" err="1" smtClean="0"/>
              <a:t>المناذرة</a:t>
            </a:r>
            <a:r>
              <a:rPr lang="ar-SA" b="1" dirty="0" smtClean="0"/>
              <a:t> </a:t>
            </a:r>
            <a:r>
              <a:rPr lang="ar-SA" b="1" dirty="0" err="1" smtClean="0"/>
              <a:t>والغساسنة</a:t>
            </a:r>
            <a:r>
              <a:rPr lang="ar-SA" b="1" dirty="0" smtClean="0"/>
              <a:t>؛ لأنه كان سفير القبيلة في بلاطهما، ونظم فيهما مدائح متعددة، واشتهر باعتذاراته البارعة</a:t>
            </a:r>
            <a:r>
              <a:rPr lang="en-US" b="1" dirty="0" smtClean="0"/>
              <a:t> </a:t>
            </a:r>
          </a:p>
          <a:p>
            <a:pPr rtl="1" eaLnBrk="1" hangingPunct="1"/>
            <a:r>
              <a:rPr lang="ar-SA" b="1" dirty="0" err="1" smtClean="0"/>
              <a:t>للنعمان</a:t>
            </a:r>
            <a:r>
              <a:rPr lang="ar-SA" b="1" dirty="0" smtClean="0"/>
              <a:t> بن المنذر، فلَا بُدَّ لكي يفهم شعره من معرفة تاريخ </a:t>
            </a:r>
            <a:r>
              <a:rPr lang="ar-SA" b="1" dirty="0" err="1" smtClean="0"/>
              <a:t>الغساسنة</a:t>
            </a:r>
            <a:r>
              <a:rPr lang="ar-SA" b="1" dirty="0" smtClean="0"/>
              <a:t> </a:t>
            </a:r>
            <a:r>
              <a:rPr lang="ar-SA" b="1" dirty="0" err="1" smtClean="0"/>
              <a:t>والمناذرة</a:t>
            </a:r>
            <a:r>
              <a:rPr lang="ar-SA" b="1" dirty="0" smtClean="0"/>
              <a:t> حينئذ؛</a:t>
            </a:r>
            <a:r>
              <a:rPr lang="en-US" b="1" dirty="0" smtClean="0"/>
              <a:t>  </a:t>
            </a:r>
            <a:br>
              <a:rPr lang="en-US" b="1" dirty="0" smtClean="0"/>
            </a:br>
            <a:endParaRPr lang="ar-SA" b="1" dirty="0" smtClean="0">
              <a:cs typeface="Traditional Arabic" pitchFamily="2" charset="-78"/>
            </a:endParaRP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0" y="1371600"/>
            <a:ext cx="9677400" cy="4525963"/>
          </a:xfrm>
        </p:spPr>
        <p:txBody>
          <a:bodyPr/>
          <a:lstStyle/>
          <a:p>
            <a:pPr rtl="1" eaLnBrk="1" hangingPunct="1"/>
            <a:r>
              <a:rPr lang="ar-SA" b="1" dirty="0" smtClean="0"/>
              <a:t>ولذلك كان الطبري -أو ما يماثله من كتب التاريخ- يدخل في مراجع دراسته، وكذلك الكتب الكثيرة التي تتصل بدراسة الشعر الجاهلي، أو بدراسة حياة القبائل في الجاهلية، أو بمعرفة الشئون الدينية وحياة الناس في المجتمع الجاهلي، وثقافتهم، وعاداتهم، فكل ذلك يمكن أن يعد مراجع لدراسته</a:t>
            </a:r>
            <a:endParaRPr lang="ar-EG" b="1" dirty="0" smtClean="0">
              <a:cs typeface="Traditional Arabic" pitchFamily="2" charset="-78"/>
            </a:endParaRP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263C60C5-5DD8-4A9E-A0E8-FF281D9887CA}"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كما لا يمانع البعض بإطلاق كلمة "مصدر" على كلا النوعين، وعدم الميل إلى تلك التفرقة. </a:t>
            </a:r>
            <a:r>
              <a:rPr lang="en-US" b="1" dirty="0" smtClean="0"/>
              <a:t/>
            </a:r>
            <a:br>
              <a:rPr lang="en-US" b="1" dirty="0" smtClean="0"/>
            </a:br>
            <a:r>
              <a:rPr lang="ar-SA" b="1" dirty="0" smtClean="0"/>
              <a:t>والمهم أن البحث الأصيل هو الذي يعتمد على تلك النوعية من المصادر، فالكتب الحديثة حول الموضوعات والدراسات العريقة لا يمكن عدها مصادر؛ وإنما يمكن الرجوع إليها استئناسًا بمناهجها، وتتبعًا لتطور الموضوع وتوجيهه لدى المؤلفين المحدثين، وليس من الصحيح أن يبني طلاب الدراسات العليا دراساتهم وبحوثهم عليها؛ إلا أن تكون مناقشة لفكرة معروضة، </a:t>
            </a:r>
            <a:r>
              <a:rPr lang="en-US" b="1" dirty="0" smtClean="0"/>
              <a:t> </a:t>
            </a:r>
            <a:r>
              <a:rPr lang="ar-SA" b="1" dirty="0" smtClean="0"/>
              <a:t>أو نقدًا، أو استحسانًا لها</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spcBef>
                <a:spcPct val="0"/>
              </a:spcBef>
              <a:defRPr/>
            </a:pPr>
            <a:r>
              <a:rPr lang="en-US" b="1" dirty="0" smtClean="0"/>
              <a:t>"</a:t>
            </a:r>
            <a:r>
              <a:rPr lang="ar-SA" b="1" dirty="0" smtClean="0"/>
              <a:t>إن استشهادًا بالمصدر الأساسي ليختلف في قيمته اختلافًا تامًّا عن الاستشهاد بالمصدر الثانوي، وليس هذا تقليلا من أهمية المصادر الثانوية، فمعرفتها ضرورية للباحث؛ ذلك لأن الإحاطة بها تمنعه من أن يقدم لقرائه -أسلوب المكتشف- حقيقة من الحقائق التي عرفت من قبل، أو ينبري مدافعًا عن قضية ثبت بطلانها ... وليست المصادر الثانوية شبيهة بالمصادر الأساسية من حيث قيمتها ووظيفتها، فإذا كان لا يمكن للمصادر الثانوية أن تصبح لبنات في بناء البحث؛ فإنها لا تصلح -من باب أَوْلَى- لأن تستخدم أحجارًا في الأساس </a:t>
            </a: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وتأكيدًا لأهمية المصادر الثانوية "المراجع" للبحوث بعامة يوضحها بعض الباحثين بقوله: "وتعود أهمية المراجع إلى أنها تجمع فوائد وفوائد حول المصادر فتشرحها، أو تتكلم على رجالها نقدًا وتجريحًا، وعلى متونها تصحيحًا وتضعيفًا، ....، وقد تكتسب المراجع أهمية المصادر إذا تضمنت علومًا من مصادر مفقودة فتحفظها، أو غير منشورة فتوفرها للباحثين"</a:t>
            </a:r>
            <a:r>
              <a:rPr lang="en-US" b="1" dirty="0" smtClean="0"/>
              <a:t>.</a:t>
            </a:r>
            <a:br>
              <a:rPr lang="en-US" b="1" dirty="0" smtClean="0"/>
            </a:b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ومن أجل إبراز الأهمية العلمية للمصدر الأصيل، فإنه لدى توافر مصادر متعددة عن نقطة واحدة في البحث يثبت بالهامش المصدر الأقدم؛ لأنه هو الأصل، وبخاصة إذا كان اعتماد المتأخر على السابق واضحًا</a:t>
            </a:r>
            <a:r>
              <a:rPr lang="en-US" b="1" dirty="0" smtClean="0"/>
              <a:t>.</a:t>
            </a:r>
            <a:br>
              <a:rPr lang="en-US" b="1" dirty="0" smtClean="0"/>
            </a:br>
            <a:r>
              <a:rPr lang="ar-SA" b="1" dirty="0" smtClean="0"/>
              <a:t>يثبت المصدر المتأخر إذا كان المصدر الأول المنقول عنه مفقودًا، أو مخطوطا لا يتمكن القارئ من الحصول عليه، أو احتوى المصدر المتأخر جوانب في البحث لم يستوفها المصدر المتقدم، أو كانت له ميزة معينة تقتضي التقديم.</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وإذا كان لا محالة من ذكر مصادر عديدة لفقرة ما، فإنه يراعي في ترتيبها أسبقية مؤلفيها؛ فيسبق الأقدم على القديم، والقديم على الحديث، ويفصل بين المصدر والمصدر بفاصلة منقوطة في التوثيق بهامش الكتاب أو البحث</a:t>
            </a:r>
            <a:r>
              <a:rPr lang="en-US" b="1" dirty="0" smtClean="0"/>
              <a:t>.</a:t>
            </a:r>
            <a:br>
              <a:rPr lang="en-US" b="1" dirty="0" smtClean="0"/>
            </a:b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وسائل التعرف إلى المصادر:</a:t>
            </a:r>
            <a:endParaRPr lang="ar-SA" dirty="0"/>
          </a:p>
        </p:txBody>
      </p:sp>
      <p:sp>
        <p:nvSpPr>
          <p:cNvPr id="3" name="عنصر نائب للمحتوى 2"/>
          <p:cNvSpPr>
            <a:spLocks noGrp="1"/>
          </p:cNvSpPr>
          <p:nvPr>
            <p:ph idx="1"/>
          </p:nvPr>
        </p:nvSpPr>
        <p:spPr/>
        <p:txBody>
          <a:bodyPr/>
          <a:lstStyle/>
          <a:p>
            <a:r>
              <a:rPr lang="ar-SA" sz="2800" b="1" dirty="0" smtClean="0"/>
              <a:t>توافر المصادر أحد المقاييس الأساسية لصلاحية البحث ونجاحه، فبقدر ما يتوافر للبحث من مصادر </a:t>
            </a:r>
            <a:r>
              <a:rPr lang="ar-SA" sz="2800" b="1" dirty="0" smtClean="0"/>
              <a:t>متنوّعة </a:t>
            </a:r>
            <a:r>
              <a:rPr lang="ar-SA" sz="2800" b="1" dirty="0" smtClean="0"/>
              <a:t>من مطبوع، ومخطوط، ومشاهد، ومسموع، بقدر ما يبعث على الاطمئنان والارتياح، وإن حصر المصادر والدراسات والبحوث لما كتب حول موضوع البحث قديمًا وحديثا من شأنه أن "يجعل الباحث على إلمام تام بكل الدراسات حوله، والطريقة التي نهجها الباحثون في معالجة الموضوع، وكيفية مناقشاتهم، والنتائج التي توصلوا إليها، وربما أدى الاطلاع على كل هذا إلى اقتراح جوانب أخرى أبعد وأشمل".</a:t>
            </a:r>
            <a:r>
              <a:rPr lang="en-US" sz="2800" b="1" dirty="0" smtClean="0"/>
              <a:t> </a:t>
            </a:r>
            <a:r>
              <a:rPr lang="ar-SA" sz="2800" b="1" dirty="0" smtClean="0"/>
              <a:t>ويمكن الوقوف على أهمية هذه المرحلة من خلال المعطيات التالية:</a:t>
            </a:r>
          </a:p>
          <a:p>
            <a:r>
              <a:rPr lang="en-US" sz="2800" b="1" dirty="0" smtClean="0"/>
              <a:t/>
            </a:r>
            <a:br>
              <a:rPr lang="en-US" sz="2800" b="1" dirty="0" smtClean="0"/>
            </a:br>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أولا: اطمئنان الباحث من توافر المصادر للبحث الذي يقوم </a:t>
            </a:r>
            <a:r>
              <a:rPr lang="ar-SA" b="1" dirty="0" err="1" smtClean="0"/>
              <a:t>به</a:t>
            </a:r>
            <a:r>
              <a:rPr lang="ar-SA" b="1" dirty="0" smtClean="0"/>
              <a:t>.</a:t>
            </a:r>
            <a:endParaRPr lang="en-US" b="1" dirty="0" smtClean="0"/>
          </a:p>
          <a:p>
            <a:r>
              <a:rPr lang="ar-SA" b="1" dirty="0" smtClean="0"/>
              <a:t>ثانيًا: إحاطة الباحث بالدراسات والبحوث حول موضوع البحث، وإسهام العلماء، والباحثين قبله في تطويره؛ ليبدأ من حيث انتهوا؛ فيضيف إلى العلم جديدًا، كما أن الاطلاع عليها من شأنه أن يفيد في اختيار أفضل المناهج في معالجة قضايا البحث، والتعرف على المصادر خبرة يكتسبها الباحث مع طول الممارسة والاشتغال بالبحوث.</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أما بالنسبة للمبتدئ، فيمكنه التعرف على مصادر البحث من الوسائل التالية:</a:t>
            </a:r>
            <a:r>
              <a:rPr lang="en-US" b="1" dirty="0" smtClean="0"/>
              <a:t/>
            </a:r>
            <a:br>
              <a:rPr lang="en-US" b="1" dirty="0" smtClean="0"/>
            </a:br>
            <a:r>
              <a:rPr lang="ar-SA" b="1" dirty="0" smtClean="0"/>
              <a:t>أولا: الموسوعات العلمية، ودوائر المعارف الصادرة عن هيئات علمية رفيعة، تلتزم مقاييس علمية دقيقة للنشر؛ إذ إن ما ينشر فيها محرر بأقلام نخبة من العلماء المتخصصين، مدونًا في نهاية كل بحث منها قائمة بالمصادر والمراجع.</a:t>
            </a:r>
            <a:r>
              <a:rPr lang="en-US" b="1" dirty="0" smtClean="0"/>
              <a:t/>
            </a:r>
            <a:br>
              <a:rPr lang="en-US" b="1" dirty="0" smtClean="0"/>
            </a:b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الدوريات العلمية المتخصصة التي تهتم بنشر النتاج العلمي في حقل من حقول المعرفة، ويخضع ما ينشر بها لأسلوب التحكيم العلمي، مدونًا في نهاية كل بحث منها مصادره ومراجعه</a:t>
            </a:r>
            <a:r>
              <a:rPr lang="en-US" b="1" dirty="0" smtClean="0"/>
              <a:t>.</a:t>
            </a:r>
            <a:br>
              <a:rPr lang="en-US" b="1" dirty="0" smtClean="0"/>
            </a:br>
            <a:r>
              <a:rPr lang="ar-SA" b="1" dirty="0" smtClean="0"/>
              <a:t>ومن الحقائق المعروفة أن نشر كتاب وطبعه أسهل من نشر بحث في دورية متخصصة، تنتمي إلى مؤسسة علمية معترف بها، فإن بحوث أمثال هذه الدوريات تعد مصدرًا من المصادر المعتمدة في مجالها. "إن الدورات حقل بكر عرف منه القليل؛ ولكن أكثره ما زال مطمورًا في رفوف المكتبات”.</a:t>
            </a:r>
            <a:r>
              <a:rPr lang="en-US" b="1" dirty="0" smtClean="0"/>
              <a:t>.</a:t>
            </a:r>
            <a:br>
              <a:rPr lang="en-US" b="1" dirty="0" smtClean="0"/>
            </a:b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البحوث والرسائل الجامعية الصادرة عن جامعات عُرف عنها الالتزام بالمنهج العلمي الحديث، فالاطلاع عليها يفيد في إثراء المادة العلمية، والتوجيه إلى </a:t>
            </a:r>
            <a:r>
              <a:rPr lang="ar-SA" b="1" dirty="0" err="1" smtClean="0"/>
              <a:t>اتباع</a:t>
            </a:r>
            <a:r>
              <a:rPr lang="ar-SA" b="1" dirty="0" smtClean="0"/>
              <a:t> الأسلوب السليم. كما تهتم بعض الجامعات والمؤسسات العلمية بوضع فهارس للبحوث والموضوعات التي تمت دراستها، ومنح درجات علمية لأصحابها، أو ما قام </a:t>
            </a:r>
            <a:r>
              <a:rPr lang="ar-SA" b="1" dirty="0" err="1" smtClean="0"/>
              <a:t>به</a:t>
            </a:r>
            <a:r>
              <a:rPr lang="ar-SA" b="1" dirty="0" smtClean="0"/>
              <a:t> أساتذتها من بحوث</a:t>
            </a:r>
            <a:r>
              <a:rPr lang="en-US" b="1" dirty="0" smtClean="0"/>
              <a:t>.</a:t>
            </a:r>
            <a:br>
              <a:rPr lang="en-US" b="1" dirty="0" smtClean="0"/>
            </a:br>
            <a:r>
              <a:rPr lang="ar-SA" b="1" dirty="0" smtClean="0"/>
              <a:t>ففي البلاد العربية يقوم معهد المخطوطات التابع لجامعة الدول العربية بجهود محدودة في هذا الصدد -في النشرة الصادرة عنه- بعرض بعض عناوين الرسائل العلمية، مع خلاصة عنها.</a:t>
            </a:r>
            <a:r>
              <a:rPr lang="en-US" b="1" dirty="0" smtClean="0"/>
              <a:t>.</a:t>
            </a:r>
            <a:br>
              <a:rPr lang="en-US" b="1" dirty="0" smtClean="0"/>
            </a:b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  وقد اضطلع أخيرًا مركز الملك فيصل للبحوث والدراسات الإسلامية بإصدار "دليل الرسائل الجامعية في المملكة العربية السعودية" عام 1410هـ -1990م، وهو جهد مشكور وخطوة موفقة لتنظيم البحث العلمي وتطويره.</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رابعًا: مدونات المصادر المتخصصة؛ أمثال: كتاب "مفتاح السعادة" تأليف: أحمد بن مصطفي الشهير </a:t>
            </a:r>
            <a:r>
              <a:rPr lang="ar-SA" sz="2800" b="1" dirty="0" err="1" smtClean="0"/>
              <a:t>بطاش</a:t>
            </a:r>
            <a:r>
              <a:rPr lang="ar-SA" sz="2800" b="1" dirty="0" smtClean="0"/>
              <a:t> كبرى زاده، وكتاب "كشف الظنون عن أسامي العلوم والفنون" تأليف: مصطفى بن عبد الله الشهير بحاجي خليفة، وكتاب "تاريخ الأدب العربي" تأليف: كارل </a:t>
            </a:r>
            <a:r>
              <a:rPr lang="ar-SA" sz="2800" b="1" dirty="0" err="1" smtClean="0"/>
              <a:t>بروكلمان</a:t>
            </a:r>
            <a:r>
              <a:rPr lang="ar-SA" sz="2800" b="1" dirty="0" smtClean="0"/>
              <a:t>، وكتاب "تاريخ التراث العربي" تأليف: فؤاد </a:t>
            </a:r>
            <a:r>
              <a:rPr lang="ar-SA" sz="2800" b="1" dirty="0" err="1" smtClean="0"/>
              <a:t>سزكين</a:t>
            </a:r>
            <a:r>
              <a:rPr lang="ar-SA" sz="2800" b="1" dirty="0" smtClean="0"/>
              <a:t>، وأمثالها من الكتب المؤلفة أصالة لمساعدة الباحثين، وتعريفهم بما يهمهم من مصادر في مجالات التخصص المختلفة</a:t>
            </a:r>
            <a:r>
              <a:rPr lang="en-US" sz="2800" b="1" dirty="0" smtClean="0"/>
              <a:t>.</a:t>
            </a:r>
            <a:br>
              <a:rPr lang="en-US" sz="2800" b="1" dirty="0" smtClean="0"/>
            </a:br>
            <a:r>
              <a:rPr lang="ar-SA" sz="2800" b="1" dirty="0" smtClean="0"/>
              <a:t>خامسًا: الكتب العلمية التي يهتم مؤلفوها بذكر المصادر التي اعتمدوا عليها؛ إذ أصبح من لوازم البحث العلمي تدوين ثبت المصادر في نهاية الكتاب.</a:t>
            </a:r>
            <a:r>
              <a:rPr lang="en-US" sz="2800" b="1" dirty="0" smtClean="0"/>
              <a:t/>
            </a:r>
            <a:br>
              <a:rPr lang="en-US" sz="2800" b="1" dirty="0" smtClean="0"/>
            </a:br>
            <a:endParaRPr lang="ar-SA"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سادسًا: بطاقات المكتبات وفهارسها، وكذلك المراكز العلمية، فإنها تفهرس لمحتوياتها فهرسة موسوعية حسب أسماء المؤلفين والعناوين والموضوعات، وأحيانًا ما يحدث أن يبحث الموضوع الواحد في فنون علمية مختلفة، فينصح الباحث بتوخي مراجعة موضوع بحثه فيما هو مظنة لعرضه ودراسته في الفنون الأخرى.</a:t>
            </a:r>
            <a:r>
              <a:rPr lang="en-US" b="1" dirty="0" smtClean="0"/>
              <a:t/>
            </a:r>
            <a:br>
              <a:rPr lang="en-US" b="1" dirty="0" smtClean="0"/>
            </a:b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سابعًا: أمناء المكتبات، فهم على علم تام غالبًا بالتسهيلات التي يمكن تقديمها من قِبَلِ المكتبة، وعلى معرفة كافية بمحتوياتها، ومحتويات المكتبات الأخرى؛ مما يوفر الكثير من الوقت والجُهْد.</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ثامنًا: المشرف العلمي؛ دور المشرف في الإرشاد إلى المصادر مهم جدًّا؛ بل يعد من أهم وسائل التعرف عليها</a:t>
            </a:r>
            <a:r>
              <a:rPr lang="en-US" b="1" dirty="0" smtClean="0"/>
              <a:t>.</a:t>
            </a:r>
            <a:br>
              <a:rPr lang="en-US" b="1" dirty="0" smtClean="0"/>
            </a:br>
            <a:r>
              <a:rPr lang="ar-SA" b="1" dirty="0" smtClean="0"/>
              <a:t>تاسعًا: </a:t>
            </a:r>
            <a:r>
              <a:rPr lang="ar-SA" b="1" dirty="0" err="1" smtClean="0"/>
              <a:t>وآخرًا</a:t>
            </a:r>
            <a:r>
              <a:rPr lang="ar-SA" b="1" dirty="0" smtClean="0"/>
              <a:t> وليس أخيرًا فإن مشاورات الزملاء طلاب البحوث، والاستفادة من تجاربهم السابقة، وكذلك كل مَن له عناية واهتمام بالبحث العلمي مهمة ومفيدة؛ بل ومما يشجع عليها بين صفوف الباحثين. إنه يمكن الإفادة من بعضهم البعض في تطوير البحوث بصورة ملموسة.</a:t>
            </a:r>
            <a:r>
              <a:rPr lang="en-US" b="1" dirty="0" smtClean="0"/>
              <a:t> </a:t>
            </a:r>
            <a:r>
              <a:rPr lang="ar-SA" b="1" dirty="0" smtClean="0"/>
              <a:t>والمهم من كل هذا هو تدوين عناوين المصادر التي يقترحونها، والتهاون في هذا يضيع فرصة ثمينة ربما استعصى تذكرها فيما بعد</a:t>
            </a:r>
            <a:r>
              <a:rPr lang="en-US" b="1" dirty="0" smtClean="0"/>
              <a:t>.</a:t>
            </a:r>
            <a:br>
              <a:rPr lang="en-US" b="1" dirty="0" smtClean="0"/>
            </a:b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كل هذه الوسائل وغيرها مما يهتدي إليها الباحث بنفسه، أو يرشده إليها المشرف وغيره، تمده برصيد كبير من المصادر، وهذا يمثل الخطوة الأولى والأساسية في الإعداد للبحث.</a:t>
            </a:r>
            <a:r>
              <a:rPr lang="en-US" b="1" dirty="0" smtClean="0"/>
              <a:t/>
            </a:r>
            <a:br>
              <a:rPr lang="en-US" b="1" dirty="0" smtClean="0"/>
            </a:b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1682</TotalTime>
  <Words>1125</Words>
  <Application>Microsoft Office PowerPoint</Application>
  <PresentationFormat>A4 Paper (210x297 mm)‎</PresentationFormat>
  <Paragraphs>48</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الحادية عشرة  مبادئ في البحث العلمي</vt:lpstr>
      <vt:lpstr>مصادر البحث:</vt:lpstr>
      <vt:lpstr>المصادر الأساسية:</vt:lpstr>
      <vt:lpstr>الشريحة 5</vt:lpstr>
      <vt:lpstr>المصادر الثانوية "المراجع:</vt:lpstr>
      <vt:lpstr>الشريحة 7</vt:lpstr>
      <vt:lpstr>الشريحة 8</vt:lpstr>
      <vt:lpstr>الشريحة 9</vt:lpstr>
      <vt:lpstr>الشريحة 10</vt:lpstr>
      <vt:lpstr>الشريحة 11</vt:lpstr>
      <vt:lpstr>الشريحة 12</vt:lpstr>
      <vt:lpstr>الشريحة 13</vt:lpstr>
      <vt:lpstr>وسائل التعرف إلى المصادر:</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XP</cp:lastModifiedBy>
  <cp:revision>154</cp:revision>
  <dcterms:created xsi:type="dcterms:W3CDTF">2009-10-14T19:14:34Z</dcterms:created>
  <dcterms:modified xsi:type="dcterms:W3CDTF">2012-11-05T01:41:44Z</dcterms:modified>
</cp:coreProperties>
</file>