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311" r:id="rId2"/>
    <p:sldId id="257" r:id="rId3"/>
    <p:sldId id="304" r:id="rId4"/>
    <p:sldId id="317" r:id="rId5"/>
    <p:sldId id="318" r:id="rId6"/>
    <p:sldId id="330" r:id="rId7"/>
    <p:sldId id="312" r:id="rId8"/>
    <p:sldId id="319" r:id="rId9"/>
    <p:sldId id="314" r:id="rId10"/>
    <p:sldId id="315" r:id="rId11"/>
    <p:sldId id="323" r:id="rId12"/>
    <p:sldId id="322" r:id="rId13"/>
    <p:sldId id="321" r:id="rId14"/>
    <p:sldId id="320" r:id="rId15"/>
    <p:sldId id="324" r:id="rId16"/>
    <p:sldId id="325" r:id="rId17"/>
    <p:sldId id="326" r:id="rId18"/>
    <p:sldId id="327" r:id="rId19"/>
    <p:sldId id="329" r:id="rId20"/>
    <p:sldId id="331" r:id="rId21"/>
    <p:sldId id="332" r:id="rId22"/>
    <p:sldId id="333" r:id="rId23"/>
    <p:sldId id="334" r:id="rId24"/>
    <p:sldId id="335" r:id="rId25"/>
    <p:sldId id="336" r:id="rId26"/>
    <p:sldId id="266" r:id="rId2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84AF"/>
    <a:srgbClr val="000000"/>
    <a:srgbClr val="009900"/>
    <a:srgbClr val="709256"/>
    <a:srgbClr val="AD9968"/>
    <a:srgbClr val="FF33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80" d="100"/>
          <a:sy n="80" d="100"/>
        </p:scale>
        <p:origin x="-678" y="348"/>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10/20/2012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3094001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22860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4" name="Title 1"/>
          <p:cNvSpPr txBox="1">
            <a:spLocks/>
          </p:cNvSpPr>
          <p:nvPr/>
        </p:nvSpPr>
        <p:spPr>
          <a:xfrm>
            <a:off x="76200" y="2286000"/>
            <a:ext cx="5638800" cy="3352800"/>
          </a:xfrm>
          <a:prstGeom prst="rect">
            <a:avLst/>
          </a:prstGeom>
        </p:spPr>
        <p:txBody>
          <a:bodyPr anchor="ctr">
            <a:normAutofit/>
          </a:bodyPr>
          <a:lstStyle/>
          <a:p>
            <a:pPr algn="r" rtl="1" fontAlgn="auto">
              <a:spcAft>
                <a:spcPts val="0"/>
              </a:spcAft>
              <a:defRPr/>
            </a:pPr>
            <a:r>
              <a:rPr lang="ar-EG" sz="3600" b="1" dirty="0" smtClean="0">
                <a:latin typeface="AYM Wadiy S_U normal." pitchFamily="2" charset="0"/>
                <a:ea typeface="+mj-ea"/>
                <a:cs typeface="+mj-cs"/>
              </a:rPr>
              <a:t>اسم المقرر</a:t>
            </a:r>
            <a:endParaRPr lang="ar-SA" sz="3600" b="1" dirty="0" smtClean="0">
              <a:latin typeface="AYM Wadiy S_U normal." pitchFamily="2" charset="0"/>
              <a:ea typeface="+mj-ea"/>
              <a:cs typeface="+mj-cs"/>
            </a:endParaRPr>
          </a:p>
          <a:p>
            <a:pPr fontAlgn="auto">
              <a:spcAft>
                <a:spcPts val="0"/>
              </a:spcAft>
              <a:defRPr/>
            </a:pPr>
            <a:r>
              <a:rPr lang="ar-EG" sz="3600" b="1" dirty="0" smtClean="0">
                <a:latin typeface="AYM Wadiy S_U normal." pitchFamily="2" charset="0"/>
                <a:ea typeface="+mj-ea"/>
                <a:cs typeface="+mj-cs"/>
              </a:rPr>
              <a:t> </a:t>
            </a:r>
            <a:r>
              <a:rPr lang="ar-JO" sz="3600" b="1" dirty="0"/>
              <a:t>بحث في اللغة </a:t>
            </a:r>
            <a:r>
              <a:rPr lang="ar-SA" sz="3600" b="1" dirty="0"/>
              <a:t>2012  </a:t>
            </a:r>
            <a:endParaRPr lang="ar-SA" sz="3600" b="1" dirty="0">
              <a:latin typeface="AYM Wadiy S_U normal." pitchFamily="2" charset="0"/>
            </a:endParaRPr>
          </a:p>
          <a:p>
            <a:pPr fontAlgn="auto">
              <a:spcAft>
                <a:spcPts val="0"/>
              </a:spcAft>
              <a:defRPr/>
            </a:pPr>
            <a:r>
              <a:rPr lang="ar-SA" sz="3600" b="1" dirty="0"/>
              <a:t>د. </a:t>
            </a:r>
            <a:r>
              <a:rPr lang="ar-JO" sz="3600" b="1" dirty="0"/>
              <a:t>محمّد المقبل</a:t>
            </a:r>
            <a:endParaRPr lang="ar-SA" sz="3600" b="1" dirty="0"/>
          </a:p>
          <a:p>
            <a:pPr fontAlgn="auto">
              <a:spcAft>
                <a:spcPts val="0"/>
              </a:spcAft>
              <a:defRPr/>
            </a:pPr>
            <a:r>
              <a:rPr lang="ar-SA" sz="3600" b="1" dirty="0"/>
              <a:t>أستاذ </a:t>
            </a:r>
            <a:r>
              <a:rPr lang="ar-JO" sz="3600" b="1" dirty="0"/>
              <a:t>اللغة والنحو </a:t>
            </a:r>
            <a:r>
              <a:rPr lang="ar-SA" sz="3600" b="1" dirty="0"/>
              <a:t>المساعد</a:t>
            </a:r>
            <a:endParaRPr lang="en-US" sz="3600" b="1" dirty="0"/>
          </a:p>
        </p:txBody>
      </p:sp>
    </p:spTree>
    <p:extLst>
      <p:ext uri="{BB962C8B-B14F-4D97-AF65-F5344CB8AC3E}">
        <p14:creationId xmlns:p14="http://schemas.microsoft.com/office/powerpoint/2010/main" xmlns="" val="11054522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rtl="1" eaLnBrk="1" hangingPunct="1"/>
            <a:r>
              <a:rPr lang="ar-SA" spc="-150" dirty="0" smtClean="0">
                <a:solidFill>
                  <a:srgbClr val="376092"/>
                </a:solidFill>
                <a:latin typeface="ae_AlMateen" pitchFamily="2" charset="-78"/>
                <a:cs typeface="ae_AlMateen" pitchFamily="2" charset="-78"/>
              </a:rPr>
              <a:t>المحاضرة الثانية عشرة</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مبادئ في كتابة البحث العلميّ</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r>
              <a:rPr lang="ar-SA" b="1" dirty="0" smtClean="0"/>
              <a:t>القائمة الأولية للمصادر</a:t>
            </a:r>
            <a:endParaRPr lang="en-US" dirty="0"/>
          </a:p>
        </p:txBody>
      </p:sp>
      <p:sp>
        <p:nvSpPr>
          <p:cNvPr id="9219" name="Text Placeholder 5"/>
          <p:cNvSpPr>
            <a:spLocks noGrp="1"/>
          </p:cNvSpPr>
          <p:nvPr>
            <p:ph idx="1"/>
          </p:nvPr>
        </p:nvSpPr>
        <p:spPr>
          <a:xfrm>
            <a:off x="495300" y="1600200"/>
            <a:ext cx="9182100" cy="4525963"/>
          </a:xfrm>
        </p:spPr>
        <p:txBody>
          <a:bodyPr/>
          <a:lstStyle/>
          <a:p>
            <a:pPr algn="just" rtl="1"/>
            <a:r>
              <a:rPr lang="ar-SA" b="1" dirty="0" smtClean="0"/>
              <a:t>يستتبع الاطلاع على الوسائل السابقة التي تمدّ الباحث بالمصادر التدوين الفوري لعناوين الكتب، التي يُتوخَّى الاستفادة منها في قوائم، مبيّنًا أمام كلّ مصدر: رَقْم الكتاب بالمكتبة الجامعية، أو غيرها من المكتبات، أما إذا كان الكتاب خاصًّا به، أو مستعارًا؛ فيدون في مكان الرَّقْم كلمة "خاص"، أو يذكر اسم صاحبه، ثم يذكر اسم المؤلف، والمعلومات التي تسهل له العثور عليها من بيانات النشر؛ وهي: عدد الطبعة، البلاد التي تم بها نشر الكتاب، دار النشر، تاريخ الطبع</a:t>
            </a:r>
            <a:r>
              <a:rPr lang="en-US" b="1" dirty="0" smtClean="0"/>
              <a:t>                    .</a:t>
            </a:r>
            <a:br>
              <a:rPr lang="en-US" b="1" dirty="0" smtClean="0"/>
            </a:br>
            <a:endParaRPr lang="ar-SA" b="1" dirty="0" smtClean="0">
              <a:latin typeface="Traditional Arabic" pitchFamily="2" charset="-78"/>
              <a:ea typeface="Times New Roman" pitchFamily="18" charset="0"/>
              <a:cs typeface="Traditional Arabic" pitchFamily="2" charset="-78"/>
            </a:endParaRPr>
          </a:p>
          <a:p>
            <a:pPr marL="514350" indent="-514350" algn="just" rtl="1">
              <a:buFont typeface="+mj-lt"/>
              <a:buAutoNum type="arabicPeriod"/>
            </a:pPr>
            <a:endParaRPr lang="ar-SA" b="1" dirty="0" smtClean="0">
              <a:latin typeface="Traditional Arabic" pitchFamily="2" charset="-78"/>
              <a:ea typeface="Times New Roman" pitchFamily="18" charset="0"/>
              <a:cs typeface="Traditional Arabic" pitchFamily="2" charset="-78"/>
            </a:endParaRPr>
          </a:p>
          <a:p>
            <a:pPr marL="514350" indent="-514350" algn="just" rtl="1">
              <a:buFont typeface="+mj-lt"/>
              <a:buAutoNum type="arabicPeriod"/>
            </a:pPr>
            <a:endParaRPr lang="en-US" b="1" dirty="0" smtClean="0">
              <a:latin typeface="Arial" pitchFamily="34" charset="0"/>
              <a:cs typeface="Traditional Arabic" pitchFamily="2" charset="-78"/>
            </a:endParaRPr>
          </a:p>
          <a:p>
            <a:pPr marL="514350" indent="-514350" algn="just" rtl="1">
              <a:buFont typeface="+mj-lt"/>
              <a:buAutoNum type="arabicPeriod"/>
            </a:pPr>
            <a:endParaRPr lang="ar-SA" b="1" dirty="0" smtClean="0">
              <a:cs typeface="Traditional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DC76D136-A843-47EC-9567-640792F8844F}" type="slidenum">
              <a:rPr lang="en-US"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التزام علامات الترقيم بين تلك المعلومات مهم وضروري، والقاعدة العامة فيها أن تعامل على أساس وحدات مستقلة كالتالي:</a:t>
            </a:r>
            <a:r>
              <a:rPr lang="en-US" b="1" dirty="0" smtClean="0"/>
              <a:t/>
            </a:r>
            <a:br>
              <a:rPr lang="en-US" b="1" dirty="0" smtClean="0"/>
            </a:br>
            <a:r>
              <a:rPr lang="ar-SA" b="1" dirty="0" smtClean="0"/>
              <a:t>الوَحْدَة الأولى: اسم المؤلف كاملا</a:t>
            </a:r>
            <a:r>
              <a:rPr lang="en-US" b="1" dirty="0" smtClean="0"/>
              <a:t>.</a:t>
            </a:r>
            <a:br>
              <a:rPr lang="en-US" b="1" dirty="0" smtClean="0"/>
            </a:br>
            <a:r>
              <a:rPr lang="ar-SA" b="1" dirty="0" smtClean="0"/>
              <a:t>الوَحْدَة الثانية: عنوان الكتاب، وأجزاؤه</a:t>
            </a:r>
            <a:r>
              <a:rPr lang="en-US" b="1" dirty="0" smtClean="0"/>
              <a:t>.</a:t>
            </a:r>
            <a:br>
              <a:rPr lang="en-US" b="1" dirty="0" smtClean="0"/>
            </a:br>
            <a:r>
              <a:rPr lang="ar-SA" b="1" dirty="0" smtClean="0"/>
              <a:t>الوَحْدَة الثالثة: الطبعة</a:t>
            </a:r>
            <a:r>
              <a:rPr lang="en-US" b="1" dirty="0" smtClean="0"/>
              <a:t>.</a:t>
            </a:r>
            <a:br>
              <a:rPr lang="en-US" b="1" dirty="0" smtClean="0"/>
            </a:br>
            <a:r>
              <a:rPr lang="ar-SA" b="1" dirty="0" smtClean="0"/>
              <a:t>الوَحْدَة الرابعة: التحقيق، أو الترجمة</a:t>
            </a:r>
            <a:r>
              <a:rPr lang="en-US" b="1" dirty="0" smtClean="0"/>
              <a:t>.</a:t>
            </a:r>
            <a:br>
              <a:rPr lang="en-US" b="1" dirty="0" smtClean="0"/>
            </a:br>
            <a:r>
              <a:rPr lang="ar-SA" b="1" dirty="0" smtClean="0"/>
              <a:t>الوَحْدَة الخامسة: بيانات النشر</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b="1" dirty="0" smtClean="0"/>
              <a:t>يترك فراغ بين كل وَحْدَة من هذه الوحدات؛ وعلامة الترقيم للفصل بينها هنا وبالذات هي الفاصلة، "،". كذلك النقطتان الرأسيتان تدون بعد اسم البلد في بيانات النشر.</a:t>
            </a:r>
            <a:endParaRPr lang="en-US" b="1" dirty="0" smtClean="0"/>
          </a:p>
          <a:p>
            <a:r>
              <a:rPr lang="ar-SA" b="1" dirty="0" smtClean="0"/>
              <a:t>مثال: </a:t>
            </a:r>
            <a:r>
              <a:rPr lang="ar-SA" b="1" dirty="0" smtClean="0">
                <a:solidFill>
                  <a:srgbClr val="FF0000"/>
                </a:solidFill>
              </a:rPr>
              <a:t>عبد الوهاب إبراهيم أبو سليمان</a:t>
            </a:r>
            <a:r>
              <a:rPr lang="ar-SA" b="1" dirty="0" smtClean="0"/>
              <a:t>.</a:t>
            </a:r>
            <a:r>
              <a:rPr lang="ar-SA" b="1" dirty="0" smtClean="0">
                <a:solidFill>
                  <a:srgbClr val="00B050"/>
                </a:solidFill>
              </a:rPr>
              <a:t> الدليل إلى كتابة البحوث الجامعية ورسائل الدكتوراه</a:t>
            </a:r>
            <a:r>
              <a:rPr lang="ar-SA" b="1" dirty="0" smtClean="0"/>
              <a:t>. </a:t>
            </a:r>
            <a:r>
              <a:rPr lang="ar-SA" b="1" dirty="0" smtClean="0">
                <a:solidFill>
                  <a:srgbClr val="00B0F0"/>
                </a:solidFill>
              </a:rPr>
              <a:t>مترجم</a:t>
            </a:r>
            <a:r>
              <a:rPr lang="ar-SA" b="1" dirty="0" smtClean="0"/>
              <a:t>. </a:t>
            </a:r>
            <a:r>
              <a:rPr lang="ar-SA" b="1" dirty="0" smtClean="0">
                <a:solidFill>
                  <a:srgbClr val="000000"/>
                </a:solidFill>
              </a:rPr>
              <a:t>منشور</a:t>
            </a:r>
            <a:r>
              <a:rPr lang="ar-SA" b="1" dirty="0" smtClean="0"/>
              <a:t>. </a:t>
            </a:r>
            <a:r>
              <a:rPr lang="ar-SA" b="1" dirty="0" smtClean="0">
                <a:solidFill>
                  <a:schemeClr val="accent5"/>
                </a:solidFill>
              </a:rPr>
              <a:t>الطبعة الثانية، </a:t>
            </a:r>
            <a:r>
              <a:rPr lang="ar-SA" b="1" dirty="0" smtClean="0">
                <a:solidFill>
                  <a:srgbClr val="C00000"/>
                </a:solidFill>
              </a:rPr>
              <a:t>جدة</a:t>
            </a:r>
            <a:r>
              <a:rPr lang="ar-SA" b="1" dirty="0" smtClean="0"/>
              <a:t>: </a:t>
            </a:r>
            <a:r>
              <a:rPr lang="ar-SA" b="1" dirty="0" smtClean="0">
                <a:solidFill>
                  <a:srgbClr val="FFC000"/>
                </a:solidFill>
              </a:rPr>
              <a:t>تهامة للنشر والتوزيع, </a:t>
            </a:r>
            <a:r>
              <a:rPr lang="ar-SA" b="1" dirty="0" smtClean="0">
                <a:solidFill>
                  <a:schemeClr val="bg1">
                    <a:lumMod val="50000"/>
                  </a:schemeClr>
                </a:solidFill>
              </a:rPr>
              <a:t>عام 1404هـ-1983م.</a:t>
            </a:r>
            <a:r>
              <a:rPr lang="en-US" b="1" dirty="0" smtClean="0">
                <a:solidFill>
                  <a:srgbClr val="FFFF00"/>
                </a:solidFill>
              </a:rPr>
              <a:t/>
            </a:r>
            <a:br>
              <a:rPr lang="en-US" b="1" dirty="0" smtClean="0">
                <a:solidFill>
                  <a:srgbClr val="FFFF00"/>
                </a:solidFill>
              </a:rPr>
            </a:br>
            <a:r>
              <a:rPr lang="en-US" b="1" dirty="0" smtClean="0"/>
              <a:t> </a:t>
            </a:r>
            <a:r>
              <a:rPr lang="ar-SA" b="1" dirty="0" smtClean="0">
                <a:solidFill>
                  <a:srgbClr val="FF0000"/>
                </a:solidFill>
              </a:rPr>
              <a:t>الرازي، أبو الحسين أحمد بن فارس</a:t>
            </a:r>
            <a:r>
              <a:rPr lang="ar-SA" b="1" dirty="0" smtClean="0"/>
              <a:t>، </a:t>
            </a:r>
            <a:r>
              <a:rPr lang="ar-SA" b="1" dirty="0" smtClean="0">
                <a:solidFill>
                  <a:srgbClr val="00B050"/>
                </a:solidFill>
              </a:rPr>
              <a:t>حلية الفقهاء</a:t>
            </a:r>
            <a:r>
              <a:rPr lang="ar-SA" b="1" dirty="0" smtClean="0"/>
              <a:t>، </a:t>
            </a:r>
            <a:r>
              <a:rPr lang="ar-SA" b="1" dirty="0" smtClean="0">
                <a:solidFill>
                  <a:schemeClr val="accent5"/>
                </a:solidFill>
              </a:rPr>
              <a:t>الطبعة الأولى، </a:t>
            </a:r>
            <a:r>
              <a:rPr lang="ar-SA" b="1" dirty="0" smtClean="0">
                <a:solidFill>
                  <a:srgbClr val="FFFF00"/>
                </a:solidFill>
              </a:rPr>
              <a:t>تحقيق:</a:t>
            </a:r>
            <a:r>
              <a:rPr lang="ar-SA" b="1" dirty="0" smtClean="0"/>
              <a:t> </a:t>
            </a:r>
            <a:r>
              <a:rPr lang="ar-SA" b="1" dirty="0" smtClean="0">
                <a:solidFill>
                  <a:srgbClr val="FF0000"/>
                </a:solidFill>
              </a:rPr>
              <a:t>عبد الله بن عبد المحسن التركي </a:t>
            </a:r>
            <a:r>
              <a:rPr lang="ar-SA" b="1" dirty="0" smtClean="0">
                <a:solidFill>
                  <a:srgbClr val="FFC000"/>
                </a:solidFill>
              </a:rPr>
              <a:t>"بيروت: الشركة المتحدة للتوزيع، </a:t>
            </a:r>
            <a:r>
              <a:rPr lang="ar-SA" b="1" dirty="0" smtClean="0">
                <a:solidFill>
                  <a:schemeClr val="bg1">
                    <a:lumMod val="50000"/>
                  </a:schemeClr>
                </a:solidFill>
              </a:rPr>
              <a:t>عام 1403هـ-1983م"</a:t>
            </a:r>
            <a:r>
              <a:rPr lang="ar-SA" b="1" dirty="0" smtClean="0"/>
              <a:t> </a:t>
            </a:r>
            <a:r>
              <a:rPr lang="ar-SA" b="1" dirty="0" smtClean="0">
                <a:solidFill>
                  <a:srgbClr val="3B84AF"/>
                </a:solidFill>
              </a:rPr>
              <a:t>ص29</a:t>
            </a:r>
            <a:r>
              <a:rPr lang="en-US" b="1" dirty="0" smtClean="0"/>
              <a:t>.</a:t>
            </a:r>
            <a:br>
              <a:rPr lang="en-US" b="1" dirty="0" smtClean="0"/>
            </a:br>
            <a:endParaRPr lang="ar-SA" dirty="0">
              <a:solidFill>
                <a:srgbClr val="FFFF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مثال آخر:</a:t>
            </a:r>
          </a:p>
          <a:p>
            <a:r>
              <a:rPr lang="ar-SA" b="1" dirty="0" smtClean="0"/>
              <a:t>الرازي، أبو الحسين أحمد بن فارس، حلية الفقهاء، الطبعة الأولى، تحقيق: عبد الله بن عبد المحسن التركي "بيروت: الشركة المتحدة للتوزيع، عام 1403هـ-1983م" ص29</a:t>
            </a:r>
            <a:r>
              <a:rPr lang="en-US" b="1" dirty="0" smtClean="0"/>
              <a:t>.</a:t>
            </a:r>
            <a:br>
              <a:rPr lang="en-US" b="1" dirty="0" smtClean="0"/>
            </a:b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r>
              <a:rPr lang="ar-SA" b="1" dirty="0" smtClean="0"/>
              <a:t>القائمة الأولية للمصادر</a:t>
            </a:r>
            <a:endParaRPr lang="en-US" dirty="0"/>
          </a:p>
        </p:txBody>
      </p:sp>
      <p:sp>
        <p:nvSpPr>
          <p:cNvPr id="9219" name="Text Placeholder 5"/>
          <p:cNvSpPr>
            <a:spLocks noGrp="1"/>
          </p:cNvSpPr>
          <p:nvPr>
            <p:ph idx="1"/>
          </p:nvPr>
        </p:nvSpPr>
        <p:spPr>
          <a:xfrm>
            <a:off x="495300" y="1600200"/>
            <a:ext cx="9182100" cy="4525963"/>
          </a:xfrm>
        </p:spPr>
        <p:txBody>
          <a:bodyPr/>
          <a:lstStyle/>
          <a:p>
            <a:pPr marL="514350" indent="-514350" algn="just" rtl="1"/>
            <a:r>
              <a:rPr lang="ar-SA" b="1" dirty="0" smtClean="0"/>
              <a:t>          تعد هذه المدونة من قائمة المصادر أولية قابلة للزيادة والحذف حسبما يستجد من مصادر، أو يتعذر الحصول عليه، أو يتبين عدم الاستفادة منه.</a:t>
            </a:r>
            <a:r>
              <a:rPr lang="en-US" b="1" dirty="0" smtClean="0"/>
              <a:t>                               </a:t>
            </a:r>
            <a:br>
              <a:rPr lang="en-US" b="1" dirty="0" smtClean="0"/>
            </a:br>
            <a:r>
              <a:rPr lang="ar-SA" b="1" dirty="0" smtClean="0"/>
              <a:t>وتتمثل أهمية هذه القائمة في كونها المساعد الأول في تقدم البحث، وإمداد الباحث بالمصدر الذي يحتاجه في الوقت المناسب؛ إذ إن تحضير المصادر على الكيفية السابقة يعطيه الفرصة الزمنية الكافية لإحضار ما ليس متوافرًا منها في المكتبات والمراكز العلمية المحلية؛ فتكون مهيأة للاستفادة منها حين الحاجة إليها دون توقف أو انتظار</a:t>
            </a:r>
            <a:r>
              <a:rPr lang="en-US" b="1" dirty="0" smtClean="0"/>
              <a:t>.</a:t>
            </a:r>
            <a:endParaRPr lang="en-US" dirty="0" smtClean="0"/>
          </a:p>
          <a:p>
            <a:pPr marL="514350" indent="-514350" algn="just" rtl="1"/>
            <a:endParaRPr lang="ar-SA" b="1" dirty="0" smtClean="0">
              <a:latin typeface="Traditional Arabic" pitchFamily="2" charset="-78"/>
              <a:ea typeface="Times New Roman" pitchFamily="18" charset="0"/>
              <a:cs typeface="Traditional Arabic" pitchFamily="2" charset="-78"/>
            </a:endParaRPr>
          </a:p>
          <a:p>
            <a:pPr marL="514350" indent="-514350" algn="just" rtl="1">
              <a:buFont typeface="+mj-lt"/>
              <a:buAutoNum type="arabicPeriod"/>
            </a:pPr>
            <a:endParaRPr lang="en-US" b="1" dirty="0" smtClean="0">
              <a:latin typeface="Arial" pitchFamily="34" charset="0"/>
              <a:cs typeface="Traditional Arabic" pitchFamily="2" charset="-78"/>
            </a:endParaRPr>
          </a:p>
          <a:p>
            <a:pPr marL="514350" indent="-514350" algn="just" rtl="1">
              <a:buFont typeface="+mj-lt"/>
              <a:buAutoNum type="arabicPeriod"/>
            </a:pPr>
            <a:endParaRPr lang="ar-SA" b="1" dirty="0" smtClean="0">
              <a:cs typeface="Traditional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DC76D136-A843-47EC-9567-640792F8844F}" type="slidenum">
              <a:rPr lang="en-US"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بطاقة التعريف بالمصادر</a:t>
            </a:r>
            <a:endParaRPr lang="ar-SA" dirty="0"/>
          </a:p>
        </p:txBody>
      </p:sp>
      <p:sp>
        <p:nvSpPr>
          <p:cNvPr id="3" name="عنصر نائب للمحتوى 2"/>
          <p:cNvSpPr>
            <a:spLocks noGrp="1"/>
          </p:cNvSpPr>
          <p:nvPr>
            <p:ph idx="1"/>
          </p:nvPr>
        </p:nvSpPr>
        <p:spPr/>
        <p:txBody>
          <a:bodyPr/>
          <a:lstStyle/>
          <a:p>
            <a:r>
              <a:rPr lang="ar-SA" sz="2800" b="1" dirty="0" smtClean="0"/>
              <a:t>       يعدّ من أهمّ التنظيمات الأوليّة التي تتطلبها البحوث العلميّة تخصيص كل مصدر يطلع عليه الباحث ببطاقة تعريف, فإن استقلال كل مصدر ببطاقة يسهل تنظيمها في ملف أو صندوق خاص حسب الحروف الهجائية، ويستحسن بصورة عامة عمل الآتي:</a:t>
            </a:r>
            <a:r>
              <a:rPr lang="en-US" sz="2800" b="1" dirty="0" smtClean="0"/>
              <a:t/>
            </a:r>
            <a:br>
              <a:rPr lang="en-US" sz="2800" b="1" dirty="0" smtClean="0"/>
            </a:br>
            <a:r>
              <a:rPr lang="ar-SA" sz="2800" b="1" dirty="0" smtClean="0"/>
              <a:t>أولا: تسجيل فكرة مختصرة جدًّا في خطوط عريضة عن كل كتاب؛ إذ ربما استدعى البحث الرجوع إليه مستقبلا.  </a:t>
            </a:r>
            <a:r>
              <a:rPr lang="en-US" sz="2800" b="1" dirty="0" smtClean="0"/>
              <a:t/>
            </a:r>
            <a:br>
              <a:rPr lang="en-US" sz="2800" b="1" dirty="0" smtClean="0"/>
            </a:br>
            <a:r>
              <a:rPr lang="ar-SA" sz="2800" b="1" dirty="0" smtClean="0"/>
              <a:t>ثانيًا: يخصص خلف البطاقة لتدوين بعض المعلومات التي يرغب الإشارة إليها في أثناء الكتابة</a:t>
            </a:r>
            <a:r>
              <a:rPr lang="en-US" sz="2800" b="1" dirty="0" smtClean="0"/>
              <a:t>                  </a:t>
            </a:r>
            <a:br>
              <a:rPr lang="en-US" sz="2800" b="1" dirty="0" smtClean="0"/>
            </a:br>
            <a:r>
              <a:rPr lang="ar-SA" sz="2800" b="1" dirty="0" smtClean="0"/>
              <a:t>ثالثًا: كتابة المعلومات ببطاقة تعريف المصادر بقلم الحبر الجافّ؛ حتى لا تتعرض مع كثرة الاستعمال للمحوّ والإزالة</a:t>
            </a:r>
            <a:endParaRPr lang="ar-SA"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r>
              <a:rPr lang="ar-SA" b="1" dirty="0" smtClean="0"/>
              <a:t>القائمة الأولية للمصادر</a:t>
            </a:r>
            <a:endParaRPr lang="en-US" dirty="0"/>
          </a:p>
        </p:txBody>
      </p:sp>
      <p:sp>
        <p:nvSpPr>
          <p:cNvPr id="9219" name="Text Placeholder 5"/>
          <p:cNvSpPr>
            <a:spLocks noGrp="1"/>
          </p:cNvSpPr>
          <p:nvPr>
            <p:ph idx="1"/>
          </p:nvPr>
        </p:nvSpPr>
        <p:spPr>
          <a:xfrm>
            <a:off x="452406" y="1500174"/>
            <a:ext cx="9182100" cy="4525963"/>
          </a:xfrm>
        </p:spPr>
        <p:txBody>
          <a:bodyPr/>
          <a:lstStyle/>
          <a:p>
            <a:pPr marL="514350" indent="-514350" algn="just" rtl="1"/>
            <a:r>
              <a:rPr lang="ar-SA" b="1" dirty="0" smtClean="0"/>
              <a:t>         المصادر منها المطبوع، والمخطوط، والمنسوخ على آلات الكتابة، وهذه أقسام وأنواع، ومنها المشاهد والمسموع، ولكل واحد من هذه وتلك تنظيمه الخاص به وهي بشكل عامّ على الأنواع التالية:</a:t>
            </a:r>
          </a:p>
          <a:p>
            <a:pPr marL="514350" indent="-514350" algn="just" rtl="1"/>
            <a:r>
              <a:rPr lang="ar-SA" b="1" dirty="0" smtClean="0"/>
              <a:t>أولا:المصادر المطبوعة</a:t>
            </a:r>
            <a:r>
              <a:rPr lang="en-US" b="1" dirty="0" smtClean="0"/>
              <a:t> :</a:t>
            </a:r>
            <a:r>
              <a:rPr lang="ar-SA" b="1" dirty="0" smtClean="0"/>
              <a:t>الكتب المطبوعة</a:t>
            </a:r>
            <a:r>
              <a:rPr lang="en-US" b="1" dirty="0" smtClean="0"/>
              <a:t> </a:t>
            </a:r>
            <a:r>
              <a:rPr lang="ar-SA" b="1" dirty="0" smtClean="0"/>
              <a:t>والمعاجم،والموسوعات</a:t>
            </a:r>
            <a:r>
              <a:rPr lang="en-US" b="1" dirty="0" smtClean="0"/>
              <a:t> </a:t>
            </a:r>
            <a:r>
              <a:rPr lang="ar-SA" b="1" dirty="0" smtClean="0"/>
              <a:t>والدوريات</a:t>
            </a:r>
            <a:r>
              <a:rPr lang="en-US" b="1" dirty="0" smtClean="0"/>
              <a:t>            </a:t>
            </a:r>
          </a:p>
          <a:p>
            <a:pPr marL="514350" indent="-514350" algn="just" rtl="1"/>
            <a:r>
              <a:rPr lang="en-US" b="1" dirty="0" smtClean="0"/>
              <a:t> </a:t>
            </a:r>
            <a:br>
              <a:rPr lang="en-US" b="1" dirty="0" smtClean="0"/>
            </a:br>
            <a:r>
              <a:rPr lang="en-US" b="1" dirty="0" smtClean="0"/>
              <a:t/>
            </a:r>
            <a:br>
              <a:rPr lang="en-US" b="1" dirty="0" smtClean="0"/>
            </a:br>
            <a:r>
              <a:rPr lang="en-US" b="1" dirty="0" smtClean="0"/>
              <a:t>              </a:t>
            </a:r>
            <a:br>
              <a:rPr lang="en-US" b="1" dirty="0" smtClean="0"/>
            </a:br>
            <a:endParaRPr lang="ar-SA" b="1" dirty="0" smtClean="0"/>
          </a:p>
          <a:p>
            <a:pPr marL="514350" indent="-514350" algn="just" rtl="1"/>
            <a:endParaRPr lang="en-US" b="1" dirty="0" smtClean="0">
              <a:latin typeface="Arial" pitchFamily="34" charset="0"/>
              <a:cs typeface="Traditional Arabic" pitchFamily="2" charset="-78"/>
            </a:endParaRPr>
          </a:p>
          <a:p>
            <a:pPr marL="514350" indent="-514350" algn="just" rtl="1">
              <a:buFont typeface="+mj-lt"/>
              <a:buAutoNum type="arabicPeriod"/>
            </a:pPr>
            <a:endParaRPr lang="ar-SA" b="1" dirty="0" smtClean="0">
              <a:cs typeface="Traditional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DC76D136-A843-47EC-9567-640792F8844F}" type="slidenum">
              <a:rPr lang="en-US"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r>
              <a:rPr lang="ar-SA" b="1" dirty="0" smtClean="0"/>
              <a:t>القائمة الأولية للمصادر</a:t>
            </a:r>
            <a:endParaRPr lang="en-US" dirty="0"/>
          </a:p>
        </p:txBody>
      </p:sp>
      <p:sp>
        <p:nvSpPr>
          <p:cNvPr id="9219" name="Text Placeholder 5"/>
          <p:cNvSpPr>
            <a:spLocks noGrp="1"/>
          </p:cNvSpPr>
          <p:nvPr>
            <p:ph idx="1"/>
          </p:nvPr>
        </p:nvSpPr>
        <p:spPr>
          <a:xfrm>
            <a:off x="495300" y="1600200"/>
            <a:ext cx="9182100" cy="4525963"/>
          </a:xfrm>
        </p:spPr>
        <p:txBody>
          <a:bodyPr/>
          <a:lstStyle/>
          <a:p>
            <a:pPr algn="just" rtl="1"/>
            <a:r>
              <a:rPr lang="en-US" b="1" dirty="0" smtClean="0"/>
              <a:t/>
            </a:r>
            <a:br>
              <a:rPr lang="en-US" b="1" dirty="0" smtClean="0"/>
            </a:br>
            <a:r>
              <a:rPr lang="ar-SA" b="1" dirty="0" smtClean="0"/>
              <a:t> ثانيًا: المصادر المخطوطة، والمنسوخة على الآلة</a:t>
            </a:r>
            <a:r>
              <a:rPr lang="en-US" b="1" dirty="0" smtClean="0"/>
              <a:t>:</a:t>
            </a:r>
            <a:br>
              <a:rPr lang="en-US" b="1" dirty="0" smtClean="0"/>
            </a:br>
            <a:r>
              <a:rPr lang="ar-SA" b="1" dirty="0" smtClean="0"/>
              <a:t>المخطوطات </a:t>
            </a:r>
            <a:r>
              <a:rPr lang="ar-SA" b="1" dirty="0" err="1" smtClean="0"/>
              <a:t>و</a:t>
            </a:r>
            <a:r>
              <a:rPr lang="ar-SA" b="1" dirty="0" smtClean="0"/>
              <a:t> الرسائل الجامعية </a:t>
            </a:r>
            <a:r>
              <a:rPr lang="ar-SA" b="1" dirty="0" err="1" smtClean="0"/>
              <a:t>و</a:t>
            </a:r>
            <a:r>
              <a:rPr lang="ar-SA" b="1" dirty="0" smtClean="0"/>
              <a:t> الوثائق الحكومية.</a:t>
            </a:r>
            <a:r>
              <a:rPr lang="en-US" b="1" dirty="0" smtClean="0"/>
              <a:t>.</a:t>
            </a:r>
            <a:br>
              <a:rPr lang="en-US" b="1" dirty="0" smtClean="0"/>
            </a:br>
            <a:r>
              <a:rPr lang="ar-SA" b="1" dirty="0" smtClean="0"/>
              <a:t>ثالثًا: الأشرطة المصورة</a:t>
            </a:r>
            <a:r>
              <a:rPr lang="en-US" b="1" dirty="0" smtClean="0"/>
              <a:t>                   .</a:t>
            </a:r>
            <a:br>
              <a:rPr lang="en-US" b="1" dirty="0" smtClean="0"/>
            </a:br>
            <a:r>
              <a:rPr lang="ar-SA" b="1" dirty="0" smtClean="0"/>
              <a:t>رابعًا: المصادر السمعية البصرية: الأحاديث الإذاعية البرامج التلفزيونية والمقابلات الشخصية.</a:t>
            </a:r>
            <a:endParaRPr lang="ar-SA" b="1" dirty="0" smtClean="0">
              <a:latin typeface="Traditional Arabic" pitchFamily="2" charset="-78"/>
              <a:ea typeface="Times New Roman" pitchFamily="18" charset="0"/>
              <a:cs typeface="Traditional Arabic" pitchFamily="2" charset="-78"/>
            </a:endParaRPr>
          </a:p>
          <a:p>
            <a:pPr marL="514350" indent="-514350" algn="just" rtl="1"/>
            <a:r>
              <a:rPr lang="ar-SA" b="1" dirty="0" smtClean="0"/>
              <a:t>خامسًا: الشرائح الممغنطة "الكومبيوتر“</a:t>
            </a:r>
            <a:endParaRPr lang="ar-SA" b="1" dirty="0" smtClean="0">
              <a:latin typeface="Traditional Arabic" pitchFamily="2" charset="-78"/>
              <a:ea typeface="Times New Roman" pitchFamily="18" charset="0"/>
              <a:cs typeface="Traditional Arabic" pitchFamily="2" charset="-78"/>
            </a:endParaRPr>
          </a:p>
          <a:p>
            <a:pPr marL="514350" indent="-514350" algn="just" rtl="1">
              <a:buFont typeface="+mj-lt"/>
              <a:buAutoNum type="arabicPeriod"/>
            </a:pPr>
            <a:endParaRPr lang="en-US" b="1" dirty="0" smtClean="0">
              <a:latin typeface="Arial" pitchFamily="34" charset="0"/>
              <a:cs typeface="Traditional Arabic" pitchFamily="2" charset="-78"/>
            </a:endParaRPr>
          </a:p>
          <a:p>
            <a:pPr marL="514350" indent="-514350" algn="just" rtl="1">
              <a:buFont typeface="+mj-lt"/>
              <a:buAutoNum type="arabicPeriod"/>
            </a:pPr>
            <a:endParaRPr lang="ar-SA" b="1" dirty="0" smtClean="0">
              <a:cs typeface="Traditional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DC76D136-A843-47EC-9567-640792F8844F}" type="slidenum">
              <a:rPr lang="en-US" smtClean="0"/>
              <a:pPr>
                <a:defRPr/>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تدوين المعلومات</a:t>
            </a:r>
            <a:r>
              <a:rPr lang="en-US" b="1" dirty="0" smtClean="0"/>
              <a:t>:</a:t>
            </a:r>
            <a:r>
              <a:rPr lang="ar-SA" b="1" dirty="0" smtClean="0"/>
              <a:t>الإعداد</a:t>
            </a:r>
            <a:endParaRPr lang="ar-SA" dirty="0"/>
          </a:p>
        </p:txBody>
      </p:sp>
      <p:sp>
        <p:nvSpPr>
          <p:cNvPr id="3" name="عنصر نائب للمحتوى 2"/>
          <p:cNvSpPr>
            <a:spLocks noGrp="1"/>
          </p:cNvSpPr>
          <p:nvPr>
            <p:ph idx="1"/>
          </p:nvPr>
        </p:nvSpPr>
        <p:spPr/>
        <p:txBody>
          <a:bodyPr/>
          <a:lstStyle/>
          <a:p>
            <a:r>
              <a:rPr lang="ar-SA" b="1" dirty="0" smtClean="0"/>
              <a:t>تُدون المادة العلمية للبحث على البطاقات المخصصة للبحوث، وهو الطريق السليم، والمكان المناسب على المدى القصير والطويل لعملية البحث؛ إذ سماكة البطاقة تجعلها أكثر تحملا للتداول، وإعادة النظر فيها مرة بعد أخرى؛ ومن ثَمَّ سلامتها من التلف مع مرور الزمن، إلى جانب أنّه سيكون من السهل مستقبلا لدى البدء بالكتابة استعراضها بشكل منظم وفق تصور الباحث للموضوع.</a:t>
            </a:r>
          </a:p>
          <a:p>
            <a:r>
              <a:rPr lang="ar-SA" b="1" dirty="0" smtClean="0"/>
              <a:t>يفضل الحجم الكبير من البطاقات؛ لتستوعب النص المقتبس مهما كانت مساحته دون حاجة إلى بطاقة أخرى، أو اللجوء إلى الكتابة على الوجه الآخر.</a:t>
            </a:r>
            <a:r>
              <a:rPr lang="en-US" b="1" dirty="0" smtClean="0"/>
              <a:t/>
            </a:r>
            <a:br>
              <a:rPr lang="en-US" b="1" dirty="0" smtClean="0"/>
            </a:b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حيث سيتمكن الباحث من استعراض المادة العلمية حول عنصر واحد، بنظرة شاملة في أثناء الكتابة، دون حاجة إلى تقليبها لترديد النظر عليها مرة بعد أخرى.</a:t>
            </a:r>
            <a:r>
              <a:rPr lang="en-US" b="1" dirty="0" smtClean="0"/>
              <a:t/>
            </a:r>
            <a:br>
              <a:rPr lang="en-US" b="1" dirty="0" smtClean="0"/>
            </a:br>
            <a:r>
              <a:rPr lang="ar-SA" b="1" dirty="0" smtClean="0">
                <a:solidFill>
                  <a:srgbClr val="FF0000"/>
                </a:solidFill>
              </a:rPr>
              <a:t>تخصيص كل فكرة ببطاقة</a:t>
            </a:r>
            <a:r>
              <a:rPr lang="ar-SA" b="1" dirty="0" smtClean="0"/>
              <a:t>؛ فربما يعرض للباحث أن يضيف لها بعض المعلومات، أو التعليقات مؤخرًا؛ فيجد لها مجالا واسعًا، وبالإمكان تدوين معلومات متعددة لعنصر واحد من مصدر أو أكثر على بطاقة واحدة إذا كانت قصيرة، شريطة أن تستكمل كل معلومة منها التوثيق الخاص بها "المؤلف، عنوان الكتاب، رَقْم الجزء، والصفحة"، ويرسم تحت كل واحد منها خط للفصل بينها.</a:t>
            </a:r>
            <a:r>
              <a:rPr lang="en-US" b="1" dirty="0" smtClean="0"/>
              <a:t/>
            </a:r>
            <a:br>
              <a:rPr lang="en-US" b="1" dirty="0" smtClean="0"/>
            </a:b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يأتي بعد هذا دور تدوين المعلومات، وينبغي أن يكون بالحبر الجاف بخاصة؛ حتى لا تتعرض المعلومات مع كثرة التداول وطول الزمن للمحو أو الطمس . نقل المعلومات من المصادر يحدده عناصر الخطة، يتم البحث في المصادر حسب أهميتها في دائرة العنصر الواحد، وحسب تقدير الباحث.</a:t>
            </a:r>
            <a:r>
              <a:rPr lang="en-US" b="1" dirty="0" smtClean="0"/>
              <a:t/>
            </a:r>
            <a:br>
              <a:rPr lang="en-US" b="1" dirty="0" smtClean="0"/>
            </a:br>
            <a:r>
              <a:rPr lang="ar-SA" b="1" dirty="0" smtClean="0"/>
              <a:t>يعثر الباحث في أثناء القراءة أحيانًا على معلومات مهمة، ذات صلة بعنصر آخر في البحث، فمن الأنسب تدوينها في بطاقة خاصة، مع تسجيل عنوان العنصر الذي تتصل به، وتوثيقها التوثيق المعتاد.</a:t>
            </a:r>
            <a:r>
              <a:rPr lang="en-US" b="1" dirty="0" smtClean="0"/>
              <a:t/>
            </a:r>
            <a:br>
              <a:rPr lang="en-US" b="1" dirty="0" smtClean="0"/>
            </a:b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طرق نقل المعلومات من المصادر</a:t>
            </a:r>
            <a:endParaRPr lang="ar-SA" dirty="0"/>
          </a:p>
        </p:txBody>
      </p:sp>
      <p:sp>
        <p:nvSpPr>
          <p:cNvPr id="3" name="عنصر نائب للمحتوى 2"/>
          <p:cNvSpPr>
            <a:spLocks noGrp="1"/>
          </p:cNvSpPr>
          <p:nvPr>
            <p:ph idx="1"/>
          </p:nvPr>
        </p:nvSpPr>
        <p:spPr/>
        <p:txBody>
          <a:bodyPr/>
          <a:lstStyle/>
          <a:p>
            <a:r>
              <a:rPr lang="ar-SA" sz="2400" b="1" dirty="0" smtClean="0"/>
              <a:t>تتنوع حسب اعتبارات كثيرة: الهدف، الأهمية، أهمية القائل، المناسبة، إلى غير ذلك. فأحيانًا ما يقتضي الحال نقل النص كاملا بحذافيره، وأحيانًا ما يستدعي الأمر اختصاره أو إعادة صياغته، وفيما يلي شرح لهذه الأنواع، ومناسبة استخدام كل:</a:t>
            </a:r>
            <a:r>
              <a:rPr lang="en-US" sz="2400" b="1" dirty="0" smtClean="0"/>
              <a:t/>
            </a:r>
            <a:br>
              <a:rPr lang="en-US" sz="2400" b="1" dirty="0" smtClean="0"/>
            </a:br>
            <a:r>
              <a:rPr lang="ar-SA" sz="2400" b="1" dirty="0" smtClean="0"/>
              <a:t>الأول: نقل النص كاملا</a:t>
            </a:r>
            <a:r>
              <a:rPr lang="en-US" sz="2400" b="1" dirty="0" smtClean="0"/>
              <a:t/>
            </a:r>
            <a:br>
              <a:rPr lang="en-US" sz="2400" b="1" dirty="0" smtClean="0"/>
            </a:br>
            <a:r>
              <a:rPr lang="ar-SA" sz="2400" b="1" dirty="0" smtClean="0"/>
              <a:t>ينقل النص كاملا وبدون تغيير في الحالات التالية</a:t>
            </a:r>
            <a:r>
              <a:rPr lang="en-US" sz="2400" b="1" dirty="0" smtClean="0"/>
              <a:t>:</a:t>
            </a:r>
            <a:br>
              <a:rPr lang="en-US" sz="2400" b="1" dirty="0" smtClean="0"/>
            </a:br>
            <a:r>
              <a:rPr lang="ar-SA" sz="2400" b="1" dirty="0" smtClean="0"/>
              <a:t>أ- النص من الكتاب الكريم، والسنة المطهرة.</a:t>
            </a:r>
            <a:r>
              <a:rPr lang="en-US" sz="2400" b="1" dirty="0" smtClean="0"/>
              <a:t/>
            </a:r>
            <a:br>
              <a:rPr lang="en-US" sz="2400" b="1" dirty="0" smtClean="0"/>
            </a:br>
            <a:r>
              <a:rPr lang="ar-SA" sz="2400" b="1" dirty="0" smtClean="0"/>
              <a:t>ب- إذا كانت تعبيرات المؤلف وكلماته ذات أهمية خاصة.</a:t>
            </a:r>
            <a:r>
              <a:rPr lang="en-US" sz="2400" b="1" dirty="0" smtClean="0"/>
              <a:t/>
            </a:r>
            <a:br>
              <a:rPr lang="en-US" sz="2400" b="1" dirty="0" smtClean="0"/>
            </a:br>
            <a:r>
              <a:rPr lang="ar-SA" sz="2400" b="1" dirty="0" err="1" smtClean="0"/>
              <a:t>جـ</a:t>
            </a:r>
            <a:r>
              <a:rPr lang="ar-SA" sz="2400" b="1" dirty="0" smtClean="0"/>
              <a:t>- إذا كانت تعبيرات المؤلف مؤدية للغرض في سلامة ووضوح .</a:t>
            </a:r>
          </a:p>
          <a:p>
            <a:r>
              <a:rPr lang="ar-SA" sz="2400" b="1" dirty="0" smtClean="0"/>
              <a:t>د- الخشية من تحريف المعنى بالزيادة أو النقصان، وبخاصة إذا كان موضوعًا ذا حساسية خاصة.</a:t>
            </a:r>
          </a:p>
          <a:p>
            <a:r>
              <a:rPr lang="ar-SA" sz="2400" b="1" dirty="0" smtClean="0"/>
              <a:t>هـ- في معرض النقض والاعتراض على المخالف لابُدَّ من نقل كلامه نصًّا.</a:t>
            </a:r>
            <a:r>
              <a:rPr lang="en-US" sz="2400" b="1" dirty="0" smtClean="0"/>
              <a:t/>
            </a:r>
            <a:br>
              <a:rPr lang="en-US" sz="2400" b="1" dirty="0" smtClean="0"/>
            </a:br>
            <a:endParaRPr lang="ar-SA" sz="2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في مثل هذا النوع من النقل لَا بُدَّ من العناية التامة في نقل النص الأصلي بعبارته، وعلامات الترقيم، وحتى بأخطائه، ويتدارك هذا الخطأ مباشرة، وذلك بتصحيحه، ووضعه بين قوسين مربعين </a:t>
            </a:r>
          </a:p>
          <a:p>
            <a:r>
              <a:rPr lang="ar-SA" b="1" dirty="0" smtClean="0"/>
              <a:t>[      ] </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الثاني: إعادة الصياغة</a:t>
            </a:r>
            <a:r>
              <a:rPr lang="en-US" b="1" dirty="0" smtClean="0"/>
              <a:t/>
            </a:r>
            <a:br>
              <a:rPr lang="en-US" b="1" dirty="0" smtClean="0"/>
            </a:br>
            <a:r>
              <a:rPr lang="ar-SA" b="1" dirty="0" smtClean="0"/>
              <a:t>أن يعيد الباحث صياغة أفكار النص بأسلوبه الخاص، وهذا يتناسب إذا كان النص الأصلي يعتريه ضعف في التعبير، أو تعقيد في الأسلوب، أو عدم إحاطة بالأفكار؛ فيلجأ إلى إعادة صياغته بتعبير أقوى، جامع للأفكار التي يريد طرحها.</a:t>
            </a:r>
            <a:r>
              <a:rPr lang="en-US" b="1" dirty="0" smtClean="0"/>
              <a:t/>
            </a:r>
            <a:br>
              <a:rPr lang="en-US" b="1" dirty="0" smtClean="0"/>
            </a:br>
            <a:r>
              <a:rPr lang="ar-SA" b="1" dirty="0" smtClean="0"/>
              <a:t>والتغيير البسيط لبعض عبارات المؤلف أو كلماته لا يعني إعادة صياغتها، كما أن هذا لا يبرر نسبتها إلى الكاتب. والسبيل لتفادي مثل هذا هو قراءة الجزء الذي يريد إعادة صياغته، ثم يطوي الكتاب، ثم يبدأ في صياغة تلك الأفكار بعباراته وأسلوبه.</a:t>
            </a:r>
            <a:r>
              <a:rPr lang="en-US" b="1" dirty="0" smtClean="0"/>
              <a:t/>
            </a:r>
            <a:br>
              <a:rPr lang="en-US" b="1" dirty="0" smtClean="0"/>
            </a:b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الثالث: التلخيص</a:t>
            </a:r>
            <a:r>
              <a:rPr lang="en-US" b="1" dirty="0" smtClean="0"/>
              <a:t> </a:t>
            </a:r>
            <a:br>
              <a:rPr lang="en-US" b="1" dirty="0" smtClean="0"/>
            </a:br>
            <a:r>
              <a:rPr lang="ar-SA" b="1" dirty="0" smtClean="0"/>
              <a:t>وذلك بأن </a:t>
            </a:r>
            <a:r>
              <a:rPr lang="ar-SA" b="1" dirty="0" err="1" smtClean="0"/>
              <a:t>يعمد</a:t>
            </a:r>
            <a:r>
              <a:rPr lang="ar-SA" b="1" dirty="0" smtClean="0"/>
              <a:t> الباحث إلى تلخيص موضوع كامل، أو فكرة بأكملها، شغلت حيزًا كبيرًا من الصفحات؛ فيصوغها بأسلوبه الخاص، دون التأثر بالمؤلف حين وضعها في الإطار والصياغة، وكل ما يهتم به هنا الاحتفاظ بالفكرة والموضوع الرئيس.</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الرابع: الاختصار</a:t>
            </a:r>
            <a:r>
              <a:rPr lang="en-US" b="1" dirty="0" smtClean="0"/>
              <a:t>: </a:t>
            </a:r>
          </a:p>
          <a:p>
            <a:r>
              <a:rPr lang="ar-SA" sz="2800" b="1" dirty="0" smtClean="0"/>
              <a:t>ورد تعريفه لغة بأنّه: "أخذ أوساط الكلام، وترك شعبه، وقصد معانيه"، ومعنى هذا أن يقلص الباحث عبارات النص إلى مقدار الثلث أو الربع بطريقة مركزة جدًّا، مع الاحتفاظ بأسلوب المؤلف، ووجهة نظره، واستعمال عباراته وكلماته غالبًا، وكل ما يفعله الباحث في النص هنا هو حذف التوضيحات والتفاصيل، وكل ما يمكن أن يستغني عنه في النص، ويتمكن القارئ من إدراكه بدونه.</a:t>
            </a:r>
            <a:r>
              <a:rPr lang="en-US" sz="2800" b="1" dirty="0" smtClean="0"/>
              <a:t/>
            </a:r>
            <a:br>
              <a:rPr lang="en-US" sz="2800" b="1" dirty="0" smtClean="0"/>
            </a:br>
            <a:r>
              <a:rPr lang="ar-SA" sz="2800" b="1" dirty="0" smtClean="0"/>
              <a:t>وفي كلا الطريقتين: التلخيص، والاختصار، لابُدَّ من تفهم النص الأصلي فَهْمًا صحيحًا، وتأمله جيدًا، ثم يقابل ما يكتب مع ما جاء في الأصل؛ حتى يتأكد من مطابقة الأفكار وصياغتها في صورة مناسبة</a:t>
            </a:r>
            <a:endParaRPr lang="ar-SA"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b="1" dirty="0" smtClean="0"/>
              <a:t>الخامس: الشرح والتحليل والتعليق</a:t>
            </a:r>
            <a:r>
              <a:rPr lang="en-US" sz="2800" b="1" dirty="0" smtClean="0"/>
              <a:t/>
            </a:r>
            <a:br>
              <a:rPr lang="en-US" sz="2800" b="1" dirty="0" smtClean="0"/>
            </a:br>
            <a:r>
              <a:rPr lang="ar-SA" sz="2800" b="1" dirty="0" smtClean="0"/>
              <a:t>كثيرًا ما يجد الباحث نفسه أمام نصوص تحتاج إلى شرح</a:t>
            </a:r>
            <a:r>
              <a:rPr lang="en-US" sz="2800" b="1" dirty="0" smtClean="0"/>
              <a:t/>
            </a:r>
            <a:br>
              <a:rPr lang="en-US" sz="2800" b="1" dirty="0" smtClean="0"/>
            </a:br>
            <a:r>
              <a:rPr lang="ar-SA" sz="2800" b="1" dirty="0" smtClean="0"/>
              <a:t>وتحليل؛ لتبيين المراد منها وإظهار أبعادها.</a:t>
            </a:r>
            <a:r>
              <a:rPr lang="en-US" sz="2800" b="1" dirty="0" smtClean="0"/>
              <a:t/>
            </a:r>
            <a:br>
              <a:rPr lang="en-US" sz="2800" b="1" dirty="0" smtClean="0"/>
            </a:br>
            <a:r>
              <a:rPr lang="ar-SA" sz="2800" b="1" dirty="0" smtClean="0"/>
              <a:t>وأحيانًا ما تكتمل لديه بعض الانطباعات أثناء قراءة المصدر، أو تتراءى له بعض التحليلات والتعليقات، فمن المفيد أن يدونها رأسًا في البطاقة التي دون فيها المعلومات التي أنتجت تلك الانطباعات، أو أدت إلى تلك التحليلات؛ ومن ثَمَّ ينبغي الإشارة إلى النصوص الأصيلة؛ وذلك بوضعها بين قوسين "......"؛ تمييزًا لها عن جمله وعباراته</a:t>
            </a:r>
            <a:r>
              <a:rPr lang="en-US" sz="2800" b="1" dirty="0" smtClean="0"/>
              <a:t>.</a:t>
            </a:r>
            <a:br>
              <a:rPr lang="en-US" sz="2800" b="1" dirty="0" smtClean="0"/>
            </a:br>
            <a:r>
              <a:rPr lang="ar-SA" sz="2800" b="1" dirty="0" smtClean="0"/>
              <a:t>في كل هذه الأنواع وجميع الحالات لابُدَّ من الإشارة إلى المصدر، وتوثيق المعلومات توثيقًا علميًّا كما سبق توضيحه.</a:t>
            </a:r>
            <a:r>
              <a:rPr lang="en-US" sz="2800" b="1" dirty="0" smtClean="0"/>
              <a:t/>
            </a:r>
            <a:br>
              <a:rPr lang="en-US" sz="2800" b="1" dirty="0" smtClean="0"/>
            </a:br>
            <a:endParaRPr lang="ar-SA" sz="2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تنظيم البطاقات</a:t>
            </a:r>
            <a:endParaRPr lang="ar-SA" dirty="0"/>
          </a:p>
        </p:txBody>
      </p:sp>
      <p:sp>
        <p:nvSpPr>
          <p:cNvPr id="3" name="عنصر نائب للمحتوى 2"/>
          <p:cNvSpPr>
            <a:spLocks noGrp="1"/>
          </p:cNvSpPr>
          <p:nvPr>
            <p:ph idx="1"/>
          </p:nvPr>
        </p:nvSpPr>
        <p:spPr/>
        <p:txBody>
          <a:bodyPr/>
          <a:lstStyle/>
          <a:p>
            <a:r>
              <a:rPr lang="ar-SA" sz="2800" b="1" dirty="0" smtClean="0"/>
              <a:t>يمكن أن تتخذ خطة خاصة لتبويب وتنظيم البطاقات طبقًا للإمكانات المتوافرة؛ ولكن الطريقة النظامية السليمة والسهلة هو أن تتبع ما يأتي:</a:t>
            </a:r>
            <a:r>
              <a:rPr lang="en-US" sz="2800" b="1" dirty="0" smtClean="0"/>
              <a:t/>
            </a:r>
            <a:br>
              <a:rPr lang="en-US" sz="2800" b="1" dirty="0" smtClean="0"/>
            </a:br>
            <a:r>
              <a:rPr lang="en-US" sz="2800" b="1" dirty="0" smtClean="0"/>
              <a:t> </a:t>
            </a:r>
            <a:r>
              <a:rPr lang="ar-SA" sz="2800" b="1" dirty="0" smtClean="0"/>
              <a:t>تصنيف البطاقات إلى مجاميع حسب الموضوعات، أو الخطة، أو المنهج </a:t>
            </a:r>
            <a:r>
              <a:rPr lang="en-US" sz="2800" b="1" dirty="0" smtClean="0"/>
              <a:t>- </a:t>
            </a:r>
            <a:r>
              <a:rPr lang="ar-SA" sz="2800" b="1" dirty="0" smtClean="0"/>
              <a:t>توضع كل مجموعة في صندوق، أو ملف خاص، مكتوبًا عليه عنوان موضوع كل مجموعة، وعمل فهرسة مختصرة لمحتويات كل منها تحت العنوان العام.  توضع أرقام متسلسلة طبقًا للمنهج الدراسي في السير في الموضوع لكل مجموعة من الملفات أو علب البطاقات.</a:t>
            </a:r>
            <a:r>
              <a:rPr lang="en-US" sz="2800" b="1" dirty="0" smtClean="0"/>
              <a:t/>
            </a:r>
            <a:br>
              <a:rPr lang="en-US" sz="2800" b="1" dirty="0" smtClean="0"/>
            </a:br>
            <a:r>
              <a:rPr lang="en-US" sz="2800" b="1" dirty="0" smtClean="0"/>
              <a:t> </a:t>
            </a:r>
            <a:r>
              <a:rPr lang="ar-SA" sz="2800" b="1" dirty="0" smtClean="0"/>
              <a:t>تخصص بطاقات معينة فهرسًا عامًّا لما تحويه الملفات، أو علب البطاقات بما يضمن سهولة الحصول على المعلومات المدونة في البطاقات في شكل مفصل. وفي النهاية سيجد الباحث أنها مرتبة في فصول، وأبواب، وتقسيمات أساسية، وثانوية</a:t>
            </a:r>
            <a:endParaRPr lang="ar-SA" sz="2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لتكن بطاقاتك محتوية على ما له صلة بموضوع البحث فقط، واعمل بقدر المستطاع ألا تتخلل أوراقك أو البطاقات أوراق أو بطاقات ليست ذات صلة بالبحث، حتى ولو كانت مفيدة وممتعة. وإذا كان من طبعك الجمع، والحرص على تدوين كل مفيد يقع عليه نظرك؛ فعليك أن تعزل مثل هذه الأوراق أو البطاقات وتضعها جانبًا، ولا تبالِ أن ترمي كل ما ليس مفيدًا في سلة المهملات؛ ولكن بعد التأكد من عدم الحاجة إليه.</a:t>
            </a:r>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اقتباس النصوص</a:t>
            </a:r>
            <a:endParaRPr lang="ar-SA" dirty="0"/>
          </a:p>
        </p:txBody>
      </p:sp>
      <p:sp>
        <p:nvSpPr>
          <p:cNvPr id="3" name="عنصر نائب للمحتوى 2"/>
          <p:cNvSpPr>
            <a:spLocks noGrp="1"/>
          </p:cNvSpPr>
          <p:nvPr>
            <p:ph idx="1"/>
          </p:nvPr>
        </p:nvSpPr>
        <p:spPr/>
        <p:txBody>
          <a:bodyPr/>
          <a:lstStyle/>
          <a:p>
            <a:r>
              <a:rPr lang="ar-SA" b="1" dirty="0" smtClean="0"/>
              <a:t>البحث العلمي يفرض الاطلاع على بحوث الآخرين، وأعمالهم في نفس الحقل والتخصص، فليس غريبًا أن تحتوي الكتابات العلمية في أي موضوع أو مادة على اقتباسات منقولة من مؤلفات العلماء وكتابات الكُتَّاب السابقين. </a:t>
            </a:r>
            <a:endParaRPr lang="en-US" dirty="0" smtClean="0"/>
          </a:p>
          <a:p>
            <a:r>
              <a:rPr lang="ar-SA" b="1" dirty="0" smtClean="0"/>
              <a:t>فالباحث لا يبدأ من فراغ؛ إذ لابُدَّ أنه سبق بدراسات العلماء، وتجارب الباحثين، والبحث العلمي أساسًا عملية بناء متتابعة من الباحثين، يضم كل واحد منهم إلى العلم والمعرفة ما يتوصل إليه فكره، فكل منهم يضع لبنة في بناء المعرفة الإنسانية وتكوينها، وبذلك تبني الأمم حضارتها، فيكمل الخَلَف ما أنجزه السلف</a:t>
            </a:r>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الهوامش أهميتها ووظائفها</a:t>
            </a:r>
            <a:endParaRPr lang="ar-SA" dirty="0"/>
          </a:p>
        </p:txBody>
      </p:sp>
      <p:sp>
        <p:nvSpPr>
          <p:cNvPr id="3" name="عنصر نائب للمحتوى 2"/>
          <p:cNvSpPr>
            <a:spLocks noGrp="1"/>
          </p:cNvSpPr>
          <p:nvPr>
            <p:ph idx="1"/>
          </p:nvPr>
        </p:nvSpPr>
        <p:spPr/>
        <p:txBody>
          <a:bodyPr/>
          <a:lstStyle/>
          <a:p>
            <a:r>
              <a:rPr lang="ar-SA" sz="2400" b="1" dirty="0" smtClean="0"/>
              <a:t>الهوامش في الرسائل العلمية أحد الجوانب المهمة التي يحكم بها على كاتبها؛ ذلك أن استخدامها الاستخدام الصحيح المناسب دليل فَهْم المادة العلمية، ووضعها في الموضع الذي ينبغي أن تكون فيه.  بعض المعلومات مكانُه نصوص الرسالة ومتنها، والبعض الآخر محله هامش الرسالة، وما يصلح بالهامش لا يصلح أن يكون موضعه متن الرسالة، وما يكون موضعه متن الرسالة لا يصلح أن يكون بالهامش.</a:t>
            </a:r>
            <a:r>
              <a:rPr lang="en-US" sz="2400" b="1" dirty="0" smtClean="0"/>
              <a:t/>
            </a:r>
            <a:br>
              <a:rPr lang="en-US" sz="2400" b="1" dirty="0" smtClean="0"/>
            </a:br>
            <a:r>
              <a:rPr lang="ar-SA" sz="2400" b="1" dirty="0" smtClean="0"/>
              <a:t>والمقياس في هذا هو: أنّ أيّ فكرة أو فقرة متصلة اتصالا مباشرًا بالأفكار الأساسية بموضوع البحث فموضعها نصوص الرسالة ومتنها، وما هو منها متصل اتصالا جانبيًّا كشرح نقطة، أو توضيح فكرة، أو تحليل لها، أو تعليق عليها لو وضعت بصلب الرسالة لاستدعت انقطاع التسلسل الفكري للموضوع الأساس، فمثل هذا موضعه هامش الرسالة.</a:t>
            </a:r>
            <a:r>
              <a:rPr lang="en-US" sz="2400" b="1" dirty="0" smtClean="0"/>
              <a:t/>
            </a:r>
            <a:br>
              <a:rPr lang="en-US" sz="2400" b="1" dirty="0" smtClean="0"/>
            </a:br>
            <a:r>
              <a:rPr lang="en-US" sz="2400" b="1" dirty="0" smtClean="0"/>
              <a:t>"</a:t>
            </a:r>
            <a:r>
              <a:rPr lang="ar-SA" sz="2400" b="1" dirty="0" smtClean="0"/>
              <a:t>فالغاية من الهامش تجريد المتن من تلك الاستطرادات، التي لا تعد جزءًا رئيسًا من </a:t>
            </a:r>
            <a:r>
              <a:rPr lang="en-US" sz="2400" b="1" dirty="0" smtClean="0"/>
              <a:t>    </a:t>
            </a:r>
            <a:r>
              <a:rPr lang="ar-SA" sz="2400" b="1" dirty="0" smtClean="0"/>
              <a:t>البحث؛ ولكنها في الوقت ذاته ضرورية لإعطاء القارئ أو الطالب صورة كاملة لجميع جوانب البحث"</a:t>
            </a:r>
            <a:r>
              <a:rPr lang="en-US" sz="2400" b="1" dirty="0" smtClean="0"/>
              <a:t/>
            </a:r>
            <a:br>
              <a:rPr lang="en-US" sz="2400" b="1" dirty="0" smtClean="0"/>
            </a:br>
            <a:endParaRPr lang="ar-SA" sz="2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للهامش وظائف متعددة يأتي في مقدمتها:</a:t>
            </a:r>
            <a:endParaRPr lang="ar-SA" dirty="0"/>
          </a:p>
        </p:txBody>
      </p:sp>
      <p:sp>
        <p:nvSpPr>
          <p:cNvPr id="3" name="عنصر نائب للمحتوى 2"/>
          <p:cNvSpPr>
            <a:spLocks noGrp="1"/>
          </p:cNvSpPr>
          <p:nvPr>
            <p:ph idx="1"/>
          </p:nvPr>
        </p:nvSpPr>
        <p:spPr/>
        <p:txBody>
          <a:bodyPr/>
          <a:lstStyle/>
          <a:p>
            <a:r>
              <a:rPr lang="ar-SA" sz="2800" b="1" dirty="0" smtClean="0"/>
              <a:t>أولا: توثيق النصوص المقتبسة، ونسبتها إلى أصحابها</a:t>
            </a:r>
            <a:r>
              <a:rPr lang="ar-SA" sz="2800" b="1" dirty="0" smtClean="0"/>
              <a:t>.</a:t>
            </a:r>
            <a:endParaRPr lang="ar-SA" sz="2800" b="1" smtClean="0"/>
          </a:p>
          <a:p>
            <a:r>
              <a:rPr lang="ar-SA" sz="2800" b="1" smtClean="0"/>
              <a:t> </a:t>
            </a:r>
            <a:r>
              <a:rPr lang="ar-SA" sz="2800" b="1" dirty="0" smtClean="0"/>
              <a:t>ثانيًا: اتخاذها لتنبيه القارئ على تذكر نقطة سابقة أو لاحقة في البحث، مرتبطة بما يقرؤه في الصفحة التي بين يديه.</a:t>
            </a:r>
            <a:r>
              <a:rPr lang="en-US" sz="2800" b="1" dirty="0" smtClean="0"/>
              <a:t/>
            </a:r>
            <a:br>
              <a:rPr lang="en-US" sz="2800" b="1" dirty="0" smtClean="0"/>
            </a:br>
            <a:r>
              <a:rPr lang="ar-SA" sz="2800" b="1" dirty="0" smtClean="0"/>
              <a:t>ثالثًا: استعمالها لتوضيح بعض النقاط وشرحها، سواء كانت مما جرى عرضها في ثنايا الموضوع أم لا، أو عمل مقارنة يتعذر ذكرها في متن البحث، أو مناسبة؛ كشكر مؤسسة، أو تنويه عن شخص، أو ترجمة لعلم من الأعلام؛ وحينئذ يكون تسجيل هذه الأشياء في الهامش أوفق وأَوْلَى؛ لئلا تكون سببًا في قطع تسلسل الأفكار وترابطها. </a:t>
            </a:r>
          </a:p>
          <a:p>
            <a:r>
              <a:rPr lang="ar-SA" sz="2800" b="1" dirty="0" smtClean="0"/>
              <a:t>رابعًا: الإشارة إلى مصادر أخرى غنية بالمعلومات، ينصح القارئ بالرجوع إليها</a:t>
            </a:r>
            <a:r>
              <a:rPr lang="en-US" sz="2800" b="1" dirty="0" smtClean="0"/>
              <a:t>.</a:t>
            </a:r>
            <a:br>
              <a:rPr lang="en-US" sz="2800" b="1" dirty="0" smtClean="0"/>
            </a:br>
            <a:endParaRPr lang="ar-SA" sz="2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طرق التهميش ومكانه من البحث</a:t>
            </a:r>
            <a:endParaRPr lang="ar-SA" dirty="0"/>
          </a:p>
        </p:txBody>
      </p:sp>
      <p:sp>
        <p:nvSpPr>
          <p:cNvPr id="3" name="عنصر نائب للمحتوى 2"/>
          <p:cNvSpPr>
            <a:spLocks noGrp="1"/>
          </p:cNvSpPr>
          <p:nvPr>
            <p:ph idx="1"/>
          </p:nvPr>
        </p:nvSpPr>
        <p:spPr/>
        <p:txBody>
          <a:bodyPr/>
          <a:lstStyle/>
          <a:p>
            <a:r>
              <a:rPr lang="ar-SA" b="1" dirty="0" smtClean="0"/>
              <a:t>للتهميش ثلاث طرق يتخير منها الباحث الطريقة التي يستحسن السير عليها في البحث:</a:t>
            </a:r>
          </a:p>
          <a:p>
            <a:r>
              <a:rPr lang="ar-SA" b="1" dirty="0" smtClean="0"/>
              <a:t>أولا: تُدوّن الهوامش بأسفل الصفحة.</a:t>
            </a:r>
          </a:p>
          <a:p>
            <a:r>
              <a:rPr lang="ar-SA" b="1" dirty="0" smtClean="0"/>
              <a:t>ثانيًا: التهميش في نهاية كل فصل</a:t>
            </a:r>
          </a:p>
          <a:p>
            <a:r>
              <a:rPr lang="ar-SA" b="1" dirty="0" smtClean="0"/>
              <a:t>ثالثًا: جمع الهوامش كلها في نهاية البحث أو الرسالة، وإعطاؤها رقمًا متسلسلا من بداية الموضوع </a:t>
            </a:r>
            <a:r>
              <a:rPr lang="ar-SA" b="1" smtClean="0"/>
              <a:t>حتى نهايته.</a:t>
            </a:r>
            <a:endParaRPr lang="ar-SA"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2272</TotalTime>
  <Words>1084</Words>
  <Application>Microsoft Office PowerPoint</Application>
  <PresentationFormat>A4 Paper (210x297 mm)‎</PresentationFormat>
  <Paragraphs>69</Paragraphs>
  <Slides>26</Slides>
  <Notes>0</Notes>
  <HiddenSlides>0</HiddenSlides>
  <MMClips>0</MMClips>
  <ScaleCrop>false</ScaleCrop>
  <HeadingPairs>
    <vt:vector size="4" baseType="variant">
      <vt:variant>
        <vt:lpstr>سمة</vt:lpstr>
      </vt:variant>
      <vt:variant>
        <vt:i4>1</vt:i4>
      </vt:variant>
      <vt:variant>
        <vt:lpstr>عناوين الشرائح</vt:lpstr>
      </vt:variant>
      <vt:variant>
        <vt:i4>26</vt:i4>
      </vt:variant>
    </vt:vector>
  </HeadingPairs>
  <TitlesOfParts>
    <vt:vector size="27" baseType="lpstr">
      <vt:lpstr>Office Theme</vt:lpstr>
      <vt:lpstr>الشريحة 1</vt:lpstr>
      <vt:lpstr>المحاضرة الثانية عشرة مبادئ في كتابة البحث العلميّ</vt:lpstr>
      <vt:lpstr>القائمة الأولية للمصادر</vt:lpstr>
      <vt:lpstr>الشريحة 4</vt:lpstr>
      <vt:lpstr>الشريحة 5</vt:lpstr>
      <vt:lpstr>الشريحة 6</vt:lpstr>
      <vt:lpstr>القائمة الأولية للمصادر</vt:lpstr>
      <vt:lpstr>بطاقة التعريف بالمصادر</vt:lpstr>
      <vt:lpstr>القائمة الأولية للمصادر</vt:lpstr>
      <vt:lpstr>القائمة الأولية للمصادر</vt:lpstr>
      <vt:lpstr>تدوين المعلومات:الإعداد</vt:lpstr>
      <vt:lpstr>الشريحة 12</vt:lpstr>
      <vt:lpstr>الشريحة 13</vt:lpstr>
      <vt:lpstr>طرق نقل المعلومات من المصادر</vt:lpstr>
      <vt:lpstr>الشريحة 15</vt:lpstr>
      <vt:lpstr>الشريحة 16</vt:lpstr>
      <vt:lpstr>الشريحة 17</vt:lpstr>
      <vt:lpstr>الشريحة 18</vt:lpstr>
      <vt:lpstr>الشريحة 19</vt:lpstr>
      <vt:lpstr>تنظيم البطاقات</vt:lpstr>
      <vt:lpstr>الشريحة 21</vt:lpstr>
      <vt:lpstr>اقتباس النصوص</vt:lpstr>
      <vt:lpstr>الهوامش أهميتها ووظائفها</vt:lpstr>
      <vt:lpstr>للهامش وظائف متعددة يأتي في مقدمتها:</vt:lpstr>
      <vt:lpstr>طرق التهميش ومكانه من البحث</vt:lpstr>
      <vt:lpstr>الشريحة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XP</cp:lastModifiedBy>
  <cp:revision>190</cp:revision>
  <dcterms:created xsi:type="dcterms:W3CDTF">2009-10-14T19:14:34Z</dcterms:created>
  <dcterms:modified xsi:type="dcterms:W3CDTF">2012-10-20T11:44:42Z</dcterms:modified>
</cp:coreProperties>
</file>