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11" r:id="rId2"/>
    <p:sldId id="257" r:id="rId3"/>
    <p:sldId id="303" r:id="rId4"/>
    <p:sldId id="304" r:id="rId5"/>
    <p:sldId id="305" r:id="rId6"/>
    <p:sldId id="312" r:id="rId7"/>
    <p:sldId id="313" r:id="rId8"/>
    <p:sldId id="314" r:id="rId9"/>
    <p:sldId id="315" r:id="rId10"/>
    <p:sldId id="317" r:id="rId11"/>
    <p:sldId id="316" r:id="rId12"/>
    <p:sldId id="318" r:id="rId13"/>
    <p:sldId id="319" r:id="rId14"/>
    <p:sldId id="320" r:id="rId15"/>
    <p:sldId id="321" r:id="rId16"/>
    <p:sldId id="322" r:id="rId17"/>
    <p:sldId id="323" r:id="rId18"/>
    <p:sldId id="324"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316" autoAdjust="0"/>
  </p:normalViewPr>
  <p:slideViewPr>
    <p:cSldViewPr>
      <p:cViewPr>
        <p:scale>
          <a:sx n="80" d="100"/>
          <a:sy n="80" d="100"/>
        </p:scale>
        <p:origin x="-678" y="210"/>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32467671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860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a:xfrm>
            <a:off x="76200" y="2286000"/>
            <a:ext cx="5638800" cy="3352800"/>
          </a:xfrm>
          <a:prstGeom prst="rect">
            <a:avLst/>
          </a:prstGeom>
        </p:spPr>
        <p:txBody>
          <a:bodyPr anchor="ctr">
            <a:normAutofit/>
          </a:bodyPr>
          <a:lstStyle/>
          <a:p>
            <a:pPr algn="r" rtl="1" fontAlgn="auto">
              <a:spcAft>
                <a:spcPts val="0"/>
              </a:spcAft>
              <a:defRPr/>
            </a:pPr>
            <a:r>
              <a:rPr lang="ar-EG" sz="3600" b="1" dirty="0" smtClean="0">
                <a:latin typeface="AYM Wadiy S_U normal." pitchFamily="2" charset="0"/>
                <a:ea typeface="+mj-ea"/>
                <a:cs typeface="+mj-cs"/>
              </a:rPr>
              <a:t>اسم المقرر</a:t>
            </a:r>
            <a:endParaRPr lang="ar-SA" sz="3600" b="1" dirty="0" smtClean="0">
              <a:latin typeface="AYM Wadiy S_U normal." pitchFamily="2" charset="0"/>
              <a:ea typeface="+mj-ea"/>
              <a:cs typeface="+mj-cs"/>
            </a:endParaRPr>
          </a:p>
          <a:p>
            <a:pPr fontAlgn="auto">
              <a:spcAft>
                <a:spcPts val="0"/>
              </a:spcAft>
              <a:defRPr/>
            </a:pPr>
            <a:r>
              <a:rPr lang="ar-EG" sz="3600" b="1" dirty="0" smtClean="0">
                <a:latin typeface="AYM Wadiy S_U normal." pitchFamily="2" charset="0"/>
                <a:ea typeface="+mj-ea"/>
                <a:cs typeface="+mj-cs"/>
              </a:rPr>
              <a:t> </a:t>
            </a:r>
            <a:r>
              <a:rPr lang="ar-JO" sz="3600" b="1" dirty="0"/>
              <a:t>بحث في اللغة </a:t>
            </a:r>
            <a:r>
              <a:rPr lang="ar-SA" sz="3600" b="1" dirty="0"/>
              <a:t>2012  </a:t>
            </a:r>
            <a:endParaRPr lang="ar-SA" sz="3600" b="1" dirty="0">
              <a:latin typeface="AYM Wadiy S_U normal." pitchFamily="2" charset="0"/>
            </a:endParaRPr>
          </a:p>
          <a:p>
            <a:pPr fontAlgn="auto">
              <a:spcAft>
                <a:spcPts val="0"/>
              </a:spcAft>
              <a:defRPr/>
            </a:pPr>
            <a:r>
              <a:rPr lang="ar-SA" sz="3600" b="1" dirty="0"/>
              <a:t>د. </a:t>
            </a:r>
            <a:r>
              <a:rPr lang="ar-JO" sz="3600" b="1" dirty="0"/>
              <a:t>محمّد المقبل</a:t>
            </a:r>
            <a:endParaRPr lang="ar-SA" sz="3600" b="1" dirty="0"/>
          </a:p>
          <a:p>
            <a:pPr fontAlgn="auto">
              <a:spcAft>
                <a:spcPts val="0"/>
              </a:spcAft>
              <a:defRPr/>
            </a:pPr>
            <a:r>
              <a:rPr lang="ar-SA" sz="3600" b="1" dirty="0"/>
              <a:t>أستاذ </a:t>
            </a:r>
            <a:r>
              <a:rPr lang="ar-JO" sz="3600" b="1" dirty="0"/>
              <a:t>اللغة والنحو </a:t>
            </a:r>
            <a:r>
              <a:rPr lang="ar-SA" sz="3600" b="1" dirty="0"/>
              <a:t>المساعد</a:t>
            </a:r>
            <a:endParaRPr lang="en-US" sz="3600" b="1" dirty="0"/>
          </a:p>
        </p:txBody>
      </p:sp>
    </p:spTree>
    <p:extLst>
      <p:ext uri="{BB962C8B-B14F-4D97-AF65-F5344CB8AC3E}">
        <p14:creationId xmlns="" xmlns:p14="http://schemas.microsoft.com/office/powerpoint/2010/main" val="1105452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376092"/>
                </a:solidFill>
                <a:latin typeface="ae_AlMateen" pitchFamily="2" charset="-78"/>
                <a:cs typeface="ae_AlMateen" pitchFamily="2" charset="-78"/>
              </a:rPr>
              <a:t>المحاضرة </a:t>
            </a:r>
            <a:r>
              <a:rPr lang="ar-SA" spc="-150" dirty="0" smtClean="0">
                <a:solidFill>
                  <a:srgbClr val="376092"/>
                </a:solidFill>
                <a:latin typeface="ae_AlMateen" pitchFamily="2" charset="-78"/>
                <a:cs typeface="ae_AlMateen" pitchFamily="2" charset="-78"/>
              </a:rPr>
              <a:t>الثالثة عشرة</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b="1" dirty="0" smtClean="0"/>
              <a:t>قواعد عامة لتوثيق المعلومات والاقتباس</a:t>
            </a:r>
            <a:endParaRPr lang="en-US" dirty="0"/>
          </a:p>
        </p:txBody>
      </p:sp>
      <p:sp>
        <p:nvSpPr>
          <p:cNvPr id="8195" name="Text Placeholder 5"/>
          <p:cNvSpPr>
            <a:spLocks noGrp="1"/>
          </p:cNvSpPr>
          <p:nvPr>
            <p:ph idx="1"/>
          </p:nvPr>
        </p:nvSpPr>
        <p:spPr>
          <a:xfrm>
            <a:off x="495300" y="1600200"/>
            <a:ext cx="8953500" cy="4525963"/>
          </a:xfrm>
        </p:spPr>
        <p:txBody>
          <a:bodyPr/>
          <a:lstStyle/>
          <a:p>
            <a:pPr algn="just" rtl="1"/>
            <a:r>
              <a:rPr lang="ar-SA" sz="2600" b="1" dirty="0" smtClean="0"/>
              <a:t>         الاقتباس المعتدل في الحدود المقبولة الذي تتجلى من خلاله شخصية الباحث ومهارته مستساغ ومقبول. وفيما يلي بعض الضوابط لبيان كيفية الاستفادة من النصوص المقتبسة بطريقة علمية سليمة؛ وهي</a:t>
            </a:r>
            <a:r>
              <a:rPr lang="en-US" sz="2600" b="1" dirty="0" smtClean="0"/>
              <a:t>:</a:t>
            </a:r>
            <a:br>
              <a:rPr lang="en-US" sz="2600" b="1" dirty="0" smtClean="0"/>
            </a:br>
            <a:r>
              <a:rPr lang="ar-SA" sz="2600" b="1" dirty="0" smtClean="0"/>
              <a:t>أولًا: وضع الفقرات المقتبسة نصًّا بين قوسين ".....”. </a:t>
            </a:r>
            <a:r>
              <a:rPr lang="en-US" sz="2600" b="1" dirty="0" smtClean="0"/>
              <a:t/>
            </a:r>
            <a:br>
              <a:rPr lang="en-US" sz="2600" b="1" dirty="0" smtClean="0"/>
            </a:br>
            <a:r>
              <a:rPr lang="ar-SA" sz="2600" b="1" dirty="0" smtClean="0"/>
              <a:t>ثانيًا: إذا كان الاقتباس مقتصرًا على الفكرة دون النص، أو كان من الباحث إعادة صياغة، أو تلخيص لفكرة، أو اختصار لها، أو تحليل، أو تعليق عليها؛ فإنه يشار إليها بالهامش بكلمة "راجع"، أو "انظر"، ثم يكتب بعدها المصدر الذي اقتبس منه</a:t>
            </a:r>
            <a:r>
              <a:rPr lang="en-US" sz="2600" b="1" dirty="0" smtClean="0"/>
              <a:t>.</a:t>
            </a:r>
            <a:br>
              <a:rPr lang="en-US" sz="2600" b="1" dirty="0" smtClean="0"/>
            </a:br>
            <a:r>
              <a:rPr lang="ar-SA" sz="2600" b="1" dirty="0" smtClean="0"/>
              <a:t>ثالثًا: تمييز التعليقات الشخصية، والتحليلات عن النصوص التي يجري اقتباسها بحيث يكتشفها القارئ؛ وذلك بوضع شرطة قبل الكلمة الأولى، وأخرى في نهاية العبارة، أو وضع خط تحتها؛ لتكون بمثابة علامة للقارئ يدرك بها الفرق بين الكاتبين.</a:t>
            </a:r>
            <a:endParaRPr lang="ar-SA" sz="2600" dirty="0" smtClean="0">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450A89D6-9D5C-44E9-9AAE-A392D99496A5}" type="slidenum">
              <a:rPr lang="en-US" smtClean="0"/>
              <a:pPr>
                <a:defRPr/>
              </a:pPr>
              <a:t>3</a:t>
            </a:fld>
            <a:endParaRPr lang="en-US"/>
          </a:p>
        </p:txBody>
      </p:sp>
      <p:sp>
        <p:nvSpPr>
          <p:cNvPr id="18433" name="Rectangle 1"/>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ar-SA" sz="1500" b="1" i="0" u="none" strike="noStrike" cap="none" normalizeH="0" baseline="0" smtClean="0">
                <a:ln>
                  <a:noFill/>
                </a:ln>
                <a:solidFill>
                  <a:srgbClr val="000000"/>
                </a:solidFill>
                <a:effectLst/>
                <a:latin typeface="Times New Roman" pitchFamily="18" charset="0"/>
                <a:ea typeface="Times New Roman" pitchFamily="18" charset="0"/>
                <a:cs typeface="Traditional Arabic" pitchFamily="2" charset="-78"/>
              </a:rPr>
              <a:t>وآخرًا وليس أخيرًا، ليعلم أن البحث الجيد يحتاج إلى اهتمام كبير، ودقة تامة، وسيدرك القارئ هذا الجهد من خلال التعبيرات والعرض للموضوع</a:t>
            </a:r>
            <a:r>
              <a:rPr kumimoji="0" lang="en-US" sz="1500" b="1" i="0" u="none" strike="noStrike" cap="none" normalizeH="0" baseline="0" smtClean="0">
                <a:ln>
                  <a:noFill/>
                </a:ln>
                <a:solidFill>
                  <a:srgbClr val="000000"/>
                </a:solidFill>
                <a:effectLst/>
                <a:latin typeface="Calibri" pitchFamily="34" charset="0"/>
                <a:ea typeface="Times New Roman" pitchFamily="18" charset="0"/>
                <a:cs typeface="Traditional Arabic" pitchFamily="2" charset="-78"/>
              </a:rPr>
              <a: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مستطيل 5"/>
          <p:cNvSpPr/>
          <p:nvPr/>
        </p:nvSpPr>
        <p:spPr>
          <a:xfrm>
            <a:off x="4799753" y="3244334"/>
            <a:ext cx="306494" cy="369332"/>
          </a:xfrm>
          <a:prstGeom prst="rect">
            <a:avLst/>
          </a:prstGeom>
        </p:spPr>
        <p:txBody>
          <a:bodyPr wrap="none">
            <a:spAutoFit/>
          </a:bodyPr>
          <a:lstStyle/>
          <a:p>
            <a:fld id="{E1D16D93-8795-4AD6-9A1F-54CC01E741BE}" type="slidenum">
              <a:rPr lang="ar-SA" smtClean="0"/>
              <a:pPr/>
              <a:t>3</a:t>
            </a:fld>
            <a:endParaRPr lang="en-US" dirty="0" smtClean="0"/>
          </a:p>
        </p:txBody>
      </p:sp>
      <p:sp>
        <p:nvSpPr>
          <p:cNvPr id="8" name="مستطيل 7"/>
          <p:cNvSpPr/>
          <p:nvPr/>
        </p:nvSpPr>
        <p:spPr>
          <a:xfrm>
            <a:off x="5024438" y="6286520"/>
            <a:ext cx="306494" cy="369332"/>
          </a:xfrm>
          <a:prstGeom prst="rect">
            <a:avLst/>
          </a:prstGeom>
        </p:spPr>
        <p:txBody>
          <a:bodyPr wrap="square">
            <a:spAutoFit/>
          </a:bodyPr>
          <a:lstStyle/>
          <a:p>
            <a:pPr lvl="0"/>
            <a:fld id="{E1D16D93-8795-4AD6-9A1F-54CC01E741BE}" type="slidenum">
              <a:rPr lang="ar-SA" smtClean="0">
                <a:solidFill>
                  <a:prstClr val="black"/>
                </a:solidFill>
              </a:rPr>
              <a:pPr lvl="0"/>
              <a:t>3</a:t>
            </a:fld>
            <a:endParaRPr lang="en-US" dirty="0" smtClean="0">
              <a:solidFill>
                <a:prstClr val="black"/>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endParaRPr lang="en-US" dirty="0"/>
          </a:p>
        </p:txBody>
      </p:sp>
      <p:sp>
        <p:nvSpPr>
          <p:cNvPr id="9219" name="Text Placeholder 5"/>
          <p:cNvSpPr>
            <a:spLocks noGrp="1"/>
          </p:cNvSpPr>
          <p:nvPr>
            <p:ph idx="1"/>
          </p:nvPr>
        </p:nvSpPr>
        <p:spPr>
          <a:xfrm>
            <a:off x="495300" y="1600200"/>
            <a:ext cx="9182100" cy="4525963"/>
          </a:xfrm>
        </p:spPr>
        <p:txBody>
          <a:bodyPr/>
          <a:lstStyle/>
          <a:p>
            <a:pPr marL="514350" indent="-514350" algn="just" rtl="1"/>
            <a:r>
              <a:rPr lang="ar-SA" b="1" dirty="0" smtClean="0"/>
              <a:t>رابعًا: تنقل الفقرة المقتبسة وإن </a:t>
            </a:r>
            <a:r>
              <a:rPr lang="ar-SA" b="1" dirty="0" err="1" smtClean="0"/>
              <a:t>تخللتها</a:t>
            </a:r>
            <a:r>
              <a:rPr lang="ar-SA" b="1" dirty="0" smtClean="0"/>
              <a:t> أخطاء تعبيرية أو فكرية، ويكتب بعد الخطأ بين قوسين مربعين [هكذا] </a:t>
            </a:r>
          </a:p>
          <a:p>
            <a:pPr marL="514350" indent="-514350" algn="just" rtl="1"/>
            <a:r>
              <a:rPr lang="ar-SA" b="1" dirty="0" smtClean="0"/>
              <a:t>خامسًا: الدقة في استعمال العلامات الإملائية من نقط، أو فواصل، أو علامات استفهام، أو تعجب، بنفس الكيفية والطريقة التي جاءت بالنص الأصلي</a:t>
            </a:r>
            <a:r>
              <a:rPr lang="en-US" b="1" dirty="0" smtClean="0"/>
              <a:t>.</a:t>
            </a:r>
            <a:br>
              <a:rPr lang="en-US" b="1" dirty="0" smtClean="0"/>
            </a:br>
            <a:r>
              <a:rPr lang="ar-SA" b="1" dirty="0" smtClean="0"/>
              <a:t>سادسًا: التأكد من صحة نقل الفقرة المقتبسة بتفاصيلها نقلًا صحيحًا ومن دون خطأ، والتأكد من أن اقتطاعها من المصدر وضمها إلى البحث لا يتسبب في تغيير الفكرة أو تشويهها.</a:t>
            </a:r>
            <a:endParaRPr lang="ar-SA" b="1" dirty="0" smtClean="0">
              <a:cs typeface="Traditional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DC76D136-A843-47EC-9567-640792F8844F}" type="slidenum">
              <a:rPr lang="en-US" smtClean="0"/>
              <a:pPr>
                <a:defRPr/>
              </a:pPr>
              <a:t>4</a:t>
            </a:fld>
            <a:endParaRPr lang="en-US"/>
          </a:p>
        </p:txBody>
      </p:sp>
      <p:sp>
        <p:nvSpPr>
          <p:cNvPr id="5" name="مستطيل 4"/>
          <p:cNvSpPr/>
          <p:nvPr/>
        </p:nvSpPr>
        <p:spPr>
          <a:xfrm>
            <a:off x="5024438" y="6488668"/>
            <a:ext cx="306494" cy="369332"/>
          </a:xfrm>
          <a:prstGeom prst="rect">
            <a:avLst/>
          </a:prstGeom>
        </p:spPr>
        <p:txBody>
          <a:bodyPr wrap="none">
            <a:spAutoFit/>
          </a:bodyPr>
          <a:lstStyle/>
          <a:p>
            <a:fld id="{E1D16D93-8795-4AD6-9A1F-54CC01E741BE}" type="slidenum">
              <a:rPr lang="ar-SA" smtClean="0"/>
              <a:pPr/>
              <a:t>4</a:t>
            </a:fld>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كتابة البحث</a:t>
            </a:r>
            <a:endParaRPr lang="ar-SA" dirty="0"/>
          </a:p>
        </p:txBody>
      </p:sp>
      <p:sp>
        <p:nvSpPr>
          <p:cNvPr id="3" name="عنصر نائب للمحتوى 2"/>
          <p:cNvSpPr>
            <a:spLocks noGrp="1"/>
          </p:cNvSpPr>
          <p:nvPr>
            <p:ph idx="1"/>
          </p:nvPr>
        </p:nvSpPr>
        <p:spPr/>
        <p:txBody>
          <a:bodyPr/>
          <a:lstStyle/>
          <a:p>
            <a:pPr marL="514350" indent="-514350" algn="just" rtl="1"/>
            <a:r>
              <a:rPr lang="ar-SA" b="1" dirty="0" smtClean="0"/>
              <a:t>        الجهود السابقة من تفكير واطلاع وتدوين هي إعداد وتجميع للمادة العلمية التي سيتم تنظيمها، والتأليف بينها في صياغة علمية سليمة. وهذه المرحلة تتطلب إلى الصياغة السليمة حسن التأليف، والتزام المنهج العلمي في عرض الأمور، ومناقشة الحقائق. فإذا توافرت للبحث هذه العناصر فقد توافرت له أسباب الجودة، وهذا ما يوصي به كبار المؤلفين.</a:t>
            </a:r>
            <a:endParaRPr lang="ar-SA" dirty="0"/>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263C60C5-5DD8-4A9E-A0E8-FF281D9887CA}" type="slidenum">
              <a:rPr lang="en-US" smtClean="0"/>
              <a:pPr>
                <a:defRPr/>
              </a:pPr>
              <a:t>5</a:t>
            </a:fld>
            <a:endParaRPr lang="en-US"/>
          </a:p>
        </p:txBody>
      </p:sp>
      <p:sp>
        <p:nvSpPr>
          <p:cNvPr id="5" name="مستطيل 4"/>
          <p:cNvSpPr/>
          <p:nvPr/>
        </p:nvSpPr>
        <p:spPr>
          <a:xfrm>
            <a:off x="5024438" y="6286520"/>
            <a:ext cx="306494" cy="369332"/>
          </a:xfrm>
          <a:prstGeom prst="rect">
            <a:avLst/>
          </a:prstGeom>
        </p:spPr>
        <p:txBody>
          <a:bodyPr wrap="none">
            <a:spAutoFit/>
          </a:bodyPr>
          <a:lstStyle/>
          <a:p>
            <a:fld id="{E1D16D93-8795-4AD6-9A1F-54CC01E741BE}" type="slidenum">
              <a:rPr lang="ar-SA" smtClean="0"/>
              <a:pPr/>
              <a:t>5</a:t>
            </a:fld>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البحث العلمي أسلوب، ومنهج، ومادة</a:t>
            </a:r>
            <a:endParaRPr lang="ar-SA" dirty="0"/>
          </a:p>
        </p:txBody>
      </p:sp>
      <p:sp>
        <p:nvSpPr>
          <p:cNvPr id="3" name="عنصر نائب للمحتوى 2"/>
          <p:cNvSpPr>
            <a:spLocks noGrp="1"/>
          </p:cNvSpPr>
          <p:nvPr>
            <p:ph idx="1"/>
          </p:nvPr>
        </p:nvSpPr>
        <p:spPr/>
        <p:txBody>
          <a:bodyPr/>
          <a:lstStyle/>
          <a:p>
            <a:pPr marL="514350" indent="-514350" algn="just" rtl="1"/>
            <a:r>
              <a:rPr lang="ar-SA" sz="2800" b="1" dirty="0" smtClean="0"/>
              <a:t>         - أما الأسلوب: فهو القالب التعبيري الذي يحتوي العناصر الأخرى، وهو الدليل على مدى إدراكها وعمقها في نفس الباحث، فإذا كانت معاني البحث وأفكاره واضحة في ذهن صاحبها؛ أمكن التعبير عنها في أسلوب واضح وتعبير مشرق</a:t>
            </a:r>
            <a:r>
              <a:rPr lang="en-US" sz="2800" b="1" dirty="0" smtClean="0"/>
              <a:t>.</a:t>
            </a:r>
            <a:br>
              <a:rPr lang="en-US" sz="2800" b="1" dirty="0" smtClean="0"/>
            </a:br>
            <a:r>
              <a:rPr lang="ar-SA" sz="2800" b="1" dirty="0" smtClean="0"/>
              <a:t>- وأما المنهج: فإنّه يتمثّل في طريقة استخدام المعلومات في تكوين فكرة، وصياغة حكم من دون تقليد للغير، مستهدفًا إقناع القارئ والتأثير فيه، وهذا لا يتم إلا إذا سعى الباحث جاهدًا إلى تنظيم العرض، والتزام المنطق في مناقشاته وتقديم أدلته</a:t>
            </a:r>
            <a:r>
              <a:rPr lang="en-US" sz="2800" b="1" dirty="0" smtClean="0"/>
              <a:t>.</a:t>
            </a:r>
            <a:br>
              <a:rPr lang="en-US" sz="2800" b="1" dirty="0" smtClean="0"/>
            </a:br>
            <a:r>
              <a:rPr lang="ar-SA" sz="2800" b="1" dirty="0" smtClean="0"/>
              <a:t>- وأما المادة العلمية واختيارها: فقد سبق الحديث عنها.</a:t>
            </a:r>
            <a:endParaRPr lang="ar-SA" sz="2800" dirty="0"/>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263C60C5-5DD8-4A9E-A0E8-FF281D9887CA}" type="slidenum">
              <a:rPr lang="en-US" smtClean="0"/>
              <a:pPr>
                <a:defRPr/>
              </a:pPr>
              <a:t>6</a:t>
            </a:fld>
            <a:endParaRPr lang="en-US"/>
          </a:p>
        </p:txBody>
      </p:sp>
      <p:sp>
        <p:nvSpPr>
          <p:cNvPr id="5" name="مستطيل 4"/>
          <p:cNvSpPr/>
          <p:nvPr/>
        </p:nvSpPr>
        <p:spPr>
          <a:xfrm>
            <a:off x="5024438" y="6286520"/>
            <a:ext cx="306494" cy="369332"/>
          </a:xfrm>
          <a:prstGeom prst="rect">
            <a:avLst/>
          </a:prstGeom>
        </p:spPr>
        <p:txBody>
          <a:bodyPr wrap="none">
            <a:spAutoFit/>
          </a:bodyPr>
          <a:lstStyle/>
          <a:p>
            <a:fld id="{E1D16D93-8795-4AD6-9A1F-54CC01E741BE}" type="slidenum">
              <a:rPr lang="ar-SA" smtClean="0"/>
              <a:pPr/>
              <a:t>6</a:t>
            </a:fld>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كتابة مُسَوَّدة البحث</a:t>
            </a:r>
            <a:endParaRPr lang="ar-SA" dirty="0"/>
          </a:p>
        </p:txBody>
      </p:sp>
      <p:sp>
        <p:nvSpPr>
          <p:cNvPr id="3" name="عنصر نائب للمحتوى 2"/>
          <p:cNvSpPr>
            <a:spLocks noGrp="1"/>
          </p:cNvSpPr>
          <p:nvPr>
            <p:ph idx="1"/>
          </p:nvPr>
        </p:nvSpPr>
        <p:spPr/>
        <p:txBody>
          <a:bodyPr/>
          <a:lstStyle/>
          <a:p>
            <a:r>
              <a:rPr lang="ar-SA" b="1" dirty="0" smtClean="0"/>
              <a:t>من الأوليات التي لا تغيب عن الذهن أنّ مسودة البحث هي التجربة الأولى لكتابة البحث، وغالبًا ما يعتريها ضعف التعبير، ونقص المعلومات، وعدم الدقة في طريقة العرض. وهي على أيّ حال خطوة ضرورية لإبراز البحث من حيّز التفكير إلى حيّز الوجود، وبعد ذلك تأتي مراحل التعديل والتطوير؛ فمن ثَمَّ لا بُدَّ وأن يوطن الباحث نفسه على إعادة هذه التجربة لمرة، أو مرتين، أو أكثر؛ حتى يصل البحث -أسلوبًا، وعرضًا، وأفكارًا- إلى الشكل السليم الذي يحقق الانطباع المطلوب الذي يهدف إليه الباحث.</a:t>
            </a:r>
            <a:r>
              <a:rPr lang="en-US" b="1" dirty="0" smtClean="0"/>
              <a:t/>
            </a:r>
            <a:br>
              <a:rPr lang="en-US" b="1" dirty="0" smtClean="0"/>
            </a:b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b="1" dirty="0" smtClean="0"/>
              <a:t>الكتابة الجيدة قبل كل شيء دربة ومران، ومعرفة بالأساليب ذات الأغراض المختلفة، وبهذا تتكون مَلَكَةُ الكتابة.</a:t>
            </a:r>
            <a:r>
              <a:rPr lang="en-US" sz="2800" b="1" dirty="0" smtClean="0"/>
              <a:t/>
            </a:r>
            <a:br>
              <a:rPr lang="en-US" sz="2800" b="1" dirty="0" smtClean="0"/>
            </a:br>
            <a:r>
              <a:rPr lang="ar-SA" sz="2800" b="1" dirty="0" smtClean="0"/>
              <a:t>يبدأ البحث عادة بالمقدمة التي تعد الفصل الأول في البحث؛ إلا أن تدوينها عادة يأتي بعد الانتهاء من كتابة البحث تمامًا؛ حيث يكتمل تصور الباحث للموضوع من جميع جوانبه العلمية، نتيجة المعايشة العلمية الطويلة، والرؤية الواضحة.</a:t>
            </a:r>
            <a:r>
              <a:rPr lang="en-US" sz="2800" b="1" dirty="0" smtClean="0"/>
              <a:t/>
            </a:r>
            <a:br>
              <a:rPr lang="en-US" sz="2800" b="1" dirty="0" smtClean="0"/>
            </a:br>
            <a:r>
              <a:rPr lang="ar-SA" sz="2800" b="1" dirty="0" smtClean="0"/>
              <a:t>يتناول الباحث في البداية مجموعة من البطاقات حسب عناصر الخطة، يلقي عليها نظرة متأملة؛ ليستعرض ما فيها من معلومات، ويرتبها حسب أهميتها؛ فيبدأ بالأفكار الأساسية، والنقاط الرئيسة؛ لتكون دائمًا في الطليعة</a:t>
            </a:r>
            <a:endParaRPr lang="ar-SA"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600" b="1" dirty="0" smtClean="0"/>
              <a:t>يحرص أن تكون كلّ فقرة وفكرة ذات عَلاقة قوية بموضوع البحث، وكلها مجتمعة مرتبط بعضها بالبعض الآخر ارتباطًا منطقيًّا. ينبغي الاهتمام في البداية بتدوين الأفكار بصرف النظر عن الأسلوب والصياغة، فتدوينها يعقلها من </a:t>
            </a:r>
            <a:r>
              <a:rPr lang="ar-SA" sz="2600" b="1" dirty="0" err="1" smtClean="0"/>
              <a:t>التفلت</a:t>
            </a:r>
            <a:r>
              <a:rPr lang="ar-SA" sz="2600" b="1" dirty="0" smtClean="0"/>
              <a:t> والنسيان، أما التحسين والتطوير للأسلوب والصياغة، فإنّه خطوة تاليّة تعقبها بشكل تلقائيّ، والمهم في هذه المرحلة إبراز أفكار البحث إلى الوجود؛ بتدوينها من دون تباطؤ.</a:t>
            </a:r>
            <a:r>
              <a:rPr lang="en-US" sz="2600" b="1" dirty="0" smtClean="0"/>
              <a:t> </a:t>
            </a:r>
            <a:br>
              <a:rPr lang="en-US" sz="2600" b="1" dirty="0" smtClean="0"/>
            </a:br>
            <a:r>
              <a:rPr lang="ar-SA" sz="2600" b="1" dirty="0" smtClean="0"/>
              <a:t>التركيز على النقطة الأساسية في البحث، والتأكيد على وجهة نظر الباحث في كل مرحلة من مراحله، والترتيب المنطقي للمعلومات والنقاش هو الذي سيجعل القارئ يتابع أفكار الكاتب في سهولة ويسر. وجهة النظر تعني الأفكار التي يقتنع بها الباحث أو يرجحها، كما تبدو في انطباعاته وأحكامه، والباحث الكفء لا يفتقد الأسلوب العلمي الرصين في عرض آرائه وترجيحاته بطريقة ذكية يدركها القارئ</a:t>
            </a:r>
            <a:endParaRPr lang="ar-SA" sz="2600" dirty="0"/>
          </a:p>
        </p:txBody>
      </p:sp>
      <p:sp>
        <p:nvSpPr>
          <p:cNvPr id="4" name="مستطيل 3"/>
          <p:cNvSpPr/>
          <p:nvPr/>
        </p:nvSpPr>
        <p:spPr>
          <a:xfrm>
            <a:off x="5024438" y="6286520"/>
            <a:ext cx="306494" cy="369332"/>
          </a:xfrm>
          <a:prstGeom prst="rect">
            <a:avLst/>
          </a:prstGeom>
        </p:spPr>
        <p:txBody>
          <a:bodyPr wrap="none">
            <a:spAutoFit/>
          </a:bodyPr>
          <a:lstStyle/>
          <a:p>
            <a:fld id="{E1D16D93-8795-4AD6-9A1F-54CC01E741BE}" type="slidenum">
              <a:rPr lang="ar-SA" smtClean="0"/>
              <a:pPr/>
              <a:t>9</a:t>
            </a:fld>
            <a:endParaRPr lang="en-U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بعد الانتهاء من كتابة المسودة يتركها الباحث جانبًا ليعود إليها بعد فترة من الزمن؛ ليعود لقراءتها بنفسية نشطة، وعقلية متجددة، ولتكن نظراته إليها نظرات ناقد متفحص، يبحث عن الثغرات وجوانب الضعف.</a:t>
            </a:r>
            <a:r>
              <a:rPr lang="en-US" b="1" dirty="0" smtClean="0"/>
              <a:t/>
            </a:r>
            <a:br>
              <a:rPr lang="en-US" b="1" dirty="0" smtClean="0"/>
            </a:b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مقدِّمة البحث</a:t>
            </a:r>
            <a:endParaRPr lang="ar-SA" dirty="0"/>
          </a:p>
        </p:txBody>
      </p:sp>
      <p:sp>
        <p:nvSpPr>
          <p:cNvPr id="3" name="عنصر نائب للمحتوى 2"/>
          <p:cNvSpPr>
            <a:spLocks noGrp="1"/>
          </p:cNvSpPr>
          <p:nvPr>
            <p:ph idx="1"/>
          </p:nvPr>
        </p:nvSpPr>
        <p:spPr/>
        <p:txBody>
          <a:bodyPr/>
          <a:lstStyle/>
          <a:p>
            <a:r>
              <a:rPr lang="ar-SA" sz="2600" b="1" dirty="0" smtClean="0"/>
              <a:t>بعد إتمام الصياغة النهائية للمسودة، والاستعراض التام لمباحث الموضوع، واستيفاء الكتابة في جزئياته وكلياته؛ تكون قد اتضحت صورة البحث تمامًا، واكتمل بناؤه العلمي؛ وحينئذ يكون من السهل تحديد النقاط، وحصر المعلومات التي يرغب في تدوينها في المقدمة، فمقدمة البحث</a:t>
            </a:r>
            <a:r>
              <a:rPr lang="en-US" sz="2600" b="1" dirty="0" smtClean="0"/>
              <a:t>  </a:t>
            </a:r>
            <a:r>
              <a:rPr lang="ar-SA" sz="2600" b="1" dirty="0" smtClean="0"/>
              <a:t>هي مطلع الرسالة، وواجهتها الأولى، فلَا بُدَّ أن تبدأ قوية مشرقة، متسلسلة الأفكار، واضحة الأسلوب، متماسكة المعاني، </a:t>
            </a:r>
            <a:r>
              <a:rPr lang="ar-SA" sz="2600" b="1" dirty="0" err="1" smtClean="0"/>
              <a:t>تستميل</a:t>
            </a:r>
            <a:r>
              <a:rPr lang="ar-SA" sz="2600" b="1" dirty="0" smtClean="0"/>
              <a:t> القارئ، وتجذب انتباهه، والمفروض في الباحث المسلم أن يبدأ المقدمة بالبسملة، والحمد لله، والثناء عليه، متبوعة بالصلاة والسلام على سيدنا رسول الله محمد صلى الله عليه وسلم؛ فإنها مما يندب البدء بها في كل عمل، والأعمال العلمية بخاصة؛ تحقيقًا للحديث النبوي الشريف: "كل أمر ذي بال لا يبدأ فيه </a:t>
            </a:r>
            <a:r>
              <a:rPr lang="ar-SA" sz="2600" b="1" dirty="0" err="1" smtClean="0"/>
              <a:t>ببسم</a:t>
            </a:r>
            <a:r>
              <a:rPr lang="ar-SA" sz="2600" b="1" dirty="0" smtClean="0"/>
              <a:t> الله الرحمن الرحيم فهو أبتر"؛ أي: مقطوع البركة</a:t>
            </a:r>
            <a:endParaRPr lang="ar-SA" sz="2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a:t>
            </a:r>
            <a:r>
              <a:rPr lang="ar-SA" b="1" dirty="0" smtClean="0"/>
              <a:t>تحتوي المقدمة على الأغراض والأفكار التالية</a:t>
            </a:r>
            <a:endParaRPr lang="ar-SA" dirty="0"/>
          </a:p>
        </p:txBody>
      </p:sp>
      <p:sp>
        <p:nvSpPr>
          <p:cNvPr id="3" name="عنصر نائب للمحتوى 2"/>
          <p:cNvSpPr>
            <a:spLocks noGrp="1"/>
          </p:cNvSpPr>
          <p:nvPr>
            <p:ph idx="1"/>
          </p:nvPr>
        </p:nvSpPr>
        <p:spPr>
          <a:xfrm>
            <a:off x="0" y="1600200"/>
            <a:ext cx="9906000" cy="4525963"/>
          </a:xfrm>
        </p:spPr>
        <p:txBody>
          <a:bodyPr/>
          <a:lstStyle/>
          <a:p>
            <a:r>
              <a:rPr lang="ar-SA" sz="2400" b="1" dirty="0" smtClean="0"/>
              <a:t>أولا: تحديد موضوع البحث الذي يتصدى الباحث لعرضه ومناقشته في إطار تصوره الأخير.</a:t>
            </a:r>
          </a:p>
          <a:p>
            <a:r>
              <a:rPr lang="ar-SA" sz="2400" b="1" dirty="0" smtClean="0"/>
              <a:t>ثانيًا: الإشارة إلى قيمة البحث وأهميته </a:t>
            </a:r>
          </a:p>
          <a:p>
            <a:r>
              <a:rPr lang="ar-SA" sz="2400" b="1" dirty="0" smtClean="0"/>
              <a:t>ثالثًا: شرح الأسباب التي أدت إلى الاهتمام بهذا الموضوع بالذات، أو بجانب من جوانبه </a:t>
            </a:r>
          </a:p>
          <a:p>
            <a:r>
              <a:rPr lang="ar-SA" sz="2400" b="1" dirty="0" smtClean="0"/>
              <a:t>رابعًا: التنويه للقارئ عن الآفاق المتعددة للبحث غير الجانب الذي جرى عليه البحث والدراسة.</a:t>
            </a:r>
            <a:r>
              <a:rPr lang="en-US" sz="2400" b="1" dirty="0" smtClean="0"/>
              <a:t/>
            </a:r>
            <a:br>
              <a:rPr lang="en-US" sz="2400" b="1" dirty="0" smtClean="0"/>
            </a:br>
            <a:r>
              <a:rPr lang="ar-SA" sz="2400" b="1" dirty="0" smtClean="0"/>
              <a:t>خامسًا: إعطاء ملخص عن الطرق التي أمكن القيام بها للحصول على النتائج التي توصل إليها البحث.  </a:t>
            </a:r>
          </a:p>
          <a:p>
            <a:r>
              <a:rPr lang="ar-SA" sz="2400" b="1" dirty="0" smtClean="0"/>
              <a:t>سادسًا: تحديد المنهج الذي سلكه الباحث في معالجة موضوعات البحث.</a:t>
            </a:r>
            <a:r>
              <a:rPr lang="en-US" sz="2400" b="1" dirty="0" smtClean="0"/>
              <a:t/>
            </a:r>
            <a:br>
              <a:rPr lang="en-US" sz="2400" b="1" dirty="0" smtClean="0"/>
            </a:br>
            <a:r>
              <a:rPr lang="ar-SA" sz="2400" b="1" dirty="0" smtClean="0"/>
              <a:t>سابعًا: تحديد معاني المصطلحات التي جرى استعمالها خلال عرض البحث، وبيان المقصود منها.</a:t>
            </a:r>
            <a:r>
              <a:rPr lang="en-US" sz="2400" b="1" dirty="0" smtClean="0"/>
              <a:t/>
            </a:r>
            <a:br>
              <a:rPr lang="en-US" sz="2400" b="1" dirty="0" smtClean="0"/>
            </a:br>
            <a:r>
              <a:rPr lang="ar-SA" sz="2400" b="1" dirty="0" smtClean="0"/>
              <a:t>ثامنًا: الدراسات والأعمال العلمية السابقة التي أسهمت في تطور الموضوع، وخصائص كل؛ لتتبين المقارنة من خلال ذلك بينها وبين الإضافة الجديدة التي أضافها البحث.</a:t>
            </a:r>
            <a:r>
              <a:rPr lang="en-US" sz="2400" b="1" dirty="0" smtClean="0"/>
              <a:t/>
            </a:r>
            <a:br>
              <a:rPr lang="en-US" sz="2400" b="1" dirty="0" smtClean="0"/>
            </a:br>
            <a:r>
              <a:rPr lang="ar-SA" sz="2400" b="1" dirty="0" smtClean="0"/>
              <a:t>تاسعًا: التقسيمات الأساسية لموضوعات البحث</a:t>
            </a:r>
            <a:endParaRPr lang="ar-SA"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خاتمة البحث</a:t>
            </a:r>
            <a:endParaRPr lang="ar-SA" dirty="0"/>
          </a:p>
        </p:txBody>
      </p:sp>
      <p:sp>
        <p:nvSpPr>
          <p:cNvPr id="3" name="عنصر نائب للمحتوى 2"/>
          <p:cNvSpPr>
            <a:spLocks noGrp="1"/>
          </p:cNvSpPr>
          <p:nvPr>
            <p:ph idx="1"/>
          </p:nvPr>
        </p:nvSpPr>
        <p:spPr>
          <a:xfrm>
            <a:off x="0" y="1600200"/>
            <a:ext cx="9906000" cy="4525963"/>
          </a:xfrm>
        </p:spPr>
        <p:txBody>
          <a:bodyPr/>
          <a:lstStyle/>
          <a:p>
            <a:r>
              <a:rPr lang="ar-SA" sz="3000" b="1" dirty="0" smtClean="0"/>
              <a:t>هي النتيجة المنطقية لكل ما جرى عرضه ومناقشته، وهي المساهمة الأصيلة، والإضافة العلمية الجديدة التي تنسب للباحث بلا مزاحمة أو منافسة، إنّها تذهب إلى أبعد من قضايا البحث ومقدماته؛ حيث تعلن فيها الأحكام، وتقرر النتائج.</a:t>
            </a:r>
            <a:r>
              <a:rPr lang="en-US" sz="3000" b="1" dirty="0" smtClean="0"/>
              <a:t/>
            </a:r>
            <a:br>
              <a:rPr lang="en-US" sz="3000" b="1" dirty="0" smtClean="0"/>
            </a:br>
            <a:r>
              <a:rPr lang="ar-SA" sz="3000" b="1" dirty="0" smtClean="0"/>
              <a:t>يتم هنا عرض الموضوع الرئيس، والتعرض لبعض الموضوعات، والنقاط، والتحليلات التي سبقت مناقشتها؛ ولكن بصورة مختصرة وكأنها مقدمات أو مبررات يقصد منها التمهيد للنتيجة، أو النتائج بشكل طبيعي.</a:t>
            </a:r>
          </a:p>
          <a:p>
            <a:r>
              <a:rPr lang="ar-SA" sz="3000" b="1" dirty="0" smtClean="0"/>
              <a:t>أحيانًا ما يوصى في الخاتمة بإجراء بحث لبعض الموضوعات على نطاق أوسع، أو الاهتمام ببعض النقاط المهمة.قد تُضمن الخاتمة اقتباس نص مهم له أثره في الإقناع بنتيجة البحث.</a:t>
            </a:r>
            <a:r>
              <a:rPr lang="en-US" sz="3000" b="1" dirty="0" smtClean="0"/>
              <a:t/>
            </a:r>
            <a:br>
              <a:rPr lang="en-US" sz="3000" b="1" dirty="0" smtClean="0"/>
            </a:br>
            <a:endParaRPr lang="ar-SA" sz="3000" dirty="0"/>
          </a:p>
        </p:txBody>
      </p:sp>
      <p:sp>
        <p:nvSpPr>
          <p:cNvPr id="4" name="مستطيل 3"/>
          <p:cNvSpPr/>
          <p:nvPr/>
        </p:nvSpPr>
        <p:spPr>
          <a:xfrm>
            <a:off x="5024438" y="6286520"/>
            <a:ext cx="306494" cy="369332"/>
          </a:xfrm>
          <a:prstGeom prst="rect">
            <a:avLst/>
          </a:prstGeom>
        </p:spPr>
        <p:txBody>
          <a:bodyPr wrap="none">
            <a:spAutoFit/>
          </a:bodyPr>
          <a:lstStyle/>
          <a:p>
            <a:fld id="{E1D16D93-8795-4AD6-9A1F-54CC01E741BE}" type="slidenum">
              <a:rPr lang="ar-SA" smtClean="0"/>
              <a:pPr/>
              <a:t>13</a:t>
            </a:fld>
            <a:endParaRPr lang="en-US"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309530" y="1600200"/>
            <a:ext cx="9101170" cy="4525963"/>
          </a:xfrm>
        </p:spPr>
        <p:txBody>
          <a:bodyPr/>
          <a:lstStyle/>
          <a:p>
            <a:r>
              <a:rPr lang="ar-SA" b="1" dirty="0" smtClean="0"/>
              <a:t>الخاتمة -وهي الجزء النهائي في نصوص البحث الذي يترك الانطباع الأخير- تحتاج إلى عناية شديدة في ترتيب الأفكار، وجودة الصياغة، واختيار الجمل والعبارات، يحس القارئ من خلالها أنه وصل إلى نهاية البحث بطريقة طبيعية، متدرجة دون تكلف.</a:t>
            </a:r>
          </a:p>
          <a:p>
            <a:r>
              <a:rPr lang="ar-SA" b="1" dirty="0" smtClean="0"/>
              <a:t>هي في الحقيقة مقدمات وبراهين قصد منها التوصل إلى الإقناع بما يذكر هنا.</a:t>
            </a:r>
            <a:r>
              <a:rPr lang="en-US" b="1" dirty="0" smtClean="0"/>
              <a:t/>
            </a:r>
            <a:br>
              <a:rPr lang="en-US" b="1" dirty="0" smtClean="0"/>
            </a:br>
            <a:r>
              <a:rPr lang="ar-SA" b="1" dirty="0" smtClean="0"/>
              <a:t>البحث كلّه لا يعني شيئًا إذا لم تكن له نتيجة أو نتائج لها قيمتها العلمية أو الفكرية أو الاجتماعية أو اللغويّة.</a:t>
            </a:r>
            <a:endParaRPr lang="en-US" dirty="0" smtClean="0"/>
          </a:p>
          <a:p>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مراجعة البحث</a:t>
            </a:r>
            <a:endParaRPr lang="ar-SA" dirty="0"/>
          </a:p>
        </p:txBody>
      </p:sp>
      <p:sp>
        <p:nvSpPr>
          <p:cNvPr id="3" name="عنصر نائب للمحتوى 2"/>
          <p:cNvSpPr>
            <a:spLocks noGrp="1"/>
          </p:cNvSpPr>
          <p:nvPr>
            <p:ph idx="1"/>
          </p:nvPr>
        </p:nvSpPr>
        <p:spPr/>
        <p:txBody>
          <a:bodyPr/>
          <a:lstStyle/>
          <a:p>
            <a:r>
              <a:rPr lang="ar-SA" b="1" dirty="0" smtClean="0"/>
              <a:t>هي مرحلة تنقيح البحث وتهذيبه، وبداية الانتهاء منه، ووضعه في الصورة المناسبة المرغوبة، وبنظرة واقعية إلى هذه المرحلة من البحث نجد أنها تأتي في أعقاب جُهْد متتابع، وصبر طويل على معاناة البحث ومشاكله لفترة تعد بالسنين أحيانًا كثيرة، ومن المأثور: "إن النفوس إذا كلّت عميت"؛ فليس غريبًا أن يعتري الباحث عند خطوة من خطوات البحث شيء من الكلل؛ فمن ثَمَّ ينبغي أن يعطي لنفسه فرصة من الراحة والاستجمام بعد الانتهاء من مسودة البحث.</a:t>
            </a:r>
            <a:r>
              <a:rPr lang="en-US" b="1" dirty="0" smtClean="0"/>
              <a:t/>
            </a:r>
            <a:br>
              <a:rPr lang="en-US" b="1" dirty="0" smtClean="0"/>
            </a:b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b="1" dirty="0" smtClean="0"/>
              <a:t>ومن </a:t>
            </a:r>
            <a:r>
              <a:rPr lang="ar-SA" sz="2800" b="1" dirty="0" smtClean="0"/>
              <a:t>الجوانب التي ينبغي التأكد من وجودها وتأملها بدقة أثناء هذه </a:t>
            </a:r>
            <a:endParaRPr lang="en-US" sz="2800" b="1" dirty="0" smtClean="0"/>
          </a:p>
          <a:p>
            <a:r>
              <a:rPr lang="ar-SA" sz="2800" b="1" dirty="0" smtClean="0"/>
              <a:t>المرحلة </a:t>
            </a:r>
            <a:r>
              <a:rPr lang="ar-SA" sz="2800" b="1" dirty="0" smtClean="0"/>
              <a:t>ما يأتي</a:t>
            </a:r>
            <a:r>
              <a:rPr lang="ar-SA" sz="2800" b="1" dirty="0" smtClean="0"/>
              <a:t>:</a:t>
            </a:r>
          </a:p>
          <a:p>
            <a:r>
              <a:rPr lang="ar-SA" sz="2800" b="1" dirty="0" smtClean="0"/>
              <a:t>أولا</a:t>
            </a:r>
            <a:r>
              <a:rPr lang="ar-SA" sz="2800" b="1" dirty="0" smtClean="0"/>
              <a:t>: سلامة الجمل والعبارات من الأخطاء النَّحْوِية واللغوية، ولا مانع من الاستعانة ببعض المتخصصين في هذا المجال؛ لتصحيح البحث </a:t>
            </a:r>
            <a:r>
              <a:rPr lang="ar-SA" sz="2800" b="1" dirty="0" smtClean="0"/>
              <a:t>وتنقيحه.</a:t>
            </a:r>
            <a:endParaRPr lang="en-US" sz="2800" dirty="0" smtClean="0"/>
          </a:p>
          <a:p>
            <a:r>
              <a:rPr lang="ar-SA" sz="2800" b="1" dirty="0" smtClean="0"/>
              <a:t>ثانيًا: وضوح الأفكار والمعاني، ومراعاة الترابط والتلاحم </a:t>
            </a:r>
            <a:r>
              <a:rPr lang="ar-SA" sz="2800" b="1" dirty="0" smtClean="0"/>
              <a:t>بينها. </a:t>
            </a:r>
          </a:p>
          <a:p>
            <a:r>
              <a:rPr lang="ar-SA" sz="2800" b="1" dirty="0" smtClean="0"/>
              <a:t>ثالثًا: كفاءة المقدمة وعرضها للموضوع عرضًا واضحًا سليمًا، وبيان الهدف </a:t>
            </a:r>
            <a:endParaRPr lang="en-US" sz="2800" b="1" dirty="0" smtClean="0"/>
          </a:p>
          <a:p>
            <a:r>
              <a:rPr lang="en-US" sz="2800" b="1" dirty="0" smtClean="0"/>
              <a:t> </a:t>
            </a:r>
            <a:r>
              <a:rPr lang="ar-SA" sz="2800" b="1" dirty="0" smtClean="0"/>
              <a:t>منه</a:t>
            </a:r>
            <a:r>
              <a:rPr lang="ar-SA" sz="2800" b="1" dirty="0" smtClean="0"/>
              <a:t>، والطريقة التي جرى السير على ضوئها في معالجة مباحثه ومشكلاته</a:t>
            </a:r>
            <a:endParaRPr lang="ar-SA"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400" b="1" dirty="0" smtClean="0"/>
              <a:t>خامسًا: تدرج الأفكار وتطورها من مبحث إلى آخر، ومن نقطة إلى أخرى؛ بحيث تقود كلها مجتمعة إلى نتيجة </a:t>
            </a:r>
            <a:r>
              <a:rPr lang="ar-SA" sz="2400" b="1" dirty="0" smtClean="0"/>
              <a:t>البحث . </a:t>
            </a:r>
          </a:p>
          <a:p>
            <a:r>
              <a:rPr lang="ar-SA" sz="2400" b="1" dirty="0" smtClean="0"/>
              <a:t>سادسًا</a:t>
            </a:r>
            <a:r>
              <a:rPr lang="ar-SA" sz="2400" b="1" dirty="0" smtClean="0"/>
              <a:t>: البدء من أول السطر عند تدوين فكرة معينة، أو نقطة مهمة؛ حتى يبدو البحث أكثر </a:t>
            </a:r>
            <a:r>
              <a:rPr lang="ar-SA" sz="2400" b="1" dirty="0" smtClean="0"/>
              <a:t>تنسيقًا.</a:t>
            </a:r>
            <a:r>
              <a:rPr lang="en-US" sz="2400" b="1" dirty="0" smtClean="0"/>
              <a:t/>
            </a:r>
            <a:br>
              <a:rPr lang="en-US" sz="2400" b="1" dirty="0" smtClean="0"/>
            </a:br>
            <a:r>
              <a:rPr lang="ar-SA" sz="2400" b="1" dirty="0" smtClean="0"/>
              <a:t>سابعًا: التأكد من سلامة ترقيم الإحالات المشار إليها </a:t>
            </a:r>
            <a:r>
              <a:rPr lang="ar-SA" sz="2400" b="1" dirty="0" smtClean="0"/>
              <a:t>بالهامش.</a:t>
            </a:r>
            <a:r>
              <a:rPr lang="en-US" sz="2400" b="1" dirty="0" smtClean="0"/>
              <a:t/>
            </a:r>
            <a:br>
              <a:rPr lang="en-US" sz="2400" b="1" dirty="0" smtClean="0"/>
            </a:br>
            <a:r>
              <a:rPr lang="ar-SA" sz="2400" b="1" dirty="0" smtClean="0"/>
              <a:t>ثامنًا: استعمال العلامات الإملائية استعمالًا </a:t>
            </a:r>
            <a:r>
              <a:rPr lang="ar-SA" sz="2400" b="1" dirty="0" smtClean="0"/>
              <a:t>صحيحًا.</a:t>
            </a:r>
          </a:p>
          <a:p>
            <a:r>
              <a:rPr lang="ar-SA" sz="2400" b="1" dirty="0" smtClean="0"/>
              <a:t>تاسعًا</a:t>
            </a:r>
            <a:r>
              <a:rPr lang="ar-SA" sz="2400" b="1" dirty="0" smtClean="0"/>
              <a:t>: إعطاء عناية كافية لنقل الآيات القرآنية، ورسمها رسمًا مطابقًا للرسم العثماني، كما ينبغي العناية بنقل الأحاديث النبوية الشريفة </a:t>
            </a:r>
            <a:r>
              <a:rPr lang="ar-SA" sz="2400" b="1" dirty="0" smtClean="0"/>
              <a:t>وتخريجها.</a:t>
            </a:r>
            <a:r>
              <a:rPr lang="en-US" sz="2400" b="1" dirty="0" smtClean="0"/>
              <a:t/>
            </a:r>
            <a:br>
              <a:rPr lang="en-US" sz="2400" b="1" dirty="0" smtClean="0"/>
            </a:br>
            <a:r>
              <a:rPr lang="ar-SA" sz="2400" b="1" dirty="0" smtClean="0"/>
              <a:t>عاشرًا: تجنب التكرار والإعادة، سواء في العبارات أو في الأفكار، فالتكرار عيب في الكتابة، ومدعاة لفقدان اهتمام </a:t>
            </a:r>
            <a:r>
              <a:rPr lang="ar-SA" sz="2400" b="1" dirty="0" smtClean="0"/>
              <a:t>القارئ.</a:t>
            </a:r>
          </a:p>
          <a:p>
            <a:r>
              <a:rPr lang="ar-SA" sz="2400" b="1" dirty="0" smtClean="0"/>
              <a:t>الحادي </a:t>
            </a:r>
            <a:r>
              <a:rPr lang="ar-SA" sz="2400" b="1" dirty="0" smtClean="0"/>
              <a:t>عشر: التأكد من أن كل ما حوته الرسالة مهم، وذو عَلاقة وثيقة </a:t>
            </a:r>
            <a:r>
              <a:rPr lang="ar-SA" sz="2400" b="1" dirty="0" smtClean="0"/>
              <a:t>بالبحث</a:t>
            </a:r>
            <a:endParaRPr lang="en-US" sz="2400" dirty="0" smtClean="0"/>
          </a:p>
          <a:p>
            <a:endParaRPr lang="ar-SA" sz="2400" dirty="0"/>
          </a:p>
        </p:txBody>
      </p:sp>
      <p:sp>
        <p:nvSpPr>
          <p:cNvPr id="4" name="مستطيل 3"/>
          <p:cNvSpPr/>
          <p:nvPr/>
        </p:nvSpPr>
        <p:spPr>
          <a:xfrm>
            <a:off x="5024438" y="6357958"/>
            <a:ext cx="306494" cy="369332"/>
          </a:xfrm>
          <a:prstGeom prst="rect">
            <a:avLst/>
          </a:prstGeom>
        </p:spPr>
        <p:txBody>
          <a:bodyPr wrap="none">
            <a:spAutoFit/>
          </a:bodyPr>
          <a:lstStyle/>
          <a:p>
            <a:fld id="{E1D16D93-8795-4AD6-9A1F-54CC01E741BE}" type="slidenum">
              <a:rPr lang="ar-SA" smtClean="0"/>
              <a:pPr/>
              <a:t>17</a:t>
            </a:fld>
            <a:endParaRPr lang="en-US"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err="1" smtClean="0"/>
              <a:t>وآخرًا</a:t>
            </a:r>
            <a:r>
              <a:rPr lang="ar-SA" b="1" dirty="0" smtClean="0"/>
              <a:t> وليس أخيرًا، ليعلم </a:t>
            </a:r>
            <a:r>
              <a:rPr lang="ar-SA" b="1" dirty="0" smtClean="0"/>
              <a:t>أنّ </a:t>
            </a:r>
            <a:r>
              <a:rPr lang="ar-SA" b="1" dirty="0" smtClean="0"/>
              <a:t>البحث الجيد يحتاج إلى اهتمام كبير، ودقة تامة، وسيدرك القارئ هذا الجهد من </a:t>
            </a:r>
            <a:r>
              <a:rPr lang="ar-SA" b="1" dirty="0" smtClean="0"/>
              <a:t>التعبيرات </a:t>
            </a:r>
            <a:r>
              <a:rPr lang="ar-SA" b="1" dirty="0" smtClean="0"/>
              <a:t>والعرض </a:t>
            </a:r>
            <a:r>
              <a:rPr lang="ar-SA" b="1" dirty="0" smtClean="0"/>
              <a:t>للموضوع.</a:t>
            </a:r>
            <a:endParaRPr lang="en-US" dirty="0" smtClean="0"/>
          </a:p>
          <a:p>
            <a:endParaRPr lang="ar-SA" dirty="0"/>
          </a:p>
        </p:txBody>
      </p:sp>
      <p:sp>
        <p:nvSpPr>
          <p:cNvPr id="4" name="مستطيل 3"/>
          <p:cNvSpPr/>
          <p:nvPr/>
        </p:nvSpPr>
        <p:spPr>
          <a:xfrm>
            <a:off x="5024438" y="6286520"/>
            <a:ext cx="306494" cy="369332"/>
          </a:xfrm>
          <a:prstGeom prst="rect">
            <a:avLst/>
          </a:prstGeom>
        </p:spPr>
        <p:txBody>
          <a:bodyPr wrap="none">
            <a:spAutoFit/>
          </a:bodyPr>
          <a:lstStyle/>
          <a:p>
            <a:fld id="{E1D16D93-8795-4AD6-9A1F-54CC01E741BE}" type="slidenum">
              <a:rPr lang="ar-SA" smtClean="0"/>
              <a:pPr/>
              <a:t>18</a:t>
            </a:fld>
            <a:endParaRPr lang="en-US"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1817</TotalTime>
  <Words>926</Words>
  <Application>Microsoft Office PowerPoint</Application>
  <PresentationFormat>A4 Paper (210x297 mm)‎</PresentationFormat>
  <Paragraphs>66</Paragraphs>
  <Slides>19</Slides>
  <Notes>1</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المحاضرة الثالثة عشرة</vt:lpstr>
      <vt:lpstr>قواعد عامة لتوثيق المعلومات والاقتباس</vt:lpstr>
      <vt:lpstr>الشريحة 4</vt:lpstr>
      <vt:lpstr>كتابة البحث</vt:lpstr>
      <vt:lpstr>البحث العلمي أسلوب، ومنهج، ومادة</vt:lpstr>
      <vt:lpstr>كتابة مُسَوَّدة البحث</vt:lpstr>
      <vt:lpstr>الشريحة 8</vt:lpstr>
      <vt:lpstr>الشريحة 9</vt:lpstr>
      <vt:lpstr>الشريحة 10</vt:lpstr>
      <vt:lpstr>مقدِّمة البحث</vt:lpstr>
      <vt:lpstr>:تحتوي المقدمة على الأغراض والأفكار التالية</vt:lpstr>
      <vt:lpstr>خاتمة البحث</vt:lpstr>
      <vt:lpstr>الشريحة 14</vt:lpstr>
      <vt:lpstr>مراجعة البحث</vt:lpstr>
      <vt:lpstr>الشريحة 16</vt:lpstr>
      <vt:lpstr>الشريحة 17</vt:lpstr>
      <vt:lpstr>الشريحة 18</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XP</cp:lastModifiedBy>
  <cp:revision>147</cp:revision>
  <dcterms:created xsi:type="dcterms:W3CDTF">2009-10-14T19:14:34Z</dcterms:created>
  <dcterms:modified xsi:type="dcterms:W3CDTF">2012-11-11T20:43:49Z</dcterms:modified>
</cp:coreProperties>
</file>