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11" r:id="rId2"/>
    <p:sldId id="257" r:id="rId3"/>
    <p:sldId id="318" r:id="rId4"/>
    <p:sldId id="312" r:id="rId5"/>
    <p:sldId id="317" r:id="rId6"/>
    <p:sldId id="316" r:id="rId7"/>
    <p:sldId id="315" r:id="rId8"/>
    <p:sldId id="314" r:id="rId9"/>
    <p:sldId id="313" r:id="rId10"/>
    <p:sldId id="323" r:id="rId11"/>
    <p:sldId id="322" r:id="rId12"/>
    <p:sldId id="321" r:id="rId13"/>
    <p:sldId id="320" r:id="rId14"/>
    <p:sldId id="319" r:id="rId15"/>
    <p:sldId id="327" r:id="rId16"/>
    <p:sldId id="326" r:id="rId17"/>
    <p:sldId id="325" r:id="rId18"/>
    <p:sldId id="324" r:id="rId19"/>
    <p:sldId id="331" r:id="rId20"/>
    <p:sldId id="330" r:id="rId21"/>
    <p:sldId id="329" r:id="rId22"/>
    <p:sldId id="333" r:id="rId23"/>
    <p:sldId id="332" r:id="rId24"/>
    <p:sldId id="266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9256"/>
    <a:srgbClr val="009900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81" autoAdjust="0"/>
    <p:restoredTop sz="94664" autoAdjust="0"/>
  </p:normalViewPr>
  <p:slideViewPr>
    <p:cSldViewPr>
      <p:cViewPr>
        <p:scale>
          <a:sx n="80" d="100"/>
          <a:sy n="80" d="100"/>
        </p:scale>
        <p:origin x="-678" y="13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35244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22860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76200" y="2286000"/>
            <a:ext cx="5638800" cy="33528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r" rtl="1" fontAlgn="auto">
              <a:spcAft>
                <a:spcPts val="0"/>
              </a:spcAft>
              <a:defRPr/>
            </a:pPr>
            <a:r>
              <a:rPr lang="ar-EG" sz="3600" b="1" dirty="0" smtClean="0">
                <a:latin typeface="AYM Wadiy S_U normal." pitchFamily="2" charset="0"/>
                <a:ea typeface="+mj-ea"/>
                <a:cs typeface="+mj-cs"/>
              </a:rPr>
              <a:t>اسم المقرر</a:t>
            </a:r>
            <a:endParaRPr lang="ar-SA" sz="3600" b="1" dirty="0" smtClean="0">
              <a:latin typeface="AYM Wadiy S_U normal." pitchFamily="2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ar-EG" sz="3600" b="1" dirty="0" smtClean="0">
                <a:latin typeface="AYM Wadiy S_U normal." pitchFamily="2" charset="0"/>
                <a:ea typeface="+mj-ea"/>
                <a:cs typeface="+mj-cs"/>
              </a:rPr>
              <a:t> </a:t>
            </a:r>
            <a:r>
              <a:rPr lang="ar-JO" sz="3600" b="1" dirty="0"/>
              <a:t>بحث في اللغة </a:t>
            </a:r>
            <a:r>
              <a:rPr lang="ar-SA" sz="3600" b="1" dirty="0"/>
              <a:t>2012  </a:t>
            </a:r>
            <a:endParaRPr lang="ar-SA" sz="3600" b="1" dirty="0">
              <a:latin typeface="AYM Wadiy S_U normal." pitchFamily="2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ar-SA" sz="3600" b="1" dirty="0"/>
              <a:t>د. </a:t>
            </a:r>
            <a:r>
              <a:rPr lang="ar-JO" sz="3600" b="1" dirty="0"/>
              <a:t>محمّد المقبل</a:t>
            </a:r>
            <a:endParaRPr lang="ar-SA" sz="3600" b="1" dirty="0"/>
          </a:p>
          <a:p>
            <a:pPr fontAlgn="auto">
              <a:spcAft>
                <a:spcPts val="0"/>
              </a:spcAft>
              <a:defRPr/>
            </a:pPr>
            <a:r>
              <a:rPr lang="ar-SA" sz="3600" b="1" dirty="0"/>
              <a:t>أستاذ </a:t>
            </a:r>
            <a:r>
              <a:rPr lang="ar-JO" sz="3600" b="1" dirty="0"/>
              <a:t>اللغة والنحو </a:t>
            </a:r>
            <a:r>
              <a:rPr lang="ar-SA" sz="3600" b="1" dirty="0"/>
              <a:t>المساعد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xmlns="" val="110545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3224226"/>
          </a:xfrm>
        </p:spPr>
        <p:txBody>
          <a:bodyPr/>
          <a:lstStyle/>
          <a:p>
            <a:pPr rtl="1"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الرابعة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عشرة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pc="-150" dirty="0" smtClean="0">
                <a:solidFill>
                  <a:srgbClr val="709256"/>
                </a:solidFill>
                <a:latin typeface="ae_AlMateen" pitchFamily="2" charset="-78"/>
                <a:cs typeface="+mn-cs"/>
              </a:rPr>
              <a:t>بعض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JO" dirty="0" smtClean="0"/>
              <a:t>مصادر </a:t>
            </a:r>
            <a:r>
              <a:rPr lang="ar-JO" dirty="0" smtClean="0"/>
              <a:t>البحث اللغويّ ومراجعه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b="1" dirty="0" smtClean="0"/>
              <a:t>المصادر والمراجع العربية المطبوعة: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ارتشاف الضرب من لسان العرب</a:t>
            </a:r>
            <a:r>
              <a:rPr lang="ar-SA" sz="2800" dirty="0" smtClean="0"/>
              <a:t> ،أبو حيان الأندلسي، تحقيق: رجب عثمان محمد،مكتبة </a:t>
            </a:r>
            <a:r>
              <a:rPr lang="ar-SA" sz="2800" dirty="0" err="1" smtClean="0"/>
              <a:t>الخانجي</a:t>
            </a:r>
            <a:r>
              <a:rPr lang="ar-SA" sz="2800" dirty="0" smtClean="0"/>
              <a:t> ، القاهرة ، 1998م.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إشارة التعيين في تراجم النحاة واللغويين</a:t>
            </a:r>
            <a:r>
              <a:rPr lang="ar-SA" sz="2800" dirty="0" smtClean="0"/>
              <a:t>، عبد الباقي بن عبد المجيد اليماني، تحقيق: عبد المجيد دياب، ط1، شركة الطباعة العربية السعودية، الرياض، 1986م.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الأشباه والنظائر </a:t>
            </a:r>
            <a:r>
              <a:rPr lang="ar-SA" sz="2800" dirty="0" smtClean="0"/>
              <a:t>في</a:t>
            </a:r>
            <a:r>
              <a:rPr lang="ar-SA" sz="2800" b="1" dirty="0" smtClean="0"/>
              <a:t> النحو</a:t>
            </a:r>
            <a:r>
              <a:rPr lang="ar-SA" sz="2800" dirty="0" smtClean="0"/>
              <a:t>، جلال الدين السيوطي، وضع حواشيه: </a:t>
            </a:r>
            <a:r>
              <a:rPr lang="ar-SA" sz="2800" dirty="0" err="1" smtClean="0"/>
              <a:t>غريد</a:t>
            </a:r>
            <a:r>
              <a:rPr lang="ar-SA" sz="2800" dirty="0" smtClean="0"/>
              <a:t> الشيخ، ط1، دار الكتب العلمية، بيروت، 2001م.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الاقتراح في علم أصول النحو،</a:t>
            </a:r>
            <a:r>
              <a:rPr lang="ar-SA" sz="2800" dirty="0" smtClean="0"/>
              <a:t>السيوطي، قدّم له: أحمد سليم </a:t>
            </a:r>
            <a:r>
              <a:rPr lang="ar-SA" sz="2800" dirty="0" err="1" smtClean="0"/>
              <a:t>الحمصي</a:t>
            </a:r>
            <a:r>
              <a:rPr lang="ar-SA" sz="2800" dirty="0" smtClean="0"/>
              <a:t> ومحمد أحمد قاسم،ط 1، </a:t>
            </a:r>
            <a:r>
              <a:rPr lang="ar-SA" sz="2800" dirty="0" err="1" smtClean="0"/>
              <a:t>جروس</a:t>
            </a:r>
            <a:r>
              <a:rPr lang="ar-SA" sz="2800" dirty="0" smtClean="0"/>
              <a:t> </a:t>
            </a:r>
            <a:r>
              <a:rPr lang="ar-SA" sz="2800" dirty="0" err="1" smtClean="0"/>
              <a:t>برس</a:t>
            </a:r>
            <a:r>
              <a:rPr lang="ar-SA" sz="2800" dirty="0" smtClean="0"/>
              <a:t>.</a:t>
            </a:r>
            <a:endParaRPr lang="en-US" sz="2800" dirty="0" smtClean="0"/>
          </a:p>
          <a:p>
            <a:endParaRPr lang="ar-SA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9530" y="1600200"/>
            <a:ext cx="9358378" cy="4525963"/>
          </a:xfrm>
        </p:spPr>
        <p:txBody>
          <a:bodyPr/>
          <a:lstStyle/>
          <a:p>
            <a:pPr lvl="0" rtl="1"/>
            <a:r>
              <a:rPr lang="ar-SA" b="1" dirty="0" smtClean="0"/>
              <a:t>أمالي ابن الحاجب</a:t>
            </a:r>
            <a:r>
              <a:rPr lang="ar-SA" dirty="0" smtClean="0"/>
              <a:t>،ابن الحاجب ، دراسة وتحقيق: فخر صالح سليمان </a:t>
            </a:r>
            <a:r>
              <a:rPr lang="ar-SA" dirty="0" err="1" smtClean="0"/>
              <a:t>قداره</a:t>
            </a:r>
            <a:r>
              <a:rPr lang="ar-SA" dirty="0" smtClean="0"/>
              <a:t>، دار عمار، عمّان، دار الجيل ، بيروت،1989م.</a:t>
            </a:r>
            <a:endParaRPr lang="en-US" dirty="0" smtClean="0"/>
          </a:p>
          <a:p>
            <a:pPr lvl="0" rtl="1"/>
            <a:r>
              <a:rPr lang="ar-SA" b="1" dirty="0" smtClean="0"/>
              <a:t>الإنصاف في مسائل الخلاف</a:t>
            </a:r>
            <a:r>
              <a:rPr lang="ar-SA" dirty="0" smtClean="0"/>
              <a:t>، كمال الدين أبو البركات </a:t>
            </a:r>
            <a:r>
              <a:rPr lang="ar-SA" dirty="0" err="1" smtClean="0"/>
              <a:t>الأنباري</a:t>
            </a:r>
            <a:r>
              <a:rPr lang="ar-SA" dirty="0" smtClean="0"/>
              <a:t>، قدّم له ووضع حواشيه وفهارسه: حسن حمد، إشراف: إميل بديع يعقوب، </a:t>
            </a:r>
            <a:r>
              <a:rPr lang="ar-SA" dirty="0" err="1" smtClean="0"/>
              <a:t>ط</a:t>
            </a:r>
            <a:r>
              <a:rPr lang="ar-SA" dirty="0" smtClean="0"/>
              <a:t> 1، دار الكتب العلمية ، بيروت، 1998م.</a:t>
            </a:r>
            <a:endParaRPr lang="en-US" dirty="0" smtClean="0"/>
          </a:p>
          <a:p>
            <a:pPr lvl="0" rtl="1"/>
            <a:r>
              <a:rPr lang="ar-SA" b="1" dirty="0" smtClean="0"/>
              <a:t>أوضح المسالك إلى ألفية ابن مالك</a:t>
            </a:r>
            <a:r>
              <a:rPr lang="ar-SA" dirty="0" smtClean="0"/>
              <a:t>، ابن هشام الأنصاري،محمد محيي الدين عبد الحميد، المكتبة العصرية ، بيروت،د.ت.</a:t>
            </a:r>
            <a:endParaRPr lang="en-US" dirty="0" smtClean="0"/>
          </a:p>
          <a:p>
            <a:pPr lvl="0" rtl="1"/>
            <a:r>
              <a:rPr lang="ar-SA" b="1" dirty="0" smtClean="0"/>
              <a:t>البحث النحوي عند الأصوليين</a:t>
            </a:r>
            <a:r>
              <a:rPr lang="ar-SA" dirty="0" smtClean="0"/>
              <a:t>، مصطفى جمال الدين ،وزارة الثقافة والإعلام، بغداد، 1980م.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600200"/>
            <a:ext cx="9739346" cy="4525963"/>
          </a:xfrm>
        </p:spPr>
        <p:txBody>
          <a:bodyPr/>
          <a:lstStyle/>
          <a:p>
            <a:pPr lvl="0" rtl="1"/>
            <a:r>
              <a:rPr lang="ar-SA" sz="2800" b="1" dirty="0" smtClean="0"/>
              <a:t>بحوث ومقالات في اللغة</a:t>
            </a:r>
            <a:r>
              <a:rPr lang="ar-SA" sz="2800" dirty="0" smtClean="0"/>
              <a:t>، رمضان عبد التواب، </a:t>
            </a:r>
            <a:r>
              <a:rPr lang="ar-SA" sz="2800" dirty="0" err="1" smtClean="0"/>
              <a:t>ط</a:t>
            </a:r>
            <a:r>
              <a:rPr lang="ar-SA" sz="2800" dirty="0" smtClean="0"/>
              <a:t> 1، مكتبة </a:t>
            </a:r>
            <a:r>
              <a:rPr lang="ar-SA" sz="2800" dirty="0" err="1" smtClean="0"/>
              <a:t>الخانجي</a:t>
            </a:r>
            <a:r>
              <a:rPr lang="ar-SA" sz="2800" dirty="0" smtClean="0"/>
              <a:t>، القاهرة، 1982م.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البداية والنهاية</a:t>
            </a:r>
            <a:r>
              <a:rPr lang="ar-SA" sz="2800" dirty="0" smtClean="0"/>
              <a:t> ، ابن كثير، تحقيق: أحمد عبد الوهاب </a:t>
            </a:r>
            <a:r>
              <a:rPr lang="ar-SA" sz="2800" dirty="0" err="1" smtClean="0"/>
              <a:t>فتيح</a:t>
            </a:r>
            <a:r>
              <a:rPr lang="ar-SA" sz="2800" dirty="0" smtClean="0"/>
              <a:t>، دار الحديث، القاهرة، 1994م.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بغية </a:t>
            </a:r>
            <a:r>
              <a:rPr lang="ar-SA" sz="2800" b="1" dirty="0" err="1" smtClean="0"/>
              <a:t>الوعاة</a:t>
            </a:r>
            <a:r>
              <a:rPr lang="ar-SA" sz="2800" b="1" dirty="0" smtClean="0"/>
              <a:t> في طبقات اللغويين والنحاة</a:t>
            </a:r>
            <a:r>
              <a:rPr lang="ar-SA" sz="2800" dirty="0" smtClean="0"/>
              <a:t>، جلال الدين السيوطي ، تحقيق: محمد أبو الفضل إبراهيم ، </a:t>
            </a:r>
            <a:r>
              <a:rPr lang="ar-SA" sz="2800" dirty="0" err="1" smtClean="0"/>
              <a:t>ط</a:t>
            </a:r>
            <a:r>
              <a:rPr lang="ar-SA" sz="2800" dirty="0" smtClean="0"/>
              <a:t> 1، مطبعة عيسى </a:t>
            </a:r>
            <a:r>
              <a:rPr lang="ar-SA" sz="2800" dirty="0" err="1" smtClean="0"/>
              <a:t>البابي</a:t>
            </a:r>
            <a:r>
              <a:rPr lang="ar-SA" sz="2800" dirty="0" smtClean="0"/>
              <a:t> الحلبي وشركاه، 1965م.</a:t>
            </a:r>
            <a:endParaRPr lang="en-US" sz="2800" dirty="0" smtClean="0"/>
          </a:p>
          <a:p>
            <a:pPr lvl="0" rtl="1"/>
            <a:r>
              <a:rPr lang="ar-SA" sz="2800" b="1" dirty="0" err="1" smtClean="0"/>
              <a:t>البلغة</a:t>
            </a:r>
            <a:r>
              <a:rPr lang="ar-SA" sz="2800" b="1" dirty="0" smtClean="0"/>
              <a:t> في تراجم أئمة النحو واللغة</a:t>
            </a:r>
            <a:r>
              <a:rPr lang="ar-SA" sz="2800" dirty="0" smtClean="0"/>
              <a:t>، مجد الدين محمد بن يعقوب </a:t>
            </a:r>
            <a:r>
              <a:rPr lang="ar-SA" sz="2800" dirty="0" err="1" smtClean="0"/>
              <a:t>الفيروزأبادي</a:t>
            </a:r>
            <a:r>
              <a:rPr lang="ar-SA" sz="2800" dirty="0" smtClean="0"/>
              <a:t>، تحقيق: محمد المصري، ط1، مكتبة إحياء التراث الإسلامي، الكويت، </a:t>
            </a:r>
            <a:r>
              <a:rPr lang="ar-SA" sz="2800" dirty="0" err="1" smtClean="0"/>
              <a:t>د</a:t>
            </a:r>
            <a:r>
              <a:rPr lang="ar-SA" sz="2800" dirty="0" smtClean="0"/>
              <a:t>. ت.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البناء في اللغة العربية قسيم الإعراب</a:t>
            </a:r>
            <a:r>
              <a:rPr lang="ar-SA" sz="2800" dirty="0" smtClean="0"/>
              <a:t>، عبد الله بن حمد بن عبد الله </a:t>
            </a:r>
            <a:r>
              <a:rPr lang="ar-SA" sz="2800" dirty="0" err="1" smtClean="0"/>
              <a:t>الداير</a:t>
            </a:r>
            <a:r>
              <a:rPr lang="ar-SA" sz="2800" dirty="0" smtClean="0"/>
              <a:t>، مكتبة الرشد، الرياض، </a:t>
            </a:r>
            <a:r>
              <a:rPr lang="ar-SA" sz="2800" dirty="0" err="1" smtClean="0"/>
              <a:t>د</a:t>
            </a:r>
            <a:r>
              <a:rPr lang="ar-SA" sz="2800" dirty="0" smtClean="0"/>
              <a:t>. ت.</a:t>
            </a:r>
            <a:endParaRPr lang="en-US" sz="2800" dirty="0" smtClean="0"/>
          </a:p>
          <a:p>
            <a:endParaRPr lang="ar-SA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sz="2800" b="1" dirty="0" smtClean="0"/>
              <a:t>بنية الجملة العربيّ‍ة بين التحليل والنظرية</a:t>
            </a:r>
            <a:r>
              <a:rPr lang="ar-SA" sz="2800" dirty="0" smtClean="0"/>
              <a:t>، المنصف عاشور كلية الآداب، جامعة تونس، 1991م.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التأويل النحوي في القرآن الكريم</a:t>
            </a:r>
            <a:r>
              <a:rPr lang="ar-SA" sz="2800" dirty="0" smtClean="0"/>
              <a:t>، عبد الفتاح </a:t>
            </a:r>
            <a:r>
              <a:rPr lang="ar-SA" sz="2800" dirty="0" err="1" smtClean="0"/>
              <a:t>الحموز</a:t>
            </a:r>
            <a:r>
              <a:rPr lang="ar-SA" sz="2800" dirty="0" smtClean="0"/>
              <a:t>، ط1، مكتبة الرشد، الرياض، 1984م.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تاريخ الأدب العربي</a:t>
            </a:r>
            <a:r>
              <a:rPr lang="ar-SA" sz="2800" dirty="0" smtClean="0"/>
              <a:t>، </a:t>
            </a:r>
            <a:r>
              <a:rPr lang="ar-SA" sz="2800" dirty="0" err="1" smtClean="0"/>
              <a:t>بروكلمان</a:t>
            </a:r>
            <a:r>
              <a:rPr lang="ar-SA" sz="2800" dirty="0" smtClean="0"/>
              <a:t>، نقله إلى العربية : رمضان عبد التواب، راجع الترجمة: السيد يعقوب بكر، </a:t>
            </a:r>
            <a:r>
              <a:rPr lang="ar-SA" sz="2800" dirty="0" err="1" smtClean="0"/>
              <a:t>ط</a:t>
            </a:r>
            <a:r>
              <a:rPr lang="ar-SA" sz="2800" dirty="0" smtClean="0"/>
              <a:t> 2، دار المعارف، </a:t>
            </a:r>
            <a:r>
              <a:rPr lang="ar-SA" sz="2800" dirty="0" err="1" smtClean="0"/>
              <a:t>د</a:t>
            </a:r>
            <a:r>
              <a:rPr lang="ar-SA" sz="2800" dirty="0" smtClean="0"/>
              <a:t>.ت.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تاريخ النحو العربي في المشرق والمغرب</a:t>
            </a:r>
            <a:r>
              <a:rPr lang="ar-SA" sz="2800" dirty="0" smtClean="0"/>
              <a:t>، محمد المختار ولد أباه، المنظمة الإسلامية للتربية والعلوم والثقافة، 1996م.</a:t>
            </a:r>
            <a:endParaRPr lang="en-US" sz="2800" dirty="0" smtClean="0"/>
          </a:p>
          <a:p>
            <a:endParaRPr lang="ar-SA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b="1" dirty="0" smtClean="0"/>
              <a:t>تاريخ ابن الوردي</a:t>
            </a:r>
            <a:r>
              <a:rPr lang="ar-SA" dirty="0" smtClean="0"/>
              <a:t>، زين الدين عمر بن مظفر بن الوردي ، دار الكتب العلمية،بيروت، 1996م.</a:t>
            </a:r>
            <a:endParaRPr lang="en-US" dirty="0" smtClean="0"/>
          </a:p>
          <a:p>
            <a:pPr lvl="0" rtl="1"/>
            <a:r>
              <a:rPr lang="ar-SA" b="1" dirty="0" smtClean="0"/>
              <a:t>التبيين عن مذاهب النحويين البصريين والكوفيين،</a:t>
            </a:r>
            <a:r>
              <a:rPr lang="ar-SA" dirty="0" smtClean="0"/>
              <a:t>أبو البقاء </a:t>
            </a:r>
            <a:r>
              <a:rPr lang="ar-SA" dirty="0" err="1" smtClean="0"/>
              <a:t>العكبريّ</a:t>
            </a:r>
            <a:r>
              <a:rPr lang="ar-SA" dirty="0" smtClean="0"/>
              <a:t>، تحقيق ودراسة : عبد الرحمن بن سليمان </a:t>
            </a:r>
            <a:r>
              <a:rPr lang="ar-SA" dirty="0" err="1" smtClean="0"/>
              <a:t>العثيمين</a:t>
            </a:r>
            <a:r>
              <a:rPr lang="ar-SA" dirty="0" smtClean="0"/>
              <a:t> ،ط1 ، دار الغرب الإسلامي ، بيروت،1988م.</a:t>
            </a:r>
            <a:endParaRPr lang="en-US" dirty="0" smtClean="0"/>
          </a:p>
          <a:p>
            <a:pPr lvl="0" rtl="1"/>
            <a:r>
              <a:rPr lang="ar-SA" b="1" dirty="0" smtClean="0"/>
              <a:t>تذكرة النحاة</a:t>
            </a:r>
            <a:r>
              <a:rPr lang="ar-SA" dirty="0" smtClean="0"/>
              <a:t>، أبو حيّان الأندلسي، تحقيق: عفيف عبد الرحمن، ط1، مؤسسة الرسالة، 1986م.</a:t>
            </a:r>
            <a:endParaRPr lang="en-US" dirty="0" smtClean="0"/>
          </a:p>
          <a:p>
            <a:pPr lvl="0" rtl="1"/>
            <a:r>
              <a:rPr lang="ar-SA" b="1" dirty="0" smtClean="0"/>
              <a:t>التصريف العربي من خلال علم الأصوات الحديث</a:t>
            </a:r>
            <a:r>
              <a:rPr lang="ar-SA" dirty="0" smtClean="0"/>
              <a:t>، الطيب </a:t>
            </a:r>
            <a:r>
              <a:rPr lang="ar-SA" dirty="0" err="1" smtClean="0"/>
              <a:t>البكوش</a:t>
            </a:r>
            <a:r>
              <a:rPr lang="ar-SA" dirty="0" smtClean="0"/>
              <a:t> تقديم: صالح </a:t>
            </a:r>
            <a:r>
              <a:rPr lang="ar-SA" dirty="0" err="1" smtClean="0"/>
              <a:t>القرمادي</a:t>
            </a:r>
            <a:r>
              <a:rPr lang="ar-SA" dirty="0" smtClean="0"/>
              <a:t>، </a:t>
            </a:r>
            <a:r>
              <a:rPr lang="ar-SA" dirty="0" err="1" smtClean="0"/>
              <a:t>د</a:t>
            </a:r>
            <a:r>
              <a:rPr lang="ar-SA" dirty="0" smtClean="0"/>
              <a:t>.ن ،د.ت.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9244046" cy="4525963"/>
          </a:xfrm>
        </p:spPr>
        <p:txBody>
          <a:bodyPr/>
          <a:lstStyle/>
          <a:p>
            <a:pPr lvl="0" rtl="1"/>
            <a:r>
              <a:rPr lang="ar-SA" sz="2800" b="1" dirty="0" smtClean="0"/>
              <a:t>التعريفات</a:t>
            </a:r>
            <a:r>
              <a:rPr lang="ar-SA" sz="2800" dirty="0" smtClean="0"/>
              <a:t>،الشريف علي بن محمد الجرجاني، ط1،دار الكتب العلمية، بيروت، 1983م.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تفسير البحر المحيط</a:t>
            </a:r>
            <a:r>
              <a:rPr lang="ar-SA" sz="2800" dirty="0" smtClean="0"/>
              <a:t>، أبو حيّان الأندلسيّ، تحقيق:عادل أحمد عبد الموجود،وعلي محمد معوض، ط1، دار الكبت العلمية، بيروت، 1993م.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تفسير التحرير والتنوير، </a:t>
            </a:r>
            <a:r>
              <a:rPr lang="ar-SA" sz="2800" dirty="0" smtClean="0"/>
              <a:t>محمد الطاهر بن عاشور،الدار التونسية للنشر، 1984م.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تقريب المقرب</a:t>
            </a:r>
            <a:r>
              <a:rPr lang="ar-SA" sz="2800" dirty="0" smtClean="0"/>
              <a:t>، أبو حيّان الأندلسيّ، تحقيق:محمد جاسم </a:t>
            </a:r>
            <a:r>
              <a:rPr lang="ar-SA" sz="2800" dirty="0" err="1" smtClean="0"/>
              <a:t>الدليمي</a:t>
            </a:r>
            <a:r>
              <a:rPr lang="ar-SA" sz="2800" dirty="0" smtClean="0"/>
              <a:t>، بيروت، 1987م.</a:t>
            </a:r>
            <a:endParaRPr lang="en-US" sz="2800" dirty="0" smtClean="0"/>
          </a:p>
          <a:p>
            <a:pPr lvl="0" rtl="1"/>
            <a:r>
              <a:rPr lang="ar-SA" sz="2800" b="1" dirty="0" err="1" smtClean="0"/>
              <a:t>الجنى</a:t>
            </a:r>
            <a:r>
              <a:rPr lang="ar-SA" sz="2800" b="1" dirty="0" smtClean="0"/>
              <a:t> الداني في حروف المعاني</a:t>
            </a:r>
            <a:r>
              <a:rPr lang="ar-SA" sz="2800" dirty="0" smtClean="0"/>
              <a:t>، الحسن بن قاسم </a:t>
            </a:r>
            <a:r>
              <a:rPr lang="ar-SA" sz="2800" dirty="0" err="1" smtClean="0"/>
              <a:t>المرادي</a:t>
            </a:r>
            <a:r>
              <a:rPr lang="ar-SA" sz="2800" dirty="0" smtClean="0"/>
              <a:t>، تحقيق: فخر الدين </a:t>
            </a:r>
            <a:r>
              <a:rPr lang="ar-SA" sz="2800" dirty="0" err="1" smtClean="0"/>
              <a:t>قباوة</a:t>
            </a:r>
            <a:r>
              <a:rPr lang="ar-SA" sz="2800" dirty="0" smtClean="0"/>
              <a:t>، ومحمد نديم فاضل، ط1، دار الكتب العلمية، بيروت، 1992م.</a:t>
            </a:r>
            <a:endParaRPr lang="en-US" sz="2800" dirty="0" smtClean="0"/>
          </a:p>
          <a:p>
            <a:endParaRPr lang="ar-SA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sz="2800" b="1" dirty="0" smtClean="0"/>
              <a:t>حاشية الصّبان على شرح </a:t>
            </a:r>
            <a:r>
              <a:rPr lang="ar-SA" sz="2800" b="1" dirty="0" err="1" smtClean="0"/>
              <a:t>الأشموني</a:t>
            </a:r>
            <a:r>
              <a:rPr lang="ar-SA" sz="2800" b="1" dirty="0" smtClean="0"/>
              <a:t> على </a:t>
            </a:r>
            <a:r>
              <a:rPr lang="ar-SA" sz="2800" b="1" dirty="0" err="1" smtClean="0"/>
              <a:t>ألفيةابن</a:t>
            </a:r>
            <a:r>
              <a:rPr lang="ar-SA" sz="2800" b="1" dirty="0" smtClean="0"/>
              <a:t> مالك</a:t>
            </a:r>
            <a:r>
              <a:rPr lang="ar-SA" sz="2800" dirty="0" smtClean="0"/>
              <a:t>، دار إحياء الكتب العربيّة، عيسى </a:t>
            </a:r>
            <a:r>
              <a:rPr lang="ar-SA" sz="2800" dirty="0" err="1" smtClean="0"/>
              <a:t>البابي</a:t>
            </a:r>
            <a:r>
              <a:rPr lang="ar-SA" sz="2800" dirty="0" smtClean="0"/>
              <a:t> الحلبي وشركاه. د. ت.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حاشية على شرح الفاكهي</a:t>
            </a:r>
            <a:r>
              <a:rPr lang="ar-SA" sz="2800" dirty="0" smtClean="0"/>
              <a:t>، زين الدين </a:t>
            </a:r>
            <a:r>
              <a:rPr lang="ar-SA" sz="2800" dirty="0" err="1" smtClean="0"/>
              <a:t>الحمصي</a:t>
            </a:r>
            <a:r>
              <a:rPr lang="ar-SA" sz="2800" dirty="0" smtClean="0"/>
              <a:t> الشافعي، ط2، شركة ومطبعة مصطفى الحلبي، </a:t>
            </a:r>
            <a:r>
              <a:rPr lang="ar-SA" sz="2800" dirty="0" err="1" smtClean="0"/>
              <a:t>د</a:t>
            </a:r>
            <a:r>
              <a:rPr lang="ar-SA" sz="2800" dirty="0" smtClean="0"/>
              <a:t>. ت.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حاشية العلامة ابن حمدون على شرح </a:t>
            </a:r>
            <a:r>
              <a:rPr lang="ar-SA" sz="2800" b="1" dirty="0" err="1" smtClean="0"/>
              <a:t>المكودي</a:t>
            </a:r>
            <a:r>
              <a:rPr lang="ar-SA" sz="2800" b="1" dirty="0" smtClean="0"/>
              <a:t> لألفية ابن مالك</a:t>
            </a:r>
            <a:r>
              <a:rPr lang="ar-SA" sz="2800" dirty="0" smtClean="0"/>
              <a:t>، دار إحياء الكتب العربيّة، عيسى </a:t>
            </a:r>
            <a:r>
              <a:rPr lang="ar-SA" sz="2800" dirty="0" err="1" smtClean="0"/>
              <a:t>البابي</a:t>
            </a:r>
            <a:r>
              <a:rPr lang="ar-SA" sz="2800" dirty="0" smtClean="0"/>
              <a:t> الحلبي وشركاه. د. ت.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الحديث النبوي الشريف وعلومه</a:t>
            </a:r>
            <a:r>
              <a:rPr lang="ar-SA" sz="2800" dirty="0" smtClean="0"/>
              <a:t>،مكتبة الأسرة الإلكترونية،مركز التراث </a:t>
            </a:r>
            <a:r>
              <a:rPr lang="ar-SA" sz="2800" dirty="0" err="1" smtClean="0"/>
              <a:t>لإبحاث</a:t>
            </a:r>
            <a:r>
              <a:rPr lang="ar-SA" sz="2800" dirty="0" smtClean="0"/>
              <a:t> الحاسب الآلي ،عمّان ،2000م.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الحروف العاملة في القرآن الكريم بين النحويين والبلاغيين</a:t>
            </a:r>
            <a:r>
              <a:rPr lang="ar-SA" sz="2800" dirty="0" smtClean="0"/>
              <a:t>، هادي عطية مطر الهلالي، ط1، عالم الكتب، بيروت، 1986م.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sz="2800" b="1" dirty="0" smtClean="0"/>
              <a:t>حروف المعاني</a:t>
            </a:r>
            <a:r>
              <a:rPr lang="ar-SA" sz="2800" dirty="0" smtClean="0"/>
              <a:t>، أبو القاسم عبد الرحمن بن إسحاق الزجاجي، حققه وقدّم له: علي توفيق الحمد، مؤسسة الرسالة، بيروت، 1984م.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خزانة الأدب</a:t>
            </a:r>
            <a:r>
              <a:rPr lang="ar-SA" sz="2800" dirty="0" smtClean="0"/>
              <a:t>، البغدادي، دار الكتب العلمية، 1998م.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الخصائص</a:t>
            </a:r>
            <a:r>
              <a:rPr lang="ar-SA" sz="2800" dirty="0" smtClean="0"/>
              <a:t>،ابن جنّيّ، تحقيق: محمد علي النجار،دار الشؤون الثقافية العامة،د.ت.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خصائص التشبيه في سورة البقرة</a:t>
            </a:r>
            <a:r>
              <a:rPr lang="ar-SA" sz="2800" dirty="0" smtClean="0"/>
              <a:t>، إبراهيم علي حسن داود، ط1، مطبعة الأمانة، القاهرة، 1986م.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دائرة المعارف</a:t>
            </a:r>
            <a:r>
              <a:rPr lang="ar-SA" sz="2800" dirty="0" smtClean="0"/>
              <a:t>،بطرس البستاني، دار المعرفة، بيروت، </a:t>
            </a:r>
            <a:r>
              <a:rPr lang="ar-SA" sz="2800" dirty="0" err="1" smtClean="0"/>
              <a:t>د</a:t>
            </a:r>
            <a:r>
              <a:rPr lang="ar-SA" sz="2800" dirty="0" smtClean="0"/>
              <a:t>. ت.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الدراسات اللغوية عند العرب</a:t>
            </a:r>
            <a:r>
              <a:rPr lang="ar-SA" sz="2800" dirty="0" smtClean="0"/>
              <a:t>، محمد آل ياسين، دار مكتبة الحياة، بيروت، 1979م.</a:t>
            </a:r>
            <a:endParaRPr lang="en-US" sz="2800" dirty="0" smtClean="0"/>
          </a:p>
          <a:p>
            <a:endParaRPr lang="ar-SA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sz="2800" b="1" dirty="0" smtClean="0"/>
              <a:t>الدراسات اللغويّة في مصر من القرن الخامس الهجريّ  إلى القرن التاسع الهجريّ</a:t>
            </a:r>
            <a:r>
              <a:rPr lang="ar-SA" sz="2800" dirty="0" smtClean="0"/>
              <a:t>، شرف الدين </a:t>
            </a:r>
            <a:r>
              <a:rPr lang="ar-SA" sz="2800" dirty="0" err="1" smtClean="0"/>
              <a:t>الراجحي</a:t>
            </a:r>
            <a:r>
              <a:rPr lang="ar-SA" sz="2800" dirty="0" smtClean="0"/>
              <a:t>، دار المعرفة الجامعية، بيروت، </a:t>
            </a:r>
            <a:r>
              <a:rPr lang="ar-SA" sz="2800" dirty="0" err="1" smtClean="0"/>
              <a:t>د</a:t>
            </a:r>
            <a:r>
              <a:rPr lang="ar-SA" sz="2800" dirty="0" smtClean="0"/>
              <a:t>.ت.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دول الإسلام</a:t>
            </a:r>
            <a:r>
              <a:rPr lang="ar-SA" sz="2800" dirty="0" smtClean="0"/>
              <a:t>، شمس الدين الذهبيّ، عني بطبعه:عبد الله بن إبراهيم الأنصاريّ، دار إحياء التراث الإسلامي ، قطر، </a:t>
            </a:r>
            <a:r>
              <a:rPr lang="ar-SA" sz="2800" dirty="0" err="1" smtClean="0"/>
              <a:t>د</a:t>
            </a:r>
            <a:r>
              <a:rPr lang="ar-SA" sz="2800" dirty="0" smtClean="0"/>
              <a:t>.ت.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ديوان النابغة الذبياني</a:t>
            </a:r>
            <a:r>
              <a:rPr lang="ar-SA" sz="2800" dirty="0" smtClean="0"/>
              <a:t>، شرح وتعليق: حنّا نصر </a:t>
            </a:r>
            <a:r>
              <a:rPr lang="ar-SA" sz="2800" dirty="0" err="1" smtClean="0"/>
              <a:t>الحتّي</a:t>
            </a:r>
            <a:r>
              <a:rPr lang="ar-SA" sz="2800" dirty="0" smtClean="0"/>
              <a:t>، ط1، دار الكتاب العربي، بيروت، 1991م.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الرماني النحوي في ضوء شرحه لكتاب سيبويه</a:t>
            </a:r>
            <a:r>
              <a:rPr lang="ar-SA" sz="2800" dirty="0" smtClean="0"/>
              <a:t>، مازن المبارك، دار الكتاب اللبناني، بيروت، 1974م.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روح المعاني</a:t>
            </a:r>
            <a:r>
              <a:rPr lang="ar-SA" sz="2800" dirty="0" smtClean="0"/>
              <a:t>، السيد محمود </a:t>
            </a:r>
            <a:r>
              <a:rPr lang="ar-SA" sz="2800" dirty="0" err="1" smtClean="0"/>
              <a:t>الألوسي</a:t>
            </a:r>
            <a:r>
              <a:rPr lang="ar-SA" sz="2800" dirty="0" smtClean="0"/>
              <a:t>، عنيت بنشره: إدارة الطباعة </a:t>
            </a:r>
            <a:r>
              <a:rPr lang="ar-SA" sz="2800" dirty="0" err="1" smtClean="0"/>
              <a:t>المنيرية</a:t>
            </a:r>
            <a:r>
              <a:rPr lang="ar-SA" sz="2800" dirty="0" smtClean="0"/>
              <a:t>، دار إحياء التراث العربي، </a:t>
            </a:r>
            <a:r>
              <a:rPr lang="ar-SA" sz="2800" dirty="0" err="1" smtClean="0"/>
              <a:t>د</a:t>
            </a:r>
            <a:r>
              <a:rPr lang="ar-SA" sz="2800" dirty="0" smtClean="0"/>
              <a:t>. ت.</a:t>
            </a:r>
            <a:endParaRPr lang="en-US" sz="2800" dirty="0" smtClean="0"/>
          </a:p>
          <a:p>
            <a:endParaRPr lang="ar-SA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b="1" dirty="0" smtClean="0"/>
              <a:t>زيادة الحروف بين التأييد والمنع وأسرارها البلاغية في القرآن الكريم</a:t>
            </a:r>
            <a:r>
              <a:rPr lang="ar-SA" dirty="0" smtClean="0"/>
              <a:t>، هيفاء عثمان، وعباس فدا،ط 1، دار القاهرة ، 2000م.</a:t>
            </a:r>
            <a:endParaRPr lang="en-US" dirty="0" smtClean="0"/>
          </a:p>
          <a:p>
            <a:pPr lvl="0" rtl="1"/>
            <a:r>
              <a:rPr lang="ar-SA" b="1" dirty="0" smtClean="0"/>
              <a:t>شرح </a:t>
            </a:r>
            <a:r>
              <a:rPr lang="ar-SA" b="1" dirty="0" err="1" smtClean="0"/>
              <a:t>الأشموني</a:t>
            </a:r>
            <a:r>
              <a:rPr lang="ar-SA" b="1" dirty="0" smtClean="0"/>
              <a:t> لألفية ابن مالك</a:t>
            </a:r>
            <a:r>
              <a:rPr lang="ar-SA" dirty="0" smtClean="0"/>
              <a:t>، تحقيق: عبد الحميد السيد محمد عبد الحميد، المكتبة الأزهريّة للتراث، القاهرة، </a:t>
            </a:r>
            <a:r>
              <a:rPr lang="ar-SA" dirty="0" err="1" smtClean="0"/>
              <a:t>د</a:t>
            </a:r>
            <a:r>
              <a:rPr lang="ar-SA" dirty="0" smtClean="0"/>
              <a:t>. ت.</a:t>
            </a:r>
            <a:endParaRPr lang="en-US" dirty="0" smtClean="0"/>
          </a:p>
          <a:p>
            <a:pPr lvl="0" rtl="1"/>
            <a:r>
              <a:rPr lang="ar-SA" b="1" dirty="0" smtClean="0"/>
              <a:t>شرح ألفية ابن مالك للشارح الأندلسيّ</a:t>
            </a:r>
            <a:r>
              <a:rPr lang="ar-SA" dirty="0" smtClean="0"/>
              <a:t>، أبو عبد الله بن أحمد بن علي بن جابر </a:t>
            </a:r>
            <a:r>
              <a:rPr lang="ar-SA" dirty="0" err="1" smtClean="0"/>
              <a:t>الهواري</a:t>
            </a:r>
            <a:r>
              <a:rPr lang="ar-SA" dirty="0" smtClean="0"/>
              <a:t>، حقّقه: عبد الحميد السيد محمد عبد الحميد، المكتبة الأزهريّة للتراث، القاهرة، 2000م.</a:t>
            </a:r>
            <a:endParaRPr lang="en-US" dirty="0" smtClean="0"/>
          </a:p>
          <a:p>
            <a:pPr lvl="0" rtl="1"/>
            <a:r>
              <a:rPr lang="ar-SA" b="1" dirty="0" smtClean="0"/>
              <a:t>شرح ألفية ابن مالك</a:t>
            </a:r>
            <a:r>
              <a:rPr lang="ar-SA" dirty="0" smtClean="0"/>
              <a:t>،محمد بن غازي العثماني </a:t>
            </a:r>
            <a:r>
              <a:rPr lang="ar-SA" dirty="0" err="1" smtClean="0"/>
              <a:t>المكناسي</a:t>
            </a:r>
            <a:r>
              <a:rPr lang="ar-SA" dirty="0" smtClean="0"/>
              <a:t>، تحقيق: حسين عبد المنعم بركات، ط1، مكتبة الرشد، الرياض، 1999م.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sz="2800" b="1" dirty="0" smtClean="0"/>
              <a:t>شرح التحفة الوردية في علم العربية</a:t>
            </a:r>
            <a:r>
              <a:rPr lang="ar-SA" sz="2800" dirty="0" smtClean="0"/>
              <a:t>، زين الدين أبو حفص عمر بن مظفر ابن الوردي، تحقيق: صلاح روابي، ط1، دار الثقافة العربية، القاهرة، </a:t>
            </a:r>
            <a:r>
              <a:rPr lang="ar-SA" sz="2800" dirty="0" err="1" smtClean="0"/>
              <a:t>د</a:t>
            </a:r>
            <a:r>
              <a:rPr lang="ar-SA" sz="2800" dirty="0" smtClean="0"/>
              <a:t>. ت.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شرح التسهيل</a:t>
            </a:r>
            <a:r>
              <a:rPr lang="ar-SA" sz="2800" dirty="0" smtClean="0"/>
              <a:t>، ابن مالك، تحقيق محمد عبد القادر عطا، وطارق فتحي السيد، ط1، دار الكتب العلمية، بيروت، 2001م.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شرح التصريح على التوضيح</a:t>
            </a:r>
            <a:r>
              <a:rPr lang="ar-SA" sz="2800" dirty="0" smtClean="0"/>
              <a:t>، خالد بن عبد الله الأزهري، تحقيق: محمد باسل عيون السود، ط1، دار الكتب العلمية، بيروت، 2000م.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شرح جمل الزجاجي</a:t>
            </a:r>
            <a:r>
              <a:rPr lang="ar-SA" sz="2800" dirty="0" smtClean="0"/>
              <a:t>، ابن عصفور </a:t>
            </a:r>
            <a:r>
              <a:rPr lang="ar-SA" sz="2800" dirty="0" err="1" smtClean="0"/>
              <a:t>الإشبيلي</a:t>
            </a:r>
            <a:r>
              <a:rPr lang="ar-SA" sz="2800" dirty="0" smtClean="0"/>
              <a:t>، تحقيق: صاحب أبو جناح. وزارة الشؤون والأوقاف الدينية، العراق، </a:t>
            </a:r>
            <a:r>
              <a:rPr lang="ar-SA" sz="2800" dirty="0" err="1" smtClean="0"/>
              <a:t>د</a:t>
            </a:r>
            <a:r>
              <a:rPr lang="ar-SA" sz="2800" dirty="0" smtClean="0"/>
              <a:t>. ت.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شرح ديوان جرير</a:t>
            </a:r>
            <a:r>
              <a:rPr lang="ar-SA" sz="2800" dirty="0" smtClean="0"/>
              <a:t>، إيليا الحاوي، ط1، دار الكتاب اللبناني، بيروت، 1982م.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sz="2400" b="1" dirty="0" smtClean="0"/>
              <a:t>شرح </a:t>
            </a:r>
            <a:r>
              <a:rPr lang="ar-SA" sz="2400" b="1" dirty="0" err="1" smtClean="0"/>
              <a:t>شذور</a:t>
            </a:r>
            <a:r>
              <a:rPr lang="ar-SA" sz="2400" b="1" dirty="0" smtClean="0"/>
              <a:t> الذهب في معرفة كلام العرب</a:t>
            </a:r>
            <a:r>
              <a:rPr lang="ar-SA" sz="2400" dirty="0" smtClean="0"/>
              <a:t>، ابن هشام الأنصاري،تحقيق:محمد محيي الدين عبد الحميد، </a:t>
            </a:r>
            <a:r>
              <a:rPr lang="ar-SA" sz="2400" dirty="0" err="1" smtClean="0"/>
              <a:t>ط</a:t>
            </a:r>
            <a:r>
              <a:rPr lang="ar-SA" sz="2400" dirty="0" smtClean="0"/>
              <a:t> 1،د.ن، </a:t>
            </a:r>
            <a:r>
              <a:rPr lang="ar-SA" sz="2400" dirty="0" err="1" smtClean="0"/>
              <a:t>د</a:t>
            </a:r>
            <a:r>
              <a:rPr lang="ar-SA" sz="2400" dirty="0" smtClean="0"/>
              <a:t>.ت.</a:t>
            </a:r>
            <a:endParaRPr lang="en-US" sz="2400" dirty="0" smtClean="0"/>
          </a:p>
          <a:p>
            <a:pPr lvl="0" rtl="1"/>
            <a:r>
              <a:rPr lang="ar-SA" sz="2400" b="1" dirty="0" smtClean="0"/>
              <a:t>شرح شواهد المغني</a:t>
            </a:r>
            <a:r>
              <a:rPr lang="ar-SA" sz="2400" dirty="0" smtClean="0"/>
              <a:t>، جلال الدين السيوطي، تصحيح: محمد محمود </a:t>
            </a:r>
            <a:r>
              <a:rPr lang="ar-SA" sz="2400" dirty="0" err="1" smtClean="0"/>
              <a:t>الشنقيطي</a:t>
            </a:r>
            <a:r>
              <a:rPr lang="ar-SA" sz="2400" dirty="0" smtClean="0"/>
              <a:t> منشورات دار مكتبة الحياة، بيروت، </a:t>
            </a:r>
            <a:r>
              <a:rPr lang="ar-SA" sz="2400" dirty="0" err="1" smtClean="0"/>
              <a:t>د</a:t>
            </a:r>
            <a:r>
              <a:rPr lang="ar-SA" sz="2400" dirty="0" smtClean="0"/>
              <a:t>. ت.</a:t>
            </a:r>
            <a:endParaRPr lang="en-US" sz="2400" dirty="0" smtClean="0"/>
          </a:p>
          <a:p>
            <a:pPr lvl="0" rtl="1"/>
            <a:r>
              <a:rPr lang="ar-SA" sz="2400" b="1" dirty="0" smtClean="0"/>
              <a:t>شرح ابن طولون على ألفية ابن مالك</a:t>
            </a:r>
            <a:r>
              <a:rPr lang="ar-SA" sz="2400" dirty="0" smtClean="0"/>
              <a:t>، أبو عبد الله شمس الدين محمد بن علي بن طولون الدمشقي </a:t>
            </a:r>
            <a:r>
              <a:rPr lang="ar-SA" sz="2400" dirty="0" err="1" smtClean="0"/>
              <a:t>الصالحي</a:t>
            </a:r>
            <a:r>
              <a:rPr lang="ar-SA" sz="2400" dirty="0" smtClean="0"/>
              <a:t>، تحقيق: عبد الحميد جاسم محمد الفياض </a:t>
            </a:r>
            <a:r>
              <a:rPr lang="ar-SA" sz="2400" dirty="0" err="1" smtClean="0"/>
              <a:t>الكبيسي</a:t>
            </a:r>
            <a:r>
              <a:rPr lang="ar-SA" sz="2400" dirty="0" smtClean="0"/>
              <a:t>، ط1، </a:t>
            </a:r>
            <a:r>
              <a:rPr lang="ar-SA" sz="2400" dirty="0" err="1" smtClean="0"/>
              <a:t>دارالكتب</a:t>
            </a:r>
            <a:r>
              <a:rPr lang="ar-SA" sz="2400" dirty="0" smtClean="0"/>
              <a:t> العلمية، بيروت، 2002م.</a:t>
            </a:r>
            <a:endParaRPr lang="en-US" sz="2400" dirty="0" smtClean="0"/>
          </a:p>
          <a:p>
            <a:pPr lvl="0" rtl="1"/>
            <a:r>
              <a:rPr lang="ar-SA" sz="2400" b="1" dirty="0" smtClean="0"/>
              <a:t>شرح ابن </a:t>
            </a:r>
            <a:r>
              <a:rPr lang="ar-SA" sz="2400" b="1" dirty="0" err="1" smtClean="0"/>
              <a:t>عقيل</a:t>
            </a:r>
            <a:r>
              <a:rPr lang="ar-SA" sz="2400" b="1" dirty="0" smtClean="0"/>
              <a:t> على ألفية ابن مالك</a:t>
            </a:r>
            <a:r>
              <a:rPr lang="ar-SA" sz="2400" dirty="0" smtClean="0"/>
              <a:t>، ابن </a:t>
            </a:r>
            <a:r>
              <a:rPr lang="ar-SA" sz="2400" dirty="0" err="1" smtClean="0"/>
              <a:t>عقيل</a:t>
            </a:r>
            <a:r>
              <a:rPr lang="ar-SA" sz="2400" dirty="0" smtClean="0"/>
              <a:t>، تحقيق: محمود مصطفى </a:t>
            </a:r>
            <a:r>
              <a:rPr lang="ar-SA" sz="2400" dirty="0" err="1" smtClean="0"/>
              <a:t>حلاوي</a:t>
            </a:r>
            <a:r>
              <a:rPr lang="ar-SA" sz="2400" dirty="0" smtClean="0"/>
              <a:t>، ط1، دار إحياء التراث العربي، بيروت، 1996م.</a:t>
            </a:r>
            <a:endParaRPr lang="en-US" sz="2400" dirty="0" smtClean="0"/>
          </a:p>
          <a:p>
            <a:pPr lvl="0" rtl="1"/>
            <a:r>
              <a:rPr lang="ar-SA" sz="2400" b="1" dirty="0" smtClean="0"/>
              <a:t>شرح عمدة الحافظ </a:t>
            </a:r>
            <a:r>
              <a:rPr lang="ar-SA" sz="2400" b="1" dirty="0" err="1" smtClean="0"/>
              <a:t>و</a:t>
            </a:r>
            <a:r>
              <a:rPr lang="ar-SA" sz="2400" b="1" dirty="0" smtClean="0"/>
              <a:t> عدة اللافظ</a:t>
            </a:r>
            <a:r>
              <a:rPr lang="ar-SA" sz="2400" dirty="0" smtClean="0"/>
              <a:t>، جمال الدين محمد بن مالك، تحقيق: عدنان عبد الرحمن الدوري، الكتاب العشرون، مطبعة العاني، بغداد، 1977م.</a:t>
            </a:r>
            <a:endParaRPr lang="en-US" sz="2400" dirty="0" smtClean="0"/>
          </a:p>
          <a:p>
            <a:endParaRPr lang="ar-SA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sz="2800" b="1" dirty="0" smtClean="0"/>
              <a:t>شرح عيون الإعراب</a:t>
            </a:r>
            <a:r>
              <a:rPr lang="ar-SA" sz="2800" dirty="0" smtClean="0"/>
              <a:t>، </a:t>
            </a:r>
            <a:r>
              <a:rPr lang="ar-SA" sz="2800" dirty="0" err="1" smtClean="0"/>
              <a:t>المجاشعي</a:t>
            </a:r>
            <a:r>
              <a:rPr lang="ar-SA" sz="2800" dirty="0" smtClean="0"/>
              <a:t>، تحقيق: حنّا حدّاد، ط1، مكتبة المنار،الزرقاء،1985م.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شرح قطر الندى وبلّ الصدى</a:t>
            </a:r>
            <a:r>
              <a:rPr lang="ar-SA" sz="2800" dirty="0" smtClean="0"/>
              <a:t>، ابن هشام الأنصاري، قدّم له: إميل بديع يعقوب، دار الكتب العلمية، بيروت، 1996م.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شرح الكافية الشافية</a:t>
            </a:r>
            <a:r>
              <a:rPr lang="ar-SA" sz="2800" dirty="0" smtClean="0"/>
              <a:t>، ابن مالك، تحقيق: علي محمد معوّض وعادل أحمد عبد الموجود،ط 1، دار الكتب العلمية ، بيروت، 2000م.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شرح اللمحة </a:t>
            </a:r>
            <a:r>
              <a:rPr lang="ar-SA" sz="2800" b="1" dirty="0" err="1" smtClean="0"/>
              <a:t>البدرية</a:t>
            </a:r>
            <a:r>
              <a:rPr lang="ar-SA" sz="2800" b="1" dirty="0" smtClean="0"/>
              <a:t> في علم اللغة العربية</a:t>
            </a:r>
            <a:r>
              <a:rPr lang="ar-SA" sz="2800" dirty="0" smtClean="0"/>
              <a:t>، ابن هشام الأنصاري، تحقيق:هادي نهر، مطبعة الجامعة </a:t>
            </a:r>
            <a:r>
              <a:rPr lang="ar-SA" sz="2800" dirty="0" err="1" smtClean="0"/>
              <a:t>المستنصرية</a:t>
            </a:r>
            <a:r>
              <a:rPr lang="ar-SA" sz="2800" dirty="0" smtClean="0"/>
              <a:t>، بغداد،1977م.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شرح المفصل</a:t>
            </a:r>
            <a:r>
              <a:rPr lang="ar-SA" sz="2800" dirty="0" smtClean="0"/>
              <a:t>، ابن يعيش ، قدّم له ووضع حواشيه وفهارسه: إميل بديع يعقوب، </a:t>
            </a:r>
            <a:r>
              <a:rPr lang="ar-SA" sz="2800" dirty="0" err="1" smtClean="0"/>
              <a:t>ط</a:t>
            </a:r>
            <a:r>
              <a:rPr lang="ar-SA" sz="2800" dirty="0" smtClean="0"/>
              <a:t> 1، دار الكتب العلمية ، بيروت، 2001م.</a:t>
            </a:r>
            <a:endParaRPr lang="en-US" sz="2800" dirty="0" smtClean="0"/>
          </a:p>
          <a:p>
            <a:endParaRPr lang="ar-SA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sz="2800" b="1" dirty="0" smtClean="0"/>
              <a:t>شرح المقرّب</a:t>
            </a:r>
            <a:r>
              <a:rPr lang="ar-SA" sz="2800" dirty="0" smtClean="0"/>
              <a:t>، علي محمد فاخر، ط1، مطبعة السعادة، 1990م.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شرح الملوكي في التصريف</a:t>
            </a:r>
            <a:r>
              <a:rPr lang="ar-SA" sz="2800" dirty="0" smtClean="0"/>
              <a:t>، ابن يعيش، تحقيق: فخر الدين </a:t>
            </a:r>
            <a:r>
              <a:rPr lang="ar-SA" sz="2800" dirty="0" err="1" smtClean="0"/>
              <a:t>قباوة</a:t>
            </a:r>
            <a:r>
              <a:rPr lang="ar-SA" sz="2800" dirty="0" smtClean="0"/>
              <a:t>، ط1، المكتبة العربية، حلب، 1973م.</a:t>
            </a:r>
            <a:endParaRPr lang="en-US" sz="2800" dirty="0" smtClean="0"/>
          </a:p>
          <a:p>
            <a:pPr rtl="1"/>
            <a:r>
              <a:rPr lang="ar-SA" sz="2800" dirty="0" smtClean="0"/>
              <a:t> 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ظاهرة التخفيف في النحو العربي</a:t>
            </a:r>
            <a:r>
              <a:rPr lang="ar-SA" sz="2800" dirty="0" smtClean="0"/>
              <a:t>، أحمد عفيفي مطر، ط1، الدار المصرية اللبنانية، القاهرة، 1996م.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الظواهر اللغوية في التراث النحوي</a:t>
            </a:r>
            <a:r>
              <a:rPr lang="ar-SA" sz="2800" dirty="0" smtClean="0"/>
              <a:t>، علي أبو المكارم،القاهرة الحديثة للطباعة،1968م.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عقود الزبرجد في إعراب الحديث النبوي</a:t>
            </a:r>
            <a:r>
              <a:rPr lang="ar-SA" sz="2800" dirty="0" smtClean="0"/>
              <a:t>، جلال الدين السيوطي، تحقيق: سلمان القضاة، دار الجيل- بيروت، 1994م.</a:t>
            </a:r>
            <a:endParaRPr lang="en-US" sz="2800" dirty="0" smtClean="0"/>
          </a:p>
          <a:p>
            <a:endParaRPr lang="ar-SA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sz="2800" b="1" dirty="0" smtClean="0"/>
              <a:t>العين</a:t>
            </a:r>
            <a:r>
              <a:rPr lang="ar-SA" sz="2800" dirty="0" smtClean="0"/>
              <a:t>، الخليل، تحقيق: مهدي المخزومي، إبراهيم السامرائي، </a:t>
            </a:r>
            <a:r>
              <a:rPr lang="ar-SA" sz="2800" dirty="0" err="1" smtClean="0"/>
              <a:t>د</a:t>
            </a:r>
            <a:r>
              <a:rPr lang="ar-SA" sz="2800" dirty="0" smtClean="0"/>
              <a:t>. ن، </a:t>
            </a:r>
            <a:r>
              <a:rPr lang="ar-SA" sz="2800" dirty="0" err="1" smtClean="0"/>
              <a:t>د</a:t>
            </a:r>
            <a:r>
              <a:rPr lang="ar-SA" sz="2800" dirty="0" smtClean="0"/>
              <a:t>. ت.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فهرس مخطوطات مكتبة </a:t>
            </a:r>
            <a:r>
              <a:rPr lang="ar-SA" sz="2800" b="1" dirty="0" err="1" smtClean="0"/>
              <a:t>كوبريلي</a:t>
            </a:r>
            <a:r>
              <a:rPr lang="ar-SA" sz="2800" dirty="0" smtClean="0"/>
              <a:t>، إعداد:رمضان </a:t>
            </a:r>
            <a:r>
              <a:rPr lang="ar-SA" sz="2800" dirty="0" err="1" smtClean="0"/>
              <a:t>ششن</a:t>
            </a:r>
            <a:r>
              <a:rPr lang="ar-SA" sz="2800" dirty="0" smtClean="0"/>
              <a:t> وآخرين، تقديم: أكمل الدين إحسان أوغلي، استانبول، 1986م.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قراصنة الذهب في علمي النحو والأدب</a:t>
            </a:r>
            <a:r>
              <a:rPr lang="ar-SA" sz="2800" dirty="0" smtClean="0"/>
              <a:t>، أحمد التائب عثمان زاده تحقيق: محمد </a:t>
            </a:r>
            <a:r>
              <a:rPr lang="ar-SA" sz="2800" dirty="0" err="1" smtClean="0"/>
              <a:t>ألتونجي</a:t>
            </a:r>
            <a:r>
              <a:rPr lang="ar-SA" sz="2800" dirty="0" smtClean="0"/>
              <a:t>، ط1، دار صادر، بيروت، 1988م.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الكافية في النحو</a:t>
            </a:r>
            <a:r>
              <a:rPr lang="ar-SA" sz="2800" dirty="0" smtClean="0"/>
              <a:t>، ابن الحاجب النحويّ، شرحه: </a:t>
            </a:r>
            <a:r>
              <a:rPr lang="ar-SA" sz="2800" dirty="0" err="1" smtClean="0"/>
              <a:t>الاستراباذي</a:t>
            </a:r>
            <a:r>
              <a:rPr lang="ar-SA" sz="2800" dirty="0" smtClean="0"/>
              <a:t> النحويّ ، دار الكتب العلمية ، بيروت ، </a:t>
            </a:r>
            <a:r>
              <a:rPr lang="ar-SA" sz="2800" dirty="0" err="1" smtClean="0"/>
              <a:t>د</a:t>
            </a:r>
            <a:r>
              <a:rPr lang="ar-SA" sz="2800" dirty="0" smtClean="0"/>
              <a:t>.ت.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الكتاب</a:t>
            </a:r>
            <a:r>
              <a:rPr lang="ar-SA" sz="2800" dirty="0" smtClean="0"/>
              <a:t>،سيبويه، تحقيق وشرح : عبد السلام هارون، </a:t>
            </a:r>
            <a:r>
              <a:rPr lang="ar-SA" sz="2800" dirty="0" err="1" smtClean="0"/>
              <a:t>ط</a:t>
            </a:r>
            <a:r>
              <a:rPr lang="ar-SA" sz="2800" dirty="0" smtClean="0"/>
              <a:t> 1، دار الجيل، بيروت، </a:t>
            </a:r>
            <a:r>
              <a:rPr lang="ar-SA" sz="2800" dirty="0" err="1" smtClean="0"/>
              <a:t>د</a:t>
            </a:r>
            <a:r>
              <a:rPr lang="ar-SA" sz="2800" dirty="0" smtClean="0"/>
              <a:t>.ت.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الكشاف</a:t>
            </a:r>
            <a:r>
              <a:rPr lang="ar-SA" sz="2800" dirty="0" smtClean="0"/>
              <a:t>، </a:t>
            </a:r>
            <a:r>
              <a:rPr lang="ar-SA" sz="2800" dirty="0" err="1" smtClean="0"/>
              <a:t>الزمخشري</a:t>
            </a:r>
            <a:r>
              <a:rPr lang="ar-SA" sz="2800" dirty="0" smtClean="0"/>
              <a:t>، ، </a:t>
            </a:r>
            <a:r>
              <a:rPr lang="ar-SA" sz="2800" dirty="0" err="1" smtClean="0"/>
              <a:t>ط</a:t>
            </a:r>
            <a:r>
              <a:rPr lang="ar-SA" sz="2800" dirty="0" smtClean="0"/>
              <a:t> 1، دار الفكر، 1977م.</a:t>
            </a:r>
            <a:endParaRPr lang="en-US" sz="2800" dirty="0" smtClean="0"/>
          </a:p>
          <a:p>
            <a:endParaRPr lang="ar-SA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sz="2400" b="1" dirty="0" smtClean="0"/>
              <a:t>كشف الظنون عن أسامي الكتب والفنون</a:t>
            </a:r>
            <a:r>
              <a:rPr lang="ar-SA" sz="2400" dirty="0" smtClean="0"/>
              <a:t>، حاجي خليفة، عني بتصحيحه وطبعه: محمد شرف الدين، منشورات مكتبة المثنى، بغداد، </a:t>
            </a:r>
            <a:r>
              <a:rPr lang="ar-SA" sz="2400" dirty="0" err="1" smtClean="0"/>
              <a:t>د</a:t>
            </a:r>
            <a:r>
              <a:rPr lang="ar-SA" sz="2400" dirty="0" smtClean="0"/>
              <a:t>.ت.</a:t>
            </a:r>
            <a:endParaRPr lang="en-US" sz="2400" dirty="0" smtClean="0"/>
          </a:p>
          <a:p>
            <a:pPr lvl="0" rtl="1"/>
            <a:r>
              <a:rPr lang="ar-SA" sz="2400" b="1" dirty="0" smtClean="0"/>
              <a:t>الكليّات</a:t>
            </a:r>
            <a:r>
              <a:rPr lang="ar-SA" sz="2400" dirty="0" smtClean="0"/>
              <a:t>، أبو البقاء </a:t>
            </a:r>
            <a:r>
              <a:rPr lang="ar-SA" sz="2400" dirty="0" err="1" smtClean="0"/>
              <a:t>الكفوي</a:t>
            </a:r>
            <a:r>
              <a:rPr lang="ar-SA" sz="2400" dirty="0" smtClean="0"/>
              <a:t>، قابله على نسخة خطية: عدنان درويش ومحمد المصري، </a:t>
            </a:r>
            <a:r>
              <a:rPr lang="ar-SA" sz="2400" dirty="0" err="1" smtClean="0"/>
              <a:t>ط</a:t>
            </a:r>
            <a:r>
              <a:rPr lang="ar-SA" sz="2400" dirty="0" smtClean="0"/>
              <a:t> 1، مؤسسة الرسالة ، بيروت،1992م.</a:t>
            </a:r>
            <a:endParaRPr lang="en-US" sz="2400" dirty="0" smtClean="0"/>
          </a:p>
          <a:p>
            <a:pPr lvl="0" rtl="1"/>
            <a:r>
              <a:rPr lang="ar-SA" sz="2400" b="1" dirty="0" err="1" smtClean="0"/>
              <a:t>الكنى</a:t>
            </a:r>
            <a:r>
              <a:rPr lang="ar-SA" sz="2400" b="1" dirty="0" smtClean="0"/>
              <a:t> والألقاب</a:t>
            </a:r>
            <a:r>
              <a:rPr lang="ar-SA" sz="2400" dirty="0" smtClean="0"/>
              <a:t>، عباس </a:t>
            </a:r>
            <a:r>
              <a:rPr lang="ar-SA" sz="2400" dirty="0" err="1" smtClean="0"/>
              <a:t>القمي</a:t>
            </a:r>
            <a:r>
              <a:rPr lang="ar-SA" sz="2400" dirty="0" smtClean="0"/>
              <a:t>، </a:t>
            </a:r>
            <a:r>
              <a:rPr lang="ar-SA" sz="2400" dirty="0" err="1" smtClean="0"/>
              <a:t>ط</a:t>
            </a:r>
            <a:r>
              <a:rPr lang="ar-SA" sz="2400" dirty="0" smtClean="0"/>
              <a:t> 3، المطبعة </a:t>
            </a:r>
            <a:r>
              <a:rPr lang="ar-SA" sz="2400" dirty="0" err="1" smtClean="0"/>
              <a:t>الحيدرية</a:t>
            </a:r>
            <a:r>
              <a:rPr lang="ar-SA" sz="2400" dirty="0" smtClean="0"/>
              <a:t>، النجف، 1969م.</a:t>
            </a:r>
            <a:endParaRPr lang="en-US" sz="2400" dirty="0" smtClean="0"/>
          </a:p>
          <a:p>
            <a:pPr lvl="0" rtl="1"/>
            <a:r>
              <a:rPr lang="ar-SA" sz="2400" b="1" dirty="0" smtClean="0"/>
              <a:t>لسان العرب</a:t>
            </a:r>
            <a:r>
              <a:rPr lang="ar-SA" sz="2400" dirty="0" smtClean="0"/>
              <a:t>، ابن منظور، دار صادر، بيروت، </a:t>
            </a:r>
            <a:r>
              <a:rPr lang="ar-SA" sz="2400" dirty="0" err="1" smtClean="0"/>
              <a:t>د</a:t>
            </a:r>
            <a:r>
              <a:rPr lang="ar-SA" sz="2400" dirty="0" smtClean="0"/>
              <a:t>. ت.</a:t>
            </a:r>
            <a:endParaRPr lang="en-US" sz="2400" dirty="0" smtClean="0"/>
          </a:p>
          <a:p>
            <a:pPr lvl="0" rtl="1"/>
            <a:r>
              <a:rPr lang="ar-SA" sz="2400" b="1" dirty="0" smtClean="0"/>
              <a:t>المدرسة الكوفيّة</a:t>
            </a:r>
            <a:r>
              <a:rPr lang="ar-SA" sz="2400" dirty="0" smtClean="0"/>
              <a:t>، مهدي المخزومي، ط1، مصطفى </a:t>
            </a:r>
            <a:r>
              <a:rPr lang="ar-SA" sz="2400" dirty="0" err="1" smtClean="0"/>
              <a:t>البابي</a:t>
            </a:r>
            <a:r>
              <a:rPr lang="ar-SA" sz="2400" dirty="0" smtClean="0"/>
              <a:t> الحلبي، 1958م.</a:t>
            </a:r>
            <a:endParaRPr lang="en-US" sz="2400" dirty="0" smtClean="0"/>
          </a:p>
          <a:p>
            <a:pPr lvl="0" rtl="1"/>
            <a:r>
              <a:rPr lang="ar-SA" sz="2400" b="1" dirty="0" smtClean="0"/>
              <a:t>المدرسة النحويّة في مصر والشام في القرنين السابع والثامن من الهجرة</a:t>
            </a:r>
            <a:r>
              <a:rPr lang="ar-SA" sz="2400" dirty="0" smtClean="0"/>
              <a:t>، عبد العال سالم مكرم، دار الشروق، بيروت، 1980م.</a:t>
            </a:r>
            <a:endParaRPr lang="en-US" sz="2400" dirty="0" smtClean="0"/>
          </a:p>
          <a:p>
            <a:pPr lvl="0" rtl="1"/>
            <a:r>
              <a:rPr lang="ar-SA" sz="2400" b="1" dirty="0" smtClean="0"/>
              <a:t>معاني القرآن</a:t>
            </a:r>
            <a:r>
              <a:rPr lang="ar-SA" sz="2400" dirty="0" smtClean="0"/>
              <a:t>، الفراء، </a:t>
            </a:r>
            <a:r>
              <a:rPr lang="ar-SA" sz="2400" dirty="0" err="1" smtClean="0"/>
              <a:t>ط</a:t>
            </a:r>
            <a:r>
              <a:rPr lang="ar-SA" sz="2400" dirty="0" smtClean="0"/>
              <a:t> 3، عالم الكتب ، بيروت، 1983م.</a:t>
            </a:r>
            <a:endParaRPr lang="en-US" sz="2400" dirty="0" smtClean="0"/>
          </a:p>
          <a:p>
            <a:endParaRPr lang="ar-SA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sz="2800" b="1" dirty="0" smtClean="0"/>
              <a:t>معاني القرآن وإعرابه</a:t>
            </a:r>
            <a:r>
              <a:rPr lang="ar-SA" sz="2800" dirty="0" smtClean="0"/>
              <a:t>، الزجاج، شرح وتحقيق: عبد الجليل عبده شلبي، ط1، عالم الكتب، 1988م.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معترك الأقران في إعجاز القرآن</a:t>
            </a:r>
            <a:r>
              <a:rPr lang="ar-SA" sz="2800" dirty="0" smtClean="0"/>
              <a:t>، جلال الدين السيوطي، تحقيق: علي محمد البجاوي، دار الفكر العربي، </a:t>
            </a:r>
            <a:r>
              <a:rPr lang="ar-SA" sz="2800" dirty="0" err="1" smtClean="0"/>
              <a:t>د</a:t>
            </a:r>
            <a:r>
              <a:rPr lang="ar-SA" sz="2800" dirty="0" smtClean="0"/>
              <a:t>. ت.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معجم الأدوات والضمائر في القرآن الكريم</a:t>
            </a:r>
            <a:r>
              <a:rPr lang="ar-SA" sz="2800" dirty="0" smtClean="0"/>
              <a:t>، وضعه إسماعيل أحمد </a:t>
            </a:r>
            <a:r>
              <a:rPr lang="ar-SA" sz="2800" dirty="0" err="1" smtClean="0"/>
              <a:t>عمايرة</a:t>
            </a:r>
            <a:r>
              <a:rPr lang="ar-SA" sz="2800" dirty="0" smtClean="0"/>
              <a:t>، وعبد الحميد مصطفى السيد، ط2، مؤسسة الرسالة، بيروت، 1988م.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معجم شواهد النحو الشعرية</a:t>
            </a:r>
            <a:r>
              <a:rPr lang="ar-SA" sz="2800" dirty="0" smtClean="0"/>
              <a:t>، حنّا جميل حدّاد، </a:t>
            </a:r>
            <a:r>
              <a:rPr lang="ar-SA" sz="2800" dirty="0" err="1" smtClean="0"/>
              <a:t>ط</a:t>
            </a:r>
            <a:r>
              <a:rPr lang="ar-SA" sz="2800" dirty="0" smtClean="0"/>
              <a:t> 1، دار العلوم، الرياض، 1984م.</a:t>
            </a:r>
            <a:endParaRPr lang="en-US" sz="2800" dirty="0" smtClean="0"/>
          </a:p>
          <a:p>
            <a:pPr lvl="0" rtl="1"/>
            <a:r>
              <a:rPr lang="ar-SA" sz="2800" b="1" dirty="0" smtClean="0"/>
              <a:t>معجم المؤلفين</a:t>
            </a:r>
            <a:r>
              <a:rPr lang="ar-SA" sz="2800" dirty="0" smtClean="0"/>
              <a:t> ، عمر رضا كحالة ، مكتبة المثنى، ودار إحياء التراث العربي، بيروت، </a:t>
            </a:r>
            <a:r>
              <a:rPr lang="ar-SA" sz="2800" dirty="0" err="1" smtClean="0"/>
              <a:t>د</a:t>
            </a:r>
            <a:r>
              <a:rPr lang="ar-SA" sz="2800" dirty="0" smtClean="0"/>
              <a:t>.ت.</a:t>
            </a:r>
            <a:endParaRPr lang="en-US" sz="2800" dirty="0" smtClean="0"/>
          </a:p>
          <a:p>
            <a:endParaRPr lang="ar-SA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b="1" dirty="0" smtClean="0"/>
              <a:t>المعجم المفصل في شواهد النحو الشعرية</a:t>
            </a:r>
            <a:r>
              <a:rPr lang="ar-SA" dirty="0" smtClean="0"/>
              <a:t>،  إميل بديع يعقوب، ط1، دار الكتب العلمية، بيروت، 1992م.</a:t>
            </a:r>
            <a:endParaRPr lang="en-US" dirty="0" smtClean="0"/>
          </a:p>
          <a:p>
            <a:pPr lvl="0" rtl="1"/>
            <a:r>
              <a:rPr lang="ar-SA" b="1" dirty="0" smtClean="0"/>
              <a:t>مغني اللبيب عن كتب </a:t>
            </a:r>
            <a:r>
              <a:rPr lang="ar-SA" b="1" dirty="0" err="1" smtClean="0"/>
              <a:t>الأعاريب</a:t>
            </a:r>
            <a:r>
              <a:rPr lang="ar-SA" dirty="0" smtClean="0"/>
              <a:t> ، ابن هشام الأنصاري، تحقيق : محمد محيي الدين عبد الحميد، المكتبة العصرية ، بيروت، 1995م.</a:t>
            </a:r>
            <a:endParaRPr lang="en-US" dirty="0" smtClean="0"/>
          </a:p>
          <a:p>
            <a:pPr lvl="0" rtl="1"/>
            <a:r>
              <a:rPr lang="ar-SA" b="1" dirty="0" smtClean="0"/>
              <a:t>مفتاح العلوم</a:t>
            </a:r>
            <a:r>
              <a:rPr lang="ar-SA" dirty="0" smtClean="0"/>
              <a:t>، يوسف بن أبي بكر </a:t>
            </a:r>
            <a:r>
              <a:rPr lang="ar-SA" dirty="0" err="1" smtClean="0"/>
              <a:t>السكاكي</a:t>
            </a:r>
            <a:r>
              <a:rPr lang="ar-SA" dirty="0" smtClean="0"/>
              <a:t>، ضبطه وكنب هوامشه وعلق عليه: نعيم </a:t>
            </a:r>
            <a:r>
              <a:rPr lang="ar-SA" dirty="0" err="1" smtClean="0"/>
              <a:t>زرزور</a:t>
            </a:r>
            <a:r>
              <a:rPr lang="ar-SA" dirty="0" smtClean="0"/>
              <a:t>، ط1، دار الكتب العلمية، 1983م.</a:t>
            </a:r>
            <a:endParaRPr lang="en-US" dirty="0" smtClean="0"/>
          </a:p>
          <a:p>
            <a:pPr lvl="0" rtl="1"/>
            <a:r>
              <a:rPr lang="ar-SA" b="1" dirty="0" smtClean="0"/>
              <a:t>المقتضب</a:t>
            </a:r>
            <a:r>
              <a:rPr lang="ar-SA" dirty="0" smtClean="0"/>
              <a:t>،المبرّد، تحقيق: محمد عبد الخالق </a:t>
            </a:r>
            <a:r>
              <a:rPr lang="ar-SA" dirty="0" err="1" smtClean="0"/>
              <a:t>عضيمة</a:t>
            </a:r>
            <a:r>
              <a:rPr lang="ar-SA" dirty="0" smtClean="0"/>
              <a:t>، عالم الكتب، بيروت, </a:t>
            </a:r>
            <a:r>
              <a:rPr lang="ar-SA" dirty="0" err="1" smtClean="0"/>
              <a:t>د</a:t>
            </a:r>
            <a:r>
              <a:rPr lang="ar-SA" dirty="0" smtClean="0"/>
              <a:t>.ت.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sz="2400" b="1" dirty="0" smtClean="0"/>
              <a:t>المقرّب</a:t>
            </a:r>
            <a:r>
              <a:rPr lang="ar-SA" sz="2400" dirty="0" smtClean="0"/>
              <a:t>، ابن عصفور، تحقيق: أحمد عبد الستار الحواري، وعبد الله </a:t>
            </a:r>
            <a:r>
              <a:rPr lang="ar-SA" sz="2400" dirty="0" err="1" smtClean="0"/>
              <a:t>الجبوري</a:t>
            </a:r>
            <a:r>
              <a:rPr lang="ar-SA" sz="2400" dirty="0" smtClean="0"/>
              <a:t>، مطبعة العاني، بغداد، </a:t>
            </a:r>
            <a:r>
              <a:rPr lang="ar-SA" sz="2400" dirty="0" err="1" smtClean="0"/>
              <a:t>د</a:t>
            </a:r>
            <a:r>
              <a:rPr lang="ar-SA" sz="2400" dirty="0" smtClean="0"/>
              <a:t>. ت.</a:t>
            </a:r>
            <a:endParaRPr lang="en-US" sz="2400" dirty="0" smtClean="0"/>
          </a:p>
          <a:p>
            <a:pPr lvl="0" rtl="1"/>
            <a:r>
              <a:rPr lang="ar-SA" sz="2400" b="1" dirty="0" smtClean="0"/>
              <a:t>من أسرار التعبير في القرآن</a:t>
            </a:r>
            <a:r>
              <a:rPr lang="ar-SA" sz="2400" dirty="0" smtClean="0"/>
              <a:t>: حروف القرآن، عبد الفتاح لاشين، ط1، شركة مكتبات عكاظ، 1983م.</a:t>
            </a:r>
            <a:endParaRPr lang="en-US" sz="2400" dirty="0" smtClean="0"/>
          </a:p>
          <a:p>
            <a:pPr lvl="0" rtl="1"/>
            <a:r>
              <a:rPr lang="ar-SA" sz="2400" b="1" dirty="0" smtClean="0"/>
              <a:t>من أسرار اللغة</a:t>
            </a:r>
            <a:r>
              <a:rPr lang="ar-SA" sz="2400" dirty="0" smtClean="0"/>
              <a:t>, إبراهيم أنيس, مكتبة </a:t>
            </a:r>
            <a:r>
              <a:rPr lang="ar-SA" sz="2400" dirty="0" err="1" smtClean="0"/>
              <a:t>الأنجلو</a:t>
            </a:r>
            <a:r>
              <a:rPr lang="ar-SA" sz="2400" dirty="0" smtClean="0"/>
              <a:t> المصرية ، القاهرة ، 1994م. </a:t>
            </a:r>
            <a:endParaRPr lang="en-US" sz="2400" dirty="0" smtClean="0"/>
          </a:p>
          <a:p>
            <a:pPr lvl="0" rtl="1"/>
            <a:r>
              <a:rPr lang="ar-SA" sz="2400" b="1" dirty="0" smtClean="0"/>
              <a:t>المنصف</a:t>
            </a:r>
            <a:r>
              <a:rPr lang="ar-SA" sz="2400" dirty="0" smtClean="0"/>
              <a:t>، أبو الفتح عثمان بن جنّي، تحقيق: إبراهيم مصطفى، وعبد الله أمين، ط1، مطبعة </a:t>
            </a:r>
            <a:r>
              <a:rPr lang="ar-SA" sz="2400" dirty="0" err="1" smtClean="0"/>
              <a:t>البابي</a:t>
            </a:r>
            <a:r>
              <a:rPr lang="ar-SA" sz="2400" dirty="0" smtClean="0"/>
              <a:t> الحلبي، القاهرة، 1954م.</a:t>
            </a:r>
            <a:endParaRPr lang="en-US" sz="2400" dirty="0" smtClean="0"/>
          </a:p>
          <a:p>
            <a:r>
              <a:rPr lang="ar-SA" sz="2400" b="1" dirty="0" smtClean="0"/>
              <a:t>موسوعة كشاف اصطلاحات الفنون والعلوم</a:t>
            </a:r>
            <a:r>
              <a:rPr lang="ar-SA" sz="2400" dirty="0" smtClean="0"/>
              <a:t>، محمد علي </a:t>
            </a:r>
            <a:r>
              <a:rPr lang="ar-SA" sz="2400" dirty="0" err="1" smtClean="0"/>
              <a:t>التهانوي</a:t>
            </a:r>
            <a:r>
              <a:rPr lang="ar-SA" sz="2400" dirty="0" smtClean="0"/>
              <a:t>، تقديم وإشراف ومراجعة: رفيق العجم، تحقيق: علي </a:t>
            </a:r>
            <a:r>
              <a:rPr lang="ar-SA" sz="2400" dirty="0" err="1" smtClean="0"/>
              <a:t>دحروج</a:t>
            </a:r>
            <a:r>
              <a:rPr lang="ar-SA" sz="2400" dirty="0" smtClean="0"/>
              <a:t> نقل النص الفارسي إلى العربية: عبد الله </a:t>
            </a:r>
            <a:r>
              <a:rPr lang="ar-SA" sz="2400" dirty="0" err="1" smtClean="0"/>
              <a:t>الخالدي</a:t>
            </a:r>
            <a:r>
              <a:rPr lang="ar-SA" sz="2400" dirty="0" smtClean="0"/>
              <a:t>، الترجمة الأجنبية، جورج زيناتي، مكتبة لبنان، 1996م.</a:t>
            </a:r>
            <a:endParaRPr lang="ar-SA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sz="2400" b="1" dirty="0" smtClean="0"/>
              <a:t>نظرية الأصل والفرع في النحو العربي</a:t>
            </a:r>
            <a:r>
              <a:rPr lang="ar-SA" sz="2400" dirty="0" smtClean="0"/>
              <a:t>، حسن خميس الملخ، ط1، دار الشروق، عمان، 2001م.</a:t>
            </a:r>
            <a:endParaRPr lang="en-US" sz="2400" dirty="0" smtClean="0"/>
          </a:p>
          <a:p>
            <a:pPr lvl="0" rtl="1"/>
            <a:r>
              <a:rPr lang="ar-SA" sz="2400" b="1" dirty="0" smtClean="0"/>
              <a:t>نظم الدرر في تناسب الآيات والسور</a:t>
            </a:r>
            <a:r>
              <a:rPr lang="ar-SA" sz="2400" dirty="0" smtClean="0"/>
              <a:t>، برهان الدين أبو الحسن إبراهيم بن عمر </a:t>
            </a:r>
            <a:r>
              <a:rPr lang="ar-SA" sz="2400" dirty="0" err="1" smtClean="0"/>
              <a:t>البقاعي</a:t>
            </a:r>
            <a:r>
              <a:rPr lang="ar-SA" sz="2400" dirty="0" smtClean="0"/>
              <a:t>، خرج آياته وأحاديثه:عبد الرزاق غالب المهدي، ط1، دار الكتب العلمية، بيروت، 1995م</a:t>
            </a:r>
            <a:r>
              <a:rPr lang="ar-SA" sz="2400" dirty="0" smtClean="0"/>
              <a:t>.</a:t>
            </a:r>
            <a:endParaRPr lang="en-US" sz="2400" dirty="0" smtClean="0"/>
          </a:p>
          <a:p>
            <a:pPr lvl="0" rtl="1"/>
            <a:r>
              <a:rPr lang="ar-SA" sz="2400" b="1" dirty="0" smtClean="0"/>
              <a:t>ابن هشام الأنصاري</a:t>
            </a:r>
            <a:r>
              <a:rPr lang="ar-SA" sz="2400" dirty="0" smtClean="0"/>
              <a:t>: آثاره ومذهبه النحوي، علي فوده نيل، ط1، شركة مطابع المطوع، </a:t>
            </a:r>
            <a:r>
              <a:rPr lang="ar-SA" sz="2400" dirty="0" err="1" smtClean="0"/>
              <a:t>الدمّام</a:t>
            </a:r>
            <a:r>
              <a:rPr lang="ar-SA" sz="2400" dirty="0" smtClean="0"/>
              <a:t>، 1985م.</a:t>
            </a:r>
            <a:endParaRPr lang="en-US" sz="2400" dirty="0" smtClean="0"/>
          </a:p>
          <a:p>
            <a:pPr lvl="0" rtl="1"/>
            <a:r>
              <a:rPr lang="ar-SA" sz="2400" b="1" dirty="0" err="1" smtClean="0"/>
              <a:t>همع</a:t>
            </a:r>
            <a:r>
              <a:rPr lang="ar-SA" sz="2400" b="1" dirty="0" smtClean="0"/>
              <a:t> الهوامع في شرح جمع الجوامع</a:t>
            </a:r>
            <a:r>
              <a:rPr lang="ar-SA" sz="2400" dirty="0" smtClean="0"/>
              <a:t>، جلال الدين السيوطي، تحقيق: أحمد شمس الدين، ط1، دار الكتب العلمية، بيروت، 1998م.</a:t>
            </a:r>
            <a:endParaRPr lang="en-US" sz="2400" dirty="0" smtClean="0"/>
          </a:p>
          <a:p>
            <a:pPr lvl="0" rtl="1"/>
            <a:r>
              <a:rPr lang="ar-SA" sz="2400" b="1" dirty="0" smtClean="0"/>
              <a:t>الوافي بالوفيات</a:t>
            </a:r>
            <a:r>
              <a:rPr lang="ar-SA" sz="2400" dirty="0" smtClean="0"/>
              <a:t>، صلاح الدين خليل بن أيبك </a:t>
            </a:r>
            <a:r>
              <a:rPr lang="ar-SA" sz="2400" dirty="0" err="1" smtClean="0"/>
              <a:t>الصفدي</a:t>
            </a:r>
            <a:r>
              <a:rPr lang="ar-SA" sz="2400" dirty="0" smtClean="0"/>
              <a:t> باعتناء: </a:t>
            </a:r>
            <a:r>
              <a:rPr lang="ar-SA" sz="2400" dirty="0" err="1" smtClean="0"/>
              <a:t>س</a:t>
            </a:r>
            <a:r>
              <a:rPr lang="ar-SA" sz="2400" dirty="0" smtClean="0"/>
              <a:t>. </a:t>
            </a:r>
            <a:r>
              <a:rPr lang="ar-SA" sz="2400" dirty="0" err="1" smtClean="0"/>
              <a:t>ديدرينغ</a:t>
            </a:r>
            <a:r>
              <a:rPr lang="ar-SA" sz="2400" dirty="0" smtClean="0"/>
              <a:t> </a:t>
            </a:r>
            <a:r>
              <a:rPr lang="ar-SA" sz="2400" dirty="0" err="1" smtClean="0"/>
              <a:t>فرانز</a:t>
            </a:r>
            <a:r>
              <a:rPr lang="ar-SA" sz="2400" dirty="0" smtClean="0"/>
              <a:t> </a:t>
            </a:r>
            <a:r>
              <a:rPr lang="ar-SA" sz="2400" dirty="0" err="1" smtClean="0"/>
              <a:t>ستناير</a:t>
            </a:r>
            <a:r>
              <a:rPr lang="ar-SA" sz="2400" dirty="0" smtClean="0"/>
              <a:t> </a:t>
            </a:r>
            <a:r>
              <a:rPr lang="ar-SA" sz="2400" dirty="0" err="1" smtClean="0"/>
              <a:t>بفيسبادن</a:t>
            </a:r>
            <a:r>
              <a:rPr lang="ar-SA" sz="2400" dirty="0" smtClean="0"/>
              <a:t>. د. ن، </a:t>
            </a:r>
            <a:r>
              <a:rPr lang="ar-SA" sz="2400" dirty="0" err="1" smtClean="0"/>
              <a:t>د</a:t>
            </a:r>
            <a:r>
              <a:rPr lang="ar-SA" sz="2400" dirty="0" smtClean="0"/>
              <a:t>. ت. </a:t>
            </a:r>
            <a:endParaRPr lang="en-US" sz="2400" dirty="0" smtClean="0"/>
          </a:p>
          <a:p>
            <a:pPr rtl="1"/>
            <a:r>
              <a:rPr lang="ar-SA" sz="2400" dirty="0" smtClean="0"/>
              <a:t> </a:t>
            </a:r>
            <a:endParaRPr lang="en-US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الدوريّات: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b="1" dirty="0" smtClean="0"/>
              <a:t>بيد </a:t>
            </a:r>
            <a:r>
              <a:rPr lang="ar-SA" b="1" dirty="0" smtClean="0"/>
              <a:t>ولا </a:t>
            </a:r>
            <a:r>
              <a:rPr lang="ar-SA" b="1" dirty="0" err="1" smtClean="0"/>
              <a:t>سيّما</a:t>
            </a:r>
            <a:r>
              <a:rPr lang="ar-SA" b="1" dirty="0" smtClean="0"/>
              <a:t> بين ثبات المصطلح وتمرّد الاستعمال</a:t>
            </a:r>
            <a:r>
              <a:rPr lang="ar-SA" dirty="0" smtClean="0"/>
              <a:t>، حنّا حدّاد، مجلة مجمع اللغة العربية الأردني، العدد المزدوج (42-43)، السنة السادسة عشرة، (كانون الثاني- كانون الأول)، 1992م.</a:t>
            </a:r>
            <a:endParaRPr lang="en-US" dirty="0" smtClean="0"/>
          </a:p>
          <a:p>
            <a:pPr lvl="0" rtl="1"/>
            <a:r>
              <a:rPr lang="ar-SA" b="1" dirty="0" smtClean="0"/>
              <a:t>خواطر وآراء صرفية</a:t>
            </a:r>
            <a:r>
              <a:rPr lang="ar-SA" dirty="0" smtClean="0"/>
              <a:t>، فوزي </a:t>
            </a:r>
            <a:r>
              <a:rPr lang="ar-SA" dirty="0" err="1" smtClean="0"/>
              <a:t>الشايب</a:t>
            </a:r>
            <a:r>
              <a:rPr lang="ar-SA" dirty="0" smtClean="0"/>
              <a:t>، مجلة مجمع اللغة العربية الأردني، العدد (47)، السنة الثامنة عشرة.</a:t>
            </a:r>
            <a:endParaRPr lang="en-US" dirty="0" smtClean="0"/>
          </a:p>
          <a:p>
            <a:r>
              <a:rPr lang="ar-SA" b="1" dirty="0" smtClean="0"/>
              <a:t>أبو الفتح بن جنّيّ وأثره في اللغة العربية</a:t>
            </a:r>
            <a:r>
              <a:rPr lang="ar-SA" dirty="0" smtClean="0"/>
              <a:t>، محمد أسعد </a:t>
            </a:r>
            <a:r>
              <a:rPr lang="ar-SA" dirty="0" err="1" smtClean="0"/>
              <a:t>طلس</a:t>
            </a:r>
            <a:r>
              <a:rPr lang="ar-SA" dirty="0" smtClean="0"/>
              <a:t>، مجلة المجمع العلمي بدمشق ، مجلد 32، جزء 1، كانون الثاني، 1957م.</a:t>
            </a:r>
            <a:endParaRPr lang="ar-SA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1659</TotalTime>
  <Words>2265</Words>
  <Application>Microsoft Office PowerPoint</Application>
  <PresentationFormat>A4 Paper (210x297 mm)‎</PresentationFormat>
  <Paragraphs>117</Paragraphs>
  <Slides>24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25" baseType="lpstr">
      <vt:lpstr>Office Theme</vt:lpstr>
      <vt:lpstr>الشريحة 1</vt:lpstr>
      <vt:lpstr>المحاضرة الرابعة عشرة بعض مصادر البحث اللغويّ ومراجعه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الدوريّات: </vt:lpstr>
      <vt:lpstr>الشريحة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XP</cp:lastModifiedBy>
  <cp:revision>151</cp:revision>
  <dcterms:created xsi:type="dcterms:W3CDTF">2009-10-14T19:14:34Z</dcterms:created>
  <dcterms:modified xsi:type="dcterms:W3CDTF">2012-11-11T21:16:04Z</dcterms:modified>
</cp:coreProperties>
</file>