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4ED2CC"/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300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7634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D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365750" cy="19812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6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6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SA" sz="36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النحو(</a:t>
            </a:r>
            <a:r>
              <a:rPr lang="ar-SA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4</a:t>
            </a:r>
            <a:r>
              <a:rPr lang="ar-SA" sz="36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)</a:t>
            </a:r>
            <a:endParaRPr lang="ar-SA" sz="3600" b="1" dirty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ar-SA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د. عبدالله علي أبو شبانة خلف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2209800" y="2057400"/>
            <a:ext cx="5334000" cy="1524000"/>
          </a:xfrm>
          <a:solidFill>
            <a:srgbClr val="FFFF66"/>
          </a:solidFill>
        </p:spPr>
        <p:txBody>
          <a:bodyPr/>
          <a:lstStyle/>
          <a:p>
            <a:pPr eaLnBrk="1" hangingPunct="1">
              <a:defRPr/>
            </a:pPr>
            <a:r>
              <a:rPr lang="ar-SA" sz="4800" b="1" spc="-150" dirty="0">
                <a:solidFill>
                  <a:srgbClr val="C00000"/>
                </a:solidFill>
                <a:latin typeface="ae_AlMateen" pitchFamily="2" charset="-78"/>
                <a:cs typeface="+mn-cs"/>
              </a:rPr>
              <a:t>المحاضرة الثالثة</a:t>
            </a:r>
            <a:r>
              <a:rPr lang="ar-SA" sz="4800" b="1" spc="-150" dirty="0" smtClean="0">
                <a:solidFill>
                  <a:srgbClr val="C000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z="4800" b="1" spc="-150" dirty="0" smtClean="0">
                <a:solidFill>
                  <a:srgbClr val="C0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4800" b="1" spc="-150" dirty="0">
                <a:solidFill>
                  <a:srgbClr val="C00000"/>
                </a:solidFill>
                <a:latin typeface="ae_AlMateen" pitchFamily="2" charset="-78"/>
                <a:cs typeface="+mn-cs"/>
              </a:rPr>
              <a:t>الإضافة</a:t>
            </a:r>
            <a:endParaRPr lang="en-US" sz="4800" b="1" spc="-150" dirty="0">
              <a:solidFill>
                <a:srgbClr val="C00000"/>
              </a:solidFill>
              <a:latin typeface="ae_AlMateen" pitchFamily="2" charset="-7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الإضافة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sz="3000" b="1" dirty="0" smtClean="0">
                <a:solidFill>
                  <a:srgbClr val="002060"/>
                </a:solidFill>
              </a:rPr>
              <a:t>تعريفها؛ لغة</a:t>
            </a:r>
            <a:r>
              <a:rPr lang="ar-SA" sz="3000" dirty="0" smtClean="0"/>
              <a:t>: </a:t>
            </a:r>
            <a:r>
              <a:rPr lang="ar-SA" sz="3000" dirty="0"/>
              <a:t>مطلق الإسناد، </a:t>
            </a:r>
            <a:r>
              <a:rPr lang="ar-SA" sz="3000" dirty="0" smtClean="0"/>
              <a:t>كأن </a:t>
            </a:r>
            <a:r>
              <a:rPr lang="ar-SA" sz="3000" dirty="0" smtClean="0"/>
              <a:t>يسند الرجل </a:t>
            </a:r>
            <a:r>
              <a:rPr lang="ar-SA" sz="3000" dirty="0"/>
              <a:t>ظهره إلى </a:t>
            </a:r>
            <a:r>
              <a:rPr lang="ar-SA" sz="3000" dirty="0" smtClean="0"/>
              <a:t>حائط ، </a:t>
            </a:r>
            <a:r>
              <a:rPr lang="ar-SA" sz="3000" dirty="0"/>
              <a:t>أو غيره</a:t>
            </a:r>
            <a:endParaRPr lang="en-US" sz="3000" dirty="0"/>
          </a:p>
          <a:p>
            <a:pPr algn="justLow" rtl="1"/>
            <a:r>
              <a:rPr lang="ar-SA" sz="3000" b="1" dirty="0">
                <a:solidFill>
                  <a:srgbClr val="002060"/>
                </a:solidFill>
              </a:rPr>
              <a:t>وفي اصطلاح </a:t>
            </a:r>
            <a:r>
              <a:rPr lang="ar-SA" sz="3000" b="1" dirty="0" smtClean="0">
                <a:solidFill>
                  <a:srgbClr val="002060"/>
                </a:solidFill>
              </a:rPr>
              <a:t>النحاة</a:t>
            </a:r>
            <a:r>
              <a:rPr lang="ar-SA" sz="3000" dirty="0" smtClean="0"/>
              <a:t>: </a:t>
            </a:r>
            <a:r>
              <a:rPr lang="ar-SA" sz="3000" dirty="0"/>
              <a:t>إسناد اسم إلى غيره على تنزيل الثاني من الأول منزلة التنوين أو ما يقوم مقامه.</a:t>
            </a:r>
            <a:endParaRPr lang="en-US" sz="3000" dirty="0"/>
          </a:p>
          <a:p>
            <a:pPr algn="justLow" rtl="1"/>
            <a:r>
              <a:rPr lang="ar-SA" sz="3000" dirty="0"/>
              <a:t>والمضاف لا يكون إلا </a:t>
            </a:r>
            <a:r>
              <a:rPr lang="ar-SA" sz="3000" dirty="0" smtClean="0"/>
              <a:t>اسماً؛ لسببين، الأول</a:t>
            </a:r>
            <a:r>
              <a:rPr lang="ar-SA" sz="3000" dirty="0" smtClean="0"/>
              <a:t>: أن </a:t>
            </a:r>
            <a:r>
              <a:rPr lang="ar-SA" sz="3000" dirty="0" smtClean="0"/>
              <a:t>التنوين </a:t>
            </a:r>
            <a:r>
              <a:rPr lang="ar-SA" sz="3000" dirty="0"/>
              <a:t>لا يدخل إلاَّ </a:t>
            </a:r>
            <a:r>
              <a:rPr lang="ar-SA" sz="3000" dirty="0" smtClean="0"/>
              <a:t>على </a:t>
            </a:r>
            <a:r>
              <a:rPr lang="ar-SA" sz="3000" dirty="0"/>
              <a:t>الأسماء.</a:t>
            </a:r>
            <a:endParaRPr lang="en-US" sz="3000" dirty="0"/>
          </a:p>
          <a:p>
            <a:pPr algn="justLow" rtl="1"/>
            <a:r>
              <a:rPr lang="ar-SA" sz="3000" dirty="0"/>
              <a:t>والسبب الثاني: أن الغرض من الإضافة تعريف المضاف، والفعل لا يتعرف. </a:t>
            </a:r>
            <a:endParaRPr lang="en-US" sz="3000" dirty="0"/>
          </a:p>
          <a:p>
            <a:pPr algn="justLow" rtl="1"/>
            <a:r>
              <a:rPr lang="ar-SA" sz="2800" dirty="0"/>
              <a:t>كما أن الأصل في المضاف إليه أن يكون اسماً؛  </a:t>
            </a:r>
            <a:r>
              <a:rPr lang="ar-SA" sz="2800" dirty="0" smtClean="0"/>
              <a:t>لأنه </a:t>
            </a:r>
            <a:r>
              <a:rPr lang="ar-SA" sz="2800" dirty="0"/>
              <a:t>محكوم عليه في المعنى، ولا يحكم إلا على الأسماء.</a:t>
            </a:r>
            <a:endParaRPr lang="en-US" sz="28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39004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نوعا الإضافة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>
                <a:solidFill>
                  <a:srgbClr val="C00000"/>
                </a:solidFill>
              </a:rPr>
              <a:t>الإضافة </a:t>
            </a:r>
            <a:r>
              <a:rPr lang="ar-SA" dirty="0">
                <a:solidFill>
                  <a:srgbClr val="C00000"/>
                </a:solidFill>
              </a:rPr>
              <a:t>في اللغة العربية نوعان:</a:t>
            </a:r>
            <a:endParaRPr lang="en-US" dirty="0">
              <a:solidFill>
                <a:srgbClr val="C00000"/>
              </a:solidFill>
            </a:endParaRPr>
          </a:p>
          <a:p>
            <a:pPr algn="justLow" rtl="1"/>
            <a:r>
              <a:rPr lang="ar-SA" b="1" dirty="0">
                <a:solidFill>
                  <a:srgbClr val="002060"/>
                </a:solidFill>
              </a:rPr>
              <a:t>أولاً: الإضافة المحضة</a:t>
            </a:r>
            <a:r>
              <a:rPr lang="ar-SA" dirty="0"/>
              <a:t>، وهي ما كان الاتصال فيها بين المضاف </a:t>
            </a:r>
            <a:r>
              <a:rPr lang="ar-SA" dirty="0" smtClean="0"/>
              <a:t>والمضافِ </a:t>
            </a:r>
            <a:r>
              <a:rPr lang="ar-SA" dirty="0"/>
              <a:t>إليه قوياً، وتفيد هذه الإضافة التخصيص والتعريف. لذلك تسمى أيضاً: </a:t>
            </a:r>
            <a:r>
              <a:rPr lang="ar-SA" b="1" dirty="0">
                <a:solidFill>
                  <a:srgbClr val="002060"/>
                </a:solidFill>
              </a:rPr>
              <a:t>معنوية أو حقيقية</a:t>
            </a:r>
            <a:r>
              <a:rPr lang="ar-SA" dirty="0"/>
              <a:t>.</a:t>
            </a:r>
            <a:endParaRPr lang="en-US" dirty="0"/>
          </a:p>
          <a:p>
            <a:pPr algn="justLow" rtl="1"/>
            <a:r>
              <a:rPr lang="ar-SA" dirty="0"/>
              <a:t>والمضاف في الإضافة المحصنة يكون واحداً مما يأتي:</a:t>
            </a:r>
            <a:endParaRPr lang="en-US" dirty="0"/>
          </a:p>
          <a:p>
            <a:pPr marL="457200" indent="-457200" algn="justLow" rtl="1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أن يكون المضاف أحد الأسماء الجامدة كالمصادر وأسماء المصادر، وبعض الظروف</a:t>
            </a:r>
            <a:r>
              <a:rPr lang="ar-SA" dirty="0" smtClean="0"/>
              <a:t>، نحو قوله صلى الله عليه وسلم: "</a:t>
            </a:r>
            <a:r>
              <a:rPr lang="ar-SA" dirty="0">
                <a:solidFill>
                  <a:srgbClr val="FF0000"/>
                </a:solidFill>
              </a:rPr>
              <a:t>من حُسْنِ إسلام المرءِ تركه ما </a:t>
            </a:r>
            <a:r>
              <a:rPr lang="ar-SA" dirty="0" err="1" smtClean="0">
                <a:solidFill>
                  <a:srgbClr val="FF0000"/>
                </a:solidFill>
              </a:rPr>
              <a:t>لايعنيه</a:t>
            </a:r>
            <a:r>
              <a:rPr lang="ar-SA" dirty="0">
                <a:solidFill>
                  <a:srgbClr val="FF0000"/>
                </a:solidFill>
              </a:rPr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390807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تابع: الإضافة المحضة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والإعراب على النحو الآتي:</a:t>
            </a:r>
          </a:p>
          <a:p>
            <a:pPr algn="justLow" rtl="1"/>
            <a:r>
              <a:rPr lang="ar-SA" sz="2400" b="1" dirty="0" smtClean="0"/>
              <a:t>من: حرف جر، حسن: </a:t>
            </a:r>
            <a:r>
              <a:rPr lang="ar-SA" sz="2400" b="1" dirty="0"/>
              <a:t>اسم مجرور </a:t>
            </a:r>
            <a:r>
              <a:rPr lang="ar-SA" sz="2400" b="1" dirty="0" smtClean="0"/>
              <a:t>(مضاف، مصدر) إسلام: </a:t>
            </a:r>
            <a:r>
              <a:rPr lang="ar-SA" sz="2400" b="1" dirty="0"/>
              <a:t>مضاف </a:t>
            </a:r>
            <a:r>
              <a:rPr lang="ar-SA" sz="2400" b="1" dirty="0" smtClean="0"/>
              <a:t>إليه</a:t>
            </a:r>
          </a:p>
          <a:p>
            <a:pPr algn="justLow" rtl="1"/>
            <a:r>
              <a:rPr lang="ar-SA" dirty="0" smtClean="0"/>
              <a:t>ومنه قولنا: هذا كتاب خالد، </a:t>
            </a:r>
            <a:r>
              <a:rPr lang="ar-SA" sz="2400" b="1" dirty="0" smtClean="0"/>
              <a:t>فاسم الإشارة مبتدأ، وكتاب خبر(مصدر مضاف)، وخالد: مضاف </a:t>
            </a:r>
            <a:r>
              <a:rPr lang="ar-SA" sz="2400" b="1" dirty="0" smtClean="0"/>
              <a:t>إليه.</a:t>
            </a:r>
            <a:r>
              <a:rPr lang="ar-SA" dirty="0" smtClean="0"/>
              <a:t>                                                   </a:t>
            </a:r>
            <a:endParaRPr lang="ar-SA" dirty="0" smtClean="0"/>
          </a:p>
          <a:p>
            <a:pPr lvl="0" algn="justLow" rtl="1"/>
            <a:r>
              <a:rPr lang="ar-SA" sz="3000" b="1" dirty="0" smtClean="0">
                <a:solidFill>
                  <a:srgbClr val="002060"/>
                </a:solidFill>
              </a:rPr>
              <a:t>أن </a:t>
            </a:r>
            <a:r>
              <a:rPr lang="ar-SA" sz="3000" b="1" dirty="0">
                <a:solidFill>
                  <a:srgbClr val="002060"/>
                </a:solidFill>
              </a:rPr>
              <a:t>يكون المضاف اسم زمان، أو اسم مكان، أو اسم </a:t>
            </a:r>
            <a:r>
              <a:rPr lang="ar-SA" sz="3000" b="1" dirty="0" smtClean="0">
                <a:solidFill>
                  <a:srgbClr val="002060"/>
                </a:solidFill>
              </a:rPr>
              <a:t>آلة، </a:t>
            </a:r>
            <a:r>
              <a:rPr lang="ar-SA" sz="3000" b="1" dirty="0">
                <a:solidFill>
                  <a:srgbClr val="002060"/>
                </a:solidFill>
              </a:rPr>
              <a:t>وهي المشتقات الشبيهة </a:t>
            </a:r>
            <a:r>
              <a:rPr lang="ar-SA" sz="3000" b="1" dirty="0" smtClean="0">
                <a:solidFill>
                  <a:srgbClr val="002060"/>
                </a:solidFill>
              </a:rPr>
              <a:t>بالجوامد</a:t>
            </a:r>
            <a:r>
              <a:rPr lang="ar-SA" dirty="0"/>
              <a:t>، أي التي لا تعمل على الإطلاق، ولا تدل على زمن معين، نحو: مسكنُ المواطن </a:t>
            </a:r>
            <a:r>
              <a:rPr lang="ar-SA" dirty="0" smtClean="0"/>
              <a:t>بسيط.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02412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تابع: الإضافة المحضة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Low" rtl="1"/>
            <a:r>
              <a:rPr lang="ar-SA" b="1" dirty="0" smtClean="0">
                <a:solidFill>
                  <a:srgbClr val="002060"/>
                </a:solidFill>
              </a:rPr>
              <a:t>- أن </a:t>
            </a:r>
            <a:r>
              <a:rPr lang="ar-SA" b="1" dirty="0">
                <a:solidFill>
                  <a:srgbClr val="002060"/>
                </a:solidFill>
              </a:rPr>
              <a:t>يكون المضاف </a:t>
            </a:r>
            <a:r>
              <a:rPr lang="ar-SA" b="1" dirty="0" smtClean="0">
                <a:solidFill>
                  <a:srgbClr val="002060"/>
                </a:solidFill>
              </a:rPr>
              <a:t>مشتقاً، </a:t>
            </a:r>
            <a:r>
              <a:rPr lang="ar-SA" b="1" dirty="0">
                <a:solidFill>
                  <a:srgbClr val="002060"/>
                </a:solidFill>
              </a:rPr>
              <a:t>على أن يدل التركيب النحوي للجملة على الزمن الماضي</a:t>
            </a:r>
            <a:r>
              <a:rPr lang="ar-SA" dirty="0"/>
              <a:t>، نحو: هذا كاتبُ الدرسِ </a:t>
            </a:r>
            <a:r>
              <a:rPr lang="ar-SA" dirty="0" smtClean="0"/>
              <a:t>أمس.</a:t>
            </a:r>
            <a:endParaRPr lang="en-US" dirty="0"/>
          </a:p>
          <a:p>
            <a:pPr algn="justLow" rtl="1"/>
            <a:r>
              <a:rPr lang="ar-SA" dirty="0"/>
              <a:t>  </a:t>
            </a:r>
            <a:r>
              <a:rPr lang="ar-SA" sz="2400" b="1" dirty="0" smtClean="0"/>
              <a:t>هذا: مبتدأ، كاتب: خبر </a:t>
            </a:r>
            <a:r>
              <a:rPr lang="ar-SA" sz="2400" b="1" dirty="0"/>
              <a:t>(</a:t>
            </a:r>
            <a:r>
              <a:rPr lang="ar-SA" sz="2400" b="1" dirty="0" smtClean="0"/>
              <a:t>مضاف وهو اسم فاعل)، الدرس: مضاف إليه، و(أمس)  </a:t>
            </a:r>
            <a:r>
              <a:rPr lang="ar-SA" sz="2400" b="1" dirty="0"/>
              <a:t>دلت على الزمن </a:t>
            </a:r>
            <a:r>
              <a:rPr lang="ar-SA" sz="2400" b="1" dirty="0" smtClean="0"/>
              <a:t>الماضي.</a:t>
            </a:r>
            <a:endParaRPr lang="en-US" sz="2400" b="1" dirty="0"/>
          </a:p>
          <a:p>
            <a:pPr algn="justLow" rtl="1"/>
            <a:r>
              <a:rPr lang="ar-SA" b="1" dirty="0" smtClean="0">
                <a:solidFill>
                  <a:srgbClr val="002060"/>
                </a:solidFill>
              </a:rPr>
              <a:t>- </a:t>
            </a:r>
            <a:r>
              <a:rPr lang="ar-SA" sz="3000" b="1" dirty="0" smtClean="0">
                <a:solidFill>
                  <a:srgbClr val="002060"/>
                </a:solidFill>
              </a:rPr>
              <a:t>أن </a:t>
            </a:r>
            <a:r>
              <a:rPr lang="ar-SA" sz="3000" b="1" dirty="0">
                <a:solidFill>
                  <a:srgbClr val="002060"/>
                </a:solidFill>
              </a:rPr>
              <a:t>يكون المضاف مشتقاً بشرط أن لا يكون في الجملة دليل على نوع الزمن الذي تحقق فيه </a:t>
            </a:r>
            <a:r>
              <a:rPr lang="ar-SA" sz="3000" b="1" dirty="0" smtClean="0">
                <a:solidFill>
                  <a:srgbClr val="002060"/>
                </a:solidFill>
              </a:rPr>
              <a:t>معناها</a:t>
            </a:r>
            <a:r>
              <a:rPr lang="ar-SA" sz="3000" dirty="0" smtClean="0"/>
              <a:t>، نحو: طالبُ </a:t>
            </a:r>
            <a:r>
              <a:rPr lang="ar-SA" sz="3000" dirty="0"/>
              <a:t>العلم محمودُ </a:t>
            </a:r>
            <a:r>
              <a:rPr lang="ar-SA" sz="3000" dirty="0" smtClean="0"/>
              <a:t>الخُلق.</a:t>
            </a:r>
            <a:r>
              <a:rPr lang="ar-SA" sz="3000" dirty="0"/>
              <a:t> </a:t>
            </a:r>
            <a:endParaRPr lang="ar-SA" sz="3000" dirty="0" smtClean="0"/>
          </a:p>
          <a:p>
            <a:pPr algn="justLow" rtl="1"/>
            <a:r>
              <a:rPr lang="ar-SA" sz="2400" b="1" dirty="0" smtClean="0"/>
              <a:t>طالب: مبتدأ </a:t>
            </a:r>
            <a:r>
              <a:rPr lang="ar-SA" sz="2400" b="1" dirty="0"/>
              <a:t>(مضاف</a:t>
            </a:r>
            <a:r>
              <a:rPr lang="ar-SA" sz="2400" b="1" dirty="0" smtClean="0"/>
              <a:t>)، العلم: مضاف </a:t>
            </a:r>
            <a:r>
              <a:rPr lang="ar-SA" sz="2400" b="1" dirty="0"/>
              <a:t>إليه </a:t>
            </a:r>
            <a:r>
              <a:rPr lang="ar-SA" sz="2400" b="1" dirty="0" smtClean="0"/>
              <a:t>، محمود: خبر </a:t>
            </a:r>
            <a:r>
              <a:rPr lang="ar-SA" sz="2400" b="1" dirty="0"/>
              <a:t>(مضاف</a:t>
            </a:r>
            <a:r>
              <a:rPr lang="ar-SA" sz="2400" b="1" dirty="0" smtClean="0"/>
              <a:t>)، الخلق: مضاف </a:t>
            </a:r>
            <a:r>
              <a:rPr lang="ar-SA" sz="2400" b="1" dirty="0" smtClean="0"/>
              <a:t>إليه.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487508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dirty="0"/>
              <a:t/>
            </a:r>
            <a:br>
              <a:rPr lang="ar-SA" dirty="0"/>
            </a:br>
            <a:r>
              <a:rPr lang="ar-SA" b="1" dirty="0" smtClean="0">
                <a:solidFill>
                  <a:srgbClr val="C00000"/>
                </a:solidFill>
              </a:rPr>
              <a:t>ثانياً</a:t>
            </a:r>
            <a:r>
              <a:rPr lang="ar-SA" b="1" dirty="0">
                <a:solidFill>
                  <a:srgbClr val="C00000"/>
                </a:solidFill>
              </a:rPr>
              <a:t>: الإضافة غير </a:t>
            </a:r>
            <a:r>
              <a:rPr lang="ar-SA" b="1" dirty="0" smtClean="0">
                <a:solidFill>
                  <a:srgbClr val="C00000"/>
                </a:solidFill>
              </a:rPr>
              <a:t>المحضة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algn="justLow" rtl="1"/>
            <a:r>
              <a:rPr lang="ar-SA" dirty="0" smtClean="0"/>
              <a:t>هي </a:t>
            </a:r>
            <a:r>
              <a:rPr lang="ar-SA" dirty="0"/>
              <a:t>ما يكون المضاف فيها اسم فاعل، أو اسم مفعول، أو صفة مشبهة، وتسمى إضافة لفظية، وهي على نية الانفصال.</a:t>
            </a:r>
            <a:endParaRPr lang="en-US" dirty="0"/>
          </a:p>
          <a:p>
            <a:pPr algn="justLow" rtl="1"/>
            <a:r>
              <a:rPr lang="ar-SA" dirty="0"/>
              <a:t>نحو: علي كاتبُ الدرسِ الآن</a:t>
            </a:r>
            <a:endParaRPr lang="en-US" dirty="0"/>
          </a:p>
          <a:p>
            <a:pPr algn="justLow" rtl="1"/>
            <a:r>
              <a:rPr lang="ar-SA" sz="2400" b="1" dirty="0" smtClean="0"/>
              <a:t>علي: مبتدأ، كاتبُ: خبر وهو مضاف(اسم فاعل)، الدرسِ: مضاف إليه، الآن: تدل </a:t>
            </a:r>
            <a:r>
              <a:rPr lang="ar-SA" sz="2400" b="1" dirty="0"/>
              <a:t>على الزمن </a:t>
            </a:r>
            <a:r>
              <a:rPr lang="ar-SA" sz="2400" b="1" dirty="0" smtClean="0"/>
              <a:t>الحاضر.</a:t>
            </a:r>
            <a:r>
              <a:rPr lang="ar-SA" dirty="0" smtClean="0"/>
              <a:t>    </a:t>
            </a:r>
            <a:endParaRPr lang="en-US" dirty="0"/>
          </a:p>
          <a:p>
            <a:pPr algn="justLow" rtl="1"/>
            <a:r>
              <a:rPr lang="ar-SA" dirty="0" smtClean="0"/>
              <a:t>ويمكن </a:t>
            </a:r>
            <a:r>
              <a:rPr lang="ar-SA" dirty="0"/>
              <a:t>تحويل التركيب النحوي لهذه الجملة بتنوين اسم الفاعل، </a:t>
            </a:r>
            <a:r>
              <a:rPr lang="ar-SA" dirty="0" smtClean="0"/>
              <a:t>فنقول: عليٌّ كاتبٌ </a:t>
            </a:r>
            <a:r>
              <a:rPr lang="ar-SA" dirty="0"/>
              <a:t>الدرسَ </a:t>
            </a:r>
            <a:r>
              <a:rPr lang="ar-SA" dirty="0" smtClean="0"/>
              <a:t>الآن</a:t>
            </a:r>
            <a:endParaRPr lang="en-US" dirty="0"/>
          </a:p>
          <a:p>
            <a:pPr algn="justLow" rtl="1"/>
            <a:r>
              <a:rPr lang="ar-SA" sz="2400" b="1" dirty="0"/>
              <a:t>علي: مبتدأ، </a:t>
            </a:r>
            <a:r>
              <a:rPr lang="ar-SA" sz="2400" b="1" dirty="0" smtClean="0"/>
              <a:t>كاتبٌ: </a:t>
            </a:r>
            <a:r>
              <a:rPr lang="ar-SA" sz="2400" b="1" dirty="0"/>
              <a:t>خبر وهو مضاف(اسم فاعل)، </a:t>
            </a:r>
            <a:r>
              <a:rPr lang="ar-SA" sz="2400" b="1" dirty="0" smtClean="0"/>
              <a:t>الدرسَ: مفعول به، </a:t>
            </a:r>
            <a:r>
              <a:rPr lang="ar-SA" sz="2400" b="1" dirty="0"/>
              <a:t>الآن: تدل على الزمن الحاضر</a:t>
            </a:r>
            <a:r>
              <a:rPr lang="ar-SA" sz="2400" dirty="0"/>
              <a:t>    </a:t>
            </a:r>
            <a:endParaRPr lang="en-US" sz="24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57927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تابع: الإضافة </a:t>
            </a:r>
            <a:r>
              <a:rPr lang="ar-SA" b="1" dirty="0">
                <a:solidFill>
                  <a:srgbClr val="C00000"/>
                </a:solidFill>
              </a:rPr>
              <a:t>غير </a:t>
            </a:r>
            <a:r>
              <a:rPr lang="ar-SA" b="1" dirty="0" smtClean="0">
                <a:solidFill>
                  <a:srgbClr val="C00000"/>
                </a:solidFill>
              </a:rPr>
              <a:t>المحضة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rtl="1"/>
            <a:r>
              <a:rPr lang="ar-SA" dirty="0"/>
              <a:t>ومنها كذلك: </a:t>
            </a:r>
            <a:endParaRPr lang="en-US" dirty="0"/>
          </a:p>
          <a:p>
            <a:pPr algn="justLow" rtl="1"/>
            <a:r>
              <a:rPr lang="ar-SA" dirty="0">
                <a:solidFill>
                  <a:srgbClr val="C00000"/>
                </a:solidFill>
              </a:rPr>
              <a:t>هذا كاتبُ الدرسِ </a:t>
            </a:r>
            <a:r>
              <a:rPr lang="ar-SA" dirty="0" smtClean="0">
                <a:solidFill>
                  <a:srgbClr val="C00000"/>
                </a:solidFill>
              </a:rPr>
              <a:t>الآن</a:t>
            </a:r>
            <a:r>
              <a:rPr lang="ar-SA" dirty="0" smtClean="0"/>
              <a:t>، يمكن </a:t>
            </a:r>
            <a:r>
              <a:rPr lang="ar-SA" dirty="0" err="1" smtClean="0"/>
              <a:t>تحويلها:</a:t>
            </a:r>
            <a:r>
              <a:rPr lang="ar-SA" dirty="0" err="1" smtClean="0">
                <a:solidFill>
                  <a:srgbClr val="002060"/>
                </a:solidFill>
              </a:rPr>
              <a:t>هذا</a:t>
            </a:r>
            <a:r>
              <a:rPr lang="ar-SA" dirty="0" smtClean="0">
                <a:solidFill>
                  <a:srgbClr val="002060"/>
                </a:solidFill>
              </a:rPr>
              <a:t> </a:t>
            </a:r>
            <a:r>
              <a:rPr lang="ar-SA" dirty="0" smtClean="0">
                <a:solidFill>
                  <a:srgbClr val="002060"/>
                </a:solidFill>
              </a:rPr>
              <a:t>كاتبٌ </a:t>
            </a:r>
            <a:r>
              <a:rPr lang="ar-SA" dirty="0">
                <a:solidFill>
                  <a:srgbClr val="002060"/>
                </a:solidFill>
              </a:rPr>
              <a:t>الدرسَ </a:t>
            </a:r>
            <a:r>
              <a:rPr lang="ar-SA" dirty="0" smtClean="0">
                <a:solidFill>
                  <a:srgbClr val="002060"/>
                </a:solidFill>
              </a:rPr>
              <a:t>الآن</a:t>
            </a:r>
            <a:r>
              <a:rPr lang="ar-SA" dirty="0" smtClean="0"/>
              <a:t> </a:t>
            </a:r>
            <a:r>
              <a:rPr lang="ar-SA" dirty="0" smtClean="0"/>
              <a:t>بالتنوين.</a:t>
            </a:r>
            <a:endParaRPr lang="en-US" dirty="0"/>
          </a:p>
          <a:p>
            <a:pPr algn="justLow" rtl="1"/>
            <a:r>
              <a:rPr lang="ar-SA" dirty="0" smtClean="0">
                <a:solidFill>
                  <a:srgbClr val="C00000"/>
                </a:solidFill>
              </a:rPr>
              <a:t>هذا </a:t>
            </a:r>
            <a:r>
              <a:rPr lang="ar-SA" dirty="0">
                <a:solidFill>
                  <a:srgbClr val="C00000"/>
                </a:solidFill>
              </a:rPr>
              <a:t>كاتبُ الدرسِ </a:t>
            </a:r>
            <a:r>
              <a:rPr lang="ar-SA" dirty="0" smtClean="0">
                <a:solidFill>
                  <a:srgbClr val="C00000"/>
                </a:solidFill>
              </a:rPr>
              <a:t>غداً</a:t>
            </a:r>
            <a:r>
              <a:rPr lang="ar-SA" dirty="0" smtClean="0"/>
              <a:t>، يمكن تحويلها: </a:t>
            </a:r>
            <a:r>
              <a:rPr lang="ar-SA" dirty="0" smtClean="0">
                <a:solidFill>
                  <a:srgbClr val="002060"/>
                </a:solidFill>
              </a:rPr>
              <a:t>هذا كاتبٌ </a:t>
            </a:r>
            <a:r>
              <a:rPr lang="ar-SA" dirty="0">
                <a:solidFill>
                  <a:srgbClr val="002060"/>
                </a:solidFill>
              </a:rPr>
              <a:t>الدرسَ </a:t>
            </a:r>
            <a:r>
              <a:rPr lang="ar-SA" dirty="0" smtClean="0">
                <a:solidFill>
                  <a:srgbClr val="002060"/>
                </a:solidFill>
              </a:rPr>
              <a:t>غداً </a:t>
            </a:r>
            <a:r>
              <a:rPr lang="ar-SA" dirty="0" smtClean="0"/>
              <a:t>بالتنوين.</a:t>
            </a:r>
            <a:endParaRPr lang="en-US" dirty="0"/>
          </a:p>
          <a:p>
            <a:pPr algn="justLow" rtl="1"/>
            <a:r>
              <a:rPr lang="ar-SA" dirty="0" smtClean="0">
                <a:solidFill>
                  <a:srgbClr val="C00000"/>
                </a:solidFill>
              </a:rPr>
              <a:t>عليٌّ </a:t>
            </a:r>
            <a:r>
              <a:rPr lang="ar-SA" dirty="0">
                <a:solidFill>
                  <a:srgbClr val="C00000"/>
                </a:solidFill>
              </a:rPr>
              <a:t>محمودُ </a:t>
            </a:r>
            <a:r>
              <a:rPr lang="ar-SA" dirty="0" smtClean="0">
                <a:solidFill>
                  <a:srgbClr val="C00000"/>
                </a:solidFill>
              </a:rPr>
              <a:t>الخلقِ</a:t>
            </a:r>
            <a:r>
              <a:rPr lang="ar-SA" dirty="0" smtClean="0"/>
              <a:t>، يمكن تحويلها: </a:t>
            </a:r>
            <a:r>
              <a:rPr lang="ar-SA" dirty="0" smtClean="0">
                <a:solidFill>
                  <a:srgbClr val="002060"/>
                </a:solidFill>
              </a:rPr>
              <a:t>عليٌّ محمودٌ </a:t>
            </a:r>
            <a:r>
              <a:rPr lang="ar-SA" dirty="0" smtClean="0">
                <a:solidFill>
                  <a:srgbClr val="002060"/>
                </a:solidFill>
              </a:rPr>
              <a:t>الخلقَ.</a:t>
            </a:r>
            <a:endParaRPr lang="en-US" dirty="0">
              <a:solidFill>
                <a:srgbClr val="002060"/>
              </a:solidFill>
            </a:endParaRPr>
          </a:p>
          <a:p>
            <a:pPr algn="justLow" rtl="1"/>
            <a:r>
              <a:rPr lang="ar-SA" dirty="0">
                <a:solidFill>
                  <a:srgbClr val="C00000"/>
                </a:solidFill>
              </a:rPr>
              <a:t>زيدٌ عظِيمُ الاجتهادِ</a:t>
            </a:r>
            <a:r>
              <a:rPr lang="ar-SA" dirty="0" smtClean="0"/>
              <a:t>، يمكن تحويلها: </a:t>
            </a:r>
            <a:r>
              <a:rPr lang="ar-SA" dirty="0" smtClean="0">
                <a:solidFill>
                  <a:srgbClr val="002060"/>
                </a:solidFill>
              </a:rPr>
              <a:t>زيدٌ عظِيمٌ </a:t>
            </a:r>
            <a:r>
              <a:rPr lang="ar-SA" dirty="0" smtClean="0">
                <a:solidFill>
                  <a:srgbClr val="002060"/>
                </a:solidFill>
              </a:rPr>
              <a:t>الاجتهادَ.</a:t>
            </a:r>
            <a:endParaRPr lang="ar-S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C00000"/>
                </a:solidFill>
              </a:rPr>
              <a:t>ما </a:t>
            </a:r>
            <a:r>
              <a:rPr lang="ar-SA" b="1" dirty="0">
                <a:solidFill>
                  <a:srgbClr val="C00000"/>
                </a:solidFill>
              </a:rPr>
              <a:t>يلزم </a:t>
            </a:r>
            <a:r>
              <a:rPr lang="ar-SA" b="1" dirty="0" smtClean="0">
                <a:solidFill>
                  <a:srgbClr val="C00000"/>
                </a:solidFill>
              </a:rPr>
              <a:t>الإضافة</a:t>
            </a:r>
            <a:r>
              <a:rPr lang="ar-SA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>
                <a:solidFill>
                  <a:srgbClr val="002060"/>
                </a:solidFill>
              </a:rPr>
              <a:t>ما يلزم الإضافة: </a:t>
            </a:r>
            <a:endParaRPr lang="en-US" b="1" dirty="0">
              <a:solidFill>
                <a:srgbClr val="002060"/>
              </a:solidFill>
            </a:endParaRPr>
          </a:p>
          <a:p>
            <a:pPr marL="265113" lvl="0" indent="-265113" algn="justLow" rtl="1"/>
            <a:r>
              <a:rPr lang="ar-SA" b="1" dirty="0" smtClean="0">
                <a:solidFill>
                  <a:srgbClr val="002060"/>
                </a:solidFill>
              </a:rPr>
              <a:t>- ما </a:t>
            </a:r>
            <a:r>
              <a:rPr lang="ar-SA" b="1" dirty="0">
                <a:solidFill>
                  <a:srgbClr val="002060"/>
                </a:solidFill>
              </a:rPr>
              <a:t>يلزم الإضافة إلى الضمير</a:t>
            </a:r>
            <a:r>
              <a:rPr lang="ar-SA" dirty="0"/>
              <a:t>، نحو: (وحد)، فتقول: </a:t>
            </a:r>
            <a:r>
              <a:rPr lang="ar-SA" dirty="0" smtClean="0"/>
              <a:t>وحْدُه</a:t>
            </a:r>
            <a:r>
              <a:rPr lang="ar-SA" dirty="0"/>
              <a:t>، ووحدُها، </a:t>
            </a:r>
            <a:r>
              <a:rPr lang="ar-SA" dirty="0" smtClean="0"/>
              <a:t>ووحدُك</a:t>
            </a:r>
            <a:r>
              <a:rPr lang="ar-SA" dirty="0"/>
              <a:t>، </a:t>
            </a:r>
            <a:r>
              <a:rPr lang="ar-SA" dirty="0" smtClean="0"/>
              <a:t>ووحدُهما</a:t>
            </a:r>
            <a:r>
              <a:rPr lang="ar-SA" dirty="0"/>
              <a:t>، </a:t>
            </a:r>
            <a:r>
              <a:rPr lang="ar-SA" dirty="0" smtClean="0"/>
              <a:t>ووحدُهم</a:t>
            </a:r>
            <a:r>
              <a:rPr lang="ar-SA" dirty="0"/>
              <a:t>، </a:t>
            </a:r>
            <a:r>
              <a:rPr lang="ar-SA" dirty="0" smtClean="0"/>
              <a:t>ووحدُهُن.</a:t>
            </a:r>
            <a:endParaRPr lang="en-US" dirty="0"/>
          </a:p>
          <a:p>
            <a:pPr indent="-77788" algn="justLow" rtl="1"/>
            <a:r>
              <a:rPr lang="ar-SA" dirty="0"/>
              <a:t>قال تعالى: </a:t>
            </a:r>
            <a:r>
              <a:rPr lang="ar-SA" dirty="0" smtClean="0"/>
              <a:t>«</a:t>
            </a:r>
            <a:r>
              <a:rPr lang="ar-SA" b="1" dirty="0" smtClean="0">
                <a:solidFill>
                  <a:srgbClr val="FF0000"/>
                </a:solidFill>
              </a:rPr>
              <a:t>فلما </a:t>
            </a:r>
            <a:r>
              <a:rPr lang="ar-SA" b="1" dirty="0">
                <a:solidFill>
                  <a:srgbClr val="FF0000"/>
                </a:solidFill>
              </a:rPr>
              <a:t>رَأَوْا بأسنا قالوا آمنا بالله </a:t>
            </a:r>
            <a:r>
              <a:rPr lang="ar-SA" b="1" dirty="0" smtClean="0">
                <a:solidFill>
                  <a:srgbClr val="FF0000"/>
                </a:solidFill>
              </a:rPr>
              <a:t>وَحْدَه».</a:t>
            </a:r>
            <a:endParaRPr lang="en-US" b="1" dirty="0">
              <a:solidFill>
                <a:srgbClr val="FF0000"/>
              </a:solidFill>
            </a:endParaRPr>
          </a:p>
          <a:p>
            <a:pPr marL="265113" indent="-265113" algn="justLow" rtl="1">
              <a:tabLst>
                <a:tab pos="0" algn="l"/>
                <a:tab pos="85725" algn="l"/>
                <a:tab pos="265113" algn="l"/>
                <a:tab pos="627063" algn="l"/>
              </a:tabLst>
            </a:pPr>
            <a:r>
              <a:rPr lang="ar-SA" dirty="0"/>
              <a:t>  </a:t>
            </a:r>
            <a:r>
              <a:rPr lang="ar-SA" sz="2400" b="1" dirty="0" smtClean="0"/>
              <a:t>وحده</a:t>
            </a:r>
            <a:r>
              <a:rPr lang="ar-SA" sz="2400" b="1" dirty="0" smtClean="0"/>
              <a:t>: وحد: حال منصوب وعلامة نصبه الفتحة، </a:t>
            </a:r>
            <a:r>
              <a:rPr lang="ar-SA" sz="2400" b="1" dirty="0"/>
              <a:t>والهاء مضاف </a:t>
            </a:r>
            <a:r>
              <a:rPr lang="ar-SA" sz="2400" b="1" dirty="0" smtClean="0"/>
              <a:t>إليه.</a:t>
            </a:r>
            <a:endParaRPr lang="en-US" sz="2400" b="1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8775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C00000"/>
                </a:solidFill>
              </a:rPr>
              <a:t>ما </a:t>
            </a:r>
            <a:r>
              <a:rPr lang="ar-SA" b="1" dirty="0">
                <a:solidFill>
                  <a:srgbClr val="C00000"/>
                </a:solidFill>
              </a:rPr>
              <a:t>يلزم </a:t>
            </a:r>
            <a:r>
              <a:rPr lang="ar-SA" b="1" dirty="0" smtClean="0">
                <a:solidFill>
                  <a:srgbClr val="C00000"/>
                </a:solidFill>
              </a:rPr>
              <a:t>الإضافة 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>
                <a:solidFill>
                  <a:srgbClr val="002060"/>
                </a:solidFill>
              </a:rPr>
              <a:t>- ومما </a:t>
            </a:r>
            <a:r>
              <a:rPr lang="ar-SA" b="1" dirty="0">
                <a:solidFill>
                  <a:srgbClr val="002060"/>
                </a:solidFill>
              </a:rPr>
              <a:t>يلزم الإضافة إلى الضمير </a:t>
            </a:r>
            <a:r>
              <a:rPr lang="ar-SA" b="1" dirty="0" smtClean="0">
                <a:solidFill>
                  <a:srgbClr val="002060"/>
                </a:solidFill>
              </a:rPr>
              <a:t>كذلك</a:t>
            </a:r>
            <a:r>
              <a:rPr lang="ar-SA" dirty="0" smtClean="0"/>
              <a:t>:</a:t>
            </a:r>
            <a:endParaRPr lang="en-US" dirty="0"/>
          </a:p>
          <a:p>
            <a:pPr algn="justLow" rtl="1"/>
            <a:r>
              <a:rPr lang="ar-SA" b="1" dirty="0">
                <a:solidFill>
                  <a:srgbClr val="002060"/>
                </a:solidFill>
              </a:rPr>
              <a:t>(لبيك) </a:t>
            </a:r>
            <a:r>
              <a:rPr lang="ar-SA" dirty="0"/>
              <a:t>ومعناها: إقامة على إجابتك بعد إجابة.</a:t>
            </a:r>
            <a:endParaRPr lang="en-US" dirty="0"/>
          </a:p>
          <a:p>
            <a:pPr algn="justLow" rtl="1"/>
            <a:r>
              <a:rPr lang="ar-SA" b="1" dirty="0">
                <a:solidFill>
                  <a:srgbClr val="002060"/>
                </a:solidFill>
              </a:rPr>
              <a:t>(سعديك) </a:t>
            </a:r>
            <a:r>
              <a:rPr lang="ar-SA" dirty="0"/>
              <a:t>ومعناها: إسعاداً لك بعد إسعاد.</a:t>
            </a:r>
            <a:endParaRPr lang="en-US" dirty="0"/>
          </a:p>
          <a:p>
            <a:pPr algn="justLow" rtl="1"/>
            <a:r>
              <a:rPr lang="ar-SA" b="1" dirty="0" smtClean="0">
                <a:solidFill>
                  <a:srgbClr val="002060"/>
                </a:solidFill>
              </a:rPr>
              <a:t>(حنانيك</a:t>
            </a:r>
            <a:r>
              <a:rPr lang="ar-SA" b="1" dirty="0">
                <a:solidFill>
                  <a:srgbClr val="002060"/>
                </a:solidFill>
              </a:rPr>
              <a:t>)</a:t>
            </a:r>
            <a:r>
              <a:rPr lang="ar-SA" dirty="0"/>
              <a:t> ومعناها: تحنناً عليك بعد تحنن.</a:t>
            </a:r>
            <a:endParaRPr lang="en-US" dirty="0"/>
          </a:p>
          <a:p>
            <a:pPr algn="justLow" rtl="1"/>
            <a:r>
              <a:rPr lang="ar-SA" b="1" dirty="0">
                <a:solidFill>
                  <a:srgbClr val="002060"/>
                </a:solidFill>
              </a:rPr>
              <a:t>(دواليك) </a:t>
            </a:r>
            <a:r>
              <a:rPr lang="ar-SA" dirty="0"/>
              <a:t>ومعناها: تداولاً بعد تداول.</a:t>
            </a:r>
            <a:endParaRPr lang="en-US" dirty="0"/>
          </a:p>
          <a:p>
            <a:pPr marL="0" indent="0" algn="justLow" rtl="1"/>
            <a:r>
              <a:rPr lang="ar-SA" sz="3000" dirty="0"/>
              <a:t>وهي مصادر منصوبة على </a:t>
            </a:r>
            <a:r>
              <a:rPr lang="ar-SA" sz="3000" dirty="0" smtClean="0"/>
              <a:t>أنها </a:t>
            </a:r>
            <a:r>
              <a:rPr lang="ar-SA" sz="3000" dirty="0"/>
              <a:t>مفعول مطلق لفعل </a:t>
            </a:r>
            <a:r>
              <a:rPr lang="ar-SA" sz="3000" dirty="0" smtClean="0"/>
              <a:t>محذوف، وعلامة </a:t>
            </a:r>
            <a:r>
              <a:rPr lang="ar-SA" sz="3000" dirty="0"/>
              <a:t>نصبها الياء، لأنها </a:t>
            </a:r>
            <a:r>
              <a:rPr lang="ar-SA" sz="3000" dirty="0" smtClean="0"/>
              <a:t>مثنى، والضمير </a:t>
            </a:r>
            <a:r>
              <a:rPr lang="ar-SA" sz="3000" dirty="0"/>
              <a:t>بعدها في محل جر </a:t>
            </a:r>
            <a:r>
              <a:rPr lang="ar-SA" sz="3000" dirty="0" smtClean="0"/>
              <a:t>مضاف إليه</a:t>
            </a:r>
            <a:r>
              <a:rPr lang="ar-SA" sz="3000" dirty="0"/>
              <a:t>.</a:t>
            </a:r>
            <a:endParaRPr lang="en-US" sz="30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04707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lvl="0"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C00000"/>
                </a:solidFill>
              </a:rPr>
              <a:t>ما </a:t>
            </a:r>
            <a:r>
              <a:rPr lang="ar-SA" b="1" dirty="0">
                <a:solidFill>
                  <a:srgbClr val="C00000"/>
                </a:solidFill>
              </a:rPr>
              <a:t>يلزم الإضافة إلى الاسم </a:t>
            </a:r>
            <a:r>
              <a:rPr lang="ar-SA" b="1" dirty="0" smtClean="0">
                <a:solidFill>
                  <a:srgbClr val="C00000"/>
                </a:solidFill>
              </a:rPr>
              <a:t>الظاهر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Low" rtl="1"/>
            <a:r>
              <a:rPr lang="ar-SA" b="1" dirty="0">
                <a:solidFill>
                  <a:srgbClr val="002060"/>
                </a:solidFill>
              </a:rPr>
              <a:t>ما يلزم الإضافة إلى الاسم الظاهر:</a:t>
            </a:r>
            <a:endParaRPr lang="en-US" b="1" dirty="0">
              <a:solidFill>
                <a:srgbClr val="002060"/>
              </a:solidFill>
            </a:endParaRPr>
          </a:p>
          <a:p>
            <a:pPr algn="justLow" rtl="1"/>
            <a:r>
              <a:rPr lang="ar-SA" dirty="0"/>
              <a:t>وهو: أولو، أولات، ذو، ذات، ذوا، ذواتا، قاب، </a:t>
            </a:r>
            <a:r>
              <a:rPr lang="ar-SA" dirty="0" smtClean="0"/>
              <a:t>معاذ.</a:t>
            </a:r>
            <a:endParaRPr lang="en-US" dirty="0"/>
          </a:p>
          <a:p>
            <a:pPr marL="0" indent="0" algn="justLow" rtl="1"/>
            <a:r>
              <a:rPr lang="ar-SA" dirty="0" smtClean="0"/>
              <a:t>نحو قوله تعالى: </a:t>
            </a:r>
            <a:r>
              <a:rPr lang="ar-SA" dirty="0"/>
              <a:t>"</a:t>
            </a:r>
            <a:r>
              <a:rPr lang="ar-SA" b="1" dirty="0">
                <a:solidFill>
                  <a:srgbClr val="FF0000"/>
                </a:solidFill>
              </a:rPr>
              <a:t>إنما يتذكر ألو الألباب</a:t>
            </a:r>
            <a:r>
              <a:rPr lang="ar-SA" dirty="0" smtClean="0"/>
              <a:t>". وقوله تعالى: "</a:t>
            </a:r>
            <a:r>
              <a:rPr lang="ar-SA" b="1" dirty="0">
                <a:solidFill>
                  <a:srgbClr val="FF0000"/>
                </a:solidFill>
              </a:rPr>
              <a:t>ولكم في القصاص </a:t>
            </a:r>
            <a:r>
              <a:rPr lang="ar-SA" b="1" dirty="0" smtClean="0">
                <a:solidFill>
                  <a:srgbClr val="FF0000"/>
                </a:solidFill>
              </a:rPr>
              <a:t>حياةٌ </a:t>
            </a:r>
            <a:r>
              <a:rPr lang="ar-SA" b="1" dirty="0">
                <a:solidFill>
                  <a:srgbClr val="FF0000"/>
                </a:solidFill>
              </a:rPr>
              <a:t>يا أولى </a:t>
            </a:r>
            <a:r>
              <a:rPr lang="ar-SA" b="1" dirty="0" smtClean="0">
                <a:solidFill>
                  <a:srgbClr val="FF0000"/>
                </a:solidFill>
              </a:rPr>
              <a:t>الألباب»</a:t>
            </a:r>
            <a:r>
              <a:rPr lang="ar-SA" dirty="0" smtClean="0"/>
              <a:t>، وقوله تعالى: "</a:t>
            </a:r>
            <a:r>
              <a:rPr lang="ar-SA" b="1" dirty="0">
                <a:solidFill>
                  <a:srgbClr val="FF0000"/>
                </a:solidFill>
              </a:rPr>
              <a:t>إنَّ ربك لذو </a:t>
            </a:r>
            <a:r>
              <a:rPr lang="ar-SA" b="1" dirty="0" smtClean="0">
                <a:solidFill>
                  <a:srgbClr val="FF0000"/>
                </a:solidFill>
              </a:rPr>
              <a:t>مغفرة»</a:t>
            </a:r>
            <a:r>
              <a:rPr lang="ar-SA" dirty="0" smtClean="0"/>
              <a:t>،  وقوله تعالى: «</a:t>
            </a:r>
            <a:r>
              <a:rPr lang="ar-SA" b="1" dirty="0" smtClean="0">
                <a:solidFill>
                  <a:srgbClr val="FF0000"/>
                </a:solidFill>
              </a:rPr>
              <a:t>يحكم </a:t>
            </a:r>
            <a:r>
              <a:rPr lang="ar-SA" b="1" dirty="0">
                <a:solidFill>
                  <a:srgbClr val="FF0000"/>
                </a:solidFill>
              </a:rPr>
              <a:t>به ذوا عدل </a:t>
            </a:r>
            <a:r>
              <a:rPr lang="ar-SA" b="1" dirty="0" smtClean="0">
                <a:solidFill>
                  <a:srgbClr val="FF0000"/>
                </a:solidFill>
              </a:rPr>
              <a:t>منكم</a:t>
            </a:r>
            <a:r>
              <a:rPr lang="ar-SA" dirty="0" smtClean="0"/>
              <a:t>»،  وقوله تعالى: "</a:t>
            </a:r>
            <a:r>
              <a:rPr lang="ar-SA" b="1" dirty="0">
                <a:solidFill>
                  <a:srgbClr val="FF0000"/>
                </a:solidFill>
              </a:rPr>
              <a:t>ذواتا </a:t>
            </a:r>
            <a:r>
              <a:rPr lang="ar-SA" b="1" dirty="0" smtClean="0">
                <a:solidFill>
                  <a:srgbClr val="FF0000"/>
                </a:solidFill>
              </a:rPr>
              <a:t>أفنان</a:t>
            </a:r>
            <a:r>
              <a:rPr lang="ar-SA" dirty="0" smtClean="0"/>
              <a:t>»، وقوله تعالى : «</a:t>
            </a:r>
            <a:r>
              <a:rPr lang="ar-SA" b="1" dirty="0" smtClean="0">
                <a:solidFill>
                  <a:srgbClr val="FF0000"/>
                </a:solidFill>
              </a:rPr>
              <a:t>فكان </a:t>
            </a:r>
            <a:r>
              <a:rPr lang="ar-SA" b="1" dirty="0">
                <a:solidFill>
                  <a:srgbClr val="FF0000"/>
                </a:solidFill>
              </a:rPr>
              <a:t>قاب قوسين أو </a:t>
            </a:r>
            <a:r>
              <a:rPr lang="ar-SA" b="1" dirty="0" smtClean="0">
                <a:solidFill>
                  <a:srgbClr val="FF0000"/>
                </a:solidFill>
              </a:rPr>
              <a:t>أدنى</a:t>
            </a:r>
            <a:r>
              <a:rPr lang="ar-SA" dirty="0" smtClean="0"/>
              <a:t>» </a:t>
            </a:r>
            <a:r>
              <a:rPr lang="ar-SA" dirty="0" smtClean="0"/>
              <a:t>وقوله تعالى: "</a:t>
            </a:r>
            <a:r>
              <a:rPr lang="ar-SA" b="1" dirty="0" smtClean="0">
                <a:solidFill>
                  <a:srgbClr val="FF0000"/>
                </a:solidFill>
              </a:rPr>
              <a:t>قال </a:t>
            </a:r>
            <a:r>
              <a:rPr lang="ar-SA" b="1" dirty="0">
                <a:solidFill>
                  <a:srgbClr val="FF0000"/>
                </a:solidFill>
              </a:rPr>
              <a:t>معاذَ اللهِ إنه ربي أحسن مثواي</a:t>
            </a:r>
            <a:r>
              <a:rPr lang="ar-SA" dirty="0"/>
              <a:t>"</a:t>
            </a:r>
          </a:p>
          <a:p>
            <a:pPr rtl="1"/>
            <a:endParaRPr lang="en-US" dirty="0"/>
          </a:p>
          <a:p>
            <a:pPr rtl="1"/>
            <a:endParaRPr lang="en-US" dirty="0"/>
          </a:p>
          <a:p>
            <a:pPr rtl="1"/>
            <a:endParaRPr lang="en-US" dirty="0"/>
          </a:p>
          <a:p>
            <a:pPr rtl="1"/>
            <a:endParaRPr lang="en-US" dirty="0"/>
          </a:p>
          <a:p>
            <a:pPr rtl="1"/>
            <a:endParaRPr lang="en-US" dirty="0"/>
          </a:p>
          <a:p>
            <a:pPr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425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ما يضاف إلى الاسم الظاهر أو الضمير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>
                <a:solidFill>
                  <a:srgbClr val="002060"/>
                </a:solidFill>
              </a:rPr>
              <a:t>ما يضاف إلى الاسم الظاهر أو الضمير، </a:t>
            </a:r>
            <a:r>
              <a:rPr lang="ar-SA" dirty="0"/>
              <a:t>وهو: (كلا، كلتا، لدى، لدنْ، عند، سوى، بين، قصارى، </a:t>
            </a:r>
            <a:r>
              <a:rPr lang="ar-SA" dirty="0" smtClean="0"/>
              <a:t>وسط، مع</a:t>
            </a:r>
            <a:r>
              <a:rPr lang="ar-SA" dirty="0"/>
              <a:t>، سبحان، سائر، شبه</a:t>
            </a:r>
            <a:r>
              <a:rPr lang="ar-SA" dirty="0" smtClean="0"/>
              <a:t>)</a:t>
            </a:r>
            <a:endParaRPr lang="en-US" dirty="0"/>
          </a:p>
          <a:p>
            <a:pPr rtl="1"/>
            <a:r>
              <a:rPr lang="ar-SA" dirty="0"/>
              <a:t>ومن شواهد ذلك: </a:t>
            </a:r>
            <a:endParaRPr lang="en-US" dirty="0"/>
          </a:p>
          <a:p>
            <a:pPr rtl="1"/>
            <a:r>
              <a:rPr lang="ar-SA" dirty="0"/>
              <a:t>"</a:t>
            </a:r>
            <a:r>
              <a:rPr lang="ar-SA" b="1" dirty="0">
                <a:solidFill>
                  <a:srgbClr val="FF0000"/>
                </a:solidFill>
              </a:rPr>
              <a:t>إمَّا يَبْلُغَنَّ عندك الكبر أحدُهما أو كلاهُما"</a:t>
            </a:r>
            <a:endParaRPr lang="en-US" b="1" dirty="0">
              <a:solidFill>
                <a:srgbClr val="FF0000"/>
              </a:solidFill>
            </a:endParaRPr>
          </a:p>
          <a:p>
            <a:pPr rtl="1"/>
            <a:r>
              <a:rPr lang="ar-SA" dirty="0"/>
              <a:t>"</a:t>
            </a:r>
            <a:r>
              <a:rPr lang="ar-SA" b="1" dirty="0">
                <a:solidFill>
                  <a:srgbClr val="FF0000"/>
                </a:solidFill>
              </a:rPr>
              <a:t>كلتا الجنتين آتت أكُلَها"</a:t>
            </a:r>
            <a:endParaRPr lang="en-US" b="1" dirty="0">
              <a:solidFill>
                <a:srgbClr val="FF0000"/>
              </a:solidFill>
            </a:endParaRPr>
          </a:p>
          <a:p>
            <a:pPr rtl="1"/>
            <a:r>
              <a:rPr lang="ar-SA" dirty="0"/>
              <a:t>"</a:t>
            </a:r>
            <a:r>
              <a:rPr lang="ar-SA" b="1" dirty="0">
                <a:solidFill>
                  <a:srgbClr val="FF0000"/>
                </a:solidFill>
              </a:rPr>
              <a:t>إنَّ لدينا أنكالاً وجحيما"</a:t>
            </a:r>
            <a:endParaRPr lang="en-US" b="1" dirty="0">
              <a:solidFill>
                <a:srgbClr val="FF0000"/>
              </a:solidFill>
            </a:endParaRPr>
          </a:p>
          <a:p>
            <a:pPr rtl="1"/>
            <a:r>
              <a:rPr lang="ar-SA" b="1" dirty="0">
                <a:solidFill>
                  <a:srgbClr val="FF0000"/>
                </a:solidFill>
              </a:rPr>
              <a:t>"إذِ القلوبُ لدى الخناجرِ كاظمين"</a:t>
            </a:r>
            <a:endParaRPr lang="en-US" b="1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59674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ما يضاف إلى الاسم الظاهر أو الضمير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>
                <a:solidFill>
                  <a:srgbClr val="FF0000"/>
                </a:solidFill>
              </a:rPr>
              <a:t>"وإنك لَتُلَقّى القرآن من لدن حكيم عليم"</a:t>
            </a:r>
            <a:endParaRPr lang="en-US" b="1" dirty="0">
              <a:solidFill>
                <a:srgbClr val="FF0000"/>
              </a:solidFill>
            </a:endParaRPr>
          </a:p>
          <a:p>
            <a:pPr rtl="1"/>
            <a:r>
              <a:rPr lang="ar-SA" b="1" dirty="0">
                <a:solidFill>
                  <a:srgbClr val="FF0000"/>
                </a:solidFill>
              </a:rPr>
              <a:t>"واجعل لنا من لدنك نصيراً"</a:t>
            </a:r>
            <a:endParaRPr lang="en-US" b="1" dirty="0">
              <a:solidFill>
                <a:srgbClr val="FF0000"/>
              </a:solidFill>
            </a:endParaRPr>
          </a:p>
          <a:p>
            <a:pPr rtl="1"/>
            <a:r>
              <a:rPr lang="ar-SA" b="1" dirty="0">
                <a:solidFill>
                  <a:srgbClr val="FF0000"/>
                </a:solidFill>
              </a:rPr>
              <a:t>"ويقولون هو من عند الله"</a:t>
            </a:r>
            <a:endParaRPr lang="en-US" b="1" dirty="0">
              <a:solidFill>
                <a:srgbClr val="FF0000"/>
              </a:solidFill>
            </a:endParaRPr>
          </a:p>
          <a:p>
            <a:pPr rtl="1"/>
            <a:r>
              <a:rPr lang="ar-SA" b="1" dirty="0">
                <a:solidFill>
                  <a:srgbClr val="FF0000"/>
                </a:solidFill>
              </a:rPr>
              <a:t>"إذ قالت ربّ ابن لي عندك بيتاً في الجنة"</a:t>
            </a:r>
            <a:endParaRPr lang="en-US" b="1" dirty="0">
              <a:solidFill>
                <a:srgbClr val="FF0000"/>
              </a:solidFill>
            </a:endParaRPr>
          </a:p>
          <a:p>
            <a:pPr rtl="1"/>
            <a:r>
              <a:rPr lang="ar-SA" b="1" dirty="0">
                <a:solidFill>
                  <a:srgbClr val="FF0000"/>
                </a:solidFill>
              </a:rPr>
              <a:t>"وليكِتب بينكمَ كاتب بالعدل"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ar-SA" b="1" dirty="0">
                <a:solidFill>
                  <a:srgbClr val="FF0000"/>
                </a:solidFill>
              </a:rPr>
              <a:t>"لمثل هذا فليعمل العاملون"</a:t>
            </a:r>
          </a:p>
        </p:txBody>
      </p:sp>
    </p:spTree>
    <p:extLst>
      <p:ext uri="{BB962C8B-B14F-4D97-AF65-F5344CB8AC3E}">
        <p14:creationId xmlns:p14="http://schemas.microsoft.com/office/powerpoint/2010/main" val="3937585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ما يلزم الإضافة إلى الجملة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Low" rtl="1"/>
            <a:r>
              <a:rPr lang="ar-SA" b="1" dirty="0">
                <a:solidFill>
                  <a:srgbClr val="002060"/>
                </a:solidFill>
              </a:rPr>
              <a:t>ما يلزم الإضافة إلى الجملة</a:t>
            </a:r>
            <a:r>
              <a:rPr lang="ar-SA" dirty="0"/>
              <a:t>، وهو: إذ، وحيث، وإذا، ولما، ومذ، ومنذ) وتضاف (إذ) و (حيث) إلى الجملتين الاسمية والفعلية، نحو: "</a:t>
            </a:r>
            <a:r>
              <a:rPr lang="ar-SA" b="1" dirty="0">
                <a:solidFill>
                  <a:srgbClr val="FF0000"/>
                </a:solidFill>
              </a:rPr>
              <a:t>واذكروا إذ كنتم قليلاً"، "وإذ قلنا للملائكة اسجدوا</a:t>
            </a:r>
            <a:r>
              <a:rPr lang="ar-SA" dirty="0"/>
              <a:t>"، وقوله تعالى: "</a:t>
            </a:r>
            <a:r>
              <a:rPr lang="ar-SA" b="1" dirty="0">
                <a:solidFill>
                  <a:srgbClr val="FF0000"/>
                </a:solidFill>
              </a:rPr>
              <a:t>الله أعلمُ حيث يجعل </a:t>
            </a:r>
            <a:r>
              <a:rPr lang="ar-SA" b="1" dirty="0" smtClean="0">
                <a:solidFill>
                  <a:srgbClr val="FF0000"/>
                </a:solidFill>
              </a:rPr>
              <a:t>رسالته».</a:t>
            </a:r>
            <a:endParaRPr lang="en-US" b="1" dirty="0">
              <a:solidFill>
                <a:srgbClr val="FF0000"/>
              </a:solidFill>
            </a:endParaRPr>
          </a:p>
          <a:p>
            <a:pPr algn="justLow" rtl="1"/>
            <a:r>
              <a:rPr lang="ar-SA" dirty="0"/>
              <a:t>الجملة الفعلية (يجعل) في محل جر مضاف </a:t>
            </a:r>
            <a:r>
              <a:rPr lang="ar-SA" dirty="0" smtClean="0"/>
              <a:t>إليه.</a:t>
            </a:r>
            <a:endParaRPr lang="en-US" dirty="0"/>
          </a:p>
          <a:p>
            <a:pPr marL="0" indent="0" algn="justLow" rtl="1"/>
            <a:r>
              <a:rPr lang="ar-SA" dirty="0"/>
              <a:t>وتضاف (إذا، ولما) إلى الجملة الفعلية خصوصاً: "</a:t>
            </a:r>
            <a:r>
              <a:rPr lang="ar-SA" b="1" dirty="0">
                <a:solidFill>
                  <a:srgbClr val="FF0000"/>
                </a:solidFill>
              </a:rPr>
              <a:t>إذا جاء نصرُ الله </a:t>
            </a:r>
            <a:r>
              <a:rPr lang="ar-SA" b="1" dirty="0" smtClean="0">
                <a:solidFill>
                  <a:srgbClr val="FF0000"/>
                </a:solidFill>
              </a:rPr>
              <a:t>والفتح».</a:t>
            </a:r>
            <a:endParaRPr lang="ar-S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95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ما يلزم الإضافة إلى الجملة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تضاف </a:t>
            </a:r>
            <a:r>
              <a:rPr lang="ar-SA" dirty="0"/>
              <a:t>(مُذْ)، و (مُنذْ) إلى الجملتين الاسمية والفعلية إن كانتا ظرفين</a:t>
            </a:r>
            <a:endParaRPr lang="en-US" dirty="0"/>
          </a:p>
          <a:p>
            <a:pPr rtl="1"/>
            <a:r>
              <a:rPr lang="ar-SA" dirty="0"/>
              <a:t>قال الشاعر: </a:t>
            </a:r>
            <a:endParaRPr lang="en-US" dirty="0"/>
          </a:p>
          <a:p>
            <a:pPr algn="ctr" rtl="1"/>
            <a:r>
              <a:rPr lang="ar-SA" dirty="0">
                <a:solidFill>
                  <a:srgbClr val="C00000"/>
                </a:solidFill>
              </a:rPr>
              <a:t>وما زلتُ أبغي المالَ مذ أنا يافع   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dirty="0">
                <a:solidFill>
                  <a:srgbClr val="C00000"/>
                </a:solidFill>
              </a:rPr>
              <a:t>وليداً وكهلاً حين شِبْتُ وأمْردَا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ar-SA" dirty="0"/>
              <a:t>الجملة الاسمية (أنا يافع) في محل جر بإضافة (مُذْ) إليها</a:t>
            </a:r>
          </a:p>
        </p:txBody>
      </p:sp>
    </p:spTree>
    <p:extLst>
      <p:ext uri="{BB962C8B-B14F-4D97-AF65-F5344CB8AC3E}">
        <p14:creationId xmlns:p14="http://schemas.microsoft.com/office/powerpoint/2010/main" val="481943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lvl="0"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C00000"/>
                </a:solidFill>
              </a:rPr>
              <a:t>حذف </a:t>
            </a:r>
            <a:r>
              <a:rPr lang="ar-SA" b="1" dirty="0">
                <a:solidFill>
                  <a:srgbClr val="C00000"/>
                </a:solidFill>
              </a:rPr>
              <a:t>المضاف وإقامة المضاف إليه مقامه:</a:t>
            </a:r>
            <a:r>
              <a:rPr lang="ar-SA" dirty="0"/>
              <a:t> 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>
                <a:solidFill>
                  <a:srgbClr val="002060"/>
                </a:solidFill>
              </a:rPr>
              <a:t>حذف المضاف وإقامة المضاف إليه مقامه: </a:t>
            </a:r>
            <a:endParaRPr lang="ar-SA" b="1" dirty="0" smtClean="0">
              <a:solidFill>
                <a:srgbClr val="002060"/>
              </a:solidFill>
            </a:endParaRPr>
          </a:p>
          <a:p>
            <a:pPr rtl="1"/>
            <a:r>
              <a:rPr lang="ar-SA" dirty="0" smtClean="0"/>
              <a:t>وهي </a:t>
            </a:r>
            <a:r>
              <a:rPr lang="ar-SA" dirty="0"/>
              <a:t>من الظواهر الموجودة في التراكيب العربية، ومن ذلك قوله تعالى: "</a:t>
            </a:r>
            <a:r>
              <a:rPr lang="ar-SA" b="1" dirty="0">
                <a:solidFill>
                  <a:srgbClr val="FF0000"/>
                </a:solidFill>
              </a:rPr>
              <a:t>وَسْئلِ القرية"، </a:t>
            </a:r>
            <a:r>
              <a:rPr lang="ar-SA" dirty="0"/>
              <a:t>يقول المفسرون بأنَّ المعنى: اسأل أهل القرية.</a:t>
            </a:r>
            <a:endParaRPr lang="en-US" dirty="0"/>
          </a:p>
          <a:p>
            <a:pPr rtl="1"/>
            <a:r>
              <a:rPr lang="ar-SA" dirty="0"/>
              <a:t> </a:t>
            </a:r>
            <a:endParaRPr lang="en-US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7394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pPr lvl="0"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C00000"/>
                </a:solidFill>
              </a:rPr>
              <a:t>القطع </a:t>
            </a:r>
            <a:r>
              <a:rPr lang="ar-SA" b="1" dirty="0">
                <a:solidFill>
                  <a:srgbClr val="C00000"/>
                </a:solidFill>
              </a:rPr>
              <a:t>عن الإضافة لفظاً لا </a:t>
            </a:r>
            <a:r>
              <a:rPr lang="ar-SA" b="1" dirty="0" smtClean="0">
                <a:solidFill>
                  <a:srgbClr val="C00000"/>
                </a:solidFill>
              </a:rPr>
              <a:t>معنى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Low" rtl="1"/>
            <a:r>
              <a:rPr lang="ar-SA" dirty="0"/>
              <a:t>القطع عن الإضافة لفظاً لا معنى:</a:t>
            </a:r>
            <a:endParaRPr lang="en-US" dirty="0"/>
          </a:p>
          <a:p>
            <a:pPr algn="justLow" rtl="1"/>
            <a:r>
              <a:rPr lang="ar-SA" dirty="0"/>
              <a:t>هناك بعض الظروف التي </a:t>
            </a:r>
            <a:r>
              <a:rPr lang="ar-SA" dirty="0" smtClean="0"/>
              <a:t>تقطع </a:t>
            </a:r>
            <a:r>
              <a:rPr lang="ar-SA" dirty="0"/>
              <a:t>عن الإضافة لفظاً لا </a:t>
            </a:r>
            <a:r>
              <a:rPr lang="ar-SA" dirty="0" smtClean="0"/>
              <a:t>معنى. </a:t>
            </a:r>
            <a:endParaRPr lang="en-US" dirty="0"/>
          </a:p>
          <a:p>
            <a:pPr algn="justLow" rtl="1"/>
            <a:r>
              <a:rPr lang="ar-SA" dirty="0"/>
              <a:t>قال تعالى: </a:t>
            </a:r>
            <a:r>
              <a:rPr lang="ar-SA" b="1" dirty="0">
                <a:solidFill>
                  <a:srgbClr val="FF0000"/>
                </a:solidFill>
              </a:rPr>
              <a:t>"لله الأمر من قبلُ ومن بعدُ"</a:t>
            </a:r>
            <a:endParaRPr lang="en-US" b="1" dirty="0">
              <a:solidFill>
                <a:srgbClr val="FF0000"/>
              </a:solidFill>
            </a:endParaRPr>
          </a:p>
          <a:p>
            <a:pPr algn="justLow" rtl="1"/>
            <a:r>
              <a:rPr lang="ar-SA" dirty="0"/>
              <a:t>من/ حرف جر مبني على السكون لا محل له من الإعراب.</a:t>
            </a:r>
            <a:endParaRPr lang="en-US" dirty="0"/>
          </a:p>
          <a:p>
            <a:pPr marL="0" indent="0" algn="justLow" rtl="1"/>
            <a:r>
              <a:rPr lang="ar-SA" dirty="0"/>
              <a:t>قبلُ/ ظرف مبني على الضم في محل جر </a:t>
            </a:r>
            <a:r>
              <a:rPr lang="ar-SA" dirty="0" smtClean="0"/>
              <a:t>لانقطاعه </a:t>
            </a:r>
            <a:r>
              <a:rPr lang="ar-SA" dirty="0"/>
              <a:t>عن الإضافة لفظاً لا معنى، والتقدير: من قبل ذلك.</a:t>
            </a:r>
            <a:endParaRPr lang="en-US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3242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</TotalTime>
  <Words>1120</Words>
  <Application>Microsoft Office PowerPoint</Application>
  <PresentationFormat>A4 Paper (210x297 mm)</PresentationFormat>
  <Paragraphs>97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عرض تقديمي في PowerPoint</vt:lpstr>
      <vt:lpstr>المحاضرة الثالثة الإضافة</vt:lpstr>
      <vt:lpstr>الإضافة</vt:lpstr>
      <vt:lpstr>نوعا الإضافة</vt:lpstr>
      <vt:lpstr>تابع: الإضافة المحضة</vt:lpstr>
      <vt:lpstr>تابع: الإضافة المحضة</vt:lpstr>
      <vt:lpstr> ثانياً: الإضافة غير المحضة </vt:lpstr>
      <vt:lpstr>تابع: الإضافة غير المحضة</vt:lpstr>
      <vt:lpstr> ما يلزم الإضافة  </vt:lpstr>
      <vt:lpstr> ما يلزم الإضافة  </vt:lpstr>
      <vt:lpstr> ما يلزم الإضافة إلى الاسم الظاهر </vt:lpstr>
      <vt:lpstr>ما يضاف إلى الاسم الظاهر أو الضمير</vt:lpstr>
      <vt:lpstr>ما يضاف إلى الاسم الظاهر أو الضمير</vt:lpstr>
      <vt:lpstr>ما يلزم الإضافة إلى الجملة</vt:lpstr>
      <vt:lpstr>ما يلزم الإضافة إلى الجملة</vt:lpstr>
      <vt:lpstr> حذف المضاف وإقامة المضاف إليه مقامه:  </vt:lpstr>
      <vt:lpstr> القطع عن الإضافة لفظاً لا معنى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121</cp:revision>
  <dcterms:created xsi:type="dcterms:W3CDTF">2009-10-14T19:14:34Z</dcterms:created>
  <dcterms:modified xsi:type="dcterms:W3CDTF">2012-01-11T13:38:42Z</dcterms:modified>
</cp:coreProperties>
</file>