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257" r:id="rId3"/>
    <p:sldId id="268" r:id="rId4"/>
    <p:sldId id="269" r:id="rId5"/>
    <p:sldId id="270" r:id="rId6"/>
    <p:sldId id="271" r:id="rId7"/>
    <p:sldId id="272" r:id="rId8"/>
    <p:sldId id="273" r:id="rId9"/>
    <p:sldId id="274" r:id="rId10"/>
    <p:sldId id="275" r:id="rId11"/>
    <p:sldId id="276" r:id="rId12"/>
    <p:sldId id="278" r:id="rId13"/>
    <p:sldId id="277" r:id="rId14"/>
    <p:sldId id="279" r:id="rId15"/>
    <p:sldId id="280" r:id="rId16"/>
    <p:sldId id="281" r:id="rId17"/>
    <p:sldId id="282" r:id="rId18"/>
    <p:sldId id="283" r:id="rId19"/>
    <p:sldId id="284" r:id="rId20"/>
    <p:sldId id="285" r:id="rId21"/>
    <p:sldId id="286" r:id="rId22"/>
    <p:sldId id="287" r:id="rId23"/>
    <p:sldId id="288" r:id="rId24"/>
    <p:sldId id="289" r:id="rId25"/>
    <p:sldId id="290" r:id="rId26"/>
    <p:sldId id="291" r:id="rId27"/>
    <p:sldId id="292" r:id="rId28"/>
    <p:sldId id="293" r:id="rId29"/>
    <p:sldId id="266" r:id="rId3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FFFF66"/>
    <a:srgbClr val="CCFFCC"/>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90" d="100"/>
          <a:sy n="90" d="100"/>
        </p:scale>
        <p:origin x="-300" y="-72"/>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1/12/2012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extLst>
      <p:ext uri="{BB962C8B-B14F-4D97-AF65-F5344CB8AC3E}">
        <p14:creationId xmlns:p14="http://schemas.microsoft.com/office/powerpoint/2010/main" val="40429900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FFCC"/>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solidFill>
            <a:srgbClr val="FFFF66"/>
          </a:solidFill>
          <a:ln w="9525">
            <a:noFill/>
            <a:miter lim="800000"/>
            <a:headEnd/>
            <a:tailEnd/>
          </a:ln>
        </p:spPr>
        <p:txBody>
          <a:bodyPr anchor="ctr"/>
          <a:lstStyle/>
          <a:p>
            <a:pPr algn="ctr">
              <a:defRPr/>
            </a:pPr>
            <a:r>
              <a:rPr lang="ar-EG" sz="5400" b="1" dirty="0">
                <a:solidFill>
                  <a:srgbClr val="FF0000"/>
                </a:solidFill>
                <a:latin typeface="AYM Wadiy S_U normal."/>
                <a:cs typeface="Times New Roman" pitchFamily="18" charset="0"/>
              </a:rPr>
              <a:t>اسم المقرر</a:t>
            </a:r>
            <a:r>
              <a:rPr lang="ar-SA" sz="5400" b="1" dirty="0">
                <a:solidFill>
                  <a:srgbClr val="FF0000"/>
                </a:solidFill>
                <a:latin typeface="AYM Wadiy S_U normal."/>
                <a:cs typeface="Times New Roman" pitchFamily="18" charset="0"/>
              </a:rPr>
              <a:t>:</a:t>
            </a:r>
            <a:r>
              <a:rPr lang="ar-SA" sz="5400" b="1" dirty="0">
                <a:solidFill>
                  <a:srgbClr val="FF0000"/>
                </a:solidFill>
                <a:latin typeface="Calibri" pitchFamily="34" charset="0"/>
                <a:cs typeface="Times New Roman" pitchFamily="18" charset="0"/>
              </a:rPr>
              <a:t>النحو(4)</a:t>
            </a:r>
            <a:endParaRPr lang="ar-SA" sz="4000" b="1" dirty="0">
              <a:solidFill>
                <a:srgbClr val="7F7F7F"/>
              </a:solidFill>
              <a:latin typeface="Calibri" pitchFamily="34" charset="0"/>
              <a:cs typeface="Times New Roman" pitchFamily="18" charset="0"/>
            </a:endParaRPr>
          </a:p>
          <a:p>
            <a:pPr algn="ctr">
              <a:defRPr/>
            </a:pPr>
            <a:r>
              <a:rPr lang="ar-SA" sz="4000" b="1" dirty="0">
                <a:solidFill>
                  <a:srgbClr val="002060"/>
                </a:solidFill>
                <a:latin typeface="Calibri" pitchFamily="34" charset="0"/>
                <a:cs typeface="Times New Roman" pitchFamily="18" charset="0"/>
              </a:rPr>
              <a:t>د. عبدالله علي أبو شبانة خلف</a:t>
            </a:r>
          </a:p>
          <a:p>
            <a:pPr algn="ctr">
              <a:defRPr/>
            </a:pPr>
            <a:r>
              <a:rPr lang="ar-SA" sz="4000" b="1" dirty="0">
                <a:solidFill>
                  <a:srgbClr val="002060"/>
                </a:solidFill>
                <a:latin typeface="Calibri" pitchFamily="34" charset="0"/>
                <a:cs typeface="Times New Roman" pitchFamily="18" charset="0"/>
              </a:rPr>
              <a:t>أستاذ النحو والصرف المساعد</a:t>
            </a:r>
            <a:endParaRPr lang="en-US" sz="4000" b="1" dirty="0">
              <a:solidFill>
                <a:srgbClr val="002060"/>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130"/>
                                        </p:tgtEl>
                                        <p:attrNameLst>
                                          <p:attrName>style.visibility</p:attrName>
                                        </p:attrNameLst>
                                      </p:cBhvr>
                                      <p:to>
                                        <p:strVal val="visible"/>
                                      </p:to>
                                    </p:set>
                                    <p:anim calcmode="lin" valueType="num">
                                      <p:cBhvr additive="base">
                                        <p:cTn id="7" dur="500" fill="hold"/>
                                        <p:tgtEl>
                                          <p:spTgt spid="5130"/>
                                        </p:tgtEl>
                                        <p:attrNameLst>
                                          <p:attrName>ppt_x</p:attrName>
                                        </p:attrNameLst>
                                      </p:cBhvr>
                                      <p:tavLst>
                                        <p:tav tm="0">
                                          <p:val>
                                            <p:strVal val="#ppt_x"/>
                                          </p:val>
                                        </p:tav>
                                        <p:tav tm="100000">
                                          <p:val>
                                            <p:strVal val="#ppt_x"/>
                                          </p:val>
                                        </p:tav>
                                      </p:tavLst>
                                    </p:anim>
                                    <p:anim calcmode="lin" valueType="num">
                                      <p:cBhvr additive="base">
                                        <p:cTn id="8" dur="500" fill="hold"/>
                                        <p:tgtEl>
                                          <p:spTgt spid="51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30"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A944C7FA-FAE0-4956-BFC5-28CA2F4D8C1B}" type="slidenum">
              <a:rPr lang="ar-SA" smtClean="0">
                <a:cs typeface="Arial" pitchFamily="34" charset="0"/>
              </a:rPr>
              <a:pPr/>
              <a:t>2</a:t>
            </a:fld>
            <a:endParaRPr lang="en-US" smtClean="0">
              <a:cs typeface="Arial" pitchFamily="34" charset="0"/>
            </a:endParaRPr>
          </a:p>
        </p:txBody>
      </p:sp>
      <p:sp>
        <p:nvSpPr>
          <p:cNvPr id="6146" name="Title 4"/>
          <p:cNvSpPr>
            <a:spLocks noGrp="1"/>
          </p:cNvSpPr>
          <p:nvPr>
            <p:ph type="ctrTitle"/>
          </p:nvPr>
        </p:nvSpPr>
        <p:spPr>
          <a:xfrm>
            <a:off x="2286000" y="1981200"/>
            <a:ext cx="5105400" cy="1698625"/>
          </a:xfrm>
          <a:solidFill>
            <a:srgbClr val="FFFF66"/>
          </a:solidFill>
        </p:spPr>
        <p:txBody>
          <a:bodyPr/>
          <a:lstStyle/>
          <a:p>
            <a:pPr rtl="1"/>
            <a:r>
              <a:rPr lang="ar-SA" b="1" spc="-150" dirty="0" smtClean="0">
                <a:solidFill>
                  <a:srgbClr val="FF0000"/>
                </a:solidFill>
                <a:latin typeface="ae_AlMateen" pitchFamily="2" charset="-78"/>
                <a:cs typeface="+mn-cs"/>
              </a:rPr>
              <a:t>المحاضرة </a:t>
            </a:r>
            <a:r>
              <a:rPr lang="ar-SA" b="1" spc="-150" dirty="0" smtClean="0">
                <a:solidFill>
                  <a:srgbClr val="FF0000"/>
                </a:solidFill>
                <a:latin typeface="ae_AlMateen" pitchFamily="2" charset="-78"/>
                <a:cs typeface="+mn-cs"/>
              </a:rPr>
              <a:t>الثالثة </a:t>
            </a:r>
            <a:r>
              <a:rPr lang="ar-SA" b="1" spc="-150" dirty="0" smtClean="0">
                <a:solidFill>
                  <a:srgbClr val="FF0000"/>
                </a:solidFill>
                <a:latin typeface="ae_AlMateen" pitchFamily="2" charset="-78"/>
                <a:cs typeface="+mn-cs"/>
              </a:rPr>
              <a:t>عشرة </a:t>
            </a:r>
            <a:br>
              <a:rPr lang="ar-SA" b="1" spc="-150" dirty="0" smtClean="0">
                <a:solidFill>
                  <a:srgbClr val="FF0000"/>
                </a:solidFill>
                <a:latin typeface="ae_AlMateen" pitchFamily="2" charset="-78"/>
                <a:cs typeface="+mn-cs"/>
              </a:rPr>
            </a:br>
            <a:r>
              <a:rPr lang="ar-SA" b="1" dirty="0">
                <a:solidFill>
                  <a:srgbClr val="FF0000"/>
                </a:solidFill>
              </a:rPr>
              <a:t>إعراب </a:t>
            </a:r>
            <a:r>
              <a:rPr lang="ar-SA" b="1" dirty="0" smtClean="0">
                <a:solidFill>
                  <a:srgbClr val="FF0000"/>
                </a:solidFill>
              </a:rPr>
              <a:t>الأفعال</a:t>
            </a:r>
            <a:endParaRPr lang="en-US"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additive="base">
                                        <p:cTn id="7" dur="500" fill="hold"/>
                                        <p:tgtEl>
                                          <p:spTgt spid="6146"/>
                                        </p:tgtEl>
                                        <p:attrNameLst>
                                          <p:attrName>ppt_x</p:attrName>
                                        </p:attrNameLst>
                                      </p:cBhvr>
                                      <p:tavLst>
                                        <p:tav tm="0">
                                          <p:val>
                                            <p:strVal val="#ppt_x"/>
                                          </p:val>
                                        </p:tav>
                                        <p:tav tm="100000">
                                          <p:val>
                                            <p:strVal val="#ppt_x"/>
                                          </p:val>
                                        </p:tav>
                                      </p:tavLst>
                                    </p:anim>
                                    <p:anim calcmode="lin" valueType="num">
                                      <p:cBhvr additive="base">
                                        <p:cTn id="8" dur="500" fill="hold"/>
                                        <p:tgtEl>
                                          <p:spTgt spid="61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rgbClr val="FFFF99"/>
          </a:solidFill>
        </p:spPr>
        <p:txBody>
          <a:bodyPr/>
          <a:lstStyle/>
          <a:p>
            <a:pPr algn="ctr"/>
            <a:r>
              <a:rPr lang="ar-SA" dirty="0" smtClean="0"/>
              <a:t/>
            </a:r>
            <a:br>
              <a:rPr lang="ar-SA" dirty="0" smtClean="0"/>
            </a:br>
            <a:r>
              <a:rPr lang="ar-SA" b="1" dirty="0" smtClean="0">
                <a:solidFill>
                  <a:srgbClr val="FF0000"/>
                </a:solidFill>
              </a:rPr>
              <a:t>إعراب </a:t>
            </a:r>
            <a:r>
              <a:rPr lang="ar-SA" b="1" dirty="0">
                <a:solidFill>
                  <a:srgbClr val="FF0000"/>
                </a:solidFill>
              </a:rPr>
              <a:t>الفعل</a:t>
            </a:r>
            <a:r>
              <a:rPr lang="en-US" dirty="0"/>
              <a:t/>
            </a:r>
            <a:br>
              <a:rPr lang="en-US" dirty="0"/>
            </a:br>
            <a:endParaRPr lang="ar-SA" dirty="0"/>
          </a:p>
        </p:txBody>
      </p:sp>
      <p:sp>
        <p:nvSpPr>
          <p:cNvPr id="3" name="عنصر نائب للمحتوى 2"/>
          <p:cNvSpPr>
            <a:spLocks noGrp="1"/>
          </p:cNvSpPr>
          <p:nvPr>
            <p:ph idx="1"/>
          </p:nvPr>
        </p:nvSpPr>
        <p:spPr/>
        <p:txBody>
          <a:bodyPr/>
          <a:lstStyle/>
          <a:p>
            <a:pPr marL="0" indent="0" algn="justLow" rtl="1"/>
            <a:r>
              <a:rPr lang="ar-SA" dirty="0">
                <a:solidFill>
                  <a:srgbClr val="FF0000"/>
                </a:solidFill>
              </a:rPr>
              <a:t>إعراب الفعل</a:t>
            </a:r>
            <a:endParaRPr lang="en-US" dirty="0">
              <a:solidFill>
                <a:srgbClr val="FF0000"/>
              </a:solidFill>
            </a:endParaRPr>
          </a:p>
          <a:p>
            <a:pPr marL="0" indent="0" algn="justLow" rtl="1"/>
            <a:r>
              <a:rPr lang="ar-SA" dirty="0">
                <a:solidFill>
                  <a:srgbClr val="002060"/>
                </a:solidFill>
              </a:rPr>
              <a:t>الفعل: ما دلَّ على معنى في نفسه، والزمنُ جزء منه</a:t>
            </a:r>
            <a:r>
              <a:rPr lang="ar-SA" dirty="0"/>
              <a:t>، وينقسم إلى ثلاثة </a:t>
            </a:r>
            <a:r>
              <a:rPr lang="ar-SA" dirty="0" smtClean="0"/>
              <a:t>أقسام: الماضي، والمضارع، والأمر</a:t>
            </a:r>
            <a:r>
              <a:rPr lang="ar-SA" dirty="0"/>
              <a:t>.</a:t>
            </a:r>
            <a:endParaRPr lang="en-US" dirty="0"/>
          </a:p>
          <a:p>
            <a:pPr marL="0" indent="0" algn="justLow" rtl="1"/>
            <a:r>
              <a:rPr lang="ar-SA" b="1" dirty="0">
                <a:solidFill>
                  <a:srgbClr val="002060"/>
                </a:solidFill>
              </a:rPr>
              <a:t>أولاً: الفعل الماضي:</a:t>
            </a:r>
            <a:endParaRPr lang="en-US" b="1" dirty="0">
              <a:solidFill>
                <a:srgbClr val="002060"/>
              </a:solidFill>
            </a:endParaRPr>
          </a:p>
          <a:p>
            <a:pPr marL="0" indent="0" algn="justLow" rtl="1"/>
            <a:r>
              <a:rPr lang="ar-SA" dirty="0"/>
              <a:t>	</a:t>
            </a:r>
            <a:r>
              <a:rPr lang="ar-SA" dirty="0">
                <a:solidFill>
                  <a:srgbClr val="002060"/>
                </a:solidFill>
              </a:rPr>
              <a:t>هو ما دلَّ على حدث وقع قبل زمن التكلم، وهو مبني </a:t>
            </a:r>
            <a:r>
              <a:rPr lang="ar-SA" dirty="0" smtClean="0">
                <a:solidFill>
                  <a:srgbClr val="002060"/>
                </a:solidFill>
              </a:rPr>
              <a:t>دائماً</a:t>
            </a:r>
            <a:r>
              <a:rPr lang="ar-SA" dirty="0" smtClean="0"/>
              <a:t>.</a:t>
            </a:r>
          </a:p>
          <a:p>
            <a:pPr marL="0" indent="0" algn="justLow" rtl="1"/>
            <a:r>
              <a:rPr lang="ar-SA" dirty="0"/>
              <a:t>ويمكن العرض لإعرابه على النحو الآتي:</a:t>
            </a:r>
            <a:r>
              <a:rPr lang="ar-SA" dirty="0" smtClean="0"/>
              <a:t> </a:t>
            </a:r>
            <a:endParaRPr lang="ar-SA" dirty="0"/>
          </a:p>
        </p:txBody>
      </p:sp>
    </p:spTree>
    <p:extLst>
      <p:ext uri="{BB962C8B-B14F-4D97-AF65-F5344CB8AC3E}">
        <p14:creationId xmlns:p14="http://schemas.microsoft.com/office/powerpoint/2010/main" val="3479298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rgbClr val="FFFF99"/>
          </a:solidFill>
        </p:spPr>
        <p:txBody>
          <a:bodyPr/>
          <a:lstStyle/>
          <a:p>
            <a:pPr algn="ctr"/>
            <a:r>
              <a:rPr lang="ar-SA" b="1" dirty="0">
                <a:solidFill>
                  <a:srgbClr val="FF0000"/>
                </a:solidFill>
              </a:rPr>
              <a:t>إعراب الفعل</a:t>
            </a:r>
            <a:endParaRPr lang="ar-SA" dirty="0"/>
          </a:p>
        </p:txBody>
      </p:sp>
      <p:sp>
        <p:nvSpPr>
          <p:cNvPr id="3" name="عنصر نائب للمحتوى 2"/>
          <p:cNvSpPr>
            <a:spLocks noGrp="1"/>
          </p:cNvSpPr>
          <p:nvPr>
            <p:ph idx="1"/>
          </p:nvPr>
        </p:nvSpPr>
        <p:spPr/>
        <p:txBody>
          <a:bodyPr/>
          <a:lstStyle/>
          <a:p>
            <a:pPr marL="0" lvl="0" indent="0" algn="justLow" rtl="1"/>
            <a:r>
              <a:rPr lang="ar-SA" dirty="0" smtClean="0"/>
              <a:t>1- </a:t>
            </a:r>
            <a:r>
              <a:rPr lang="ar-SA" dirty="0" smtClean="0">
                <a:solidFill>
                  <a:srgbClr val="002060"/>
                </a:solidFill>
              </a:rPr>
              <a:t>البناء </a:t>
            </a:r>
            <a:r>
              <a:rPr lang="ar-SA" dirty="0">
                <a:solidFill>
                  <a:srgbClr val="002060"/>
                </a:solidFill>
              </a:rPr>
              <a:t>على الفتح</a:t>
            </a:r>
            <a:r>
              <a:rPr lang="ar-SA" dirty="0"/>
              <a:t>: إذا لم يتصل به شيء، أو اتصلت به تاء التأنيث، أو ألف </a:t>
            </a:r>
            <a:r>
              <a:rPr lang="ar-SA" dirty="0" smtClean="0"/>
              <a:t>الاثنين، قال تعالى: </a:t>
            </a:r>
            <a:r>
              <a:rPr lang="ar-SA" dirty="0"/>
              <a:t>"</a:t>
            </a:r>
            <a:r>
              <a:rPr lang="ar-SA" dirty="0">
                <a:solidFill>
                  <a:srgbClr val="C00000"/>
                </a:solidFill>
              </a:rPr>
              <a:t>كتبَ ربُكم على نفسه الرحمة</a:t>
            </a:r>
            <a:r>
              <a:rPr lang="ar-SA" dirty="0"/>
              <a:t>".</a:t>
            </a:r>
            <a:endParaRPr lang="en-US" dirty="0"/>
          </a:p>
          <a:p>
            <a:pPr marL="0" indent="0" algn="justLow" rtl="1"/>
            <a:r>
              <a:rPr lang="ar-SA" dirty="0" smtClean="0"/>
              <a:t>كتب: </a:t>
            </a:r>
            <a:r>
              <a:rPr lang="ar-SA" dirty="0"/>
              <a:t>فعل ماض مبني على الفتح.</a:t>
            </a:r>
            <a:endParaRPr lang="en-US" dirty="0"/>
          </a:p>
          <a:p>
            <a:pPr marL="0" indent="0" algn="justLow" rtl="1"/>
            <a:r>
              <a:rPr lang="ar-SA" dirty="0"/>
              <a:t>وقال تعالى: "</a:t>
            </a:r>
            <a:r>
              <a:rPr lang="ar-SA" dirty="0">
                <a:solidFill>
                  <a:srgbClr val="C00000"/>
                </a:solidFill>
              </a:rPr>
              <a:t>هنالك دعا زكريا ربه".</a:t>
            </a:r>
            <a:endParaRPr lang="en-US" dirty="0">
              <a:solidFill>
                <a:srgbClr val="C00000"/>
              </a:solidFill>
            </a:endParaRPr>
          </a:p>
          <a:p>
            <a:pPr marL="0" indent="0" algn="justLow" rtl="1"/>
            <a:r>
              <a:rPr lang="ar-SA" dirty="0" smtClean="0"/>
              <a:t>دعا: </a:t>
            </a:r>
            <a:r>
              <a:rPr lang="ar-SA" dirty="0"/>
              <a:t>فعل ماض مبني على الفتح المقدر لتعذر النطق بها.</a:t>
            </a:r>
            <a:endParaRPr lang="en-US" dirty="0"/>
          </a:p>
          <a:p>
            <a:pPr marL="0" indent="0" algn="justLow" rtl="1"/>
            <a:r>
              <a:rPr lang="ar-SA" dirty="0"/>
              <a:t>قال تعالى: "</a:t>
            </a:r>
            <a:r>
              <a:rPr lang="ar-SA" dirty="0">
                <a:solidFill>
                  <a:srgbClr val="C00000"/>
                </a:solidFill>
              </a:rPr>
              <a:t>واستوت على الجودي</a:t>
            </a:r>
            <a:r>
              <a:rPr lang="ar-SA" dirty="0"/>
              <a:t>".</a:t>
            </a:r>
            <a:endParaRPr lang="en-US" dirty="0"/>
          </a:p>
          <a:p>
            <a:pPr marL="0" indent="0" algn="justLow" rtl="1"/>
            <a:r>
              <a:rPr lang="ar-SA" dirty="0"/>
              <a:t>استوت/ فعل ماض مبني على الفتح المقدر على الألف المحذوفة منعاً من التقاء ساكنين، والتاء تاء التأنيث حرف مبني على السكون.</a:t>
            </a:r>
            <a:endParaRPr lang="en-US" dirty="0"/>
          </a:p>
          <a:p>
            <a:endParaRPr lang="ar-SA" dirty="0"/>
          </a:p>
        </p:txBody>
      </p:sp>
    </p:spTree>
    <p:extLst>
      <p:ext uri="{BB962C8B-B14F-4D97-AF65-F5344CB8AC3E}">
        <p14:creationId xmlns:p14="http://schemas.microsoft.com/office/powerpoint/2010/main" val="2629991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rgbClr val="FFFF99"/>
          </a:solidFill>
        </p:spPr>
        <p:txBody>
          <a:bodyPr/>
          <a:lstStyle/>
          <a:p>
            <a:pPr algn="ctr"/>
            <a:r>
              <a:rPr lang="ar-SA" b="1" dirty="0">
                <a:solidFill>
                  <a:srgbClr val="FF0000"/>
                </a:solidFill>
              </a:rPr>
              <a:t>إعراب الفعل</a:t>
            </a:r>
            <a:endParaRPr lang="ar-SA" dirty="0"/>
          </a:p>
        </p:txBody>
      </p:sp>
      <p:sp>
        <p:nvSpPr>
          <p:cNvPr id="3" name="عنصر نائب للمحتوى 2"/>
          <p:cNvSpPr>
            <a:spLocks noGrp="1"/>
          </p:cNvSpPr>
          <p:nvPr>
            <p:ph idx="1"/>
          </p:nvPr>
        </p:nvSpPr>
        <p:spPr/>
        <p:txBody>
          <a:bodyPr/>
          <a:lstStyle/>
          <a:p>
            <a:pPr lvl="0" algn="ctr" rtl="1"/>
            <a:r>
              <a:rPr lang="ar-SA" dirty="0" smtClean="0"/>
              <a:t>2- </a:t>
            </a:r>
            <a:r>
              <a:rPr lang="ar-SA" dirty="0" smtClean="0">
                <a:solidFill>
                  <a:srgbClr val="002060"/>
                </a:solidFill>
              </a:rPr>
              <a:t>البناء </a:t>
            </a:r>
            <a:r>
              <a:rPr lang="ar-SA" dirty="0">
                <a:solidFill>
                  <a:srgbClr val="002060"/>
                </a:solidFill>
              </a:rPr>
              <a:t>على السكون</a:t>
            </a:r>
            <a:r>
              <a:rPr lang="ar-SA" dirty="0"/>
              <a:t>: إذا اتصل بالفعل الماضي ضميرُ ُ من ضمائر الرفع المتحركة بُني على السكون، وهذه الضمائر هي:</a:t>
            </a:r>
            <a:endParaRPr lang="en-US" dirty="0"/>
          </a:p>
          <a:p>
            <a:pPr lvl="0" algn="ctr" rtl="1"/>
            <a:r>
              <a:rPr lang="ar-SA" sz="2800" dirty="0" smtClean="0">
                <a:solidFill>
                  <a:srgbClr val="FF0000"/>
                </a:solidFill>
              </a:rPr>
              <a:t>تاء الفاعل  		     كَتَبْتُ</a:t>
            </a:r>
            <a:endParaRPr lang="en-US" sz="2800" dirty="0" smtClean="0">
              <a:solidFill>
                <a:srgbClr val="FF0000"/>
              </a:solidFill>
            </a:endParaRPr>
          </a:p>
          <a:p>
            <a:pPr lvl="0" algn="ctr" rtl="1"/>
            <a:r>
              <a:rPr lang="ar-SA" sz="2800" dirty="0" smtClean="0">
                <a:solidFill>
                  <a:srgbClr val="FF0000"/>
                </a:solidFill>
              </a:rPr>
              <a:t>تاء المخاطب		      كَتَبْتَ</a:t>
            </a:r>
            <a:endParaRPr lang="en-US" sz="2800" dirty="0" smtClean="0">
              <a:solidFill>
                <a:srgbClr val="FF0000"/>
              </a:solidFill>
            </a:endParaRPr>
          </a:p>
          <a:p>
            <a:pPr lvl="0" algn="ctr" rtl="1"/>
            <a:r>
              <a:rPr lang="ar-SA" sz="2800" dirty="0" smtClean="0">
                <a:solidFill>
                  <a:srgbClr val="FF0000"/>
                </a:solidFill>
              </a:rPr>
              <a:t>تاء المخاطبة		       كَتَبْتِ</a:t>
            </a:r>
            <a:endParaRPr lang="en-US" sz="2800" dirty="0" smtClean="0">
              <a:solidFill>
                <a:srgbClr val="FF0000"/>
              </a:solidFill>
            </a:endParaRPr>
          </a:p>
          <a:p>
            <a:pPr lvl="0" algn="ctr" rtl="1"/>
            <a:r>
              <a:rPr lang="ar-SA" sz="2800" dirty="0" smtClean="0">
                <a:solidFill>
                  <a:srgbClr val="FF0000"/>
                </a:solidFill>
              </a:rPr>
              <a:t>ضمير المثنى المخاطب	        كَتَبْتُما</a:t>
            </a:r>
            <a:endParaRPr lang="en-US" sz="2800" dirty="0" smtClean="0">
              <a:solidFill>
                <a:srgbClr val="FF0000"/>
              </a:solidFill>
            </a:endParaRPr>
          </a:p>
          <a:p>
            <a:pPr lvl="0" algn="ctr" rtl="1"/>
            <a:r>
              <a:rPr lang="ar-SA" sz="2800" dirty="0" smtClean="0">
                <a:solidFill>
                  <a:srgbClr val="FF0000"/>
                </a:solidFill>
              </a:rPr>
              <a:t>(</a:t>
            </a:r>
            <a:r>
              <a:rPr lang="ar-SA" sz="2800" dirty="0" err="1" smtClean="0">
                <a:solidFill>
                  <a:srgbClr val="FF0000"/>
                </a:solidFill>
              </a:rPr>
              <a:t>نا</a:t>
            </a:r>
            <a:r>
              <a:rPr lang="ar-SA" sz="2800" dirty="0" smtClean="0">
                <a:solidFill>
                  <a:srgbClr val="FF0000"/>
                </a:solidFill>
              </a:rPr>
              <a:t>) الفاعلين		       كَتَبْنا</a:t>
            </a:r>
            <a:endParaRPr lang="en-US" sz="2800" dirty="0" smtClean="0">
              <a:solidFill>
                <a:srgbClr val="FF0000"/>
              </a:solidFill>
            </a:endParaRPr>
          </a:p>
          <a:p>
            <a:pPr lvl="0" algn="ctr" rtl="1"/>
            <a:r>
              <a:rPr lang="ar-SA" sz="2800" dirty="0" smtClean="0">
                <a:solidFill>
                  <a:srgbClr val="FF0000"/>
                </a:solidFill>
              </a:rPr>
              <a:t>جمع المخاطبات		      كَتَبْتُنَّ</a:t>
            </a:r>
            <a:endParaRPr lang="en-US" sz="2800" dirty="0" smtClean="0">
              <a:solidFill>
                <a:srgbClr val="FF0000"/>
              </a:solidFill>
            </a:endParaRPr>
          </a:p>
          <a:p>
            <a:pPr lvl="0" algn="ctr" rtl="1"/>
            <a:r>
              <a:rPr lang="ar-SA" sz="2800" dirty="0" smtClean="0">
                <a:solidFill>
                  <a:srgbClr val="FF0000"/>
                </a:solidFill>
              </a:rPr>
              <a:t>نون النسوة		      كَتَبْنَ</a:t>
            </a:r>
            <a:endParaRPr lang="en-US" sz="2800" dirty="0" smtClean="0">
              <a:solidFill>
                <a:srgbClr val="FF0000"/>
              </a:solidFill>
            </a:endParaRPr>
          </a:p>
          <a:p>
            <a:endParaRPr lang="ar-SA" dirty="0"/>
          </a:p>
        </p:txBody>
      </p:sp>
    </p:spTree>
    <p:extLst>
      <p:ext uri="{BB962C8B-B14F-4D97-AF65-F5344CB8AC3E}">
        <p14:creationId xmlns:p14="http://schemas.microsoft.com/office/powerpoint/2010/main" val="3148087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rgbClr val="FFFF99"/>
          </a:solidFill>
        </p:spPr>
        <p:txBody>
          <a:bodyPr/>
          <a:lstStyle/>
          <a:p>
            <a:pPr algn="ctr"/>
            <a:r>
              <a:rPr lang="ar-SA" b="1" dirty="0">
                <a:solidFill>
                  <a:srgbClr val="FF0000"/>
                </a:solidFill>
              </a:rPr>
              <a:t>إعراب الفعل</a:t>
            </a:r>
            <a:endParaRPr lang="ar-SA" dirty="0"/>
          </a:p>
        </p:txBody>
      </p:sp>
      <p:sp>
        <p:nvSpPr>
          <p:cNvPr id="3" name="عنصر نائب للمحتوى 2"/>
          <p:cNvSpPr>
            <a:spLocks noGrp="1"/>
          </p:cNvSpPr>
          <p:nvPr>
            <p:ph idx="1"/>
          </p:nvPr>
        </p:nvSpPr>
        <p:spPr/>
        <p:txBody>
          <a:bodyPr/>
          <a:lstStyle/>
          <a:p>
            <a:pPr marL="0" lvl="0" indent="0" algn="justLow" rtl="1"/>
            <a:r>
              <a:rPr lang="ar-SA" dirty="0" smtClean="0"/>
              <a:t>3- </a:t>
            </a:r>
            <a:r>
              <a:rPr lang="ar-SA" dirty="0">
                <a:solidFill>
                  <a:srgbClr val="002060"/>
                </a:solidFill>
              </a:rPr>
              <a:t>البناء على الضم</a:t>
            </a:r>
            <a:r>
              <a:rPr lang="ar-SA" dirty="0"/>
              <a:t>: إذا اتصلت واو الجماعة بالفعل الماضي بني على الضم، قال تعالى: </a:t>
            </a:r>
            <a:r>
              <a:rPr lang="ar-SA" dirty="0" smtClean="0"/>
              <a:t>« </a:t>
            </a:r>
            <a:r>
              <a:rPr lang="ar-SA" dirty="0">
                <a:solidFill>
                  <a:srgbClr val="C00000"/>
                </a:solidFill>
              </a:rPr>
              <a:t>وما ظلمناهم ولكن ظلموا </a:t>
            </a:r>
            <a:r>
              <a:rPr lang="ar-SA" dirty="0" smtClean="0">
                <a:solidFill>
                  <a:srgbClr val="C00000"/>
                </a:solidFill>
              </a:rPr>
              <a:t>أنفسهم» </a:t>
            </a:r>
            <a:r>
              <a:rPr lang="ar-SA" dirty="0" smtClean="0"/>
              <a:t>(هود 101).</a:t>
            </a:r>
            <a:endParaRPr lang="en-US" dirty="0"/>
          </a:p>
          <a:p>
            <a:pPr marL="0" indent="0" algn="justLow" rtl="1"/>
            <a:r>
              <a:rPr lang="ar-SA" dirty="0"/>
              <a:t>ظلموا: فعل ماض مبني على الضم لاتصاله بواو الجماعة، واو الجماعة ضمير مبني على السكون في محل رفع فاعل.</a:t>
            </a:r>
            <a:endParaRPr lang="en-US" dirty="0"/>
          </a:p>
          <a:p>
            <a:pPr marL="0" indent="0" algn="justLow"/>
            <a:endParaRPr lang="ar-SA" dirty="0"/>
          </a:p>
        </p:txBody>
      </p:sp>
    </p:spTree>
    <p:extLst>
      <p:ext uri="{BB962C8B-B14F-4D97-AF65-F5344CB8AC3E}">
        <p14:creationId xmlns:p14="http://schemas.microsoft.com/office/powerpoint/2010/main" val="20078286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rgbClr val="FFFF99"/>
          </a:solidFill>
        </p:spPr>
        <p:txBody>
          <a:bodyPr/>
          <a:lstStyle/>
          <a:p>
            <a:pPr algn="ctr"/>
            <a:r>
              <a:rPr lang="ar-SA" b="1" dirty="0">
                <a:solidFill>
                  <a:srgbClr val="FF0000"/>
                </a:solidFill>
              </a:rPr>
              <a:t>إعراب الفعل</a:t>
            </a:r>
            <a:endParaRPr lang="ar-SA" dirty="0"/>
          </a:p>
        </p:txBody>
      </p:sp>
      <p:sp>
        <p:nvSpPr>
          <p:cNvPr id="3" name="عنصر نائب للمحتوى 2"/>
          <p:cNvSpPr>
            <a:spLocks noGrp="1"/>
          </p:cNvSpPr>
          <p:nvPr>
            <p:ph idx="1"/>
          </p:nvPr>
        </p:nvSpPr>
        <p:spPr/>
        <p:txBody>
          <a:bodyPr/>
          <a:lstStyle/>
          <a:p>
            <a:pPr marL="0" indent="0" algn="justLow" rtl="1"/>
            <a:r>
              <a:rPr lang="ar-SA" sz="3000" b="1" dirty="0">
                <a:solidFill>
                  <a:srgbClr val="002060"/>
                </a:solidFill>
              </a:rPr>
              <a:t>ثانياً: فعل الأمر</a:t>
            </a:r>
            <a:r>
              <a:rPr lang="ar-SA" sz="3000" dirty="0"/>
              <a:t>: </a:t>
            </a:r>
            <a:r>
              <a:rPr lang="ar-SA" sz="3000" dirty="0" smtClean="0">
                <a:solidFill>
                  <a:srgbClr val="002060"/>
                </a:solidFill>
              </a:rPr>
              <a:t>هو </a:t>
            </a:r>
            <a:r>
              <a:rPr lang="ar-SA" sz="3000" dirty="0">
                <a:solidFill>
                  <a:srgbClr val="002060"/>
                </a:solidFill>
              </a:rPr>
              <a:t>ما دلَّ على طلب وقوع الفعل بعد زمن التكلم بغير لام الأمر</a:t>
            </a:r>
            <a:r>
              <a:rPr lang="ar-SA" sz="3000" dirty="0"/>
              <a:t>. نحو: </a:t>
            </a:r>
            <a:r>
              <a:rPr lang="ar-SA" sz="3000" dirty="0" smtClean="0"/>
              <a:t>اكتب، اجلس، </a:t>
            </a:r>
            <a:r>
              <a:rPr lang="ar-SA" sz="3000" dirty="0"/>
              <a:t>اذهب، </a:t>
            </a:r>
            <a:r>
              <a:rPr lang="ar-SA" sz="3000" dirty="0" smtClean="0"/>
              <a:t>والفعل </a:t>
            </a:r>
            <a:r>
              <a:rPr lang="ar-SA" sz="3000" dirty="0"/>
              <a:t>الأمر مبني، ويمكن العرض لبنائه على النحو الآتي:</a:t>
            </a:r>
            <a:endParaRPr lang="en-US" sz="3000" dirty="0"/>
          </a:p>
          <a:p>
            <a:pPr marL="0" lvl="0" indent="0" algn="justLow" rtl="1"/>
            <a:r>
              <a:rPr lang="ar-SA" sz="3000" dirty="0" smtClean="0"/>
              <a:t>1- </a:t>
            </a:r>
            <a:r>
              <a:rPr lang="ar-SA" sz="3000" dirty="0" smtClean="0">
                <a:solidFill>
                  <a:srgbClr val="002060"/>
                </a:solidFill>
              </a:rPr>
              <a:t>يبنى </a:t>
            </a:r>
            <a:r>
              <a:rPr lang="ar-SA" sz="3000" dirty="0">
                <a:solidFill>
                  <a:srgbClr val="002060"/>
                </a:solidFill>
              </a:rPr>
              <a:t>على السكون إذا لم يتصل به شيء، أو اتصلت به نون النسوة، أو </a:t>
            </a:r>
            <a:r>
              <a:rPr lang="ar-SA" sz="3000" dirty="0" err="1" smtClean="0">
                <a:solidFill>
                  <a:srgbClr val="002060"/>
                </a:solidFill>
              </a:rPr>
              <a:t>نا</a:t>
            </a:r>
            <a:r>
              <a:rPr lang="ar-SA" sz="3000" dirty="0" smtClean="0">
                <a:solidFill>
                  <a:srgbClr val="002060"/>
                </a:solidFill>
              </a:rPr>
              <a:t> </a:t>
            </a:r>
            <a:r>
              <a:rPr lang="ar-SA" sz="3000" dirty="0">
                <a:solidFill>
                  <a:srgbClr val="002060"/>
                </a:solidFill>
              </a:rPr>
              <a:t>الفاعلين</a:t>
            </a:r>
            <a:r>
              <a:rPr lang="ar-SA" sz="3000" dirty="0"/>
              <a:t>. نحو: </a:t>
            </a:r>
            <a:r>
              <a:rPr lang="ar-SA" sz="3000" dirty="0" smtClean="0"/>
              <a:t>قال </a:t>
            </a:r>
            <a:r>
              <a:rPr lang="ar-SA" sz="3000" dirty="0"/>
              <a:t>تعالى: "</a:t>
            </a:r>
            <a:r>
              <a:rPr lang="ar-SA" sz="3000" dirty="0">
                <a:solidFill>
                  <a:srgbClr val="C00000"/>
                </a:solidFill>
              </a:rPr>
              <a:t>يا بني أقم الصَّلاة وأُمُرْ بالمعروف وانْه عن المنكر واصبر على ما أصابك</a:t>
            </a:r>
            <a:r>
              <a:rPr lang="ar-SA" sz="3000" dirty="0"/>
              <a:t>".</a:t>
            </a:r>
            <a:endParaRPr lang="en-US" sz="3000" dirty="0"/>
          </a:p>
          <a:p>
            <a:pPr marL="0" indent="0" algn="justLow" rtl="1"/>
            <a:r>
              <a:rPr lang="ar-SA" sz="3000" dirty="0" smtClean="0">
                <a:solidFill>
                  <a:srgbClr val="002060"/>
                </a:solidFill>
              </a:rPr>
              <a:t>أقم: </a:t>
            </a:r>
            <a:r>
              <a:rPr lang="ar-SA" sz="3000" dirty="0"/>
              <a:t>فعل أمر </a:t>
            </a:r>
            <a:r>
              <a:rPr lang="ar-SA" sz="3000" dirty="0" smtClean="0"/>
              <a:t>مبني </a:t>
            </a:r>
            <a:r>
              <a:rPr lang="ar-SA" sz="3000" dirty="0"/>
              <a:t>على السكون الذي حُرِّك إلى الكسر منعاً من التقاء ساكنين والفاعل ضمير مستتر وجوباً تقديره أنت.</a:t>
            </a:r>
            <a:endParaRPr lang="en-US" sz="3000" dirty="0"/>
          </a:p>
          <a:p>
            <a:pPr marL="0" indent="0" algn="justLow" rtl="1"/>
            <a:r>
              <a:rPr lang="ar-SA" sz="3000" dirty="0" smtClean="0">
                <a:solidFill>
                  <a:srgbClr val="002060"/>
                </a:solidFill>
              </a:rPr>
              <a:t>وأمرْ: </a:t>
            </a:r>
            <a:r>
              <a:rPr lang="ar-SA" sz="3000" dirty="0"/>
              <a:t>فعل مبني على السكون والفاعل مستتر وجوباً تقديره أنت.</a:t>
            </a:r>
            <a:endParaRPr lang="en-US" sz="3000" dirty="0"/>
          </a:p>
          <a:p>
            <a:endParaRPr lang="ar-SA" dirty="0"/>
          </a:p>
        </p:txBody>
      </p:sp>
    </p:spTree>
    <p:extLst>
      <p:ext uri="{BB962C8B-B14F-4D97-AF65-F5344CB8AC3E}">
        <p14:creationId xmlns:p14="http://schemas.microsoft.com/office/powerpoint/2010/main" val="4117412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rgbClr val="FFFF99"/>
          </a:solidFill>
        </p:spPr>
        <p:txBody>
          <a:bodyPr/>
          <a:lstStyle/>
          <a:p>
            <a:pPr algn="ctr"/>
            <a:r>
              <a:rPr lang="ar-SA" b="1" dirty="0">
                <a:solidFill>
                  <a:srgbClr val="FF0000"/>
                </a:solidFill>
              </a:rPr>
              <a:t>إعراب الفعل</a:t>
            </a:r>
            <a:endParaRPr lang="ar-SA" dirty="0"/>
          </a:p>
        </p:txBody>
      </p:sp>
      <p:sp>
        <p:nvSpPr>
          <p:cNvPr id="3" name="عنصر نائب للمحتوى 2"/>
          <p:cNvSpPr>
            <a:spLocks noGrp="1"/>
          </p:cNvSpPr>
          <p:nvPr>
            <p:ph idx="1"/>
          </p:nvPr>
        </p:nvSpPr>
        <p:spPr/>
        <p:txBody>
          <a:bodyPr/>
          <a:lstStyle/>
          <a:p>
            <a:pPr marL="0" indent="0" algn="justLow" rtl="1"/>
            <a:r>
              <a:rPr lang="ar-SA" sz="3000" dirty="0" smtClean="0">
                <a:solidFill>
                  <a:srgbClr val="002060"/>
                </a:solidFill>
              </a:rPr>
              <a:t>اصبر</a:t>
            </a:r>
            <a:r>
              <a:rPr lang="ar-SA" sz="3000" dirty="0" smtClean="0"/>
              <a:t>: </a:t>
            </a:r>
            <a:r>
              <a:rPr lang="ar-SA" sz="3000" dirty="0"/>
              <a:t>فعل أمر مبني على السكون والفاعل مستتر وجوباً تقديره أنت.</a:t>
            </a:r>
            <a:endParaRPr lang="en-US" sz="3000" dirty="0"/>
          </a:p>
          <a:p>
            <a:pPr marL="0" indent="0" algn="justLow" rtl="1"/>
            <a:r>
              <a:rPr lang="ar-SA" sz="3000" dirty="0"/>
              <a:t>قال تعالى: </a:t>
            </a:r>
            <a:r>
              <a:rPr lang="ar-SA" sz="3000" dirty="0">
                <a:solidFill>
                  <a:srgbClr val="C00000"/>
                </a:solidFill>
              </a:rPr>
              <a:t>"ربنا اغفر لنا ذنوبنا وإسرافنا في أمرنا وثبت أقدامنا وانصرنا على القوم الكافرين".</a:t>
            </a:r>
            <a:endParaRPr lang="en-US" sz="3000" dirty="0">
              <a:solidFill>
                <a:srgbClr val="C00000"/>
              </a:solidFill>
            </a:endParaRPr>
          </a:p>
          <a:p>
            <a:pPr marL="0" indent="0" algn="justLow" rtl="1"/>
            <a:r>
              <a:rPr lang="ar-SA" sz="3000" dirty="0">
                <a:solidFill>
                  <a:srgbClr val="002060"/>
                </a:solidFill>
              </a:rPr>
              <a:t>اغفر/ </a:t>
            </a:r>
            <a:r>
              <a:rPr lang="ar-SA" sz="3000" dirty="0"/>
              <a:t>فعل أمر مبني على السكون.</a:t>
            </a:r>
            <a:endParaRPr lang="en-US" sz="3000" dirty="0"/>
          </a:p>
          <a:p>
            <a:pPr marL="0" indent="0" algn="justLow" rtl="1"/>
            <a:r>
              <a:rPr lang="ar-SA" sz="3000" dirty="0">
                <a:solidFill>
                  <a:srgbClr val="002060"/>
                </a:solidFill>
              </a:rPr>
              <a:t>ثبت/ </a:t>
            </a:r>
            <a:r>
              <a:rPr lang="ar-SA" sz="3000" dirty="0"/>
              <a:t>فعل أمر مبني على السكون.</a:t>
            </a:r>
            <a:endParaRPr lang="en-US" sz="3000" dirty="0"/>
          </a:p>
          <a:p>
            <a:pPr marL="0" indent="0" algn="justLow" rtl="1"/>
            <a:r>
              <a:rPr lang="ar-SA" sz="3000" dirty="0">
                <a:solidFill>
                  <a:srgbClr val="002060"/>
                </a:solidFill>
              </a:rPr>
              <a:t>انصرنا/ </a:t>
            </a:r>
            <a:r>
              <a:rPr lang="ar-SA" sz="3000" dirty="0"/>
              <a:t>فعل أمر مبني على السكون</a:t>
            </a:r>
            <a:endParaRPr lang="en-US" sz="3000" dirty="0"/>
          </a:p>
          <a:p>
            <a:pPr marL="0" indent="0" algn="justLow" rtl="1"/>
            <a:r>
              <a:rPr lang="ar-SA" sz="3000" dirty="0"/>
              <a:t>قال تعالى: "</a:t>
            </a:r>
            <a:r>
              <a:rPr lang="ar-SA" sz="3000" dirty="0">
                <a:solidFill>
                  <a:srgbClr val="C00000"/>
                </a:solidFill>
              </a:rPr>
              <a:t>وَقرْن في بيوتكن ولا تَبَرّجْن تبرُّج الجاهلية الأولى وأقِمْنَ الصلاة وآتينَ الزكاة وأطعن الله ورسوله".</a:t>
            </a:r>
          </a:p>
        </p:txBody>
      </p:sp>
    </p:spTree>
    <p:extLst>
      <p:ext uri="{BB962C8B-B14F-4D97-AF65-F5344CB8AC3E}">
        <p14:creationId xmlns:p14="http://schemas.microsoft.com/office/powerpoint/2010/main" val="1992762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rgbClr val="FFFF99"/>
          </a:solidFill>
        </p:spPr>
        <p:txBody>
          <a:bodyPr/>
          <a:lstStyle/>
          <a:p>
            <a:pPr algn="ctr"/>
            <a:r>
              <a:rPr lang="ar-SA" b="1" dirty="0">
                <a:solidFill>
                  <a:srgbClr val="FF0000"/>
                </a:solidFill>
              </a:rPr>
              <a:t>إعراب الفعل</a:t>
            </a:r>
            <a:endParaRPr lang="ar-SA" dirty="0"/>
          </a:p>
        </p:txBody>
      </p:sp>
      <p:sp>
        <p:nvSpPr>
          <p:cNvPr id="3" name="عنصر نائب للمحتوى 2"/>
          <p:cNvSpPr>
            <a:spLocks noGrp="1"/>
          </p:cNvSpPr>
          <p:nvPr>
            <p:ph idx="1"/>
          </p:nvPr>
        </p:nvSpPr>
        <p:spPr/>
        <p:txBody>
          <a:bodyPr/>
          <a:lstStyle/>
          <a:p>
            <a:pPr marL="0" lvl="0" indent="0" algn="justLow" rtl="1"/>
            <a:r>
              <a:rPr lang="ar-SA" dirty="0" smtClean="0"/>
              <a:t>2- </a:t>
            </a:r>
            <a:r>
              <a:rPr lang="ar-SA" dirty="0" smtClean="0">
                <a:solidFill>
                  <a:srgbClr val="002060"/>
                </a:solidFill>
              </a:rPr>
              <a:t>يبنى </a:t>
            </a:r>
            <a:r>
              <a:rPr lang="ar-SA" dirty="0">
                <a:solidFill>
                  <a:srgbClr val="002060"/>
                </a:solidFill>
              </a:rPr>
              <a:t>على حذف النون: إذا اتصلت به ألف </a:t>
            </a:r>
            <a:r>
              <a:rPr lang="ar-SA" dirty="0" smtClean="0">
                <a:solidFill>
                  <a:srgbClr val="002060"/>
                </a:solidFill>
              </a:rPr>
              <a:t>الاثنين</a:t>
            </a:r>
            <a:r>
              <a:rPr lang="ar-SA" dirty="0" smtClean="0">
                <a:solidFill>
                  <a:srgbClr val="002060"/>
                </a:solidFill>
              </a:rPr>
              <a:t>، أو </a:t>
            </a:r>
            <a:r>
              <a:rPr lang="ar-SA" dirty="0">
                <a:solidFill>
                  <a:srgbClr val="002060"/>
                </a:solidFill>
              </a:rPr>
              <a:t>واو الجماعة أو ياء المخاطبة.</a:t>
            </a:r>
            <a:endParaRPr lang="en-US" dirty="0">
              <a:solidFill>
                <a:srgbClr val="002060"/>
              </a:solidFill>
            </a:endParaRPr>
          </a:p>
          <a:p>
            <a:pPr marL="0" indent="0" algn="justLow" rtl="1"/>
            <a:r>
              <a:rPr lang="ar-SA" dirty="0"/>
              <a:t>قال تعالى: "</a:t>
            </a:r>
            <a:r>
              <a:rPr lang="ar-SA" dirty="0">
                <a:solidFill>
                  <a:srgbClr val="C00000"/>
                </a:solidFill>
              </a:rPr>
              <a:t>اذهبا إلى فرعون إنه طغى</a:t>
            </a:r>
            <a:r>
              <a:rPr lang="ar-SA" dirty="0"/>
              <a:t>".</a:t>
            </a:r>
            <a:endParaRPr lang="en-US" dirty="0"/>
          </a:p>
          <a:p>
            <a:pPr marL="0" indent="0" algn="justLow" rtl="1"/>
            <a:r>
              <a:rPr lang="ar-SA" dirty="0">
                <a:solidFill>
                  <a:srgbClr val="002060"/>
                </a:solidFill>
              </a:rPr>
              <a:t>اذهبا: </a:t>
            </a:r>
            <a:r>
              <a:rPr lang="ar-SA" dirty="0"/>
              <a:t>فعل أمر مبني على حذف النون، وألف الاثنين ضمير مبني على السكون في محل رفع فاعل.</a:t>
            </a:r>
            <a:endParaRPr lang="en-US" dirty="0"/>
          </a:p>
          <a:p>
            <a:pPr marL="0" indent="0" algn="justLow" rtl="1"/>
            <a:r>
              <a:rPr lang="ar-SA" dirty="0">
                <a:solidFill>
                  <a:srgbClr val="C00000"/>
                </a:solidFill>
              </a:rPr>
              <a:t>قال تعالى: "وكلوا واشربوا حتى يتبين لكم الخيط الأبيض من الخيط الأسود من الفجر".</a:t>
            </a:r>
            <a:endParaRPr lang="en-US" dirty="0">
              <a:solidFill>
                <a:srgbClr val="C00000"/>
              </a:solidFill>
            </a:endParaRPr>
          </a:p>
          <a:p>
            <a:pPr marL="0" indent="0" algn="justLow" rtl="1"/>
            <a:r>
              <a:rPr lang="ar-SA" dirty="0">
                <a:solidFill>
                  <a:srgbClr val="C00000"/>
                </a:solidFill>
              </a:rPr>
              <a:t>قال تعالى: "فكلي واشربي وقري عينا".</a:t>
            </a:r>
          </a:p>
        </p:txBody>
      </p:sp>
    </p:spTree>
    <p:extLst>
      <p:ext uri="{BB962C8B-B14F-4D97-AF65-F5344CB8AC3E}">
        <p14:creationId xmlns:p14="http://schemas.microsoft.com/office/powerpoint/2010/main" val="2745648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rgbClr val="FFFF99"/>
          </a:solidFill>
        </p:spPr>
        <p:txBody>
          <a:bodyPr/>
          <a:lstStyle/>
          <a:p>
            <a:pPr algn="ctr"/>
            <a:r>
              <a:rPr lang="ar-SA" b="1" dirty="0">
                <a:solidFill>
                  <a:srgbClr val="FF0000"/>
                </a:solidFill>
              </a:rPr>
              <a:t>إعراب الفعل</a:t>
            </a:r>
            <a:endParaRPr lang="ar-SA" dirty="0"/>
          </a:p>
        </p:txBody>
      </p:sp>
      <p:sp>
        <p:nvSpPr>
          <p:cNvPr id="3" name="عنصر نائب للمحتوى 2"/>
          <p:cNvSpPr>
            <a:spLocks noGrp="1"/>
          </p:cNvSpPr>
          <p:nvPr>
            <p:ph idx="1"/>
          </p:nvPr>
        </p:nvSpPr>
        <p:spPr/>
        <p:txBody>
          <a:bodyPr/>
          <a:lstStyle/>
          <a:p>
            <a:pPr marL="0" lvl="0" indent="0" algn="justLow" rtl="1"/>
            <a:r>
              <a:rPr lang="ar-SA" sz="3000" dirty="0" smtClean="0"/>
              <a:t>3- </a:t>
            </a:r>
            <a:r>
              <a:rPr lang="ar-SA" sz="3000" dirty="0" smtClean="0">
                <a:solidFill>
                  <a:srgbClr val="002060"/>
                </a:solidFill>
              </a:rPr>
              <a:t>يبنى </a:t>
            </a:r>
            <a:r>
              <a:rPr lang="ar-SA" sz="3000" dirty="0">
                <a:solidFill>
                  <a:srgbClr val="002060"/>
                </a:solidFill>
              </a:rPr>
              <a:t>على حذف حرف العلة إذا كان معتل الآخر بالألف أو بالواو أو بالياء.</a:t>
            </a:r>
            <a:endParaRPr lang="en-US" sz="3000" dirty="0">
              <a:solidFill>
                <a:srgbClr val="002060"/>
              </a:solidFill>
            </a:endParaRPr>
          </a:p>
          <a:p>
            <a:pPr marL="0" indent="0" algn="justLow" rtl="1"/>
            <a:r>
              <a:rPr lang="ar-SA" sz="3000" dirty="0">
                <a:solidFill>
                  <a:srgbClr val="C00000"/>
                </a:solidFill>
              </a:rPr>
              <a:t>قال تعالى: "ادعُ إلى سبيل ربك بالحكمة والموعظة الحسنة".</a:t>
            </a:r>
            <a:endParaRPr lang="en-US" sz="3000" dirty="0">
              <a:solidFill>
                <a:srgbClr val="C00000"/>
              </a:solidFill>
            </a:endParaRPr>
          </a:p>
          <a:p>
            <a:pPr marL="0" indent="0" algn="justLow" rtl="1"/>
            <a:r>
              <a:rPr lang="ar-SA" sz="3000" dirty="0">
                <a:solidFill>
                  <a:srgbClr val="C00000"/>
                </a:solidFill>
              </a:rPr>
              <a:t>قال تعالى: "وانه عن المنكر".</a:t>
            </a:r>
            <a:endParaRPr lang="en-US" sz="3000" dirty="0">
              <a:solidFill>
                <a:srgbClr val="C00000"/>
              </a:solidFill>
            </a:endParaRPr>
          </a:p>
          <a:p>
            <a:pPr marL="0" indent="0" algn="justLow" rtl="1"/>
            <a:r>
              <a:rPr lang="ar-SA" sz="3000" dirty="0">
                <a:solidFill>
                  <a:srgbClr val="C00000"/>
                </a:solidFill>
              </a:rPr>
              <a:t>قال تعالى: "ومن حيث خرجت فولّ وجهك شطر المسجدِ الحرام".</a:t>
            </a:r>
            <a:endParaRPr lang="en-US" sz="3000" dirty="0">
              <a:solidFill>
                <a:srgbClr val="C00000"/>
              </a:solidFill>
            </a:endParaRPr>
          </a:p>
          <a:p>
            <a:pPr marL="0" lvl="0" indent="0" algn="justLow" rtl="1"/>
            <a:r>
              <a:rPr lang="ar-SA" sz="3000" dirty="0" smtClean="0"/>
              <a:t>4- </a:t>
            </a:r>
            <a:r>
              <a:rPr lang="ar-SA" sz="3000" dirty="0" smtClean="0">
                <a:solidFill>
                  <a:srgbClr val="002060"/>
                </a:solidFill>
              </a:rPr>
              <a:t>يبنى </a:t>
            </a:r>
            <a:r>
              <a:rPr lang="ar-SA" sz="3000" dirty="0">
                <a:solidFill>
                  <a:srgbClr val="002060"/>
                </a:solidFill>
              </a:rPr>
              <a:t>على الفتح إذا اتصلت به نون التوكيد، </a:t>
            </a:r>
            <a:r>
              <a:rPr lang="ar-SA" sz="3000" dirty="0"/>
              <a:t>نحو: افعلنَّ الخير.</a:t>
            </a:r>
            <a:endParaRPr lang="en-US" sz="3000" dirty="0"/>
          </a:p>
          <a:p>
            <a:pPr marL="0" indent="0" algn="justLow" rtl="1"/>
            <a:r>
              <a:rPr lang="ar-SA" sz="3000" dirty="0" smtClean="0"/>
              <a:t>افعلنّ: </a:t>
            </a:r>
            <a:r>
              <a:rPr lang="ar-SA" sz="3000" dirty="0"/>
              <a:t>فعل أمر مبني على الفتح لاتصاله بنون التوكيد، والفاعل ضمير مستتر وجوباً تقديره أنت، والنون للتوكيد حرف مبني على الفتح</a:t>
            </a:r>
            <a:r>
              <a:rPr lang="ar-SA" dirty="0"/>
              <a:t>. </a:t>
            </a:r>
            <a:endParaRPr lang="en-US" dirty="0"/>
          </a:p>
          <a:p>
            <a:endParaRPr lang="ar-SA" dirty="0"/>
          </a:p>
        </p:txBody>
      </p:sp>
    </p:spTree>
    <p:extLst>
      <p:ext uri="{BB962C8B-B14F-4D97-AF65-F5344CB8AC3E}">
        <p14:creationId xmlns:p14="http://schemas.microsoft.com/office/powerpoint/2010/main" val="3651303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rgbClr val="FFFF99"/>
          </a:solidFill>
        </p:spPr>
        <p:txBody>
          <a:bodyPr/>
          <a:lstStyle/>
          <a:p>
            <a:pPr algn="ctr"/>
            <a:r>
              <a:rPr lang="ar-SA" b="1" dirty="0">
                <a:solidFill>
                  <a:srgbClr val="FF0000"/>
                </a:solidFill>
              </a:rPr>
              <a:t>إعراب الفعل</a:t>
            </a:r>
            <a:endParaRPr lang="ar-SA" dirty="0"/>
          </a:p>
        </p:txBody>
      </p:sp>
      <p:sp>
        <p:nvSpPr>
          <p:cNvPr id="3" name="عنصر نائب للمحتوى 2"/>
          <p:cNvSpPr>
            <a:spLocks noGrp="1"/>
          </p:cNvSpPr>
          <p:nvPr>
            <p:ph idx="1"/>
          </p:nvPr>
        </p:nvSpPr>
        <p:spPr/>
        <p:txBody>
          <a:bodyPr/>
          <a:lstStyle/>
          <a:p>
            <a:pPr marL="0" indent="0" algn="justLow" rtl="1"/>
            <a:r>
              <a:rPr lang="ar-SA" b="1" dirty="0">
                <a:solidFill>
                  <a:srgbClr val="002060"/>
                </a:solidFill>
              </a:rPr>
              <a:t>الفعل المضارع:</a:t>
            </a:r>
            <a:endParaRPr lang="en-US" b="1" dirty="0">
              <a:solidFill>
                <a:srgbClr val="002060"/>
              </a:solidFill>
            </a:endParaRPr>
          </a:p>
          <a:p>
            <a:pPr marL="0" indent="0" algn="justLow" rtl="1"/>
            <a:r>
              <a:rPr lang="ar-SA" dirty="0"/>
              <a:t>	هو ما دلَّ على معنى في نفسه مقترن بزمن يحتمل الحال أو الاستقبال. ويرفع المضارع إذا لم يسبقه ناصب ولا جازم، قال تعالى: "</a:t>
            </a:r>
            <a:r>
              <a:rPr lang="ar-SA" dirty="0">
                <a:solidFill>
                  <a:srgbClr val="C00000"/>
                </a:solidFill>
              </a:rPr>
              <a:t>يوم نقولُ لجهنم هل امتلأت وتقول هل من مزيد".</a:t>
            </a:r>
            <a:endParaRPr lang="en-US" dirty="0">
              <a:solidFill>
                <a:srgbClr val="C00000"/>
              </a:solidFill>
            </a:endParaRPr>
          </a:p>
          <a:p>
            <a:pPr marL="0" indent="0" algn="justLow" rtl="1"/>
            <a:r>
              <a:rPr lang="ar-SA" dirty="0"/>
              <a:t>قال الشاعر:</a:t>
            </a:r>
            <a:endParaRPr lang="en-US" dirty="0"/>
          </a:p>
          <a:p>
            <a:pPr algn="ctr" rtl="1"/>
            <a:r>
              <a:rPr lang="ar-SA" dirty="0" smtClean="0">
                <a:solidFill>
                  <a:srgbClr val="C00000"/>
                </a:solidFill>
              </a:rPr>
              <a:t>وَأَقْتَلُ </a:t>
            </a:r>
            <a:r>
              <a:rPr lang="ar-SA" dirty="0">
                <a:solidFill>
                  <a:srgbClr val="C00000"/>
                </a:solidFill>
              </a:rPr>
              <a:t>داءٍ رؤيةُ العين ظالمِاً      يسيءُ ويُتْلَى في المحافِلِ حمدُه.</a:t>
            </a:r>
            <a:endParaRPr lang="en-US" dirty="0">
              <a:solidFill>
                <a:srgbClr val="C00000"/>
              </a:solidFill>
            </a:endParaRPr>
          </a:p>
          <a:p>
            <a:pPr rtl="1"/>
            <a:r>
              <a:rPr lang="ar-SA" dirty="0"/>
              <a:t> </a:t>
            </a:r>
          </a:p>
        </p:txBody>
      </p:sp>
    </p:spTree>
    <p:extLst>
      <p:ext uri="{BB962C8B-B14F-4D97-AF65-F5344CB8AC3E}">
        <p14:creationId xmlns:p14="http://schemas.microsoft.com/office/powerpoint/2010/main" val="2374882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rgbClr val="FFFF99"/>
          </a:solidFill>
        </p:spPr>
        <p:txBody>
          <a:bodyPr/>
          <a:lstStyle/>
          <a:p>
            <a:pPr algn="ctr"/>
            <a:r>
              <a:rPr lang="ar-SA" b="1" dirty="0">
                <a:solidFill>
                  <a:srgbClr val="FF0000"/>
                </a:solidFill>
              </a:rPr>
              <a:t>إعراب الفعل</a:t>
            </a:r>
            <a:endParaRPr lang="ar-SA" dirty="0"/>
          </a:p>
        </p:txBody>
      </p:sp>
      <p:sp>
        <p:nvSpPr>
          <p:cNvPr id="3" name="عنصر نائب للمحتوى 2"/>
          <p:cNvSpPr>
            <a:spLocks noGrp="1"/>
          </p:cNvSpPr>
          <p:nvPr>
            <p:ph idx="1"/>
          </p:nvPr>
        </p:nvSpPr>
        <p:spPr/>
        <p:txBody>
          <a:bodyPr/>
          <a:lstStyle/>
          <a:p>
            <a:pPr rtl="1"/>
            <a:r>
              <a:rPr lang="ar-SA" b="1" dirty="0"/>
              <a:t>نواصب المضارع:</a:t>
            </a:r>
            <a:endParaRPr lang="en-US" b="1" dirty="0"/>
          </a:p>
          <a:p>
            <a:pPr marL="0" indent="0" algn="justLow" rtl="1"/>
            <a:r>
              <a:rPr lang="ar-SA" dirty="0"/>
              <a:t>أولاً: هناك حروف تنصب المضارع بنفسها دون حاجة إلى حرف آخر، وهي أربعة:  أَنْ – لَنْ – كي – إذنْ </a:t>
            </a:r>
            <a:endParaRPr lang="en-US" dirty="0"/>
          </a:p>
          <a:p>
            <a:pPr marL="0" indent="0" algn="justLow" rtl="1"/>
            <a:r>
              <a:rPr lang="ar-SA" dirty="0"/>
              <a:t>وهناك حروف لا تنصب المضارع بنفسها وإنما بـ (أَنْ) المضمرة بعدها، وتفصيل ذلك على النحو </a:t>
            </a:r>
            <a:r>
              <a:rPr lang="ar-SA" dirty="0" smtClean="0"/>
              <a:t>الآتي:</a:t>
            </a:r>
          </a:p>
        </p:txBody>
      </p:sp>
    </p:spTree>
    <p:extLst>
      <p:ext uri="{BB962C8B-B14F-4D97-AF65-F5344CB8AC3E}">
        <p14:creationId xmlns:p14="http://schemas.microsoft.com/office/powerpoint/2010/main" val="1857849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rgbClr val="FFFF99"/>
          </a:solidFill>
        </p:spPr>
        <p:txBody>
          <a:bodyPr/>
          <a:lstStyle/>
          <a:p>
            <a:pPr algn="ctr"/>
            <a:r>
              <a:rPr lang="ar-SA" b="1" dirty="0">
                <a:solidFill>
                  <a:srgbClr val="FF0000"/>
                </a:solidFill>
              </a:rPr>
              <a:t>إعراب الفعل</a:t>
            </a:r>
            <a:endParaRPr lang="ar-SA" dirty="0"/>
          </a:p>
        </p:txBody>
      </p:sp>
      <p:sp>
        <p:nvSpPr>
          <p:cNvPr id="3" name="عنصر نائب للمحتوى 2"/>
          <p:cNvSpPr>
            <a:spLocks noGrp="1"/>
          </p:cNvSpPr>
          <p:nvPr>
            <p:ph idx="1"/>
          </p:nvPr>
        </p:nvSpPr>
        <p:spPr/>
        <p:txBody>
          <a:bodyPr/>
          <a:lstStyle/>
          <a:p>
            <a:pPr algn="justLow" rtl="1"/>
            <a:r>
              <a:rPr lang="ar-SA" dirty="0"/>
              <a:t>(أَنْ): حرف مصدري ينصب الفعل المضارع، نحو: </a:t>
            </a:r>
            <a:r>
              <a:rPr lang="ar-SA" dirty="0">
                <a:solidFill>
                  <a:srgbClr val="002060"/>
                </a:solidFill>
              </a:rPr>
              <a:t>"يجب أن </a:t>
            </a:r>
            <a:r>
              <a:rPr lang="ar-SA" dirty="0" smtClean="0">
                <a:solidFill>
                  <a:srgbClr val="002060"/>
                </a:solidFill>
              </a:rPr>
              <a:t>تهتم بدروسك</a:t>
            </a:r>
            <a:r>
              <a:rPr lang="ar-SA" dirty="0">
                <a:solidFill>
                  <a:srgbClr val="002060"/>
                </a:solidFill>
              </a:rPr>
              <a:t>، يجب أن ترضى بما قسم الله لك"</a:t>
            </a:r>
            <a:endParaRPr lang="en-US" dirty="0">
              <a:solidFill>
                <a:srgbClr val="002060"/>
              </a:solidFill>
            </a:endParaRPr>
          </a:p>
          <a:p>
            <a:pPr algn="justLow" rtl="1"/>
            <a:r>
              <a:rPr lang="ar-SA" dirty="0"/>
              <a:t>أن تهتم: فتحة ظاهرة</a:t>
            </a:r>
            <a:endParaRPr lang="en-US" dirty="0"/>
          </a:p>
          <a:p>
            <a:pPr algn="justLow" rtl="1"/>
            <a:r>
              <a:rPr lang="ar-SA" dirty="0"/>
              <a:t>ترضى/ فتحة مقدره </a:t>
            </a:r>
            <a:endParaRPr lang="en-US" dirty="0"/>
          </a:p>
          <a:p>
            <a:pPr algn="justLow" rtl="1"/>
            <a:r>
              <a:rPr lang="ar-SA" dirty="0"/>
              <a:t>قال تعالى: </a:t>
            </a:r>
            <a:r>
              <a:rPr lang="ar-SA" dirty="0">
                <a:solidFill>
                  <a:srgbClr val="C00000"/>
                </a:solidFill>
              </a:rPr>
              <a:t>"استجيبوا لربكم من قبل أن يأتيَ يومُ ُ لا مردَّ له من اللهِ"</a:t>
            </a:r>
            <a:endParaRPr lang="en-US" dirty="0">
              <a:solidFill>
                <a:srgbClr val="C00000"/>
              </a:solidFill>
            </a:endParaRPr>
          </a:p>
          <a:p>
            <a:pPr algn="justLow"/>
            <a:r>
              <a:rPr lang="ar-SA" dirty="0"/>
              <a:t>والمصدر الموؤل في محل جر مضاف إليه، والتقدير: من قبل إتيانه.</a:t>
            </a:r>
          </a:p>
          <a:p>
            <a:pPr algn="justLow"/>
            <a:endParaRPr lang="ar-SA" dirty="0"/>
          </a:p>
        </p:txBody>
      </p:sp>
    </p:spTree>
    <p:extLst>
      <p:ext uri="{BB962C8B-B14F-4D97-AF65-F5344CB8AC3E}">
        <p14:creationId xmlns:p14="http://schemas.microsoft.com/office/powerpoint/2010/main" val="2055136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rgbClr val="FFFF99"/>
          </a:solidFill>
        </p:spPr>
        <p:txBody>
          <a:bodyPr/>
          <a:lstStyle/>
          <a:p>
            <a:pPr algn="ctr"/>
            <a:r>
              <a:rPr lang="ar-SA" b="1" dirty="0">
                <a:solidFill>
                  <a:srgbClr val="FF0000"/>
                </a:solidFill>
              </a:rPr>
              <a:t>إعراب الفعل</a:t>
            </a:r>
            <a:endParaRPr lang="ar-SA" dirty="0"/>
          </a:p>
        </p:txBody>
      </p:sp>
      <p:sp>
        <p:nvSpPr>
          <p:cNvPr id="3" name="عنصر نائب للمحتوى 2"/>
          <p:cNvSpPr>
            <a:spLocks noGrp="1"/>
          </p:cNvSpPr>
          <p:nvPr>
            <p:ph idx="1"/>
          </p:nvPr>
        </p:nvSpPr>
        <p:spPr/>
        <p:txBody>
          <a:bodyPr/>
          <a:lstStyle/>
          <a:p>
            <a:pPr rtl="1"/>
            <a:r>
              <a:rPr lang="ar-SA" sz="2400" dirty="0"/>
              <a:t>قال الشاعر: </a:t>
            </a:r>
            <a:endParaRPr lang="en-US" sz="2400" dirty="0"/>
          </a:p>
          <a:p>
            <a:pPr algn="ctr" rtl="1"/>
            <a:r>
              <a:rPr lang="ar-SA" sz="2400" dirty="0">
                <a:solidFill>
                  <a:srgbClr val="002060"/>
                </a:solidFill>
              </a:rPr>
              <a:t>المرءُ يأملُ أن يعيشَ  </a:t>
            </a:r>
            <a:r>
              <a:rPr lang="ar-SA" sz="2400" dirty="0" smtClean="0">
                <a:solidFill>
                  <a:srgbClr val="002060"/>
                </a:solidFill>
              </a:rPr>
              <a:t>           </a:t>
            </a:r>
            <a:r>
              <a:rPr lang="ar-SA" sz="2400" dirty="0">
                <a:solidFill>
                  <a:srgbClr val="002060"/>
                </a:solidFill>
              </a:rPr>
              <a:t>وطولُ عيشٍ قد </a:t>
            </a:r>
            <a:r>
              <a:rPr lang="ar-SA" sz="2400" dirty="0" smtClean="0">
                <a:solidFill>
                  <a:srgbClr val="002060"/>
                </a:solidFill>
              </a:rPr>
              <a:t>يضره</a:t>
            </a:r>
            <a:endParaRPr lang="en-US" sz="2400" dirty="0">
              <a:solidFill>
                <a:srgbClr val="002060"/>
              </a:solidFill>
            </a:endParaRPr>
          </a:p>
          <a:p>
            <a:pPr marL="0" indent="0" algn="justLow" rtl="1"/>
            <a:r>
              <a:rPr lang="ar-SA" sz="2400" dirty="0"/>
              <a:t>المصدر الموؤل (أن يعيش) في محل نصب مفعول به والتقدير: يأمل العيش. ولا بد من اتصال (أنْ) بالفعل الذي تدخل عليه اتصالاً مباشراً، وقد أجاز بعض النحاة الفصل بينهما بحرفين هما: لا النافية، ولا الزائدة، مثال على الأول قول الشاعر:</a:t>
            </a:r>
            <a:endParaRPr lang="en-US" sz="2400" dirty="0"/>
          </a:p>
          <a:p>
            <a:pPr algn="ctr" rtl="1"/>
            <a:r>
              <a:rPr lang="ar-SA" sz="2400" dirty="0">
                <a:solidFill>
                  <a:srgbClr val="002060"/>
                </a:solidFill>
              </a:rPr>
              <a:t>وإنَّ افتقادي واحداً بعد واحدٍ     دليلُ ُ على ألا يروقَ خليلُ</a:t>
            </a:r>
            <a:endParaRPr lang="en-US" sz="2400" dirty="0">
              <a:solidFill>
                <a:srgbClr val="002060"/>
              </a:solidFill>
            </a:endParaRPr>
          </a:p>
          <a:p>
            <a:pPr rtl="1"/>
            <a:r>
              <a:rPr lang="ar-SA" sz="2400" dirty="0"/>
              <a:t>ففصل بين (أن) و الفعل بـ (لا) النافية.</a:t>
            </a:r>
            <a:endParaRPr lang="en-US" sz="2400" dirty="0"/>
          </a:p>
          <a:p>
            <a:pPr rtl="1"/>
            <a:r>
              <a:rPr lang="ar-SA" sz="2400" dirty="0">
                <a:solidFill>
                  <a:srgbClr val="C00000"/>
                </a:solidFill>
              </a:rPr>
              <a:t>وقال تعالى: "وما لنا ألا نتوكل على اللهِ وقد هدانا سبلنا".</a:t>
            </a:r>
            <a:endParaRPr lang="en-US" sz="2400" dirty="0">
              <a:solidFill>
                <a:srgbClr val="C00000"/>
              </a:solidFill>
            </a:endParaRPr>
          </a:p>
          <a:p>
            <a:pPr rtl="1"/>
            <a:r>
              <a:rPr lang="ar-SA" sz="2400" dirty="0"/>
              <a:t>ومثال الثانية قوله تعالى: </a:t>
            </a:r>
            <a:r>
              <a:rPr lang="ar-SA" sz="2400" dirty="0" smtClean="0"/>
              <a:t>« </a:t>
            </a:r>
            <a:r>
              <a:rPr lang="ar-SA" sz="2400" dirty="0" smtClean="0">
                <a:solidFill>
                  <a:srgbClr val="C00000"/>
                </a:solidFill>
              </a:rPr>
              <a:t>لئلا </a:t>
            </a:r>
            <a:r>
              <a:rPr lang="ar-SA" sz="2400" dirty="0">
                <a:solidFill>
                  <a:srgbClr val="C00000"/>
                </a:solidFill>
              </a:rPr>
              <a:t>يعلمَ أهل الكتاب ألا يقدرون على </a:t>
            </a:r>
            <a:r>
              <a:rPr lang="ar-SA" sz="2400" dirty="0" smtClean="0">
                <a:solidFill>
                  <a:srgbClr val="C00000"/>
                </a:solidFill>
              </a:rPr>
              <a:t>شيء"</a:t>
            </a:r>
            <a:r>
              <a:rPr lang="ar-SA" sz="2400" dirty="0" smtClean="0"/>
              <a:t>.</a:t>
            </a:r>
            <a:endParaRPr lang="en-US" sz="2400" dirty="0"/>
          </a:p>
          <a:p>
            <a:pPr rtl="1"/>
            <a:r>
              <a:rPr lang="ar-SA" sz="2400" dirty="0"/>
              <a:t>ففصل بين (أن والفعل) بـ (لا) الزائدة.</a:t>
            </a:r>
            <a:endParaRPr lang="en-US" sz="2400" dirty="0"/>
          </a:p>
          <a:p>
            <a:endParaRPr lang="ar-SA" dirty="0"/>
          </a:p>
        </p:txBody>
      </p:sp>
    </p:spTree>
    <p:extLst>
      <p:ext uri="{BB962C8B-B14F-4D97-AF65-F5344CB8AC3E}">
        <p14:creationId xmlns:p14="http://schemas.microsoft.com/office/powerpoint/2010/main" val="1627795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rgbClr val="FFFF99"/>
          </a:solidFill>
        </p:spPr>
        <p:txBody>
          <a:bodyPr/>
          <a:lstStyle/>
          <a:p>
            <a:pPr algn="ctr"/>
            <a:r>
              <a:rPr lang="ar-SA" b="1" dirty="0">
                <a:solidFill>
                  <a:srgbClr val="FF0000"/>
                </a:solidFill>
              </a:rPr>
              <a:t>إعراب الفعل</a:t>
            </a:r>
            <a:endParaRPr lang="ar-SA" dirty="0"/>
          </a:p>
        </p:txBody>
      </p:sp>
      <p:sp>
        <p:nvSpPr>
          <p:cNvPr id="3" name="عنصر نائب للمحتوى 2"/>
          <p:cNvSpPr>
            <a:spLocks noGrp="1"/>
          </p:cNvSpPr>
          <p:nvPr>
            <p:ph idx="1"/>
          </p:nvPr>
        </p:nvSpPr>
        <p:spPr/>
        <p:txBody>
          <a:bodyPr/>
          <a:lstStyle/>
          <a:p>
            <a:pPr marL="0" indent="0" algn="justLow" rtl="1"/>
            <a:r>
              <a:rPr lang="ar-SA" sz="2800" dirty="0" smtClean="0">
                <a:solidFill>
                  <a:srgbClr val="002060"/>
                </a:solidFill>
              </a:rPr>
              <a:t>(لَنْ): حرف نفي ونصب للفعل المضارع</a:t>
            </a:r>
            <a:endParaRPr lang="en-US" sz="2800" dirty="0" smtClean="0">
              <a:solidFill>
                <a:srgbClr val="002060"/>
              </a:solidFill>
            </a:endParaRPr>
          </a:p>
          <a:p>
            <a:pPr marL="0" indent="0" algn="justLow" rtl="1"/>
            <a:r>
              <a:rPr lang="ar-SA" sz="2800" dirty="0" smtClean="0"/>
              <a:t>قال تعالى: " </a:t>
            </a:r>
            <a:r>
              <a:rPr lang="ar-SA" sz="2800" dirty="0" smtClean="0">
                <a:solidFill>
                  <a:srgbClr val="C00000"/>
                </a:solidFill>
              </a:rPr>
              <a:t>وإذ قلتم يا موسى لن نؤمن لك حتى نرى الله جهرة".</a:t>
            </a:r>
            <a:endParaRPr lang="en-US" sz="2800" dirty="0" smtClean="0">
              <a:solidFill>
                <a:srgbClr val="C00000"/>
              </a:solidFill>
            </a:endParaRPr>
          </a:p>
          <a:p>
            <a:pPr marL="0" indent="0" algn="justLow" rtl="1"/>
            <a:r>
              <a:rPr lang="ar-SA" sz="2800" dirty="0" smtClean="0"/>
              <a:t>قال تعالى: "</a:t>
            </a:r>
            <a:r>
              <a:rPr lang="ar-SA" sz="2800" dirty="0" smtClean="0">
                <a:solidFill>
                  <a:srgbClr val="C00000"/>
                </a:solidFill>
              </a:rPr>
              <a:t>لن تنالوا البرَّ حتى تنفقوا مما تحبون".</a:t>
            </a:r>
            <a:endParaRPr lang="en-US" sz="2800" dirty="0" smtClean="0">
              <a:solidFill>
                <a:srgbClr val="C00000"/>
              </a:solidFill>
            </a:endParaRPr>
          </a:p>
          <a:p>
            <a:pPr marL="0" indent="0" algn="justLow" rtl="1"/>
            <a:r>
              <a:rPr lang="ar-SA" sz="2800" dirty="0" smtClean="0">
                <a:solidFill>
                  <a:srgbClr val="002060"/>
                </a:solidFill>
              </a:rPr>
              <a:t>(إِذَنْ): تدل على معنيين هما: الجواب، والجزاء، ويشترط لنصب المضارع بعدها ما يلي:</a:t>
            </a:r>
            <a:endParaRPr lang="en-US" sz="2800" dirty="0" smtClean="0">
              <a:solidFill>
                <a:srgbClr val="002060"/>
              </a:solidFill>
            </a:endParaRPr>
          </a:p>
          <a:p>
            <a:pPr marL="0" lvl="0" indent="0" algn="justLow" rtl="1"/>
            <a:r>
              <a:rPr lang="ar-SA" sz="2800" dirty="0" smtClean="0">
                <a:solidFill>
                  <a:srgbClr val="002060"/>
                </a:solidFill>
              </a:rPr>
              <a:t>- أن </a:t>
            </a:r>
            <a:r>
              <a:rPr lang="ar-SA" sz="2800" dirty="0" smtClean="0">
                <a:solidFill>
                  <a:srgbClr val="002060"/>
                </a:solidFill>
              </a:rPr>
              <a:t>يكون الفعل بعده للمستقبل</a:t>
            </a:r>
            <a:r>
              <a:rPr lang="ar-SA" sz="2800" dirty="0" smtClean="0"/>
              <a:t>؛ فلو كان الفعل بعدها دالاً على الحال لم يُنْصَب.</a:t>
            </a:r>
            <a:endParaRPr lang="en-US" sz="2800" dirty="0" smtClean="0"/>
          </a:p>
          <a:p>
            <a:pPr marL="0" lvl="0" indent="0" algn="justLow" rtl="1"/>
            <a:r>
              <a:rPr lang="ar-SA" sz="2800" dirty="0" smtClean="0">
                <a:solidFill>
                  <a:srgbClr val="002060"/>
                </a:solidFill>
              </a:rPr>
              <a:t>- أن </a:t>
            </a:r>
            <a:r>
              <a:rPr lang="ar-SA" sz="2800" dirty="0" smtClean="0">
                <a:solidFill>
                  <a:srgbClr val="002060"/>
                </a:solidFill>
              </a:rPr>
              <a:t>تكون إذن في صدر الجملة</a:t>
            </a:r>
            <a:r>
              <a:rPr lang="ar-SA" sz="2800" dirty="0" smtClean="0"/>
              <a:t>، فإنْ تأخَّرت صارت مهملة.</a:t>
            </a:r>
            <a:endParaRPr lang="en-US" sz="2800" dirty="0" smtClean="0"/>
          </a:p>
          <a:p>
            <a:pPr marL="0" indent="0" algn="justLow" rtl="1"/>
            <a:r>
              <a:rPr lang="ar-SA" sz="2800" dirty="0" smtClean="0">
                <a:solidFill>
                  <a:srgbClr val="002060"/>
                </a:solidFill>
              </a:rPr>
              <a:t>- عدم </a:t>
            </a:r>
            <a:r>
              <a:rPr lang="ar-SA" sz="2800" dirty="0" smtClean="0">
                <a:solidFill>
                  <a:srgbClr val="002060"/>
                </a:solidFill>
              </a:rPr>
              <a:t>الفصل بينها وبين الفعل</a:t>
            </a:r>
            <a:r>
              <a:rPr lang="ar-SA" sz="2800" dirty="0" smtClean="0"/>
              <a:t>، ويجب اتصالُها به مباشرة، وقد أجاز النحاة الفصلَ بالقسم.</a:t>
            </a:r>
            <a:endParaRPr lang="ar-SA" sz="2800" dirty="0"/>
          </a:p>
        </p:txBody>
      </p:sp>
    </p:spTree>
    <p:extLst>
      <p:ext uri="{BB962C8B-B14F-4D97-AF65-F5344CB8AC3E}">
        <p14:creationId xmlns:p14="http://schemas.microsoft.com/office/powerpoint/2010/main" val="3954097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rgbClr val="FFFF99"/>
          </a:solidFill>
        </p:spPr>
        <p:txBody>
          <a:bodyPr/>
          <a:lstStyle/>
          <a:p>
            <a:pPr algn="ctr"/>
            <a:r>
              <a:rPr lang="ar-SA" b="1" dirty="0">
                <a:solidFill>
                  <a:srgbClr val="FF0000"/>
                </a:solidFill>
              </a:rPr>
              <a:t>إعراب الفعل</a:t>
            </a:r>
            <a:endParaRPr lang="ar-SA" dirty="0"/>
          </a:p>
        </p:txBody>
      </p:sp>
      <p:sp>
        <p:nvSpPr>
          <p:cNvPr id="3" name="عنصر نائب للمحتوى 2"/>
          <p:cNvSpPr>
            <a:spLocks noGrp="1"/>
          </p:cNvSpPr>
          <p:nvPr>
            <p:ph idx="1"/>
          </p:nvPr>
        </p:nvSpPr>
        <p:spPr/>
        <p:txBody>
          <a:bodyPr/>
          <a:lstStyle/>
          <a:p>
            <a:pPr marL="0" indent="0" algn="justLow" rtl="1"/>
            <a:r>
              <a:rPr lang="ar-SA" dirty="0">
                <a:solidFill>
                  <a:srgbClr val="002060"/>
                </a:solidFill>
              </a:rPr>
              <a:t>وقد اجتمعت تلك الشروط في الموقف الآتي:</a:t>
            </a:r>
            <a:endParaRPr lang="en-US" dirty="0">
              <a:solidFill>
                <a:srgbClr val="002060"/>
              </a:solidFill>
            </a:endParaRPr>
          </a:p>
          <a:p>
            <a:pPr marL="0" indent="0" algn="justLow" rtl="1"/>
            <a:r>
              <a:rPr lang="ar-SA" dirty="0"/>
              <a:t>يقال لك: </a:t>
            </a:r>
            <a:r>
              <a:rPr lang="ar-SA" dirty="0">
                <a:solidFill>
                  <a:srgbClr val="002060"/>
                </a:solidFill>
              </a:rPr>
              <a:t>أنا آتيك، فتقول: إذنْ أُكْرِمَك</a:t>
            </a:r>
            <a:endParaRPr lang="en-US" dirty="0">
              <a:solidFill>
                <a:srgbClr val="002060"/>
              </a:solidFill>
            </a:endParaRPr>
          </a:p>
          <a:p>
            <a:pPr marL="0" indent="0" algn="justLow" rtl="1"/>
            <a:r>
              <a:rPr lang="ar-SA" dirty="0"/>
              <a:t>الفعل أكرم للاستقبال لأن الإكرام تال للإتيان. كما أنه في صدر الجملة، ولم يفصل بينه وبين الفعل المضارع. ويجوز الفصل بالقسم كما في قول حسان بن ثابت:</a:t>
            </a:r>
            <a:endParaRPr lang="en-US" dirty="0"/>
          </a:p>
          <a:p>
            <a:pPr algn="ctr" rtl="1"/>
            <a:r>
              <a:rPr lang="ar-SA" dirty="0">
                <a:solidFill>
                  <a:srgbClr val="FF0000"/>
                </a:solidFill>
              </a:rPr>
              <a:t>إذن واللهِ </a:t>
            </a:r>
            <a:r>
              <a:rPr lang="ar-SA" dirty="0" smtClean="0">
                <a:solidFill>
                  <a:srgbClr val="FF0000"/>
                </a:solidFill>
              </a:rPr>
              <a:t>نرميَهم </a:t>
            </a:r>
            <a:r>
              <a:rPr lang="ar-SA" dirty="0">
                <a:solidFill>
                  <a:srgbClr val="FF0000"/>
                </a:solidFill>
              </a:rPr>
              <a:t>بحربٍ     يُشِيبُ الطفلَ من قبل المشيْبِ</a:t>
            </a:r>
            <a:endParaRPr lang="en-US" dirty="0">
              <a:solidFill>
                <a:srgbClr val="FF0000"/>
              </a:solidFill>
            </a:endParaRPr>
          </a:p>
          <a:p>
            <a:pPr rtl="1"/>
            <a:r>
              <a:rPr lang="ar-SA" dirty="0">
                <a:solidFill>
                  <a:srgbClr val="002060"/>
                </a:solidFill>
              </a:rPr>
              <a:t>(كَيْ) حرف مصدري ونصب واستقبال، ينصب المضارع بنفسه دون تقدير (أن</a:t>
            </a:r>
            <a:r>
              <a:rPr lang="ar-SA" dirty="0" smtClean="0">
                <a:solidFill>
                  <a:srgbClr val="002060"/>
                </a:solidFill>
              </a:rPr>
              <a:t>)، نحو:</a:t>
            </a:r>
            <a:r>
              <a:rPr lang="ar-SA" dirty="0" smtClean="0"/>
              <a:t> </a:t>
            </a:r>
            <a:r>
              <a:rPr lang="ar-SA" dirty="0"/>
              <a:t>أذهب إلى الكلية كي أتعلم العلوم النافعة.</a:t>
            </a:r>
            <a:endParaRPr lang="en-US" dirty="0"/>
          </a:p>
          <a:p>
            <a:endParaRPr lang="ar-SA" dirty="0"/>
          </a:p>
        </p:txBody>
      </p:sp>
    </p:spTree>
    <p:extLst>
      <p:ext uri="{BB962C8B-B14F-4D97-AF65-F5344CB8AC3E}">
        <p14:creationId xmlns:p14="http://schemas.microsoft.com/office/powerpoint/2010/main" val="3000481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rgbClr val="FFFF99"/>
          </a:solidFill>
        </p:spPr>
        <p:txBody>
          <a:bodyPr/>
          <a:lstStyle/>
          <a:p>
            <a:pPr algn="ctr"/>
            <a:r>
              <a:rPr lang="ar-SA" b="1" dirty="0">
                <a:solidFill>
                  <a:srgbClr val="FF0000"/>
                </a:solidFill>
              </a:rPr>
              <a:t>إعراب الفعل</a:t>
            </a:r>
            <a:endParaRPr lang="ar-SA" dirty="0"/>
          </a:p>
        </p:txBody>
      </p:sp>
      <p:sp>
        <p:nvSpPr>
          <p:cNvPr id="3" name="عنصر نائب للمحتوى 2"/>
          <p:cNvSpPr>
            <a:spLocks noGrp="1"/>
          </p:cNvSpPr>
          <p:nvPr>
            <p:ph idx="1"/>
          </p:nvPr>
        </p:nvSpPr>
        <p:spPr/>
        <p:txBody>
          <a:bodyPr/>
          <a:lstStyle/>
          <a:p>
            <a:pPr marL="0" indent="0" algn="justLow" rtl="1"/>
            <a:r>
              <a:rPr lang="ar-SA" dirty="0">
                <a:solidFill>
                  <a:srgbClr val="002060"/>
                </a:solidFill>
              </a:rPr>
              <a:t>ثانياً: هناك بعض الحروف الناصبة للمضارع بعدها، غير أنَّ النحاة يقدرون بعد هذه الحروف (أنْ</a:t>
            </a:r>
            <a:r>
              <a:rPr lang="ar-SA" dirty="0" smtClean="0">
                <a:solidFill>
                  <a:srgbClr val="002060"/>
                </a:solidFill>
              </a:rPr>
              <a:t>)</a:t>
            </a:r>
            <a:r>
              <a:rPr lang="ar-SA" dirty="0" smtClean="0"/>
              <a:t> </a:t>
            </a:r>
            <a:r>
              <a:rPr lang="ar-SA" dirty="0"/>
              <a:t>وتفصيلها كما يأتي:</a:t>
            </a:r>
            <a:endParaRPr lang="en-US" dirty="0"/>
          </a:p>
          <a:p>
            <a:pPr marL="0" lvl="0" indent="0" algn="justLow" rtl="1"/>
            <a:r>
              <a:rPr lang="ar-SA" dirty="0">
                <a:solidFill>
                  <a:srgbClr val="002060"/>
                </a:solidFill>
              </a:rPr>
              <a:t>إضمار (أَنْ) بعد لام الجحود:</a:t>
            </a:r>
            <a:endParaRPr lang="en-US" dirty="0">
              <a:solidFill>
                <a:srgbClr val="002060"/>
              </a:solidFill>
            </a:endParaRPr>
          </a:p>
          <a:p>
            <a:pPr marL="0" indent="0" algn="justLow" rtl="1"/>
            <a:r>
              <a:rPr lang="ar-SA" dirty="0">
                <a:solidFill>
                  <a:srgbClr val="002060"/>
                </a:solidFill>
              </a:rPr>
              <a:t>ينصب الفعل المضارع بـ (أنْ) المضمرة بعد لام الجحود بشروط:</a:t>
            </a:r>
            <a:endParaRPr lang="en-US" dirty="0">
              <a:solidFill>
                <a:srgbClr val="002060"/>
              </a:solidFill>
            </a:endParaRPr>
          </a:p>
          <a:p>
            <a:pPr marL="0" indent="0" algn="justLow" rtl="1"/>
            <a:r>
              <a:rPr lang="ar-SA" dirty="0"/>
              <a:t>أ/ </a:t>
            </a:r>
            <a:r>
              <a:rPr lang="ar-SA" dirty="0">
                <a:solidFill>
                  <a:srgbClr val="C00000"/>
                </a:solidFill>
              </a:rPr>
              <a:t>وجود فعل الكون</a:t>
            </a:r>
            <a:r>
              <a:rPr lang="ar-SA" dirty="0"/>
              <a:t>: كان/ يكون/ كانا/ </a:t>
            </a:r>
            <a:r>
              <a:rPr lang="ar-SA" dirty="0" smtClean="0"/>
              <a:t>كانوا/ </a:t>
            </a:r>
            <a:r>
              <a:rPr lang="ar-SA" dirty="0"/>
              <a:t>يكونون،... </a:t>
            </a:r>
            <a:endParaRPr lang="ar-SA" dirty="0" smtClean="0"/>
          </a:p>
          <a:p>
            <a:pPr marL="0" indent="0" algn="justLow" rtl="1"/>
            <a:r>
              <a:rPr lang="ar-SA" dirty="0" smtClean="0"/>
              <a:t>نحو</a:t>
            </a:r>
            <a:r>
              <a:rPr lang="ar-SA" dirty="0"/>
              <a:t>: ما كان الحرُّ ليقبلَ الذلَّ.</a:t>
            </a:r>
            <a:endParaRPr lang="en-US" dirty="0"/>
          </a:p>
          <a:p>
            <a:pPr marL="0" indent="0" algn="justLow" rtl="1"/>
            <a:r>
              <a:rPr lang="ar-SA" dirty="0"/>
              <a:t>ليقبل/ مضارع منصوب بـ (أَنْ) المضمرة بعد لام الجحود وعلامة نصبه الفتحة.</a:t>
            </a:r>
          </a:p>
        </p:txBody>
      </p:sp>
    </p:spTree>
    <p:extLst>
      <p:ext uri="{BB962C8B-B14F-4D97-AF65-F5344CB8AC3E}">
        <p14:creationId xmlns:p14="http://schemas.microsoft.com/office/powerpoint/2010/main" val="4127935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rgbClr val="FFFF99"/>
          </a:solidFill>
        </p:spPr>
        <p:txBody>
          <a:bodyPr/>
          <a:lstStyle/>
          <a:p>
            <a:pPr algn="ctr"/>
            <a:r>
              <a:rPr lang="ar-SA" b="1" dirty="0">
                <a:solidFill>
                  <a:srgbClr val="FF0000"/>
                </a:solidFill>
              </a:rPr>
              <a:t>إعراب الفعل</a:t>
            </a:r>
            <a:endParaRPr lang="ar-SA" dirty="0"/>
          </a:p>
        </p:txBody>
      </p:sp>
      <p:sp>
        <p:nvSpPr>
          <p:cNvPr id="3" name="عنصر نائب للمحتوى 2"/>
          <p:cNvSpPr>
            <a:spLocks noGrp="1"/>
          </p:cNvSpPr>
          <p:nvPr>
            <p:ph idx="1"/>
          </p:nvPr>
        </p:nvSpPr>
        <p:spPr/>
        <p:txBody>
          <a:bodyPr/>
          <a:lstStyle/>
          <a:p>
            <a:pPr marL="0" indent="0" algn="justLow" rtl="1"/>
            <a:r>
              <a:rPr lang="ar-SA" dirty="0"/>
              <a:t>ب/ وجود حرف نفي قبل فعل الكون.</a:t>
            </a:r>
            <a:endParaRPr lang="en-US" dirty="0"/>
          </a:p>
          <a:p>
            <a:pPr marL="0" indent="0" algn="justLow" rtl="1"/>
            <a:r>
              <a:rPr lang="ar-SA" dirty="0">
                <a:solidFill>
                  <a:srgbClr val="C00000"/>
                </a:solidFill>
              </a:rPr>
              <a:t>قال تعالى: " لم يكن اللهُ ليغفرَ لهم".</a:t>
            </a:r>
            <a:endParaRPr lang="en-US" dirty="0">
              <a:solidFill>
                <a:srgbClr val="C00000"/>
              </a:solidFill>
            </a:endParaRPr>
          </a:p>
          <a:p>
            <a:pPr marL="0" indent="0" algn="justLow" rtl="1"/>
            <a:r>
              <a:rPr lang="ar-SA" dirty="0">
                <a:solidFill>
                  <a:srgbClr val="C00000"/>
                </a:solidFill>
              </a:rPr>
              <a:t>قال تعالى: "وما كان اللهُ ليعذبَهم وأنت فيهم".</a:t>
            </a:r>
            <a:endParaRPr lang="en-US" dirty="0">
              <a:solidFill>
                <a:srgbClr val="C00000"/>
              </a:solidFill>
            </a:endParaRPr>
          </a:p>
          <a:p>
            <a:pPr marL="0" indent="0" algn="justLow" rtl="1"/>
            <a:r>
              <a:rPr lang="ar-SA" dirty="0">
                <a:solidFill>
                  <a:srgbClr val="C00000"/>
                </a:solidFill>
              </a:rPr>
              <a:t>قال تعالى: "وما كنَّا لنهتدي لولا أن هدانا الله".</a:t>
            </a:r>
            <a:endParaRPr lang="en-US" dirty="0">
              <a:solidFill>
                <a:srgbClr val="C00000"/>
              </a:solidFill>
            </a:endParaRPr>
          </a:p>
          <a:p>
            <a:pPr marL="0" lvl="0" indent="0" algn="justLow" rtl="1"/>
            <a:r>
              <a:rPr lang="ar-SA" dirty="0"/>
              <a:t>إضمار (أَنْ) بعد </a:t>
            </a:r>
            <a:r>
              <a:rPr lang="ar-SA" dirty="0" smtClean="0"/>
              <a:t>أو: ينصب </a:t>
            </a:r>
            <a:r>
              <a:rPr lang="ar-SA" dirty="0"/>
              <a:t>المضارع بـ (أَنْ) مضمرة وجوباً بعد (أو) العاطفة التي يشترط فيها أن تكون صالحة للحذف مع وضع (حتى) أو (إلا) الاستثنائية موضعها. نحو قول الشاعر:</a:t>
            </a:r>
            <a:endParaRPr lang="en-US" dirty="0"/>
          </a:p>
          <a:p>
            <a:pPr algn="ctr"/>
            <a:r>
              <a:rPr lang="ar-SA" dirty="0">
                <a:solidFill>
                  <a:srgbClr val="FF0000"/>
                </a:solidFill>
              </a:rPr>
              <a:t>لأستسهلنّ الصعبَ أو أدْرِكَ المنى   </a:t>
            </a:r>
            <a:r>
              <a:rPr lang="ar-SA" dirty="0" smtClean="0">
                <a:solidFill>
                  <a:srgbClr val="FF0000"/>
                </a:solidFill>
              </a:rPr>
              <a:t> فما </a:t>
            </a:r>
            <a:r>
              <a:rPr lang="ar-SA" dirty="0">
                <a:solidFill>
                  <a:srgbClr val="FF0000"/>
                </a:solidFill>
              </a:rPr>
              <a:t>انقادت الآمالُ إلاَّ لصابِرِ</a:t>
            </a:r>
          </a:p>
        </p:txBody>
      </p:sp>
    </p:spTree>
    <p:extLst>
      <p:ext uri="{BB962C8B-B14F-4D97-AF65-F5344CB8AC3E}">
        <p14:creationId xmlns:p14="http://schemas.microsoft.com/office/powerpoint/2010/main" val="1393261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rgbClr val="FFFF99"/>
          </a:solidFill>
        </p:spPr>
        <p:txBody>
          <a:bodyPr/>
          <a:lstStyle/>
          <a:p>
            <a:pPr algn="ctr"/>
            <a:r>
              <a:rPr lang="ar-SA" b="1" dirty="0">
                <a:solidFill>
                  <a:srgbClr val="FF0000"/>
                </a:solidFill>
              </a:rPr>
              <a:t>إعراب الفعل</a:t>
            </a:r>
            <a:endParaRPr lang="ar-SA" dirty="0"/>
          </a:p>
        </p:txBody>
      </p:sp>
      <p:sp>
        <p:nvSpPr>
          <p:cNvPr id="3" name="عنصر نائب للمحتوى 2"/>
          <p:cNvSpPr>
            <a:spLocks noGrp="1"/>
          </p:cNvSpPr>
          <p:nvPr>
            <p:ph idx="1"/>
          </p:nvPr>
        </p:nvSpPr>
        <p:spPr/>
        <p:txBody>
          <a:bodyPr/>
          <a:lstStyle/>
          <a:p>
            <a:pPr algn="justLow" rtl="1"/>
            <a:r>
              <a:rPr lang="ar-SA" sz="2600" dirty="0"/>
              <a:t>وقال الآخر</a:t>
            </a:r>
            <a:endParaRPr lang="en-US" sz="2600" dirty="0"/>
          </a:p>
          <a:p>
            <a:pPr algn="ctr" rtl="1"/>
            <a:r>
              <a:rPr lang="ar-SA" sz="2600" dirty="0">
                <a:solidFill>
                  <a:srgbClr val="C00000"/>
                </a:solidFill>
              </a:rPr>
              <a:t>وكنتُ إذا غمزتُ قناةَ قومٍ     كسرتُ كعوبَها أو تستقيما</a:t>
            </a:r>
            <a:endParaRPr lang="en-US" sz="2600" dirty="0">
              <a:solidFill>
                <a:srgbClr val="C00000"/>
              </a:solidFill>
            </a:endParaRPr>
          </a:p>
          <a:p>
            <a:pPr lvl="0" algn="justLow" rtl="1"/>
            <a:r>
              <a:rPr lang="ar-SA" sz="2600" dirty="0">
                <a:solidFill>
                  <a:srgbClr val="002060"/>
                </a:solidFill>
              </a:rPr>
              <a:t>إضمار (أَنْ) بعد فاء السببية:</a:t>
            </a:r>
            <a:endParaRPr lang="en-US" sz="2600" dirty="0">
              <a:solidFill>
                <a:srgbClr val="002060"/>
              </a:solidFill>
            </a:endParaRPr>
          </a:p>
          <a:p>
            <a:pPr algn="justLow" rtl="1"/>
            <a:r>
              <a:rPr lang="ar-SA" sz="2600" dirty="0"/>
              <a:t>سميت بذلك لأنّ ما بعدها </a:t>
            </a:r>
            <a:r>
              <a:rPr lang="ar-SA" sz="2600" dirty="0" smtClean="0"/>
              <a:t>مُسَبَّبٌ </a:t>
            </a:r>
            <a:r>
              <a:rPr lang="ar-SA" sz="2600" dirty="0" smtClean="0"/>
              <a:t>عما </a:t>
            </a:r>
            <a:r>
              <a:rPr lang="ar-SA" sz="2600" dirty="0"/>
              <a:t>قبلها، ولا تكون تلك الفاء للسببية إلا إذا سُبقت بما </a:t>
            </a:r>
            <a:r>
              <a:rPr lang="ar-SA" sz="2600" dirty="0" smtClean="0"/>
              <a:t>يأتي: أ</a:t>
            </a:r>
            <a:r>
              <a:rPr lang="ar-SA" sz="2600" dirty="0"/>
              <a:t>/ الأمر، نحو: اجتهد في دروسكِ فتنجحَ في الامتحان.</a:t>
            </a:r>
            <a:endParaRPr lang="en-US" sz="2600" dirty="0"/>
          </a:p>
          <a:p>
            <a:pPr algn="justLow" rtl="1"/>
            <a:r>
              <a:rPr lang="ar-SA" sz="2600" dirty="0"/>
              <a:t>ب/ النهي، ومن ذلك قوله تعالى: "</a:t>
            </a:r>
            <a:r>
              <a:rPr lang="ar-SA" sz="2600" dirty="0">
                <a:solidFill>
                  <a:srgbClr val="FF0000"/>
                </a:solidFill>
              </a:rPr>
              <a:t>كلوا من طيبات ما رزقناكم ولا تطغوا فيه فيحلَّ عليكم غضبي</a:t>
            </a:r>
            <a:r>
              <a:rPr lang="ar-SA" sz="2600" dirty="0" smtClean="0"/>
              <a:t>". وقوله </a:t>
            </a:r>
            <a:r>
              <a:rPr lang="ar-SA" sz="2600" dirty="0"/>
              <a:t>تعالى: "</a:t>
            </a:r>
            <a:r>
              <a:rPr lang="ar-SA" sz="2600" dirty="0">
                <a:solidFill>
                  <a:srgbClr val="C00000"/>
                </a:solidFill>
              </a:rPr>
              <a:t>لا تفتروا على اللهِ كذباً </a:t>
            </a:r>
            <a:r>
              <a:rPr lang="ar-SA" sz="2600" dirty="0" smtClean="0">
                <a:solidFill>
                  <a:srgbClr val="C00000"/>
                </a:solidFill>
              </a:rPr>
              <a:t>فيسحتكم بعذاب</a:t>
            </a:r>
            <a:r>
              <a:rPr lang="ar-SA" sz="2600" dirty="0" smtClean="0"/>
              <a:t>".</a:t>
            </a:r>
            <a:endParaRPr lang="en-US" sz="2600" dirty="0"/>
          </a:p>
          <a:p>
            <a:pPr algn="justLow" rtl="1"/>
            <a:r>
              <a:rPr lang="ar-SA" sz="2600" dirty="0"/>
              <a:t>ج/ النفي، ومن ذلك قوله تعالى: "</a:t>
            </a:r>
            <a:r>
              <a:rPr lang="ar-SA" sz="2600" dirty="0">
                <a:solidFill>
                  <a:srgbClr val="C00000"/>
                </a:solidFill>
              </a:rPr>
              <a:t>لا يُقْضَى عليهم فيموتوا".</a:t>
            </a:r>
            <a:endParaRPr lang="en-US" sz="2600" dirty="0">
              <a:solidFill>
                <a:srgbClr val="C00000"/>
              </a:solidFill>
            </a:endParaRPr>
          </a:p>
          <a:p>
            <a:pPr algn="justLow" rtl="1"/>
            <a:r>
              <a:rPr lang="ar-SA" sz="2600" dirty="0"/>
              <a:t>د/ الاستفهام، ومن ذلك قوله تعالى: "</a:t>
            </a:r>
            <a:r>
              <a:rPr lang="ar-SA" sz="2600" dirty="0">
                <a:solidFill>
                  <a:srgbClr val="C00000"/>
                </a:solidFill>
              </a:rPr>
              <a:t>فهلْ لنا من شفعاء فيشفعوا لنا".</a:t>
            </a:r>
            <a:endParaRPr lang="en-US" sz="2600" dirty="0">
              <a:solidFill>
                <a:srgbClr val="C00000"/>
              </a:solidFill>
            </a:endParaRPr>
          </a:p>
          <a:p>
            <a:endParaRPr lang="ar-SA" dirty="0"/>
          </a:p>
        </p:txBody>
      </p:sp>
    </p:spTree>
    <p:extLst>
      <p:ext uri="{BB962C8B-B14F-4D97-AF65-F5344CB8AC3E}">
        <p14:creationId xmlns:p14="http://schemas.microsoft.com/office/powerpoint/2010/main" val="2459610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rgbClr val="FFFF99"/>
          </a:solidFill>
        </p:spPr>
        <p:txBody>
          <a:bodyPr/>
          <a:lstStyle/>
          <a:p>
            <a:pPr algn="ctr"/>
            <a:r>
              <a:rPr lang="ar-SA" b="1" dirty="0">
                <a:solidFill>
                  <a:srgbClr val="FF0000"/>
                </a:solidFill>
              </a:rPr>
              <a:t>إعراب الفعل</a:t>
            </a:r>
            <a:endParaRPr lang="ar-SA" dirty="0"/>
          </a:p>
        </p:txBody>
      </p:sp>
      <p:sp>
        <p:nvSpPr>
          <p:cNvPr id="3" name="عنصر نائب للمحتوى 2"/>
          <p:cNvSpPr>
            <a:spLocks noGrp="1"/>
          </p:cNvSpPr>
          <p:nvPr>
            <p:ph idx="1"/>
          </p:nvPr>
        </p:nvSpPr>
        <p:spPr/>
        <p:txBody>
          <a:bodyPr/>
          <a:lstStyle/>
          <a:p>
            <a:pPr marL="0" indent="0" algn="justLow" rtl="1"/>
            <a:r>
              <a:rPr lang="ar-SA" dirty="0" smtClean="0">
                <a:solidFill>
                  <a:srgbClr val="C00000"/>
                </a:solidFill>
              </a:rPr>
              <a:t>هـ- </a:t>
            </a:r>
            <a:r>
              <a:rPr lang="ar-SA" dirty="0">
                <a:solidFill>
                  <a:srgbClr val="C00000"/>
                </a:solidFill>
              </a:rPr>
              <a:t>التمني</a:t>
            </a:r>
            <a:r>
              <a:rPr lang="ar-SA" dirty="0"/>
              <a:t>، قال </a:t>
            </a:r>
            <a:r>
              <a:rPr lang="ar-SA" dirty="0" smtClean="0"/>
              <a:t>تعالى</a:t>
            </a:r>
            <a:r>
              <a:rPr lang="ar-SA" dirty="0"/>
              <a:t>: "</a:t>
            </a:r>
            <a:r>
              <a:rPr lang="ar-SA" dirty="0">
                <a:solidFill>
                  <a:srgbClr val="C00000"/>
                </a:solidFill>
              </a:rPr>
              <a:t>يا ليتني كنتُ معهم </a:t>
            </a:r>
            <a:r>
              <a:rPr lang="ar-SA" dirty="0" smtClean="0">
                <a:solidFill>
                  <a:srgbClr val="C00000"/>
                </a:solidFill>
              </a:rPr>
              <a:t>فأفوزَ </a:t>
            </a:r>
            <a:r>
              <a:rPr lang="ar-SA" dirty="0">
                <a:solidFill>
                  <a:srgbClr val="C00000"/>
                </a:solidFill>
              </a:rPr>
              <a:t>فوزاً عظيماً</a:t>
            </a:r>
            <a:r>
              <a:rPr lang="ar-SA" dirty="0"/>
              <a:t>"</a:t>
            </a:r>
            <a:endParaRPr lang="en-US" dirty="0"/>
          </a:p>
          <a:p>
            <a:pPr marL="0" indent="0" algn="justLow" rtl="1"/>
            <a:r>
              <a:rPr lang="ar-SA" dirty="0" smtClean="0"/>
              <a:t>و- </a:t>
            </a:r>
            <a:r>
              <a:rPr lang="ar-SA" dirty="0">
                <a:solidFill>
                  <a:srgbClr val="C00000"/>
                </a:solidFill>
              </a:rPr>
              <a:t>العَرْض</a:t>
            </a:r>
            <a:r>
              <a:rPr lang="ar-SA" dirty="0"/>
              <a:t>، ومعناه طلب الأمر مصحوباً </a:t>
            </a:r>
            <a:r>
              <a:rPr lang="ar-SA" dirty="0" smtClean="0"/>
              <a:t>باللين والرفق</a:t>
            </a:r>
            <a:r>
              <a:rPr lang="ar-SA" dirty="0"/>
              <a:t>، ومن ذلك قول الشاعر:</a:t>
            </a:r>
            <a:endParaRPr lang="en-US" dirty="0"/>
          </a:p>
          <a:p>
            <a:pPr marL="0" indent="0" algn="ctr" rtl="1"/>
            <a:r>
              <a:rPr lang="ar-SA" dirty="0">
                <a:solidFill>
                  <a:srgbClr val="FF0000"/>
                </a:solidFill>
              </a:rPr>
              <a:t>يا ابن الكرامِ ألا تدنوا </a:t>
            </a:r>
            <a:r>
              <a:rPr lang="ar-SA" dirty="0" smtClean="0">
                <a:solidFill>
                  <a:srgbClr val="FF0000"/>
                </a:solidFill>
              </a:rPr>
              <a:t>فَتُبْصرَ   ما </a:t>
            </a:r>
            <a:r>
              <a:rPr lang="ar-SA" dirty="0">
                <a:solidFill>
                  <a:srgbClr val="FF0000"/>
                </a:solidFill>
              </a:rPr>
              <a:t>قد حدثوك فما </a:t>
            </a:r>
            <a:r>
              <a:rPr lang="ar-SA" dirty="0" smtClean="0">
                <a:solidFill>
                  <a:srgbClr val="FF0000"/>
                </a:solidFill>
              </a:rPr>
              <a:t>راءٍ </a:t>
            </a:r>
            <a:r>
              <a:rPr lang="ar-SA" dirty="0">
                <a:solidFill>
                  <a:srgbClr val="FF0000"/>
                </a:solidFill>
              </a:rPr>
              <a:t>كمن سَمِعَا</a:t>
            </a:r>
            <a:endParaRPr lang="en-US" dirty="0">
              <a:solidFill>
                <a:srgbClr val="FF0000"/>
              </a:solidFill>
            </a:endParaRPr>
          </a:p>
          <a:p>
            <a:pPr marL="0" indent="0" algn="justLow" rtl="1"/>
            <a:r>
              <a:rPr lang="ar-SA" dirty="0"/>
              <a:t>		</a:t>
            </a:r>
            <a:endParaRPr lang="en-US" dirty="0" smtClean="0"/>
          </a:p>
          <a:p>
            <a:pPr marL="0" indent="0" algn="justLow" rtl="1"/>
            <a:r>
              <a:rPr lang="ar-SA" dirty="0" smtClean="0"/>
              <a:t>ز- التحضيض، قال تعالى: "</a:t>
            </a:r>
            <a:r>
              <a:rPr lang="ar-SA" dirty="0" smtClean="0">
                <a:solidFill>
                  <a:srgbClr val="C00000"/>
                </a:solidFill>
              </a:rPr>
              <a:t>لولا أخرتني إلى أجل قريب </a:t>
            </a:r>
            <a:r>
              <a:rPr lang="ar-SA" dirty="0" smtClean="0">
                <a:solidFill>
                  <a:srgbClr val="C00000"/>
                </a:solidFill>
              </a:rPr>
              <a:t>فأصدَّقَ </a:t>
            </a:r>
            <a:r>
              <a:rPr lang="ar-SA" dirty="0" smtClean="0">
                <a:solidFill>
                  <a:srgbClr val="C00000"/>
                </a:solidFill>
              </a:rPr>
              <a:t>وأكن من الصالحين</a:t>
            </a:r>
            <a:r>
              <a:rPr lang="ar-SA" dirty="0" smtClean="0"/>
              <a:t>".</a:t>
            </a:r>
            <a:endParaRPr lang="ar-SA" dirty="0"/>
          </a:p>
        </p:txBody>
      </p:sp>
    </p:spTree>
    <p:extLst>
      <p:ext uri="{BB962C8B-B14F-4D97-AF65-F5344CB8AC3E}">
        <p14:creationId xmlns:p14="http://schemas.microsoft.com/office/powerpoint/2010/main" val="334254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rgbClr val="FFFF99"/>
          </a:solidFill>
        </p:spPr>
        <p:txBody>
          <a:bodyPr/>
          <a:lstStyle/>
          <a:p>
            <a:pPr algn="ctr"/>
            <a:r>
              <a:rPr lang="ar-SA" b="1" dirty="0">
                <a:solidFill>
                  <a:srgbClr val="FF0000"/>
                </a:solidFill>
              </a:rPr>
              <a:t>إعراب الفعل</a:t>
            </a:r>
            <a:endParaRPr lang="ar-SA" dirty="0"/>
          </a:p>
        </p:txBody>
      </p:sp>
      <p:sp>
        <p:nvSpPr>
          <p:cNvPr id="3" name="عنصر نائب للمحتوى 2"/>
          <p:cNvSpPr>
            <a:spLocks noGrp="1"/>
          </p:cNvSpPr>
          <p:nvPr>
            <p:ph idx="1"/>
          </p:nvPr>
        </p:nvSpPr>
        <p:spPr/>
        <p:txBody>
          <a:bodyPr/>
          <a:lstStyle/>
          <a:p>
            <a:pPr lvl="0" rtl="1"/>
            <a:r>
              <a:rPr lang="ar-SA" b="1" dirty="0">
                <a:solidFill>
                  <a:srgbClr val="002060"/>
                </a:solidFill>
              </a:rPr>
              <a:t>إضمار (أَنْ) بعد (حتى):</a:t>
            </a:r>
            <a:endParaRPr lang="en-US" b="1" dirty="0">
              <a:solidFill>
                <a:srgbClr val="002060"/>
              </a:solidFill>
            </a:endParaRPr>
          </a:p>
          <a:p>
            <a:pPr marL="0" lvl="0" indent="0" algn="justLow" rtl="1"/>
            <a:r>
              <a:rPr lang="ar-SA" dirty="0">
                <a:solidFill>
                  <a:srgbClr val="002060"/>
                </a:solidFill>
              </a:rPr>
              <a:t>تدل (حتى) على الغاية</a:t>
            </a:r>
            <a:r>
              <a:rPr lang="ar-SA" dirty="0"/>
              <a:t>؛ أي </a:t>
            </a:r>
            <a:r>
              <a:rPr lang="ar-SA" dirty="0" smtClean="0"/>
              <a:t>إنَّ </a:t>
            </a:r>
            <a:r>
              <a:rPr lang="ar-SA" dirty="0"/>
              <a:t>المعنى الواقع بعدها نهاية لمعنى </a:t>
            </a:r>
            <a:r>
              <a:rPr lang="ar-SA" dirty="0" smtClean="0"/>
              <a:t>سابق عليها يأخذ </a:t>
            </a:r>
            <a:r>
              <a:rPr lang="ar-SA" dirty="0"/>
              <a:t>في الانتهاء تدريجاً لا دفعة واحدة، نحو: </a:t>
            </a:r>
            <a:r>
              <a:rPr lang="ar-SA" dirty="0">
                <a:solidFill>
                  <a:srgbClr val="002060"/>
                </a:solidFill>
              </a:rPr>
              <a:t>يكدح العاملُ في عملهِ حتى تغيب الشمسُ</a:t>
            </a:r>
            <a:endParaRPr lang="en-US" dirty="0">
              <a:solidFill>
                <a:srgbClr val="002060"/>
              </a:solidFill>
            </a:endParaRPr>
          </a:p>
          <a:p>
            <a:pPr marL="0" indent="0" algn="justLow" rtl="1"/>
            <a:r>
              <a:rPr lang="ar-SA" dirty="0"/>
              <a:t>ويمكن التعرف على (حتى) التي تفيد الغاية إذا وضعنا (</a:t>
            </a:r>
            <a:r>
              <a:rPr lang="ar-SA" dirty="0" smtClean="0"/>
              <a:t>إلى </a:t>
            </a:r>
            <a:r>
              <a:rPr lang="ar-SA" dirty="0"/>
              <a:t>أَنْ) موضعها دون أن تفسد الجملة نحوياً ودلالياً.</a:t>
            </a:r>
            <a:endParaRPr lang="en-US" dirty="0"/>
          </a:p>
          <a:p>
            <a:pPr lvl="0" algn="justLow" rtl="1"/>
            <a:r>
              <a:rPr lang="ar-SA" b="1" dirty="0">
                <a:solidFill>
                  <a:srgbClr val="002060"/>
                </a:solidFill>
              </a:rPr>
              <a:t>تدل (حتى) على التعليل</a:t>
            </a:r>
            <a:r>
              <a:rPr lang="ar-SA" dirty="0">
                <a:solidFill>
                  <a:srgbClr val="002060"/>
                </a:solidFill>
              </a:rPr>
              <a:t>، ومعنى ذلك أن ما قبلها سبب فيما بعدها</a:t>
            </a:r>
            <a:r>
              <a:rPr lang="ar-SA" dirty="0"/>
              <a:t>.</a:t>
            </a:r>
            <a:endParaRPr lang="en-US" dirty="0"/>
          </a:p>
          <a:p>
            <a:r>
              <a:rPr lang="ar-SA" dirty="0"/>
              <a:t>نحو: </a:t>
            </a:r>
            <a:r>
              <a:rPr lang="ar-SA" dirty="0">
                <a:solidFill>
                  <a:srgbClr val="002060"/>
                </a:solidFill>
              </a:rPr>
              <a:t>تهتم الشعوبُ بنشر التعليم حتى تنهض وتصبح </a:t>
            </a:r>
            <a:r>
              <a:rPr lang="ar-SA" dirty="0" smtClean="0">
                <a:solidFill>
                  <a:srgbClr val="002060"/>
                </a:solidFill>
              </a:rPr>
              <a:t>قوية</a:t>
            </a:r>
            <a:endParaRPr lang="ar-SA" dirty="0"/>
          </a:p>
        </p:txBody>
      </p:sp>
    </p:spTree>
    <p:extLst>
      <p:ext uri="{BB962C8B-B14F-4D97-AF65-F5344CB8AC3E}">
        <p14:creationId xmlns:p14="http://schemas.microsoft.com/office/powerpoint/2010/main" val="820740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rgbClr val="FFFF99"/>
          </a:solidFill>
        </p:spPr>
        <p:txBody>
          <a:bodyPr/>
          <a:lstStyle/>
          <a:p>
            <a:pPr algn="ctr"/>
            <a:r>
              <a:rPr lang="ar-SA" b="1" dirty="0">
                <a:solidFill>
                  <a:srgbClr val="FF0000"/>
                </a:solidFill>
              </a:rPr>
              <a:t>إعراب الفعل</a:t>
            </a:r>
            <a:endParaRPr lang="ar-SA" dirty="0"/>
          </a:p>
        </p:txBody>
      </p:sp>
      <p:sp>
        <p:nvSpPr>
          <p:cNvPr id="3" name="عنصر نائب للمحتوى 2"/>
          <p:cNvSpPr>
            <a:spLocks noGrp="1"/>
          </p:cNvSpPr>
          <p:nvPr>
            <p:ph idx="1"/>
          </p:nvPr>
        </p:nvSpPr>
        <p:spPr/>
        <p:txBody>
          <a:bodyPr/>
          <a:lstStyle/>
          <a:p>
            <a:pPr marL="0" lvl="0" indent="0" algn="justLow" rtl="1"/>
            <a:r>
              <a:rPr lang="ar-SA" dirty="0">
                <a:solidFill>
                  <a:srgbClr val="002060"/>
                </a:solidFill>
              </a:rPr>
              <a:t>تدل (حتى) على الاستثناء إذا لم تكن دالة على الغاية أو </a:t>
            </a:r>
            <a:r>
              <a:rPr lang="ar-SA" dirty="0" smtClean="0">
                <a:solidFill>
                  <a:srgbClr val="002060"/>
                </a:solidFill>
              </a:rPr>
              <a:t>التعليل، </a:t>
            </a:r>
            <a:r>
              <a:rPr lang="ar-SA" dirty="0"/>
              <a:t>نحو: </a:t>
            </a:r>
            <a:r>
              <a:rPr lang="ar-SA" dirty="0">
                <a:solidFill>
                  <a:srgbClr val="002060"/>
                </a:solidFill>
              </a:rPr>
              <a:t>لا يحصلُ الطالبُ على النجاح حتى يلتزم الاجتهاد ويحرص عليه.</a:t>
            </a:r>
            <a:endParaRPr lang="en-US" dirty="0">
              <a:solidFill>
                <a:srgbClr val="002060"/>
              </a:solidFill>
            </a:endParaRPr>
          </a:p>
          <a:p>
            <a:pPr rtl="1"/>
            <a:r>
              <a:rPr lang="ar-SA" dirty="0"/>
              <a:t>وقال الشاعر:</a:t>
            </a:r>
            <a:endParaRPr lang="en-US" dirty="0"/>
          </a:p>
          <a:p>
            <a:pPr algn="ctr" rtl="1"/>
            <a:r>
              <a:rPr lang="ar-SA" dirty="0">
                <a:solidFill>
                  <a:srgbClr val="002060"/>
                </a:solidFill>
              </a:rPr>
              <a:t>لا يسلمُ الشرفُ الرفيعُ من </a:t>
            </a:r>
            <a:r>
              <a:rPr lang="ar-SA" dirty="0" smtClean="0">
                <a:solidFill>
                  <a:srgbClr val="002060"/>
                </a:solidFill>
              </a:rPr>
              <a:t>الأذى      حتى </a:t>
            </a:r>
            <a:r>
              <a:rPr lang="ar-SA" dirty="0">
                <a:solidFill>
                  <a:srgbClr val="002060"/>
                </a:solidFill>
              </a:rPr>
              <a:t>يُراق على جوانبهِ الدمُ</a:t>
            </a:r>
            <a:endParaRPr lang="en-US" dirty="0">
              <a:solidFill>
                <a:srgbClr val="002060"/>
              </a:solidFill>
            </a:endParaRPr>
          </a:p>
          <a:p>
            <a:r>
              <a:rPr lang="ar-SA" dirty="0"/>
              <a:t>				</a:t>
            </a:r>
          </a:p>
        </p:txBody>
      </p:sp>
    </p:spTree>
    <p:extLst>
      <p:ext uri="{BB962C8B-B14F-4D97-AF65-F5344CB8AC3E}">
        <p14:creationId xmlns:p14="http://schemas.microsoft.com/office/powerpoint/2010/main" val="3439637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rgbClr val="FFFF99"/>
          </a:solidFill>
        </p:spPr>
        <p:txBody>
          <a:bodyPr/>
          <a:lstStyle/>
          <a:p>
            <a:pPr algn="ctr"/>
            <a:r>
              <a:rPr lang="ar-SA" b="1" dirty="0">
                <a:solidFill>
                  <a:srgbClr val="FF0000"/>
                </a:solidFill>
              </a:rPr>
              <a:t>إعراب الفعل</a:t>
            </a:r>
            <a:endParaRPr lang="ar-SA" dirty="0"/>
          </a:p>
        </p:txBody>
      </p:sp>
      <p:sp>
        <p:nvSpPr>
          <p:cNvPr id="3" name="عنصر نائب للمحتوى 2"/>
          <p:cNvSpPr>
            <a:spLocks noGrp="1"/>
          </p:cNvSpPr>
          <p:nvPr>
            <p:ph idx="1"/>
          </p:nvPr>
        </p:nvSpPr>
        <p:spPr/>
        <p:txBody>
          <a:bodyPr/>
          <a:lstStyle/>
          <a:p>
            <a:pPr lvl="0" rtl="1"/>
            <a:r>
              <a:rPr lang="ar-SA" b="1" dirty="0">
                <a:solidFill>
                  <a:srgbClr val="002060"/>
                </a:solidFill>
              </a:rPr>
              <a:t>إضمار (أَنْ) بعد (واو المعية):</a:t>
            </a:r>
            <a:endParaRPr lang="en-US" b="1" dirty="0">
              <a:solidFill>
                <a:srgbClr val="002060"/>
              </a:solidFill>
            </a:endParaRPr>
          </a:p>
          <a:p>
            <a:pPr marL="0" indent="0" algn="justLow" rtl="1"/>
            <a:r>
              <a:rPr lang="ar-SA" dirty="0"/>
              <a:t>تدل تلك الواو على أن المعنى السابق عليها، والمعنى الواقع بعدها </a:t>
            </a:r>
            <a:r>
              <a:rPr lang="ar-SA" dirty="0" smtClean="0"/>
              <a:t>متلازمان عند </a:t>
            </a:r>
            <a:r>
              <a:rPr lang="ar-SA" dirty="0"/>
              <a:t>التحقيق، ولا يمكن أن يسبق أحدهما </a:t>
            </a:r>
            <a:r>
              <a:rPr lang="ar-SA" dirty="0" smtClean="0"/>
              <a:t>الآخر، </a:t>
            </a:r>
            <a:r>
              <a:rPr lang="ar-SA" dirty="0"/>
              <a:t>أو أن ينفرد، نحو: لا </a:t>
            </a:r>
            <a:r>
              <a:rPr lang="ar-SA" dirty="0" smtClean="0"/>
              <a:t>يهمل </a:t>
            </a:r>
            <a:r>
              <a:rPr lang="ar-SA" dirty="0"/>
              <a:t>الطالبُ دروسَه ويغيبَ عن المحاضرات.</a:t>
            </a:r>
            <a:endParaRPr lang="en-US" dirty="0"/>
          </a:p>
          <a:p>
            <a:pPr marL="0" indent="0" algn="justLow" rtl="1"/>
            <a:r>
              <a:rPr lang="ar-SA" dirty="0"/>
              <a:t>وتسبق واو المعية بما يأتي:</a:t>
            </a:r>
            <a:endParaRPr lang="en-US" dirty="0"/>
          </a:p>
          <a:p>
            <a:pPr rtl="1"/>
            <a:r>
              <a:rPr lang="ar-SA" dirty="0">
                <a:solidFill>
                  <a:srgbClr val="002060"/>
                </a:solidFill>
              </a:rPr>
              <a:t>أ/ النهي</a:t>
            </a:r>
            <a:r>
              <a:rPr lang="ar-SA" dirty="0"/>
              <a:t>، ومن شواهده قول الشاعر:</a:t>
            </a:r>
            <a:endParaRPr lang="en-US" dirty="0"/>
          </a:p>
          <a:p>
            <a:pPr algn="ctr"/>
            <a:r>
              <a:rPr lang="ar-SA" dirty="0">
                <a:solidFill>
                  <a:srgbClr val="002060"/>
                </a:solidFill>
              </a:rPr>
              <a:t>لا تنهْ عن خلقٍ وتأتيَ مثله      </a:t>
            </a:r>
            <a:r>
              <a:rPr lang="ar-SA" dirty="0" smtClean="0">
                <a:solidFill>
                  <a:srgbClr val="002060"/>
                </a:solidFill>
              </a:rPr>
              <a:t>عارٌ عليك </a:t>
            </a:r>
            <a:r>
              <a:rPr lang="ar-SA" dirty="0">
                <a:solidFill>
                  <a:srgbClr val="002060"/>
                </a:solidFill>
              </a:rPr>
              <a:t>– إذا فعلت – عظيم</a:t>
            </a:r>
          </a:p>
        </p:txBody>
      </p:sp>
    </p:spTree>
    <p:extLst>
      <p:ext uri="{BB962C8B-B14F-4D97-AF65-F5344CB8AC3E}">
        <p14:creationId xmlns:p14="http://schemas.microsoft.com/office/powerpoint/2010/main" val="2258746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rgbClr val="FFFF99"/>
          </a:solidFill>
        </p:spPr>
        <p:txBody>
          <a:bodyPr/>
          <a:lstStyle/>
          <a:p>
            <a:pPr algn="ctr"/>
            <a:r>
              <a:rPr lang="ar-SA" b="1" dirty="0">
                <a:solidFill>
                  <a:srgbClr val="FF0000"/>
                </a:solidFill>
              </a:rPr>
              <a:t>إعراب الفعل</a:t>
            </a:r>
            <a:endParaRPr lang="ar-SA" dirty="0"/>
          </a:p>
        </p:txBody>
      </p:sp>
      <p:sp>
        <p:nvSpPr>
          <p:cNvPr id="3" name="عنصر نائب للمحتوى 2"/>
          <p:cNvSpPr>
            <a:spLocks noGrp="1"/>
          </p:cNvSpPr>
          <p:nvPr>
            <p:ph idx="1"/>
          </p:nvPr>
        </p:nvSpPr>
        <p:spPr/>
        <p:txBody>
          <a:bodyPr/>
          <a:lstStyle/>
          <a:p>
            <a:pPr algn="justLow" rtl="1"/>
            <a:r>
              <a:rPr lang="ar-SA" dirty="0">
                <a:solidFill>
                  <a:srgbClr val="002060"/>
                </a:solidFill>
              </a:rPr>
              <a:t>ب/ النفي</a:t>
            </a:r>
            <a:r>
              <a:rPr lang="ar-SA" dirty="0"/>
              <a:t>، ومنه قوله تعالى: "</a:t>
            </a:r>
            <a:r>
              <a:rPr lang="ar-SA" dirty="0">
                <a:solidFill>
                  <a:srgbClr val="C00000"/>
                </a:solidFill>
              </a:rPr>
              <a:t>أم حسبتم أن تدخلوا الجنة ولما يعلمِ الله الذين جاهدوا منكم ويعلمَ الصابرين".</a:t>
            </a:r>
            <a:endParaRPr lang="en-US" dirty="0">
              <a:solidFill>
                <a:srgbClr val="C00000"/>
              </a:solidFill>
            </a:endParaRPr>
          </a:p>
          <a:p>
            <a:pPr algn="justLow" rtl="1"/>
            <a:r>
              <a:rPr lang="ar-SA" dirty="0">
                <a:solidFill>
                  <a:srgbClr val="002060"/>
                </a:solidFill>
              </a:rPr>
              <a:t>ج/ الاستفهام</a:t>
            </a:r>
            <a:r>
              <a:rPr lang="ar-SA" dirty="0"/>
              <a:t>، ومنه قول الشاعر:</a:t>
            </a:r>
            <a:endParaRPr lang="en-US" dirty="0"/>
          </a:p>
          <a:p>
            <a:pPr algn="ctr" rtl="1"/>
            <a:r>
              <a:rPr lang="ar-SA" dirty="0">
                <a:solidFill>
                  <a:srgbClr val="C00000"/>
                </a:solidFill>
              </a:rPr>
              <a:t>ألم أكُ جارَكم ويكونَ بيني      وبينكم المودةُ والإخاءُ</a:t>
            </a:r>
            <a:endParaRPr lang="en-US" dirty="0">
              <a:solidFill>
                <a:srgbClr val="C00000"/>
              </a:solidFill>
            </a:endParaRPr>
          </a:p>
          <a:p>
            <a:pPr algn="justLow" rtl="1"/>
            <a:r>
              <a:rPr lang="ar-SA" dirty="0">
                <a:solidFill>
                  <a:srgbClr val="002060"/>
                </a:solidFill>
              </a:rPr>
              <a:t>د/ التمني</a:t>
            </a:r>
            <a:r>
              <a:rPr lang="ar-SA" dirty="0"/>
              <a:t>، ومنه قول الشاعر:</a:t>
            </a:r>
            <a:endParaRPr lang="en-US" dirty="0"/>
          </a:p>
          <a:p>
            <a:pPr algn="ctr" rtl="1"/>
            <a:r>
              <a:rPr lang="ar-SA" dirty="0">
                <a:solidFill>
                  <a:srgbClr val="C00000"/>
                </a:solidFill>
              </a:rPr>
              <a:t>ألا ليتَ </a:t>
            </a:r>
            <a:r>
              <a:rPr lang="ar-SA" dirty="0" smtClean="0">
                <a:solidFill>
                  <a:srgbClr val="C00000"/>
                </a:solidFill>
              </a:rPr>
              <a:t>الجوابَ </a:t>
            </a:r>
            <a:r>
              <a:rPr lang="ar-SA" dirty="0">
                <a:solidFill>
                  <a:srgbClr val="C00000"/>
                </a:solidFill>
              </a:rPr>
              <a:t>يكون خيراً     </a:t>
            </a:r>
            <a:r>
              <a:rPr lang="ar-SA" dirty="0" smtClean="0">
                <a:solidFill>
                  <a:srgbClr val="C00000"/>
                </a:solidFill>
              </a:rPr>
              <a:t>ويطفئَ </a:t>
            </a:r>
            <a:r>
              <a:rPr lang="ar-SA" dirty="0">
                <a:solidFill>
                  <a:srgbClr val="C00000"/>
                </a:solidFill>
              </a:rPr>
              <a:t>ما أحاط من الجوى بي</a:t>
            </a:r>
            <a:endParaRPr lang="en-US" dirty="0">
              <a:solidFill>
                <a:srgbClr val="C00000"/>
              </a:solidFill>
            </a:endParaRPr>
          </a:p>
          <a:p>
            <a:pPr algn="justLow"/>
            <a:endParaRPr lang="ar-SA" dirty="0"/>
          </a:p>
        </p:txBody>
      </p:sp>
    </p:spTree>
    <p:extLst>
      <p:ext uri="{BB962C8B-B14F-4D97-AF65-F5344CB8AC3E}">
        <p14:creationId xmlns:p14="http://schemas.microsoft.com/office/powerpoint/2010/main" val="2127958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rgbClr val="FFFF99"/>
          </a:solidFill>
        </p:spPr>
        <p:txBody>
          <a:bodyPr/>
          <a:lstStyle/>
          <a:p>
            <a:pPr algn="ctr"/>
            <a:r>
              <a:rPr lang="ar-SA" b="1" dirty="0">
                <a:solidFill>
                  <a:srgbClr val="FF0000"/>
                </a:solidFill>
              </a:rPr>
              <a:t>إعراب الفعل</a:t>
            </a:r>
            <a:endParaRPr lang="ar-SA" dirty="0"/>
          </a:p>
        </p:txBody>
      </p:sp>
      <p:sp>
        <p:nvSpPr>
          <p:cNvPr id="3" name="عنصر نائب للمحتوى 2"/>
          <p:cNvSpPr>
            <a:spLocks noGrp="1"/>
          </p:cNvSpPr>
          <p:nvPr>
            <p:ph idx="1"/>
          </p:nvPr>
        </p:nvSpPr>
        <p:spPr/>
        <p:txBody>
          <a:bodyPr/>
          <a:lstStyle/>
          <a:p>
            <a:pPr marL="0" indent="0" algn="justLow" rtl="1"/>
            <a:r>
              <a:rPr lang="ar-SA" sz="2600" b="1" dirty="0" smtClean="0"/>
              <a:t>جوازم </a:t>
            </a:r>
            <a:r>
              <a:rPr lang="ar-SA" sz="2600" b="1" dirty="0"/>
              <a:t>الفعل </a:t>
            </a:r>
            <a:r>
              <a:rPr lang="ar-SA" sz="2600" b="1" dirty="0" smtClean="0"/>
              <a:t>المضارع:</a:t>
            </a:r>
            <a:endParaRPr lang="en-US" sz="2600" b="1" dirty="0"/>
          </a:p>
          <a:p>
            <a:pPr marL="0" indent="0" algn="justLow" rtl="1"/>
            <a:r>
              <a:rPr lang="ar-SA" sz="2600" dirty="0"/>
              <a:t>	هناك أربعة حروف تجزم فعلاً مضارعاً واحداً، هي: اللام الطلبية، لا الطلبية، </a:t>
            </a:r>
            <a:r>
              <a:rPr lang="ar-SA" sz="2600" dirty="0" smtClean="0"/>
              <a:t>لمْ</a:t>
            </a:r>
            <a:r>
              <a:rPr lang="ar-SA" sz="2600" dirty="0"/>
              <a:t>، ولمَّا.</a:t>
            </a:r>
            <a:endParaRPr lang="en-US" sz="2600" dirty="0"/>
          </a:p>
          <a:p>
            <a:pPr marL="0" lvl="0" indent="0" algn="justLow" rtl="1"/>
            <a:r>
              <a:rPr lang="ar-SA" sz="2600" dirty="0">
                <a:solidFill>
                  <a:srgbClr val="002060"/>
                </a:solidFill>
              </a:rPr>
              <a:t>اللام الطلبية: </a:t>
            </a:r>
            <a:endParaRPr lang="en-US" sz="2600" dirty="0">
              <a:solidFill>
                <a:srgbClr val="002060"/>
              </a:solidFill>
            </a:endParaRPr>
          </a:p>
          <a:p>
            <a:pPr marL="0" indent="0" algn="justLow" rtl="1"/>
            <a:r>
              <a:rPr lang="ar-SA" sz="2600" dirty="0"/>
              <a:t>حين تدخل على </a:t>
            </a:r>
            <a:r>
              <a:rPr lang="ar-SA" sz="2600" dirty="0" smtClean="0"/>
              <a:t>الفعل </a:t>
            </a:r>
            <a:r>
              <a:rPr lang="ar-SA" sz="2600" dirty="0"/>
              <a:t>المضارع يكون معناها طلبُ فعل الشيء. والطلب له ثلاث صور؛ فإن كان صادراً ممن هو أعلى درجة إلى من هو أقل منه سميت بـ (لام الأمر)، وإن كان صادراً من أدنى لأعلى سميت بـ (لام الدعاء) وإن كان صادراً من مساوٍ سميت بـ (لام الالتماس)، ومن شواهد لام الأمر قوله تعالى: "</a:t>
            </a:r>
            <a:r>
              <a:rPr lang="ar-SA" sz="2600" dirty="0">
                <a:solidFill>
                  <a:srgbClr val="C00000"/>
                </a:solidFill>
              </a:rPr>
              <a:t>لينفقْ </a:t>
            </a:r>
            <a:r>
              <a:rPr lang="ar-SA" sz="2600" dirty="0" smtClean="0">
                <a:solidFill>
                  <a:srgbClr val="C00000"/>
                </a:solidFill>
              </a:rPr>
              <a:t>ذو سعة من </a:t>
            </a:r>
            <a:r>
              <a:rPr lang="ar-SA" sz="2600" dirty="0">
                <a:solidFill>
                  <a:srgbClr val="C00000"/>
                </a:solidFill>
              </a:rPr>
              <a:t>سَعَتِه". </a:t>
            </a:r>
            <a:endParaRPr lang="en-US" sz="2600" dirty="0">
              <a:solidFill>
                <a:srgbClr val="C00000"/>
              </a:solidFill>
            </a:endParaRPr>
          </a:p>
          <a:p>
            <a:pPr marL="0" indent="0" algn="justLow" rtl="1"/>
            <a:r>
              <a:rPr lang="ar-SA" sz="2600" dirty="0"/>
              <a:t>ومن شواهد لام الدعاء، قوله تعالى: "</a:t>
            </a:r>
            <a:r>
              <a:rPr lang="ar-SA" sz="2600" dirty="0">
                <a:solidFill>
                  <a:srgbClr val="C00000"/>
                </a:solidFill>
              </a:rPr>
              <a:t>ونادوا يا مالك ليقض علينا ربك".</a:t>
            </a:r>
            <a:endParaRPr lang="en-US" sz="2600" dirty="0">
              <a:solidFill>
                <a:srgbClr val="C00000"/>
              </a:solidFill>
            </a:endParaRPr>
          </a:p>
          <a:p>
            <a:endParaRPr lang="ar-SA" dirty="0"/>
          </a:p>
        </p:txBody>
      </p:sp>
    </p:spTree>
    <p:extLst>
      <p:ext uri="{BB962C8B-B14F-4D97-AF65-F5344CB8AC3E}">
        <p14:creationId xmlns:p14="http://schemas.microsoft.com/office/powerpoint/2010/main" val="697965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rgbClr val="FFFF99"/>
          </a:solidFill>
        </p:spPr>
        <p:txBody>
          <a:bodyPr/>
          <a:lstStyle/>
          <a:p>
            <a:pPr algn="ctr"/>
            <a:r>
              <a:rPr lang="ar-SA" b="1" dirty="0">
                <a:solidFill>
                  <a:srgbClr val="FF0000"/>
                </a:solidFill>
              </a:rPr>
              <a:t>إعراب الفعل</a:t>
            </a:r>
            <a:endParaRPr lang="ar-SA" dirty="0"/>
          </a:p>
        </p:txBody>
      </p:sp>
      <p:sp>
        <p:nvSpPr>
          <p:cNvPr id="3" name="عنصر نائب للمحتوى 2"/>
          <p:cNvSpPr>
            <a:spLocks noGrp="1"/>
          </p:cNvSpPr>
          <p:nvPr>
            <p:ph idx="1"/>
          </p:nvPr>
        </p:nvSpPr>
        <p:spPr/>
        <p:txBody>
          <a:bodyPr/>
          <a:lstStyle/>
          <a:p>
            <a:pPr lvl="0" rtl="1"/>
            <a:r>
              <a:rPr lang="ar-SA" b="1" dirty="0"/>
              <a:t>(</a:t>
            </a:r>
            <a:r>
              <a:rPr lang="ar-SA" sz="2600" b="1" dirty="0"/>
              <a:t>لا) الطلبية:</a:t>
            </a:r>
            <a:endParaRPr lang="en-US" sz="2600" b="1" dirty="0"/>
          </a:p>
          <a:p>
            <a:pPr marL="0" indent="0" algn="justLow" rtl="1"/>
            <a:r>
              <a:rPr lang="ar-SA" sz="2600" dirty="0"/>
              <a:t>وحين </a:t>
            </a:r>
            <a:r>
              <a:rPr lang="ar-SA" sz="2600" dirty="0" smtClean="0"/>
              <a:t>دخولها </a:t>
            </a:r>
            <a:r>
              <a:rPr lang="ar-SA" sz="2600" dirty="0"/>
              <a:t>على المضارع يكون معناها طلب الكف عن فعل الشيء، وإذا كان الطلب موجهاً من الأعلى إلى الأدنى سميت (لا الناهية)، وإذا كان الطب موجهاً من أدنى لأعلى </a:t>
            </a:r>
            <a:r>
              <a:rPr lang="ar-SA" sz="2600" dirty="0" smtClean="0"/>
              <a:t>سميت </a:t>
            </a:r>
            <a:r>
              <a:rPr lang="ar-SA" sz="2600" dirty="0"/>
              <a:t>(لا الدعائية)، وإذا كان الطلب من مساوٍ على من يناظره سميت (لا التي للالتماس)، ومن شواهد (لا الناهية) قوله تعالى: "</a:t>
            </a:r>
            <a:r>
              <a:rPr lang="ar-SA" sz="2600" dirty="0">
                <a:solidFill>
                  <a:srgbClr val="C00000"/>
                </a:solidFill>
              </a:rPr>
              <a:t>لا تحزن إن الله معنا". </a:t>
            </a:r>
            <a:endParaRPr lang="en-US" sz="2600" dirty="0">
              <a:solidFill>
                <a:srgbClr val="C00000"/>
              </a:solidFill>
            </a:endParaRPr>
          </a:p>
          <a:p>
            <a:pPr marL="0" indent="0" algn="justLow" rtl="1"/>
            <a:r>
              <a:rPr lang="ar-SA" sz="2600" dirty="0"/>
              <a:t>وقوله تعالى: "</a:t>
            </a:r>
            <a:r>
              <a:rPr lang="ar-SA" sz="2600" dirty="0">
                <a:solidFill>
                  <a:srgbClr val="C00000"/>
                </a:solidFill>
              </a:rPr>
              <a:t>وإذ قال لقمانُ لاِبْنهِ وهو يعُظهُ يا بني لا تشركْ بالله".</a:t>
            </a:r>
            <a:endParaRPr lang="en-US" sz="2600" dirty="0">
              <a:solidFill>
                <a:srgbClr val="C00000"/>
              </a:solidFill>
            </a:endParaRPr>
          </a:p>
          <a:p>
            <a:pPr marL="0" indent="0" algn="justLow" rtl="1"/>
            <a:r>
              <a:rPr lang="ar-SA" sz="2600" dirty="0"/>
              <a:t>وقوله تعالى: "</a:t>
            </a:r>
            <a:r>
              <a:rPr lang="ar-SA" sz="2600" dirty="0">
                <a:solidFill>
                  <a:srgbClr val="C00000"/>
                </a:solidFill>
              </a:rPr>
              <a:t>واعتصموا بحبل الله جميعاً ولا تفرقوا".</a:t>
            </a:r>
            <a:endParaRPr lang="en-US" sz="2600" dirty="0">
              <a:solidFill>
                <a:srgbClr val="C00000"/>
              </a:solidFill>
            </a:endParaRPr>
          </a:p>
          <a:p>
            <a:pPr marL="0" indent="0" algn="justLow" rtl="1"/>
            <a:r>
              <a:rPr lang="ar-SA" sz="2600" dirty="0"/>
              <a:t>وقال تعالى: "</a:t>
            </a:r>
            <a:r>
              <a:rPr lang="ar-SA" sz="2600" dirty="0">
                <a:solidFill>
                  <a:srgbClr val="C00000"/>
                </a:solidFill>
              </a:rPr>
              <a:t>ربنا لا تؤاخذنا إنْ نسينا أو أخطأنا".</a:t>
            </a:r>
            <a:endParaRPr lang="en-US" sz="2600" dirty="0">
              <a:solidFill>
                <a:srgbClr val="C00000"/>
              </a:solidFill>
            </a:endParaRPr>
          </a:p>
          <a:p>
            <a:endParaRPr lang="ar-SA" dirty="0"/>
          </a:p>
        </p:txBody>
      </p:sp>
    </p:spTree>
    <p:extLst>
      <p:ext uri="{BB962C8B-B14F-4D97-AF65-F5344CB8AC3E}">
        <p14:creationId xmlns:p14="http://schemas.microsoft.com/office/powerpoint/2010/main" val="180493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rgbClr val="FFFF99"/>
          </a:solidFill>
        </p:spPr>
        <p:txBody>
          <a:bodyPr/>
          <a:lstStyle/>
          <a:p>
            <a:pPr algn="ctr"/>
            <a:r>
              <a:rPr lang="ar-SA" b="1" dirty="0">
                <a:solidFill>
                  <a:srgbClr val="FF0000"/>
                </a:solidFill>
              </a:rPr>
              <a:t>إعراب الفعل</a:t>
            </a:r>
            <a:endParaRPr lang="ar-SA" dirty="0"/>
          </a:p>
        </p:txBody>
      </p:sp>
      <p:sp>
        <p:nvSpPr>
          <p:cNvPr id="3" name="عنصر نائب للمحتوى 2"/>
          <p:cNvSpPr>
            <a:spLocks noGrp="1"/>
          </p:cNvSpPr>
          <p:nvPr>
            <p:ph idx="1"/>
          </p:nvPr>
        </p:nvSpPr>
        <p:spPr/>
        <p:txBody>
          <a:bodyPr/>
          <a:lstStyle/>
          <a:p>
            <a:pPr marL="0" lvl="0" indent="0" algn="justLow" rtl="1"/>
            <a:r>
              <a:rPr lang="ar-SA" dirty="0"/>
              <a:t>(</a:t>
            </a:r>
            <a:r>
              <a:rPr lang="ar-SA" dirty="0">
                <a:solidFill>
                  <a:srgbClr val="002060"/>
                </a:solidFill>
              </a:rPr>
              <a:t>لم)، وحين تدخل على المضارع تؤدي ثلاث وظائف، وهي: النفي، والجزم، وقلب الزمن من الحال والاستقبال </a:t>
            </a:r>
            <a:r>
              <a:rPr lang="ar-SA" dirty="0" smtClean="0">
                <a:solidFill>
                  <a:srgbClr val="002060"/>
                </a:solidFill>
              </a:rPr>
              <a:t>إلى </a:t>
            </a:r>
            <a:r>
              <a:rPr lang="ar-SA" dirty="0">
                <a:solidFill>
                  <a:srgbClr val="002060"/>
                </a:solidFill>
              </a:rPr>
              <a:t>الزمن الماضي. </a:t>
            </a:r>
            <a:r>
              <a:rPr lang="ar-SA" dirty="0">
                <a:solidFill>
                  <a:srgbClr val="C00000"/>
                </a:solidFill>
              </a:rPr>
              <a:t>قال تعالى: "</a:t>
            </a:r>
            <a:r>
              <a:rPr lang="ar-SA" dirty="0" smtClean="0">
                <a:solidFill>
                  <a:srgbClr val="C00000"/>
                </a:solidFill>
              </a:rPr>
              <a:t>ألم </a:t>
            </a:r>
            <a:r>
              <a:rPr lang="ar-SA" dirty="0">
                <a:solidFill>
                  <a:srgbClr val="C00000"/>
                </a:solidFill>
              </a:rPr>
              <a:t>نشرح لك صدرك".</a:t>
            </a:r>
            <a:endParaRPr lang="en-US" dirty="0">
              <a:solidFill>
                <a:srgbClr val="C00000"/>
              </a:solidFill>
            </a:endParaRPr>
          </a:p>
          <a:p>
            <a:pPr marL="0" lvl="0" indent="0" algn="justLow" rtl="1"/>
            <a:r>
              <a:rPr lang="ar-SA" dirty="0"/>
              <a:t>(لمَّا)، وتؤدي </a:t>
            </a:r>
            <a:r>
              <a:rPr lang="ar-SA" dirty="0" smtClean="0"/>
              <a:t>وظائف </a:t>
            </a:r>
            <a:r>
              <a:rPr lang="ar-SA" dirty="0"/>
              <a:t>(لم) </a:t>
            </a:r>
            <a:r>
              <a:rPr lang="ar-SA" dirty="0" smtClean="0"/>
              <a:t>السابقة نفسها. </a:t>
            </a:r>
            <a:r>
              <a:rPr lang="ar-SA" dirty="0"/>
              <a:t>نحو: </a:t>
            </a:r>
            <a:r>
              <a:rPr lang="ar-SA" dirty="0">
                <a:solidFill>
                  <a:srgbClr val="002060"/>
                </a:solidFill>
              </a:rPr>
              <a:t>لمَّا يهملْ علي</a:t>
            </a:r>
            <a:r>
              <a:rPr lang="ar-SA" dirty="0"/>
              <a:t>، </a:t>
            </a:r>
            <a:endParaRPr lang="ar-SA" dirty="0" smtClean="0"/>
          </a:p>
          <a:p>
            <a:pPr marL="0" lvl="0" indent="0" algn="justLow" rtl="1"/>
            <a:r>
              <a:rPr lang="ar-SA" dirty="0" smtClean="0"/>
              <a:t>وقال </a:t>
            </a:r>
            <a:r>
              <a:rPr lang="ar-SA" dirty="0"/>
              <a:t>تعالى: "</a:t>
            </a:r>
            <a:r>
              <a:rPr lang="ar-SA" dirty="0">
                <a:solidFill>
                  <a:srgbClr val="C00000"/>
                </a:solidFill>
              </a:rPr>
              <a:t>بل لمَّا يذوقوا عذاب".</a:t>
            </a:r>
            <a:endParaRPr lang="en-US" dirty="0">
              <a:solidFill>
                <a:srgbClr val="C00000"/>
              </a:solidFill>
            </a:endParaRPr>
          </a:p>
          <a:p>
            <a:endParaRPr lang="ar-SA" dirty="0"/>
          </a:p>
        </p:txBody>
      </p:sp>
    </p:spTree>
    <p:extLst>
      <p:ext uri="{BB962C8B-B14F-4D97-AF65-F5344CB8AC3E}">
        <p14:creationId xmlns:p14="http://schemas.microsoft.com/office/powerpoint/2010/main" val="571185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rgbClr val="FFFF99"/>
          </a:solidFill>
        </p:spPr>
        <p:txBody>
          <a:bodyPr/>
          <a:lstStyle/>
          <a:p>
            <a:pPr algn="ctr"/>
            <a:r>
              <a:rPr lang="ar-SA" b="1" dirty="0">
                <a:solidFill>
                  <a:srgbClr val="FF0000"/>
                </a:solidFill>
              </a:rPr>
              <a:t>إعراب الفعل</a:t>
            </a:r>
            <a:endParaRPr lang="ar-SA" dirty="0"/>
          </a:p>
        </p:txBody>
      </p:sp>
      <p:sp>
        <p:nvSpPr>
          <p:cNvPr id="3" name="عنصر نائب للمحتوى 2"/>
          <p:cNvSpPr>
            <a:spLocks noGrp="1"/>
          </p:cNvSpPr>
          <p:nvPr>
            <p:ph idx="1"/>
          </p:nvPr>
        </p:nvSpPr>
        <p:spPr/>
        <p:txBody>
          <a:bodyPr/>
          <a:lstStyle/>
          <a:p>
            <a:pPr lvl="0" rtl="1"/>
            <a:r>
              <a:rPr lang="ar-SA" sz="2600" b="1" dirty="0">
                <a:solidFill>
                  <a:srgbClr val="002060"/>
                </a:solidFill>
              </a:rPr>
              <a:t>بناء الفعل </a:t>
            </a:r>
            <a:r>
              <a:rPr lang="ar-SA" sz="2600" b="1" dirty="0" smtClean="0">
                <a:solidFill>
                  <a:srgbClr val="002060"/>
                </a:solidFill>
              </a:rPr>
              <a:t>المضارع</a:t>
            </a:r>
            <a:r>
              <a:rPr lang="ar-SA" sz="2600" dirty="0" smtClean="0"/>
              <a:t>: يبنى </a:t>
            </a:r>
            <a:r>
              <a:rPr lang="ar-SA" sz="2600" dirty="0"/>
              <a:t>الفعل المضارع في حالتين، هما:</a:t>
            </a:r>
            <a:endParaRPr lang="en-US" sz="2600" dirty="0"/>
          </a:p>
          <a:p>
            <a:pPr marL="0" lvl="0" indent="0" algn="justLow" rtl="1"/>
            <a:r>
              <a:rPr lang="ar-SA" sz="2600" dirty="0" smtClean="0">
                <a:solidFill>
                  <a:srgbClr val="002060"/>
                </a:solidFill>
              </a:rPr>
              <a:t>- إذا </a:t>
            </a:r>
            <a:r>
              <a:rPr lang="ar-SA" sz="2600" dirty="0">
                <a:solidFill>
                  <a:srgbClr val="002060"/>
                </a:solidFill>
              </a:rPr>
              <a:t>اتصلت به نون النسوة، ومعها يبنى على السكون</a:t>
            </a:r>
            <a:r>
              <a:rPr lang="ar-SA" sz="2600" dirty="0"/>
              <a:t>، مثل: "</a:t>
            </a:r>
            <a:r>
              <a:rPr lang="ar-SA" sz="2600" dirty="0">
                <a:solidFill>
                  <a:srgbClr val="C00000"/>
                </a:solidFill>
              </a:rPr>
              <a:t>والوالداتُ يُرْضِعْنَ أولادهن</a:t>
            </a:r>
            <a:r>
              <a:rPr lang="ar-SA" sz="2600" dirty="0" smtClean="0">
                <a:solidFill>
                  <a:srgbClr val="C00000"/>
                </a:solidFill>
              </a:rPr>
              <a:t>".   "</a:t>
            </a:r>
            <a:r>
              <a:rPr lang="ar-SA" sz="2600" dirty="0">
                <a:solidFill>
                  <a:srgbClr val="C00000"/>
                </a:solidFill>
              </a:rPr>
              <a:t>والمطلقاتُ يتربَّصنَ بأنفسهن ثلاثة قروء"</a:t>
            </a:r>
            <a:endParaRPr lang="en-US" sz="2600" dirty="0">
              <a:solidFill>
                <a:srgbClr val="C00000"/>
              </a:solidFill>
            </a:endParaRPr>
          </a:p>
          <a:p>
            <a:pPr marL="0" lvl="0" indent="0" algn="justLow" rtl="1"/>
            <a:r>
              <a:rPr lang="ar-SA" sz="2600" dirty="0" smtClean="0">
                <a:solidFill>
                  <a:srgbClr val="002060"/>
                </a:solidFill>
              </a:rPr>
              <a:t>- إذا </a:t>
            </a:r>
            <a:r>
              <a:rPr lang="ar-SA" sz="2600" dirty="0">
                <a:solidFill>
                  <a:srgbClr val="002060"/>
                </a:solidFill>
              </a:rPr>
              <a:t>اتصلت به نون التوكيد الثقيلة أو الخفيفة، ويبنى حينئذٍ على الفتح</a:t>
            </a:r>
            <a:r>
              <a:rPr lang="ar-SA" sz="2600" dirty="0"/>
              <a:t>، نحو: "</a:t>
            </a:r>
            <a:r>
              <a:rPr lang="ar-SA" sz="2600" dirty="0">
                <a:solidFill>
                  <a:srgbClr val="C00000"/>
                </a:solidFill>
              </a:rPr>
              <a:t>ليسجْنَنّ وليكونَنْ من الصاغرين</a:t>
            </a:r>
            <a:r>
              <a:rPr lang="ar-SA" sz="2600" dirty="0" smtClean="0">
                <a:solidFill>
                  <a:srgbClr val="C00000"/>
                </a:solidFill>
              </a:rPr>
              <a:t>".</a:t>
            </a:r>
            <a:endParaRPr lang="en-US" sz="2600" dirty="0">
              <a:solidFill>
                <a:srgbClr val="C00000"/>
              </a:solidFill>
            </a:endParaRPr>
          </a:p>
        </p:txBody>
      </p:sp>
    </p:spTree>
    <p:extLst>
      <p:ext uri="{BB962C8B-B14F-4D97-AF65-F5344CB8AC3E}">
        <p14:creationId xmlns:p14="http://schemas.microsoft.com/office/powerpoint/2010/main" val="2215578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1682</TotalTime>
  <Words>1901</Words>
  <Application>Microsoft Office PowerPoint</Application>
  <PresentationFormat>A4 Paper (210x297 mm)</PresentationFormat>
  <Paragraphs>171</Paragraphs>
  <Slides>29</Slides>
  <Notes>0</Notes>
  <HiddenSlides>0</HiddenSlides>
  <MMClips>0</MMClips>
  <ScaleCrop>false</ScaleCrop>
  <HeadingPairs>
    <vt:vector size="4" baseType="variant">
      <vt:variant>
        <vt:lpstr>نسق</vt:lpstr>
      </vt:variant>
      <vt:variant>
        <vt:i4>1</vt:i4>
      </vt:variant>
      <vt:variant>
        <vt:lpstr>عناوين الشرائح</vt:lpstr>
      </vt:variant>
      <vt:variant>
        <vt:i4>29</vt:i4>
      </vt:variant>
    </vt:vector>
  </HeadingPairs>
  <TitlesOfParts>
    <vt:vector size="30" baseType="lpstr">
      <vt:lpstr>Office Theme</vt:lpstr>
      <vt:lpstr>عرض تقديمي في PowerPoint</vt:lpstr>
      <vt:lpstr>المحاضرة الثالثة عشرة  إعراب الأفعال</vt:lpstr>
      <vt:lpstr> إعراب الفعل </vt:lpstr>
      <vt:lpstr>إعراب الفعل</vt:lpstr>
      <vt:lpstr>إعراب الفعل</vt:lpstr>
      <vt:lpstr>إعراب الفعل</vt:lpstr>
      <vt:lpstr>إعراب الفعل</vt:lpstr>
      <vt:lpstr>إعراب الفعل</vt:lpstr>
      <vt:lpstr>إعراب الفعل</vt:lpstr>
      <vt:lpstr>إعراب الفعل</vt:lpstr>
      <vt:lpstr>إعراب الفعل</vt:lpstr>
      <vt:lpstr>إعراب الفعل</vt:lpstr>
      <vt:lpstr>إعراب الفعل</vt:lpstr>
      <vt:lpstr>إعراب الفعل</vt:lpstr>
      <vt:lpstr>إعراب الفعل</vt:lpstr>
      <vt:lpstr>إعراب الفعل</vt:lpstr>
      <vt:lpstr>إعراب الفعل</vt:lpstr>
      <vt:lpstr>إعراب الفعل</vt:lpstr>
      <vt:lpstr>إعراب الفعل</vt:lpstr>
      <vt:lpstr>إعراب الفعل</vt:lpstr>
      <vt:lpstr>إعراب الفعل</vt:lpstr>
      <vt:lpstr>إعراب الفعل</vt:lpstr>
      <vt:lpstr>إعراب الفعل</vt:lpstr>
      <vt:lpstr>إعراب الفعل</vt:lpstr>
      <vt:lpstr>إعراب الفعل</vt:lpstr>
      <vt:lpstr>إعراب الفعل</vt:lpstr>
      <vt:lpstr>إعراب الفعل</vt:lpstr>
      <vt:lpstr>إعراب الفعل</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122</cp:revision>
  <dcterms:created xsi:type="dcterms:W3CDTF">2009-10-14T19:14:34Z</dcterms:created>
  <dcterms:modified xsi:type="dcterms:W3CDTF">2012-01-11T23:29:07Z</dcterms:modified>
</cp:coreProperties>
</file>