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300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47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54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اسم المقرر</a:t>
            </a:r>
            <a:r>
              <a:rPr lang="ar-SA" sz="54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:</a:t>
            </a:r>
            <a:r>
              <a:rPr lang="ar-SA" sz="54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النحو(4)</a:t>
            </a:r>
            <a:endParaRPr lang="ar-SA" sz="40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SA" sz="40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د. عبدالله علي أبو شبانة خلف</a:t>
            </a:r>
          </a:p>
          <a:p>
            <a:pPr algn="ctr">
              <a:defRPr/>
            </a:pPr>
            <a:r>
              <a:rPr lang="ar-SA" sz="40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أستاذ النحو والصرف المساعد</a:t>
            </a:r>
            <a:endParaRPr lang="en-US" sz="4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2514600" y="1828800"/>
            <a:ext cx="4876800" cy="220980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المحاضرة </a:t>
            </a:r>
            <a:r>
              <a:rPr lang="ar-SA" b="1" dirty="0" smtClean="0">
                <a:solidFill>
                  <a:srgbClr val="FF0000"/>
                </a:solidFill>
              </a:rPr>
              <a:t>الرابعة </a:t>
            </a:r>
            <a:r>
              <a:rPr lang="ar-SA" b="1" dirty="0" smtClean="0">
                <a:solidFill>
                  <a:srgbClr val="FF0000"/>
                </a:solidFill>
              </a:rPr>
              <a:t>عشرة</a:t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ar-SA" b="1" dirty="0" smtClean="0">
                <a:solidFill>
                  <a:srgbClr val="FF0000"/>
                </a:solidFill>
              </a:rPr>
              <a:t>العدد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FF0000"/>
                </a:solidFill>
              </a:rPr>
              <a:t>العدد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>
                <a:solidFill>
                  <a:srgbClr val="002060"/>
                </a:solidFill>
              </a:rPr>
              <a:t>العددان (1، 2):</a:t>
            </a:r>
            <a:endParaRPr lang="en-US" b="1" dirty="0">
              <a:solidFill>
                <a:srgbClr val="002060"/>
              </a:solidFill>
            </a:endParaRPr>
          </a:p>
          <a:p>
            <a:pPr marL="0" indent="0" algn="justLow" rtl="1"/>
            <a:r>
              <a:rPr lang="ar-SA" dirty="0"/>
              <a:t>	</a:t>
            </a:r>
            <a:r>
              <a:rPr lang="ar-SA" dirty="0">
                <a:solidFill>
                  <a:srgbClr val="002060"/>
                </a:solidFill>
              </a:rPr>
              <a:t>يجريان على القياس دائماً، فَيُذكّران مع المذكر، ويؤنثان مع المؤنث،</a:t>
            </a:r>
            <a:r>
              <a:rPr lang="ar-SA" dirty="0"/>
              <a:t> سواء أكانا مفردين أم مركبين مع </a:t>
            </a:r>
            <a:r>
              <a:rPr lang="ar-SA" dirty="0" smtClean="0"/>
              <a:t>عشرة، </a:t>
            </a:r>
            <a:r>
              <a:rPr lang="ar-SA" dirty="0"/>
              <a:t>أم معطوفاً عليهما</a:t>
            </a:r>
            <a:r>
              <a:rPr lang="ar-SA" dirty="0" smtClean="0"/>
              <a:t>.</a:t>
            </a:r>
            <a:r>
              <a:rPr lang="ar-SA" dirty="0"/>
              <a:t> </a:t>
            </a:r>
            <a:r>
              <a:rPr lang="ar-SA" b="1" dirty="0">
                <a:solidFill>
                  <a:srgbClr val="C00000"/>
                </a:solidFill>
              </a:rPr>
              <a:t>مثال المفردين</a:t>
            </a:r>
            <a:r>
              <a:rPr lang="ar-SA" dirty="0" smtClean="0"/>
              <a:t>:</a:t>
            </a:r>
            <a:endParaRPr lang="en-US" dirty="0"/>
          </a:p>
          <a:p>
            <a:pPr lvl="0" algn="ctr" rtl="1"/>
            <a:r>
              <a:rPr lang="ar-SA" sz="3000" dirty="0" smtClean="0">
                <a:solidFill>
                  <a:srgbClr val="002060"/>
                </a:solidFill>
              </a:rPr>
              <a:t>عندي كتابٌ واحدٌ </a:t>
            </a:r>
            <a:r>
              <a:rPr lang="ar-SA" sz="3000" dirty="0">
                <a:solidFill>
                  <a:srgbClr val="002060"/>
                </a:solidFill>
              </a:rPr>
              <a:t>في الفقه.</a:t>
            </a:r>
            <a:endParaRPr lang="en-US" sz="3000" dirty="0">
              <a:solidFill>
                <a:srgbClr val="002060"/>
              </a:solidFill>
            </a:endParaRPr>
          </a:p>
          <a:p>
            <a:pPr lvl="0" algn="ctr" rtl="1"/>
            <a:r>
              <a:rPr lang="ar-SA" sz="3000" dirty="0">
                <a:solidFill>
                  <a:srgbClr val="002060"/>
                </a:solidFill>
              </a:rPr>
              <a:t>حفظتُ سورةً واحدةً في ليلةٍ.</a:t>
            </a:r>
            <a:endParaRPr lang="en-US" sz="3000" dirty="0">
              <a:solidFill>
                <a:srgbClr val="002060"/>
              </a:solidFill>
            </a:endParaRPr>
          </a:p>
          <a:p>
            <a:pPr lvl="0" algn="ctr" rtl="1"/>
            <a:r>
              <a:rPr lang="ar-SA" sz="3000" dirty="0">
                <a:solidFill>
                  <a:srgbClr val="002060"/>
                </a:solidFill>
              </a:rPr>
              <a:t>عندي كتابان اثنان في التفسير.</a:t>
            </a:r>
            <a:endParaRPr lang="en-US" sz="3000" dirty="0">
              <a:solidFill>
                <a:srgbClr val="002060"/>
              </a:solidFill>
            </a:endParaRPr>
          </a:p>
          <a:p>
            <a:pPr algn="ctr" rtl="1"/>
            <a:r>
              <a:rPr lang="ar-SA" sz="3000" dirty="0">
                <a:solidFill>
                  <a:srgbClr val="002060"/>
                </a:solidFill>
              </a:rPr>
              <a:t>حفظت سورتين اثنتين في ليلةٍ.</a:t>
            </a:r>
          </a:p>
        </p:txBody>
      </p:sp>
    </p:spTree>
    <p:extLst>
      <p:ext uri="{BB962C8B-B14F-4D97-AF65-F5344CB8AC3E}">
        <p14:creationId xmlns:p14="http://schemas.microsoft.com/office/powerpoint/2010/main" val="320651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العدد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b="1" dirty="0">
                <a:solidFill>
                  <a:srgbClr val="C00000"/>
                </a:solidFill>
              </a:rPr>
              <a:t>مثال المركبين مع عشرة</a:t>
            </a:r>
            <a:r>
              <a:rPr lang="ar-SA" sz="3000" dirty="0"/>
              <a:t>:</a:t>
            </a:r>
            <a:endParaRPr lang="en-US" sz="3000" dirty="0"/>
          </a:p>
          <a:p>
            <a:pPr marL="0" lvl="0" indent="0" algn="ctr" rtl="1"/>
            <a:r>
              <a:rPr lang="ar-SA" sz="3000" dirty="0"/>
              <a:t>عندي </a:t>
            </a:r>
            <a:r>
              <a:rPr lang="ar-SA" sz="3000" dirty="0">
                <a:solidFill>
                  <a:srgbClr val="002060"/>
                </a:solidFill>
              </a:rPr>
              <a:t>أحد عشر </a:t>
            </a:r>
            <a:r>
              <a:rPr lang="ar-SA" sz="3000" dirty="0"/>
              <a:t>كتاباً.</a:t>
            </a:r>
            <a:endParaRPr lang="en-US" sz="3000" dirty="0"/>
          </a:p>
          <a:p>
            <a:pPr lvl="0" algn="ctr" rtl="1"/>
            <a:r>
              <a:rPr lang="ar-SA" sz="3000" dirty="0" smtClean="0"/>
              <a:t>       </a:t>
            </a:r>
            <a:r>
              <a:rPr lang="ar-SA" sz="3000" dirty="0" smtClean="0"/>
              <a:t> حفظت </a:t>
            </a:r>
            <a:r>
              <a:rPr lang="ar-SA" sz="3000" dirty="0">
                <a:solidFill>
                  <a:srgbClr val="002060"/>
                </a:solidFill>
              </a:rPr>
              <a:t>إحدى عشرة </a:t>
            </a:r>
            <a:r>
              <a:rPr lang="ar-SA" sz="3000" dirty="0"/>
              <a:t>قصيدة.</a:t>
            </a:r>
            <a:endParaRPr lang="en-US" sz="3000" dirty="0"/>
          </a:p>
          <a:p>
            <a:pPr lvl="0" algn="ctr" rtl="1"/>
            <a:r>
              <a:rPr lang="ar-SA" sz="3000" dirty="0" smtClean="0"/>
              <a:t>    </a:t>
            </a:r>
            <a:r>
              <a:rPr lang="ar-SA" sz="3000" dirty="0" smtClean="0"/>
              <a:t> في </a:t>
            </a:r>
            <a:r>
              <a:rPr lang="ar-SA" sz="3000" dirty="0"/>
              <a:t>السنة </a:t>
            </a:r>
            <a:r>
              <a:rPr lang="ar-SA" sz="3000" dirty="0">
                <a:solidFill>
                  <a:srgbClr val="002060"/>
                </a:solidFill>
              </a:rPr>
              <a:t>اثنا عشر </a:t>
            </a:r>
            <a:r>
              <a:rPr lang="ar-SA" sz="3000" dirty="0"/>
              <a:t>شهراً.</a:t>
            </a:r>
            <a:endParaRPr lang="en-US" sz="3000" dirty="0"/>
          </a:p>
          <a:p>
            <a:pPr lvl="0" algn="ctr" rtl="1"/>
            <a:r>
              <a:rPr lang="ar-SA" sz="3000" dirty="0" smtClean="0"/>
              <a:t>            </a:t>
            </a:r>
            <a:r>
              <a:rPr lang="ar-SA" sz="3000" dirty="0" smtClean="0"/>
              <a:t>   أمضيت </a:t>
            </a:r>
            <a:r>
              <a:rPr lang="ar-SA" sz="3000" dirty="0" smtClean="0">
                <a:solidFill>
                  <a:srgbClr val="002060"/>
                </a:solidFill>
              </a:rPr>
              <a:t>اثنتي </a:t>
            </a:r>
            <a:r>
              <a:rPr lang="ar-SA" sz="3000" dirty="0">
                <a:solidFill>
                  <a:srgbClr val="002060"/>
                </a:solidFill>
              </a:rPr>
              <a:t>عشرة </a:t>
            </a:r>
            <a:r>
              <a:rPr lang="ar-SA" sz="3000" dirty="0"/>
              <a:t>ليلة في السفر.</a:t>
            </a:r>
            <a:endParaRPr lang="en-US" sz="3000" dirty="0"/>
          </a:p>
          <a:p>
            <a:pPr rtl="1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371807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العدد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</a:rPr>
              <a:t>مثال المعطوف عليهما</a:t>
            </a:r>
            <a:r>
              <a:rPr lang="ar-SA" sz="4400" b="1" dirty="0">
                <a:solidFill>
                  <a:srgbClr val="C00000"/>
                </a:solidFill>
              </a:rPr>
              <a:t>:</a:t>
            </a:r>
            <a:r>
              <a:rPr lang="en-US" sz="4400" b="1" dirty="0">
                <a:solidFill>
                  <a:srgbClr val="C00000"/>
                </a:solidFill>
              </a:rPr>
              <a:t> </a:t>
            </a:r>
            <a:endParaRPr lang="en-US" sz="4400" b="1" dirty="0" smtClean="0">
              <a:solidFill>
                <a:srgbClr val="C00000"/>
              </a:solidFill>
            </a:endParaRPr>
          </a:p>
          <a:p>
            <a:pPr algn="ctr" rtl="1"/>
            <a:r>
              <a:rPr lang="ar-SA" dirty="0"/>
              <a:t>عند والدي </a:t>
            </a:r>
            <a:r>
              <a:rPr lang="ar-SA" dirty="0">
                <a:solidFill>
                  <a:srgbClr val="002060"/>
                </a:solidFill>
              </a:rPr>
              <a:t>واحدٌ وثلاثون </a:t>
            </a:r>
            <a:r>
              <a:rPr lang="ar-SA" dirty="0"/>
              <a:t>كتاباً</a:t>
            </a:r>
            <a:endParaRPr lang="en-US" dirty="0"/>
          </a:p>
          <a:p>
            <a:pPr lvl="0" algn="ctr" rtl="1"/>
            <a:r>
              <a:rPr lang="ar-SA" dirty="0"/>
              <a:t>كتبت </a:t>
            </a:r>
            <a:r>
              <a:rPr lang="ar-SA" dirty="0">
                <a:solidFill>
                  <a:srgbClr val="002060"/>
                </a:solidFill>
              </a:rPr>
              <a:t>إحدى </a:t>
            </a:r>
            <a:r>
              <a:rPr lang="ar-SA" dirty="0" smtClean="0">
                <a:solidFill>
                  <a:srgbClr val="002060"/>
                </a:solidFill>
              </a:rPr>
              <a:t>وأربعين </a:t>
            </a:r>
            <a:r>
              <a:rPr lang="ar-SA" dirty="0"/>
              <a:t>صفحة.</a:t>
            </a:r>
            <a:endParaRPr lang="en-US" dirty="0"/>
          </a:p>
          <a:p>
            <a:pPr lvl="0" algn="ctr" rtl="1"/>
            <a:r>
              <a:rPr lang="ar-SA" dirty="0"/>
              <a:t>تصدقت </a:t>
            </a:r>
            <a:r>
              <a:rPr lang="ar-SA" dirty="0" smtClean="0">
                <a:solidFill>
                  <a:srgbClr val="002060"/>
                </a:solidFill>
              </a:rPr>
              <a:t>باثنين </a:t>
            </a:r>
            <a:r>
              <a:rPr lang="ar-SA" dirty="0">
                <a:solidFill>
                  <a:srgbClr val="002060"/>
                </a:solidFill>
              </a:rPr>
              <a:t>وأربعين </a:t>
            </a:r>
            <a:r>
              <a:rPr lang="ar-SA" dirty="0" smtClean="0"/>
              <a:t>ريالاً</a:t>
            </a:r>
            <a:endParaRPr lang="en-US" dirty="0"/>
          </a:p>
          <a:p>
            <a:pPr algn="ctr"/>
            <a:r>
              <a:rPr lang="ar-SA" dirty="0" smtClean="0"/>
              <a:t>                يحفظ </a:t>
            </a:r>
            <a:r>
              <a:rPr lang="ar-SA" dirty="0"/>
              <a:t>أخي </a:t>
            </a:r>
            <a:r>
              <a:rPr lang="ar-SA" dirty="0">
                <a:solidFill>
                  <a:srgbClr val="002060"/>
                </a:solidFill>
              </a:rPr>
              <a:t>اثنتين </a:t>
            </a:r>
            <a:r>
              <a:rPr lang="ar-SA" dirty="0" smtClean="0">
                <a:solidFill>
                  <a:srgbClr val="002060"/>
                </a:solidFill>
              </a:rPr>
              <a:t>وثمانين </a:t>
            </a:r>
            <a:r>
              <a:rPr lang="ar-SA" dirty="0"/>
              <a:t>سورة من القرآن</a:t>
            </a:r>
            <a:r>
              <a:rPr lang="ar-SA" dirty="0" smtClean="0"/>
              <a:t>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463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العدد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</a:rPr>
              <a:t>الأعداد: 3-9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Low" rtl="1"/>
            <a:r>
              <a:rPr lang="ar-SA" dirty="0"/>
              <a:t>	</a:t>
            </a:r>
            <a:r>
              <a:rPr lang="ar-SA" b="1" dirty="0">
                <a:solidFill>
                  <a:srgbClr val="C00000"/>
                </a:solidFill>
              </a:rPr>
              <a:t>تأتي مخالفة للمعدود</a:t>
            </a:r>
            <a:r>
              <a:rPr lang="ar-SA" dirty="0"/>
              <a:t>، </a:t>
            </a:r>
            <a:r>
              <a:rPr lang="ar-SA" dirty="0">
                <a:solidFill>
                  <a:srgbClr val="002060"/>
                </a:solidFill>
              </a:rPr>
              <a:t>فإن كان المعدود مذكراً كان العدد مؤنثاً، وإن كان المعدود مؤنثاً كان العدد مذكراً ، ولا بد أن يكون المعدود جمعاً مجروراً، يعرب مضافاً إليه لا تمييزاً</a:t>
            </a:r>
            <a:r>
              <a:rPr lang="ar-SA" dirty="0"/>
              <a:t>. نحو: </a:t>
            </a:r>
          </a:p>
          <a:p>
            <a:pPr rtl="1"/>
            <a:r>
              <a:rPr lang="ar-SA" dirty="0" smtClean="0"/>
              <a:t>جاء </a:t>
            </a:r>
            <a:r>
              <a:rPr lang="ar-SA" dirty="0">
                <a:solidFill>
                  <a:srgbClr val="002060"/>
                </a:solidFill>
              </a:rPr>
              <a:t>ثلاثة</a:t>
            </a:r>
            <a:r>
              <a:rPr lang="ar-SA" dirty="0"/>
              <a:t> رجالٍ.</a:t>
            </a:r>
            <a:endParaRPr lang="en-US" dirty="0"/>
          </a:p>
          <a:p>
            <a:pPr rtl="1"/>
            <a:r>
              <a:rPr lang="ar-SA" dirty="0" smtClean="0"/>
              <a:t>رأيت </a:t>
            </a:r>
            <a:r>
              <a:rPr lang="ar-SA" dirty="0">
                <a:solidFill>
                  <a:srgbClr val="002060"/>
                </a:solidFill>
              </a:rPr>
              <a:t>أربع</a:t>
            </a:r>
            <a:r>
              <a:rPr lang="ar-SA" dirty="0"/>
              <a:t> </a:t>
            </a:r>
            <a:r>
              <a:rPr lang="ar-SA" dirty="0" smtClean="0"/>
              <a:t>فتياتٍ.</a:t>
            </a:r>
            <a:endParaRPr lang="ar-SA" dirty="0"/>
          </a:p>
          <a:p>
            <a:pPr rtl="1"/>
            <a:r>
              <a:rPr lang="ar-SA" dirty="0" smtClean="0"/>
              <a:t>مررت </a:t>
            </a:r>
            <a:r>
              <a:rPr lang="ar-SA" dirty="0">
                <a:solidFill>
                  <a:srgbClr val="002060"/>
                </a:solidFill>
              </a:rPr>
              <a:t>بستة</a:t>
            </a:r>
            <a:r>
              <a:rPr lang="ar-SA" dirty="0"/>
              <a:t> رجالٍ </a:t>
            </a:r>
            <a:r>
              <a:rPr lang="ar-SA" dirty="0">
                <a:solidFill>
                  <a:srgbClr val="002060"/>
                </a:solidFill>
              </a:rPr>
              <a:t>وست</a:t>
            </a:r>
            <a:r>
              <a:rPr lang="ar-SA" dirty="0"/>
              <a:t> نساء.</a:t>
            </a:r>
          </a:p>
        </p:txBody>
      </p:sp>
    </p:spTree>
    <p:extLst>
      <p:ext uri="{BB962C8B-B14F-4D97-AF65-F5344CB8AC3E}">
        <p14:creationId xmlns:p14="http://schemas.microsoft.com/office/powerpoint/2010/main" val="363354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Low" rtl="1"/>
            <a:r>
              <a:rPr lang="ar-SA" b="1" dirty="0">
                <a:solidFill>
                  <a:srgbClr val="C00000"/>
                </a:solidFill>
              </a:rPr>
              <a:t>تنبيه: في استعمال العدد (8)</a:t>
            </a:r>
            <a:endParaRPr lang="en-US" b="1" dirty="0">
              <a:solidFill>
                <a:srgbClr val="C00000"/>
              </a:solidFill>
            </a:endParaRPr>
          </a:p>
          <a:p>
            <a:pPr marL="0" lvl="0" indent="0" algn="justLow" rtl="1"/>
            <a:r>
              <a:rPr lang="ar-SA" dirty="0" smtClean="0">
                <a:solidFill>
                  <a:srgbClr val="002060"/>
                </a:solidFill>
              </a:rPr>
              <a:t>- </a:t>
            </a:r>
            <a:r>
              <a:rPr lang="ar-SA" sz="3000" dirty="0" smtClean="0">
                <a:solidFill>
                  <a:srgbClr val="002060"/>
                </a:solidFill>
              </a:rPr>
              <a:t>إذا </a:t>
            </a:r>
            <a:r>
              <a:rPr lang="ar-SA" sz="3000" dirty="0">
                <a:solidFill>
                  <a:srgbClr val="002060"/>
                </a:solidFill>
              </a:rPr>
              <a:t>كان مضافاً بقيت ياؤه</a:t>
            </a:r>
            <a:r>
              <a:rPr lang="ar-SA" sz="3000" dirty="0"/>
              <a:t>؛ نحو جاء ثمانية رجال، رأيت ثماني بناتٍ.</a:t>
            </a:r>
            <a:endParaRPr lang="en-US" sz="3000" dirty="0"/>
          </a:p>
          <a:p>
            <a:pPr marL="0" lvl="0" indent="0" algn="justLow" rtl="1"/>
            <a:r>
              <a:rPr lang="ar-SA" sz="3000" dirty="0" smtClean="0">
                <a:solidFill>
                  <a:srgbClr val="002060"/>
                </a:solidFill>
              </a:rPr>
              <a:t>- إذا </a:t>
            </a:r>
            <a:r>
              <a:rPr lang="ar-SA" sz="3000" dirty="0">
                <a:solidFill>
                  <a:srgbClr val="002060"/>
                </a:solidFill>
              </a:rPr>
              <a:t>كان غير مضاف وأنت تقصد معدوداً مذكراً بقيت ياؤه مع تأنيثه،</a:t>
            </a:r>
            <a:r>
              <a:rPr lang="ar-SA" sz="3000" dirty="0"/>
              <a:t> نحو: جاء من الرجال </a:t>
            </a:r>
            <a:r>
              <a:rPr lang="ar-SA" sz="3000" dirty="0" smtClean="0">
                <a:solidFill>
                  <a:srgbClr val="002060"/>
                </a:solidFill>
              </a:rPr>
              <a:t>ثمانيةٌ</a:t>
            </a:r>
            <a:r>
              <a:rPr lang="ar-SA" sz="3000" dirty="0" smtClean="0"/>
              <a:t>، </a:t>
            </a:r>
            <a:r>
              <a:rPr lang="ar-SA" sz="3000" dirty="0"/>
              <a:t>ورأيت من الرجال</a:t>
            </a:r>
            <a:r>
              <a:rPr lang="ar-SA" sz="3000" dirty="0">
                <a:solidFill>
                  <a:srgbClr val="002060"/>
                </a:solidFill>
              </a:rPr>
              <a:t> ثمانيةً</a:t>
            </a:r>
            <a:r>
              <a:rPr lang="ar-SA" sz="3000" dirty="0"/>
              <a:t>.</a:t>
            </a:r>
            <a:endParaRPr lang="en-US" sz="3000" dirty="0"/>
          </a:p>
          <a:p>
            <a:pPr marL="0" lvl="0" indent="0" algn="justLow" rtl="1"/>
            <a:r>
              <a:rPr lang="ar-SA" sz="3000" dirty="0" smtClean="0">
                <a:solidFill>
                  <a:srgbClr val="002060"/>
                </a:solidFill>
              </a:rPr>
              <a:t>- إذا </a:t>
            </a:r>
            <a:r>
              <a:rPr lang="ar-SA" sz="3000" dirty="0">
                <a:solidFill>
                  <a:srgbClr val="002060"/>
                </a:solidFill>
              </a:rPr>
              <a:t>كان غير مضاف وأنت تقصد </a:t>
            </a:r>
            <a:r>
              <a:rPr lang="ar-SA" sz="3000" dirty="0" smtClean="0">
                <a:solidFill>
                  <a:srgbClr val="002060"/>
                </a:solidFill>
              </a:rPr>
              <a:t>معدوداً </a:t>
            </a:r>
            <a:r>
              <a:rPr lang="ar-SA" sz="3000" dirty="0">
                <a:solidFill>
                  <a:srgbClr val="002060"/>
                </a:solidFill>
              </a:rPr>
              <a:t>مؤنثاً عومل معاملة الاسم المنقوص</a:t>
            </a:r>
            <a:r>
              <a:rPr lang="ar-SA" sz="3000" dirty="0"/>
              <a:t>؛ أي </a:t>
            </a:r>
            <a:r>
              <a:rPr lang="ar-SA" sz="3000" dirty="0" smtClean="0"/>
              <a:t>بحذف </a:t>
            </a:r>
            <a:r>
              <a:rPr lang="ar-SA" sz="3000" dirty="0"/>
              <a:t>يائه في الرفع والجر، نحو: جاءت من البنات </a:t>
            </a:r>
            <a:r>
              <a:rPr lang="ar-SA" sz="3000" dirty="0">
                <a:solidFill>
                  <a:srgbClr val="002060"/>
                </a:solidFill>
              </a:rPr>
              <a:t>ثمان</a:t>
            </a:r>
            <a:r>
              <a:rPr lang="ar-SA" sz="3000" dirty="0"/>
              <a:t>، ومررت </a:t>
            </a:r>
            <a:r>
              <a:rPr lang="ar-SA" sz="3000" dirty="0">
                <a:solidFill>
                  <a:srgbClr val="002060"/>
                </a:solidFill>
              </a:rPr>
              <a:t>بثمان</a:t>
            </a:r>
            <a:r>
              <a:rPr lang="ar-SA" sz="3000" dirty="0"/>
              <a:t>، ورأيت </a:t>
            </a:r>
            <a:r>
              <a:rPr lang="ar-SA" sz="3000" dirty="0" err="1" smtClean="0">
                <a:solidFill>
                  <a:srgbClr val="002060"/>
                </a:solidFill>
              </a:rPr>
              <a:t>ثمانياً</a:t>
            </a:r>
            <a:r>
              <a:rPr lang="ar-SA" sz="3000" dirty="0"/>
              <a:t>. ويجوز في النصب منعه من الصرف فتقول: رأيت من البنات </a:t>
            </a:r>
            <a:r>
              <a:rPr lang="ar-SA" sz="3000" dirty="0">
                <a:solidFill>
                  <a:srgbClr val="002060"/>
                </a:solidFill>
              </a:rPr>
              <a:t>ثمانيَ</a:t>
            </a:r>
            <a:r>
              <a:rPr lang="ar-SA" sz="3000" dirty="0"/>
              <a:t>.</a:t>
            </a:r>
            <a:endParaRPr lang="en-US" sz="3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1377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Low" rtl="1"/>
            <a:r>
              <a:rPr lang="ar-SA" b="1" dirty="0">
                <a:solidFill>
                  <a:srgbClr val="C00000"/>
                </a:solidFill>
              </a:rPr>
              <a:t>العدد (10): له حالتان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Low" rtl="1"/>
            <a:r>
              <a:rPr lang="ar-SA" dirty="0">
                <a:solidFill>
                  <a:srgbClr val="FF0000"/>
                </a:solidFill>
              </a:rPr>
              <a:t>الأولى</a:t>
            </a:r>
            <a:r>
              <a:rPr lang="ar-SA" dirty="0">
                <a:solidFill>
                  <a:srgbClr val="002060"/>
                </a:solidFill>
              </a:rPr>
              <a:t>: إن استعمل وحده غير مركب خالف القياس فَذُكِّر مع المؤنث، وأُنّث مع المذكر كالأعداد من (3-9)</a:t>
            </a:r>
            <a:r>
              <a:rPr lang="ar-SA" dirty="0"/>
              <a:t>. نحو: اشترك في تأليف هذا الكتاب </a:t>
            </a:r>
            <a:r>
              <a:rPr lang="ar-SA" dirty="0">
                <a:solidFill>
                  <a:srgbClr val="C00000"/>
                </a:solidFill>
              </a:rPr>
              <a:t>عشرة</a:t>
            </a:r>
            <a:r>
              <a:rPr lang="ar-SA" dirty="0"/>
              <a:t> مدرسين و</a:t>
            </a:r>
            <a:r>
              <a:rPr lang="ar-SA" dirty="0">
                <a:solidFill>
                  <a:srgbClr val="C00000"/>
                </a:solidFill>
              </a:rPr>
              <a:t>عشر</a:t>
            </a:r>
            <a:r>
              <a:rPr lang="ar-SA" dirty="0"/>
              <a:t> مدرساتٍ.</a:t>
            </a:r>
            <a:endParaRPr lang="en-US" dirty="0"/>
          </a:p>
          <a:p>
            <a:pPr marL="0" indent="0" algn="justLow" rtl="1"/>
            <a:r>
              <a:rPr lang="ar-SA" dirty="0">
                <a:solidFill>
                  <a:srgbClr val="C00000"/>
                </a:solidFill>
              </a:rPr>
              <a:t>الثانية: </a:t>
            </a:r>
            <a:r>
              <a:rPr lang="ar-SA" dirty="0">
                <a:solidFill>
                  <a:srgbClr val="002060"/>
                </a:solidFill>
              </a:rPr>
              <a:t>إن استعمل مركباً مع الأعداد (1-9) وافق القياس فذُكِّر مع المذكر، وأُنِثّ مع المؤنث</a:t>
            </a:r>
            <a:r>
              <a:rPr lang="ar-SA" dirty="0"/>
              <a:t>، نحو: يضم منزلنا </a:t>
            </a:r>
            <a:r>
              <a:rPr lang="ar-SA" dirty="0">
                <a:solidFill>
                  <a:srgbClr val="C00000"/>
                </a:solidFill>
              </a:rPr>
              <a:t>أربع عشرة </a:t>
            </a:r>
            <a:r>
              <a:rPr lang="ar-SA" dirty="0"/>
              <a:t>حجرة، وفيه </a:t>
            </a:r>
            <a:r>
              <a:rPr lang="ar-SA" dirty="0">
                <a:solidFill>
                  <a:srgbClr val="C00000"/>
                </a:solidFill>
              </a:rPr>
              <a:t>أربعة عشر </a:t>
            </a:r>
            <a:r>
              <a:rPr lang="ar-SA" dirty="0"/>
              <a:t>سريراً.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5076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العدد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</a:rPr>
              <a:t>العددان (11، 12)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Low" rtl="1"/>
            <a:r>
              <a:rPr lang="ar-SA" dirty="0"/>
              <a:t>	العدد هنا مركب من </a:t>
            </a:r>
            <a:r>
              <a:rPr lang="ar-SA" dirty="0" smtClean="0"/>
              <a:t>جزأين</a:t>
            </a:r>
            <a:r>
              <a:rPr lang="ar-SA" dirty="0"/>
              <a:t>: العدد (واحد)، أو (اثنان)، والعدد (عشرة) </a:t>
            </a:r>
            <a:r>
              <a:rPr lang="ar-SA" dirty="0">
                <a:solidFill>
                  <a:srgbClr val="002060"/>
                </a:solidFill>
              </a:rPr>
              <a:t>والجزءان لا بد أن </a:t>
            </a:r>
            <a:r>
              <a:rPr lang="ar-SA" dirty="0" smtClean="0">
                <a:solidFill>
                  <a:srgbClr val="002060"/>
                </a:solidFill>
              </a:rPr>
              <a:t>يتوافقا </a:t>
            </a:r>
            <a:r>
              <a:rPr lang="ar-SA" dirty="0">
                <a:solidFill>
                  <a:srgbClr val="002060"/>
                </a:solidFill>
              </a:rPr>
              <a:t>مع المعدود تذكيراً وتأنيثاً، </a:t>
            </a:r>
            <a:r>
              <a:rPr lang="ar-SA" dirty="0">
                <a:solidFill>
                  <a:srgbClr val="C00000"/>
                </a:solidFill>
              </a:rPr>
              <a:t>ويعرب (أحد عشر) بالبناء على فتح </a:t>
            </a:r>
            <a:r>
              <a:rPr lang="ar-SA" dirty="0" smtClean="0">
                <a:solidFill>
                  <a:srgbClr val="C00000"/>
                </a:solidFill>
              </a:rPr>
              <a:t>الجزأين</a:t>
            </a:r>
            <a:r>
              <a:rPr lang="ar-SA" dirty="0"/>
              <a:t>، </a:t>
            </a:r>
            <a:r>
              <a:rPr lang="ar-SA" dirty="0">
                <a:solidFill>
                  <a:srgbClr val="C00000"/>
                </a:solidFill>
              </a:rPr>
              <a:t>أما (اثنا عشر) فيعرب الجزء الأول </a:t>
            </a:r>
            <a:r>
              <a:rPr lang="ar-SA" dirty="0" smtClean="0">
                <a:solidFill>
                  <a:srgbClr val="C00000"/>
                </a:solidFill>
              </a:rPr>
              <a:t>إعراب </a:t>
            </a:r>
            <a:r>
              <a:rPr lang="ar-SA" dirty="0">
                <a:solidFill>
                  <a:srgbClr val="C00000"/>
                </a:solidFill>
              </a:rPr>
              <a:t>المثنى</a:t>
            </a:r>
            <a:r>
              <a:rPr lang="ar-SA" dirty="0"/>
              <a:t>. </a:t>
            </a:r>
            <a:endParaRPr lang="ar-SA" dirty="0" smtClean="0"/>
          </a:p>
          <a:p>
            <a:pPr marL="0" indent="0" algn="justLow" rtl="1"/>
            <a:r>
              <a:rPr lang="ar-SA" dirty="0" smtClean="0">
                <a:solidFill>
                  <a:srgbClr val="002060"/>
                </a:solidFill>
              </a:rPr>
              <a:t>نحو: جاء </a:t>
            </a:r>
            <a:r>
              <a:rPr lang="ar-SA" dirty="0">
                <a:solidFill>
                  <a:srgbClr val="002060"/>
                </a:solidFill>
              </a:rPr>
              <a:t>أحدَ عشرَ رجلاً</a:t>
            </a:r>
            <a:endParaRPr lang="en-US" dirty="0">
              <a:solidFill>
                <a:srgbClr val="002060"/>
              </a:solidFill>
            </a:endParaRPr>
          </a:p>
          <a:p>
            <a:pPr marL="0" indent="0" algn="justLow" rtl="1"/>
            <a:r>
              <a:rPr lang="ar-SA" dirty="0" smtClean="0">
                <a:solidFill>
                  <a:srgbClr val="002060"/>
                </a:solidFill>
              </a:rPr>
              <a:t>أحد عشر</a:t>
            </a:r>
            <a:r>
              <a:rPr lang="ar-SA" dirty="0" smtClean="0"/>
              <a:t>: </a:t>
            </a:r>
            <a:r>
              <a:rPr lang="ar-SA" dirty="0"/>
              <a:t>فاعل مبني على فتح </a:t>
            </a:r>
            <a:r>
              <a:rPr lang="ar-SA" dirty="0" smtClean="0"/>
              <a:t>الجزأين </a:t>
            </a:r>
            <a:r>
              <a:rPr lang="ar-SA" dirty="0"/>
              <a:t>في محل </a:t>
            </a:r>
            <a:r>
              <a:rPr lang="ar-SA" dirty="0" smtClean="0"/>
              <a:t>رفع.</a:t>
            </a:r>
            <a:endParaRPr lang="en-US" dirty="0"/>
          </a:p>
          <a:p>
            <a:pPr marL="0" indent="0" algn="justLow" rtl="1"/>
            <a:r>
              <a:rPr lang="ar-SA" dirty="0" smtClean="0">
                <a:solidFill>
                  <a:srgbClr val="002060"/>
                </a:solidFill>
              </a:rPr>
              <a:t>رجلا</a:t>
            </a:r>
            <a:r>
              <a:rPr lang="ar-SA" dirty="0" smtClean="0"/>
              <a:t>ً     : تمييز منصوب وعلامة نصبه الفتحة.</a:t>
            </a:r>
            <a:endParaRPr lang="en-US" dirty="0"/>
          </a:p>
          <a:p>
            <a:r>
              <a:rPr lang="ar-SA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6970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sz="2800" dirty="0" smtClean="0">
                <a:solidFill>
                  <a:srgbClr val="002060"/>
                </a:solidFill>
              </a:rPr>
              <a:t>رأيت أحد عشر رجلاً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pPr rtl="1"/>
            <a:r>
              <a:rPr lang="ar-SA" sz="2800" dirty="0" smtClean="0"/>
              <a:t>	</a:t>
            </a:r>
            <a:r>
              <a:rPr lang="ar-SA" sz="2800" dirty="0" smtClean="0">
                <a:solidFill>
                  <a:srgbClr val="C00000"/>
                </a:solidFill>
              </a:rPr>
              <a:t>أحد عشر</a:t>
            </a:r>
            <a:r>
              <a:rPr lang="ar-SA" sz="2800" dirty="0" smtClean="0"/>
              <a:t>: مفعول به مبني على فتح الجزأين في محل نصب</a:t>
            </a:r>
            <a:endParaRPr lang="en-US" sz="2800" dirty="0" smtClean="0"/>
          </a:p>
          <a:p>
            <a:pPr algn="ctr" rtl="1"/>
            <a:r>
              <a:rPr lang="ar-SA" sz="2800" dirty="0" smtClean="0">
                <a:solidFill>
                  <a:srgbClr val="002060"/>
                </a:solidFill>
              </a:rPr>
              <a:t>مررت بأحد عشر رجلاً.</a:t>
            </a:r>
            <a:endParaRPr lang="en-US" sz="2800" dirty="0" smtClean="0">
              <a:solidFill>
                <a:srgbClr val="002060"/>
              </a:solidFill>
            </a:endParaRPr>
          </a:p>
          <a:p>
            <a:pPr rtl="1"/>
            <a:r>
              <a:rPr lang="ar-SA" sz="2800" dirty="0" smtClean="0"/>
              <a:t>   </a:t>
            </a:r>
            <a:r>
              <a:rPr lang="ar-SA" sz="2800" dirty="0" smtClean="0">
                <a:solidFill>
                  <a:srgbClr val="C00000"/>
                </a:solidFill>
              </a:rPr>
              <a:t>بأحد عشر</a:t>
            </a:r>
            <a:r>
              <a:rPr lang="ar-SA" sz="2800" dirty="0" smtClean="0"/>
              <a:t>: أحد عشر: مبني على فتح الجزأين في محل جر </a:t>
            </a:r>
            <a:r>
              <a:rPr lang="ar-SA" sz="2800" dirty="0" smtClean="0"/>
              <a:t>بالباء</a:t>
            </a:r>
            <a:endParaRPr lang="en-US" sz="2800" dirty="0" smtClean="0"/>
          </a:p>
          <a:p>
            <a:pPr algn="ctr" rtl="1"/>
            <a:r>
              <a:rPr lang="ar-SA" sz="2800" dirty="0" smtClean="0">
                <a:solidFill>
                  <a:srgbClr val="002060"/>
                </a:solidFill>
              </a:rPr>
              <a:t>جاءت إحدى عشرة طالبة.</a:t>
            </a:r>
            <a:endParaRPr lang="en-US" sz="2800" dirty="0" smtClean="0">
              <a:solidFill>
                <a:srgbClr val="002060"/>
              </a:solidFill>
            </a:endParaRPr>
          </a:p>
          <a:p>
            <a:pPr rtl="1"/>
            <a:r>
              <a:rPr lang="ar-SA" sz="2800" dirty="0" smtClean="0"/>
              <a:t>	</a:t>
            </a:r>
            <a:r>
              <a:rPr lang="ar-SA" sz="2800" dirty="0" smtClean="0">
                <a:solidFill>
                  <a:srgbClr val="C00000"/>
                </a:solidFill>
              </a:rPr>
              <a:t>إحدى عشرة</a:t>
            </a:r>
            <a:r>
              <a:rPr lang="ar-SA" sz="2800" dirty="0" smtClean="0"/>
              <a:t>: فاعل مبني على فتح الجزأين في محل رفع</a:t>
            </a:r>
            <a:endParaRPr lang="en-US" sz="2800" dirty="0" smtClean="0"/>
          </a:p>
          <a:p>
            <a:pPr algn="ctr" rtl="1"/>
            <a:r>
              <a:rPr lang="ar-SA" sz="2800" dirty="0" smtClean="0">
                <a:solidFill>
                  <a:srgbClr val="002060"/>
                </a:solidFill>
              </a:rPr>
              <a:t>رأيت إحدى عشرة طالبة.</a:t>
            </a:r>
            <a:endParaRPr lang="en-US" sz="2800" dirty="0" smtClean="0">
              <a:solidFill>
                <a:srgbClr val="002060"/>
              </a:solidFill>
            </a:endParaRPr>
          </a:p>
          <a:p>
            <a:pPr algn="ctr" rtl="1"/>
            <a:r>
              <a:rPr lang="ar-SA" sz="2800" dirty="0" smtClean="0">
                <a:solidFill>
                  <a:srgbClr val="002060"/>
                </a:solidFill>
              </a:rPr>
              <a:t>مررت بإحدى عشرة طالبة</a:t>
            </a:r>
            <a:r>
              <a:rPr lang="ar-SA" dirty="0" smtClean="0"/>
              <a:t>.</a:t>
            </a:r>
            <a:endParaRPr lang="en-US" dirty="0" smtClean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0039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العدد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dirty="0">
                <a:solidFill>
                  <a:srgbClr val="002060"/>
                </a:solidFill>
              </a:rPr>
              <a:t>جاء اثنا عشر رجلاً</a:t>
            </a:r>
            <a:endParaRPr lang="en-US" dirty="0">
              <a:solidFill>
                <a:srgbClr val="002060"/>
              </a:solidFill>
            </a:endParaRPr>
          </a:p>
          <a:p>
            <a:pPr rtl="1"/>
            <a:r>
              <a:rPr lang="ar-SA" dirty="0"/>
              <a:t>	</a:t>
            </a:r>
            <a:r>
              <a:rPr lang="ar-SA" dirty="0" smtClean="0">
                <a:solidFill>
                  <a:srgbClr val="C00000"/>
                </a:solidFill>
              </a:rPr>
              <a:t>اثنا:</a:t>
            </a:r>
            <a:r>
              <a:rPr lang="ar-SA" dirty="0" smtClean="0"/>
              <a:t> </a:t>
            </a:r>
            <a:r>
              <a:rPr lang="ar-SA" dirty="0"/>
              <a:t>فاعل مرفوع </a:t>
            </a:r>
            <a:r>
              <a:rPr lang="ar-SA" dirty="0" smtClean="0"/>
              <a:t>بالألف.</a:t>
            </a:r>
            <a:endParaRPr lang="en-US" dirty="0"/>
          </a:p>
          <a:p>
            <a:pPr rtl="1"/>
            <a:r>
              <a:rPr lang="ar-SA" dirty="0"/>
              <a:t>	</a:t>
            </a:r>
            <a:r>
              <a:rPr lang="ar-SA" dirty="0" smtClean="0">
                <a:solidFill>
                  <a:srgbClr val="C00000"/>
                </a:solidFill>
              </a:rPr>
              <a:t>عشر:</a:t>
            </a:r>
            <a:r>
              <a:rPr lang="ar-SA" dirty="0" smtClean="0"/>
              <a:t> بدل </a:t>
            </a:r>
            <a:r>
              <a:rPr lang="ar-SA" dirty="0"/>
              <a:t>نون المثنى مبني على الفتح لا محل له من الإعراب</a:t>
            </a:r>
            <a:endParaRPr lang="en-US" dirty="0"/>
          </a:p>
          <a:p>
            <a:pPr algn="ctr" rtl="1"/>
            <a:r>
              <a:rPr lang="ar-SA" dirty="0">
                <a:solidFill>
                  <a:srgbClr val="002060"/>
                </a:solidFill>
              </a:rPr>
              <a:t>رأيت اثني عشر رجلاً.</a:t>
            </a:r>
            <a:endParaRPr lang="en-US" dirty="0">
              <a:solidFill>
                <a:srgbClr val="002060"/>
              </a:solidFill>
            </a:endParaRPr>
          </a:p>
          <a:p>
            <a:pPr rtl="1"/>
            <a:r>
              <a:rPr lang="ar-SA" dirty="0"/>
              <a:t>	</a:t>
            </a:r>
            <a:r>
              <a:rPr lang="ar-SA" dirty="0" smtClean="0">
                <a:solidFill>
                  <a:srgbClr val="C00000"/>
                </a:solidFill>
              </a:rPr>
              <a:t>اثني:</a:t>
            </a:r>
            <a:r>
              <a:rPr lang="ar-SA" dirty="0" smtClean="0"/>
              <a:t> </a:t>
            </a:r>
            <a:r>
              <a:rPr lang="ar-SA" dirty="0"/>
              <a:t>مفعول به منصوب </a:t>
            </a:r>
            <a:r>
              <a:rPr lang="ar-SA" dirty="0" smtClean="0"/>
              <a:t>بالياء.</a:t>
            </a:r>
            <a:endParaRPr lang="en-US" dirty="0"/>
          </a:p>
          <a:p>
            <a:pPr algn="ctr" rtl="1"/>
            <a:r>
              <a:rPr lang="ar-SA" dirty="0">
                <a:solidFill>
                  <a:srgbClr val="002060"/>
                </a:solidFill>
              </a:rPr>
              <a:t>مررت باثني عشر رجلاً.</a:t>
            </a:r>
            <a:endParaRPr lang="en-US" dirty="0">
              <a:solidFill>
                <a:srgbClr val="002060"/>
              </a:solidFill>
            </a:endParaRPr>
          </a:p>
          <a:p>
            <a:pPr rtl="1"/>
            <a:r>
              <a:rPr lang="ar-SA" dirty="0"/>
              <a:t>	</a:t>
            </a:r>
            <a:r>
              <a:rPr lang="ar-SA" dirty="0" smtClean="0">
                <a:solidFill>
                  <a:srgbClr val="C00000"/>
                </a:solidFill>
              </a:rPr>
              <a:t>باثني:</a:t>
            </a:r>
            <a:r>
              <a:rPr lang="ar-SA" dirty="0" smtClean="0"/>
              <a:t> </a:t>
            </a:r>
            <a:r>
              <a:rPr lang="ar-SA" dirty="0"/>
              <a:t>مجرور بالباء وعلامة جره </a:t>
            </a:r>
            <a:r>
              <a:rPr lang="ar-SA" dirty="0" smtClean="0"/>
              <a:t>الياء.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3240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dirty="0">
                <a:solidFill>
                  <a:srgbClr val="002060"/>
                </a:solidFill>
              </a:rPr>
              <a:t>جاءت اثنتا عشرة بنتاً.</a:t>
            </a:r>
            <a:endParaRPr lang="en-US" dirty="0">
              <a:solidFill>
                <a:srgbClr val="002060"/>
              </a:solidFill>
            </a:endParaRPr>
          </a:p>
          <a:p>
            <a:pPr rtl="1"/>
            <a:r>
              <a:rPr lang="ar-SA" dirty="0"/>
              <a:t>	</a:t>
            </a:r>
            <a:r>
              <a:rPr lang="ar-SA" dirty="0" smtClean="0">
                <a:solidFill>
                  <a:srgbClr val="C00000"/>
                </a:solidFill>
              </a:rPr>
              <a:t>اثنتا</a:t>
            </a:r>
            <a:r>
              <a:rPr lang="ar-SA" dirty="0" smtClean="0"/>
              <a:t>: فاعل مرفوع وعلامة رفعه الألف لأنه </a:t>
            </a:r>
            <a:r>
              <a:rPr lang="ar-SA" dirty="0" smtClean="0"/>
              <a:t>مثنى.</a:t>
            </a:r>
            <a:endParaRPr lang="en-US" dirty="0"/>
          </a:p>
          <a:p>
            <a:pPr algn="ctr" rtl="1"/>
            <a:r>
              <a:rPr lang="ar-SA" dirty="0">
                <a:solidFill>
                  <a:srgbClr val="002060"/>
                </a:solidFill>
              </a:rPr>
              <a:t>رأيت اثنتي عشرة بنتاً</a:t>
            </a:r>
            <a:r>
              <a:rPr lang="ar-SA" dirty="0" smtClean="0">
                <a:solidFill>
                  <a:srgbClr val="002060"/>
                </a:solidFill>
              </a:rPr>
              <a:t>.</a:t>
            </a:r>
          </a:p>
          <a:p>
            <a:pPr rtl="1"/>
            <a:r>
              <a:rPr lang="ar-SA" dirty="0" smtClean="0">
                <a:solidFill>
                  <a:srgbClr val="C00000"/>
                </a:solidFill>
              </a:rPr>
              <a:t>  اثنتي</a:t>
            </a:r>
            <a:r>
              <a:rPr lang="ar-SA" dirty="0" smtClean="0"/>
              <a:t>: مفعول به منصوب وعلامة نصبه </a:t>
            </a:r>
            <a:r>
              <a:rPr lang="ar-SA" dirty="0" smtClean="0"/>
              <a:t>الياء.</a:t>
            </a:r>
            <a:endParaRPr lang="en-US" dirty="0"/>
          </a:p>
          <a:p>
            <a:pPr algn="ctr" rtl="1"/>
            <a:r>
              <a:rPr lang="ar-SA" dirty="0">
                <a:solidFill>
                  <a:srgbClr val="002060"/>
                </a:solidFill>
              </a:rPr>
              <a:t>مررت باثنتي عشرة بنتاً.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C00000"/>
                </a:solidFill>
              </a:rPr>
              <a:t>باثنتي</a:t>
            </a:r>
            <a:r>
              <a:rPr lang="ar-SA" dirty="0" smtClean="0"/>
              <a:t>: الباء حرف جر واثنتي مجرورة بعد الباء وعلامة الجر الياء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4256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العدد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</a:rPr>
              <a:t>الأعداد من (13-19)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Low" rtl="1"/>
            <a:r>
              <a:rPr lang="ar-SA" dirty="0"/>
              <a:t>	</a:t>
            </a:r>
            <a:r>
              <a:rPr lang="ar-SA" dirty="0">
                <a:solidFill>
                  <a:srgbClr val="002060"/>
                </a:solidFill>
              </a:rPr>
              <a:t>هذه الأعداد مركبة من </a:t>
            </a:r>
            <a:r>
              <a:rPr lang="ar-SA" dirty="0" smtClean="0">
                <a:solidFill>
                  <a:srgbClr val="002060"/>
                </a:solidFill>
              </a:rPr>
              <a:t>جزأين</a:t>
            </a:r>
            <a:r>
              <a:rPr lang="ar-SA" dirty="0">
                <a:solidFill>
                  <a:srgbClr val="002060"/>
                </a:solidFill>
              </a:rPr>
              <a:t>؛ (ثلاثة إلى تسعة بالإضافة إلى عشرة) الأول يكون مخالفاً للمعدود كأصله، والثاني يكون موافقاً للمعدود، ويبنى على فتح </a:t>
            </a:r>
            <a:r>
              <a:rPr lang="ar-SA" dirty="0" smtClean="0">
                <a:solidFill>
                  <a:srgbClr val="002060"/>
                </a:solidFill>
              </a:rPr>
              <a:t>الجزأين</a:t>
            </a:r>
            <a:r>
              <a:rPr lang="ar-SA" dirty="0"/>
              <a:t>. نحو:</a:t>
            </a:r>
            <a:endParaRPr lang="en-US" dirty="0"/>
          </a:p>
          <a:p>
            <a:pPr algn="ctr" rtl="1"/>
            <a:r>
              <a:rPr lang="ar-SA" dirty="0"/>
              <a:t>جاء </a:t>
            </a:r>
            <a:r>
              <a:rPr lang="ar-SA" dirty="0">
                <a:solidFill>
                  <a:srgbClr val="002060"/>
                </a:solidFill>
              </a:rPr>
              <a:t>ثلاثة عشر </a:t>
            </a:r>
            <a:r>
              <a:rPr lang="ar-SA" dirty="0"/>
              <a:t>رجلاً.</a:t>
            </a:r>
            <a:endParaRPr lang="en-US" dirty="0"/>
          </a:p>
          <a:p>
            <a:pPr algn="ctr" rtl="1"/>
            <a:r>
              <a:rPr lang="ar-SA" dirty="0"/>
              <a:t>رأيت </a:t>
            </a:r>
            <a:r>
              <a:rPr lang="ar-SA" dirty="0">
                <a:solidFill>
                  <a:srgbClr val="002060"/>
                </a:solidFill>
              </a:rPr>
              <a:t>أربع عشرة </a:t>
            </a:r>
            <a:r>
              <a:rPr lang="ar-SA" dirty="0"/>
              <a:t>بنتاً.</a:t>
            </a:r>
            <a:endParaRPr lang="en-US" dirty="0"/>
          </a:p>
          <a:p>
            <a:pPr algn="ctr"/>
            <a:r>
              <a:rPr lang="ar-SA" dirty="0" smtClean="0"/>
              <a:t>   مررت </a:t>
            </a:r>
            <a:r>
              <a:rPr lang="ar-SA" dirty="0">
                <a:solidFill>
                  <a:srgbClr val="002060"/>
                </a:solidFill>
              </a:rPr>
              <a:t>بتسعة عشر </a:t>
            </a:r>
            <a:r>
              <a:rPr lang="ar-SA" dirty="0"/>
              <a:t>رجلاً.</a:t>
            </a:r>
          </a:p>
        </p:txBody>
      </p:sp>
    </p:spTree>
    <p:extLst>
      <p:ext uri="{BB962C8B-B14F-4D97-AF65-F5344CB8AC3E}">
        <p14:creationId xmlns:p14="http://schemas.microsoft.com/office/powerpoint/2010/main" val="51554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</a:rPr>
              <a:t>العدد من (20-90) ألفاظ العقود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Low" rtl="1"/>
            <a:r>
              <a:rPr lang="ar-SA" dirty="0"/>
              <a:t>	</a:t>
            </a:r>
            <a:r>
              <a:rPr lang="ar-SA" dirty="0">
                <a:solidFill>
                  <a:srgbClr val="002060"/>
                </a:solidFill>
              </a:rPr>
              <a:t>لا تتغير تذكيراً أو </a:t>
            </a:r>
            <a:r>
              <a:rPr lang="ar-SA" dirty="0" smtClean="0">
                <a:solidFill>
                  <a:srgbClr val="002060"/>
                </a:solidFill>
              </a:rPr>
              <a:t>تأنيثاً؛ </a:t>
            </a:r>
            <a:r>
              <a:rPr lang="ar-SA" dirty="0">
                <a:solidFill>
                  <a:srgbClr val="002060"/>
                </a:solidFill>
              </a:rPr>
              <a:t>لأنها أعداد ملحقة بجمع المذكر السالم، وتعرب إعرابه.</a:t>
            </a:r>
            <a:endParaRPr lang="en-US" dirty="0">
              <a:solidFill>
                <a:srgbClr val="002060"/>
              </a:solidFill>
            </a:endParaRPr>
          </a:p>
          <a:p>
            <a:pPr algn="ctr" rtl="1"/>
            <a:r>
              <a:rPr lang="ar-SA" dirty="0">
                <a:solidFill>
                  <a:srgbClr val="002060"/>
                </a:solidFill>
              </a:rPr>
              <a:t>جاء عشرون رجلاً</a:t>
            </a:r>
            <a:r>
              <a:rPr lang="ar-SA" dirty="0"/>
              <a:t>.</a:t>
            </a:r>
            <a:endParaRPr lang="en-US" dirty="0"/>
          </a:p>
          <a:p>
            <a:pPr algn="ctr"/>
            <a:r>
              <a:rPr lang="ar-SA" dirty="0" smtClean="0">
                <a:solidFill>
                  <a:srgbClr val="002060"/>
                </a:solidFill>
              </a:rPr>
              <a:t>رأيت </a:t>
            </a:r>
            <a:r>
              <a:rPr lang="ar-SA" dirty="0">
                <a:solidFill>
                  <a:srgbClr val="002060"/>
                </a:solidFill>
              </a:rPr>
              <a:t>ثلاثين طالبة.</a:t>
            </a:r>
          </a:p>
        </p:txBody>
      </p:sp>
    </p:spTree>
    <p:extLst>
      <p:ext uri="{BB962C8B-B14F-4D97-AF65-F5344CB8AC3E}">
        <p14:creationId xmlns:p14="http://schemas.microsoft.com/office/powerpoint/2010/main" val="31990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العدد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Low" rtl="1"/>
            <a:r>
              <a:rPr lang="ar-SA" dirty="0">
                <a:solidFill>
                  <a:srgbClr val="002060"/>
                </a:solidFill>
              </a:rPr>
              <a:t>قد يعطف هذا العدد بالواو على العدد من ثلاثة إلى تسعة</a:t>
            </a:r>
            <a:r>
              <a:rPr lang="ar-SA" dirty="0"/>
              <a:t>، فيأخذ كل واحدٍ منهما </a:t>
            </a:r>
            <a:r>
              <a:rPr lang="ar-SA" dirty="0" smtClean="0"/>
              <a:t>حكمه </a:t>
            </a:r>
            <a:r>
              <a:rPr lang="ar-SA" dirty="0"/>
              <a:t>المذكور، فتخالف الأعداد من (3-9) المعدود تذكيراً وتأنيثاً، وأما لفظ العقد فلا يتغير. نحو</a:t>
            </a:r>
            <a:r>
              <a:rPr lang="ar-SA" dirty="0" smtClean="0"/>
              <a:t>:</a:t>
            </a:r>
          </a:p>
          <a:p>
            <a:pPr algn="ctr" rtl="1"/>
            <a:r>
              <a:rPr lang="ar-SA" dirty="0"/>
              <a:t>جاء </a:t>
            </a:r>
            <a:r>
              <a:rPr lang="ar-SA" dirty="0">
                <a:solidFill>
                  <a:srgbClr val="002060"/>
                </a:solidFill>
              </a:rPr>
              <a:t>ثلاثة وعشرون </a:t>
            </a:r>
            <a:r>
              <a:rPr lang="ar-SA" dirty="0"/>
              <a:t>رجلاً.</a:t>
            </a:r>
            <a:endParaRPr lang="en-US" dirty="0"/>
          </a:p>
          <a:p>
            <a:pPr algn="ctr" rtl="1"/>
            <a:r>
              <a:rPr lang="ar-SA" dirty="0"/>
              <a:t>رأيت </a:t>
            </a:r>
            <a:r>
              <a:rPr lang="ar-SA" dirty="0">
                <a:solidFill>
                  <a:srgbClr val="002060"/>
                </a:solidFill>
              </a:rPr>
              <a:t>خمساً وثلاثين </a:t>
            </a:r>
            <a:r>
              <a:rPr lang="ar-SA" dirty="0"/>
              <a:t>بنتاً.</a:t>
            </a:r>
            <a:endParaRPr lang="en-US" dirty="0"/>
          </a:p>
          <a:p>
            <a:pPr algn="ctr"/>
            <a:r>
              <a:rPr lang="en-US" dirty="0" smtClean="0"/>
              <a:t> </a:t>
            </a:r>
            <a:r>
              <a:rPr lang="ar-SA" dirty="0" smtClean="0"/>
              <a:t>مررت </a:t>
            </a:r>
            <a:r>
              <a:rPr lang="ar-SA" dirty="0">
                <a:solidFill>
                  <a:srgbClr val="002060"/>
                </a:solidFill>
              </a:rPr>
              <a:t>بست وستين </a:t>
            </a:r>
            <a:r>
              <a:rPr lang="ar-SA" dirty="0" smtClean="0"/>
              <a:t>بنتاً</a:t>
            </a:r>
          </a:p>
          <a:p>
            <a:r>
              <a:rPr lang="ar-SA" dirty="0"/>
              <a:t>ومعدود الأعداد من (11-99) مفرد منصوب</a:t>
            </a:r>
            <a:r>
              <a:rPr lang="ar-S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09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</a:rPr>
              <a:t>العدد (100-1000)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Low" rtl="1"/>
            <a:r>
              <a:rPr lang="ar-SA" dirty="0"/>
              <a:t>	هذه الأعداد لا تتغير، </a:t>
            </a:r>
            <a:r>
              <a:rPr lang="ar-SA" dirty="0" err="1"/>
              <a:t>ومعدودها</a:t>
            </a:r>
            <a:r>
              <a:rPr lang="ar-SA" dirty="0"/>
              <a:t> مفرد مجرور دائماً، ويعرب مضافاً إليه لا تمييزاً. نحو:</a:t>
            </a:r>
            <a:endParaRPr lang="en-US" dirty="0"/>
          </a:p>
          <a:p>
            <a:pPr marL="0" indent="0" algn="justLow" rtl="1"/>
            <a:r>
              <a:rPr lang="ar-SA" dirty="0">
                <a:solidFill>
                  <a:srgbClr val="002060"/>
                </a:solidFill>
              </a:rPr>
              <a:t>جاء مائة </a:t>
            </a:r>
            <a:r>
              <a:rPr lang="ar-SA" dirty="0" smtClean="0">
                <a:solidFill>
                  <a:srgbClr val="002060"/>
                </a:solidFill>
              </a:rPr>
              <a:t>رجلٍ، </a:t>
            </a:r>
            <a:r>
              <a:rPr lang="ar-SA" dirty="0">
                <a:solidFill>
                  <a:srgbClr val="002060"/>
                </a:solidFill>
              </a:rPr>
              <a:t>رأيت مائة </a:t>
            </a:r>
            <a:r>
              <a:rPr lang="ar-SA" dirty="0" smtClean="0">
                <a:solidFill>
                  <a:srgbClr val="002060"/>
                </a:solidFill>
              </a:rPr>
              <a:t>رجلٍ، </a:t>
            </a:r>
            <a:r>
              <a:rPr lang="ar-SA" dirty="0">
                <a:solidFill>
                  <a:srgbClr val="002060"/>
                </a:solidFill>
              </a:rPr>
              <a:t>مررت بمائة </a:t>
            </a:r>
            <a:r>
              <a:rPr lang="ar-SA" dirty="0" smtClean="0">
                <a:solidFill>
                  <a:srgbClr val="002060"/>
                </a:solidFill>
              </a:rPr>
              <a:t>مئذنةٍ.</a:t>
            </a:r>
            <a:endParaRPr lang="en-US" dirty="0">
              <a:solidFill>
                <a:srgbClr val="002060"/>
              </a:solidFill>
            </a:endParaRPr>
          </a:p>
          <a:p>
            <a:pPr marL="0" lvl="0" indent="0" algn="justLow" rtl="1"/>
            <a:r>
              <a:rPr lang="ar-SA" dirty="0" smtClean="0"/>
              <a:t>   إذا </a:t>
            </a:r>
            <a:r>
              <a:rPr lang="ar-SA" dirty="0"/>
              <a:t>كان هذا العدد مذكوراً مع عددٍ آخر بالعطف، فالمعطوف يتبع العدد الأخير دائماً. نحو: </a:t>
            </a:r>
            <a:r>
              <a:rPr lang="ar-SA" dirty="0">
                <a:solidFill>
                  <a:srgbClr val="002060"/>
                </a:solidFill>
              </a:rPr>
              <a:t>جاء مائة وخمسة </a:t>
            </a:r>
            <a:r>
              <a:rPr lang="ar-SA" dirty="0" smtClean="0">
                <a:solidFill>
                  <a:srgbClr val="002060"/>
                </a:solidFill>
              </a:rPr>
              <a:t>وعشرون </a:t>
            </a:r>
            <a:r>
              <a:rPr lang="ar-SA" dirty="0">
                <a:solidFill>
                  <a:srgbClr val="002060"/>
                </a:solidFill>
              </a:rPr>
              <a:t>رجلاً </a:t>
            </a:r>
            <a:r>
              <a:rPr lang="ar-SA" dirty="0"/>
              <a:t>أو </a:t>
            </a:r>
            <a:r>
              <a:rPr lang="ar-SA" dirty="0">
                <a:solidFill>
                  <a:srgbClr val="002060"/>
                </a:solidFill>
              </a:rPr>
              <a:t>جاء خمسة وعشرون ومائة رجلٍ.</a:t>
            </a:r>
            <a:endParaRPr lang="en-US" dirty="0">
              <a:solidFill>
                <a:srgbClr val="002060"/>
              </a:solidFill>
            </a:endParaRPr>
          </a:p>
          <a:p>
            <a:pPr marL="0" indent="0" algn="justLow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3722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ملاحظات على أحكام 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Low" rtl="1"/>
            <a:r>
              <a:rPr lang="ar-SA" dirty="0" smtClean="0">
                <a:solidFill>
                  <a:srgbClr val="C00000"/>
                </a:solidFill>
              </a:rPr>
              <a:t>	الأعداد </a:t>
            </a:r>
            <a:r>
              <a:rPr lang="ar-SA" dirty="0">
                <a:solidFill>
                  <a:srgbClr val="C00000"/>
                </a:solidFill>
              </a:rPr>
              <a:t>المعطوفة تصح قراءتها من اليسار إلى اليمين، ومن اليمين إلى اليسار</a:t>
            </a:r>
            <a:r>
              <a:rPr lang="ar-SA" dirty="0"/>
              <a:t>. نحو: </a:t>
            </a:r>
            <a:r>
              <a:rPr lang="ar-SA" dirty="0">
                <a:solidFill>
                  <a:srgbClr val="002060"/>
                </a:solidFill>
              </a:rPr>
              <a:t>1942</a:t>
            </a:r>
            <a:r>
              <a:rPr lang="ar-SA" dirty="0"/>
              <a:t>، نقول: </a:t>
            </a:r>
            <a:r>
              <a:rPr lang="ar-SA" dirty="0">
                <a:solidFill>
                  <a:srgbClr val="002060"/>
                </a:solidFill>
              </a:rPr>
              <a:t>في المدينة ألف وتسعمائة واثنان وأربعون رجلاً،</a:t>
            </a:r>
            <a:r>
              <a:rPr lang="ar-SA" dirty="0"/>
              <a:t> أو: </a:t>
            </a:r>
            <a:r>
              <a:rPr lang="ar-SA" dirty="0">
                <a:solidFill>
                  <a:srgbClr val="002060"/>
                </a:solidFill>
              </a:rPr>
              <a:t>في المدينة اثنان وأربعون وتسعمائة وألف رجلٍ.</a:t>
            </a:r>
            <a:endParaRPr lang="en-US" dirty="0">
              <a:solidFill>
                <a:srgbClr val="002060"/>
              </a:solidFill>
            </a:endParaRPr>
          </a:p>
          <a:p>
            <a:pPr marL="0" lvl="0" indent="0" algn="justLow" rtl="1"/>
            <a:r>
              <a:rPr lang="ar-SA" dirty="0">
                <a:solidFill>
                  <a:srgbClr val="C00000"/>
                </a:solidFill>
              </a:rPr>
              <a:t>إذا تأخَّر العدد عن المعدود جاز فيه التذكير والتأنيث، غير أن الأفضل فيه اتباع أحكامه السابقة</a:t>
            </a:r>
            <a:r>
              <a:rPr lang="ar-SA" dirty="0"/>
              <a:t>. فنقول: </a:t>
            </a:r>
            <a:r>
              <a:rPr lang="ar-SA" dirty="0">
                <a:solidFill>
                  <a:srgbClr val="002060"/>
                </a:solidFill>
              </a:rPr>
              <a:t>جاء رجال ثلاث، </a:t>
            </a:r>
            <a:r>
              <a:rPr lang="ar-SA" dirty="0"/>
              <a:t>أو</a:t>
            </a:r>
            <a:r>
              <a:rPr lang="ar-SA" dirty="0">
                <a:solidFill>
                  <a:srgbClr val="002060"/>
                </a:solidFill>
              </a:rPr>
              <a:t> ثلاثة</a:t>
            </a:r>
            <a:r>
              <a:rPr lang="ar-SA" dirty="0"/>
              <a:t>.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8048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ملاحظات على أحكام 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>
                <a:solidFill>
                  <a:srgbClr val="C00000"/>
                </a:solidFill>
              </a:rPr>
              <a:t>تعريف العدد: </a:t>
            </a:r>
            <a:r>
              <a:rPr lang="ar-SA" sz="2800" dirty="0"/>
              <a:t>إذا كان العدد مضافاً، جاز لك ثلاثة أوجه:</a:t>
            </a:r>
            <a:endParaRPr lang="en-US" sz="2800" dirty="0"/>
          </a:p>
          <a:p>
            <a:pPr lvl="0" rtl="1"/>
            <a:r>
              <a:rPr lang="ar-SA" sz="2800" dirty="0">
                <a:solidFill>
                  <a:srgbClr val="002060"/>
                </a:solidFill>
              </a:rPr>
              <a:t>إدخال (أل) على المضاف إليه وحده، وهذا هو الأفضل</a:t>
            </a:r>
            <a:r>
              <a:rPr lang="ar-SA" sz="2800" dirty="0"/>
              <a:t>، نحو: </a:t>
            </a:r>
            <a:endParaRPr lang="ar-SA" sz="2800" dirty="0" smtClean="0"/>
          </a:p>
          <a:p>
            <a:pPr lvl="0" algn="ctr" rtl="1"/>
            <a:r>
              <a:rPr lang="ar-SA" sz="2800" dirty="0" smtClean="0"/>
              <a:t>جاء </a:t>
            </a:r>
            <a:r>
              <a:rPr lang="ar-SA" sz="2800" dirty="0"/>
              <a:t>ثلاثة الرجال، جاء ثلاث البنات، رأيت مائة الكتاب.</a:t>
            </a:r>
            <a:endParaRPr lang="en-US" sz="2800" dirty="0"/>
          </a:p>
          <a:p>
            <a:pPr lvl="0" rtl="1"/>
            <a:r>
              <a:rPr lang="ar-SA" sz="2800" dirty="0"/>
              <a:t> </a:t>
            </a:r>
            <a:r>
              <a:rPr lang="ar-SA" sz="2800" dirty="0">
                <a:solidFill>
                  <a:srgbClr val="002060"/>
                </a:solidFill>
              </a:rPr>
              <a:t>إدخال (أل) على العدد والمضاف إليه معاً</a:t>
            </a:r>
            <a:r>
              <a:rPr lang="ar-SA" sz="2800" dirty="0"/>
              <a:t>، نحو: </a:t>
            </a:r>
            <a:endParaRPr lang="en-US" sz="2800" dirty="0"/>
          </a:p>
          <a:p>
            <a:pPr algn="ctr" rtl="1"/>
            <a:r>
              <a:rPr lang="ar-SA" sz="2800" dirty="0"/>
              <a:t>- جاء الثلاثة الرجال.</a:t>
            </a:r>
            <a:endParaRPr lang="en-US" sz="2800" dirty="0"/>
          </a:p>
          <a:p>
            <a:pPr algn="ctr" rtl="1"/>
            <a:r>
              <a:rPr lang="ar-SA" sz="2800" dirty="0"/>
              <a:t>- جاءت الثلاث البنات. </a:t>
            </a:r>
            <a:endParaRPr lang="en-US" sz="2800" dirty="0"/>
          </a:p>
          <a:p>
            <a:pPr algn="ctr" rtl="1"/>
            <a:r>
              <a:rPr lang="ar-SA" sz="2800" dirty="0"/>
              <a:t>- قرأت المائة الكتاب.</a:t>
            </a:r>
            <a:endParaRPr lang="en-US" sz="2800" dirty="0"/>
          </a:p>
          <a:p>
            <a:pPr lvl="0" rtl="1"/>
            <a:r>
              <a:rPr lang="ar-SA" sz="2800" dirty="0">
                <a:solidFill>
                  <a:srgbClr val="002060"/>
                </a:solidFill>
              </a:rPr>
              <a:t>إدخال (أل) على العدد دون المضاف</a:t>
            </a:r>
            <a:r>
              <a:rPr lang="ar-SA" sz="2800" dirty="0"/>
              <a:t>، نحو: </a:t>
            </a:r>
            <a:endParaRPr lang="ar-SA" sz="2800" dirty="0" smtClean="0"/>
          </a:p>
          <a:p>
            <a:pPr lvl="0" algn="ctr" rtl="1"/>
            <a:r>
              <a:rPr lang="ar-SA" sz="2800" dirty="0" smtClean="0"/>
              <a:t>جاء </a:t>
            </a:r>
            <a:r>
              <a:rPr lang="ar-SA" sz="2800" dirty="0"/>
              <a:t>الثلاثة رجال، جاءت الثلاث بنات، قرأت المائة كتاب.</a:t>
            </a:r>
            <a:endParaRPr lang="en-US" sz="28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7184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ملاحظات على أحكام العدد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Low" rtl="1"/>
            <a:r>
              <a:rPr lang="ar-SA" dirty="0">
                <a:solidFill>
                  <a:srgbClr val="C00000"/>
                </a:solidFill>
              </a:rPr>
              <a:t>إذا كان العدد مركباً، فالأفضل إدخال (أل) على الجزء الأول فقط</a:t>
            </a:r>
            <a:r>
              <a:rPr lang="ar-SA" dirty="0" smtClean="0">
                <a:solidFill>
                  <a:srgbClr val="C00000"/>
                </a:solidFill>
              </a:rPr>
              <a:t>،</a:t>
            </a:r>
            <a:r>
              <a:rPr lang="ar-SA" dirty="0">
                <a:solidFill>
                  <a:srgbClr val="C00000"/>
                </a:solidFill>
              </a:rPr>
              <a:t> </a:t>
            </a:r>
            <a:r>
              <a:rPr lang="ar-SA" dirty="0"/>
              <a:t>نحو</a:t>
            </a:r>
            <a:r>
              <a:rPr lang="ar-SA" dirty="0" smtClean="0"/>
              <a:t> : </a:t>
            </a:r>
            <a:r>
              <a:rPr lang="ar-SA" dirty="0" smtClean="0">
                <a:solidFill>
                  <a:srgbClr val="002060"/>
                </a:solidFill>
              </a:rPr>
              <a:t>جاء </a:t>
            </a:r>
            <a:r>
              <a:rPr lang="ar-SA" dirty="0">
                <a:solidFill>
                  <a:srgbClr val="002060"/>
                </a:solidFill>
              </a:rPr>
              <a:t>الثلاثة عشر رجلاً</a:t>
            </a:r>
            <a:r>
              <a:rPr lang="ar-SA" dirty="0" smtClean="0">
                <a:solidFill>
                  <a:srgbClr val="002060"/>
                </a:solidFill>
              </a:rPr>
              <a:t>. جاءت </a:t>
            </a:r>
            <a:r>
              <a:rPr lang="ar-SA" dirty="0">
                <a:solidFill>
                  <a:srgbClr val="002060"/>
                </a:solidFill>
              </a:rPr>
              <a:t>الثلاث عشرة بنتاً.</a:t>
            </a:r>
            <a:endParaRPr lang="en-US" dirty="0">
              <a:solidFill>
                <a:srgbClr val="002060"/>
              </a:solidFill>
            </a:endParaRPr>
          </a:p>
          <a:p>
            <a:pPr marL="0" indent="0" algn="justLow" rtl="1"/>
            <a:r>
              <a:rPr lang="ar-SA" dirty="0">
                <a:solidFill>
                  <a:srgbClr val="002060"/>
                </a:solidFill>
              </a:rPr>
              <a:t>مررت بالخمسة عشر رجلاً.</a:t>
            </a:r>
            <a:endParaRPr lang="en-US" dirty="0">
              <a:solidFill>
                <a:srgbClr val="002060"/>
              </a:solidFill>
            </a:endParaRPr>
          </a:p>
          <a:p>
            <a:pPr marL="0" indent="0" algn="justLow" rtl="1"/>
            <a:r>
              <a:rPr lang="ar-SA" dirty="0">
                <a:solidFill>
                  <a:srgbClr val="C00000"/>
                </a:solidFill>
              </a:rPr>
              <a:t>إذا كان العدد من ألفاظ العقود دخلت عليه (أل)، </a:t>
            </a:r>
            <a:r>
              <a:rPr lang="ar-SA" dirty="0" smtClean="0"/>
              <a:t>نحو:</a:t>
            </a:r>
          </a:p>
          <a:p>
            <a:pPr marL="0" indent="0" algn="justLow" rtl="1"/>
            <a:r>
              <a:rPr lang="ar-SA" dirty="0" smtClean="0">
                <a:solidFill>
                  <a:srgbClr val="002060"/>
                </a:solidFill>
              </a:rPr>
              <a:t>جاء </a:t>
            </a:r>
            <a:r>
              <a:rPr lang="ar-SA" dirty="0">
                <a:solidFill>
                  <a:srgbClr val="002060"/>
                </a:solidFill>
              </a:rPr>
              <a:t>العشرون رجلاً</a:t>
            </a:r>
            <a:r>
              <a:rPr lang="ar-SA" dirty="0" smtClean="0">
                <a:solidFill>
                  <a:srgbClr val="002060"/>
                </a:solidFill>
              </a:rPr>
              <a:t>. رأيت </a:t>
            </a:r>
            <a:r>
              <a:rPr lang="ar-SA" dirty="0">
                <a:solidFill>
                  <a:srgbClr val="002060"/>
                </a:solidFill>
              </a:rPr>
              <a:t>العشرين بنتاً.</a:t>
            </a:r>
            <a:endParaRPr lang="en-US" dirty="0">
              <a:solidFill>
                <a:srgbClr val="002060"/>
              </a:solidFill>
            </a:endParaRPr>
          </a:p>
          <a:p>
            <a:pPr marL="0" lvl="0" indent="0" algn="justLow" rtl="1"/>
            <a:r>
              <a:rPr lang="ar-SA" dirty="0">
                <a:solidFill>
                  <a:srgbClr val="C00000"/>
                </a:solidFill>
              </a:rPr>
              <a:t>في حالة العطف مع ألفاظ العقود، تدخل (أل) على المعطوف والمعطوف عليه. نحو: </a:t>
            </a:r>
            <a:endParaRPr lang="ar-SA" dirty="0" smtClean="0">
              <a:solidFill>
                <a:srgbClr val="C00000"/>
              </a:solidFill>
            </a:endParaRPr>
          </a:p>
          <a:p>
            <a:pPr marL="0" lvl="0" indent="0" algn="justLow" rtl="1"/>
            <a:r>
              <a:rPr lang="ar-SA" dirty="0" smtClean="0">
                <a:solidFill>
                  <a:srgbClr val="002060"/>
                </a:solidFill>
              </a:rPr>
              <a:t>جاء </a:t>
            </a:r>
            <a:r>
              <a:rPr lang="ar-SA" dirty="0">
                <a:solidFill>
                  <a:srgbClr val="002060"/>
                </a:solidFill>
              </a:rPr>
              <a:t>الثلاثة والعشرون </a:t>
            </a:r>
            <a:r>
              <a:rPr lang="ar-SA" dirty="0" smtClean="0">
                <a:solidFill>
                  <a:srgbClr val="002060"/>
                </a:solidFill>
              </a:rPr>
              <a:t>رجلاً. رأيت </a:t>
            </a:r>
            <a:r>
              <a:rPr lang="ar-SA" dirty="0">
                <a:solidFill>
                  <a:srgbClr val="002060"/>
                </a:solidFill>
              </a:rPr>
              <a:t>الست والثلاثين بنتاً.</a:t>
            </a:r>
            <a:endParaRPr lang="en-US" dirty="0">
              <a:solidFill>
                <a:srgbClr val="00206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4306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539</Words>
  <Application>Microsoft Office PowerPoint</Application>
  <PresentationFormat>A4 Paper (210x297 mm)</PresentationFormat>
  <Paragraphs>118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عرض تقديمي في PowerPoint</vt:lpstr>
      <vt:lpstr>المحاضرة الرابعة عشرة   العدد</vt:lpstr>
      <vt:lpstr> العدد </vt:lpstr>
      <vt:lpstr>العدد</vt:lpstr>
      <vt:lpstr>العدد</vt:lpstr>
      <vt:lpstr>العدد</vt:lpstr>
      <vt:lpstr>العدد</vt:lpstr>
      <vt:lpstr>العدد</vt:lpstr>
      <vt:lpstr>العدد</vt:lpstr>
      <vt:lpstr>العدد</vt:lpstr>
      <vt:lpstr>العدد</vt:lpstr>
      <vt:lpstr>العدد</vt:lpstr>
      <vt:lpstr>العدد</vt:lpstr>
      <vt:lpstr>العدد</vt:lpstr>
      <vt:lpstr>العدد</vt:lpstr>
      <vt:lpstr>العدد</vt:lpstr>
      <vt:lpstr>ملاحظات على أحكام العدد</vt:lpstr>
      <vt:lpstr>ملاحظات على أحكام العدد</vt:lpstr>
      <vt:lpstr>ملاحظات على أحكام العدد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115</cp:revision>
  <dcterms:created xsi:type="dcterms:W3CDTF">2009-10-14T19:14:34Z</dcterms:created>
  <dcterms:modified xsi:type="dcterms:W3CDTF">2012-01-11T23:40:00Z</dcterms:modified>
</cp:coreProperties>
</file>