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211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3"/>
  </p:notesMasterIdLst>
  <p:sldIdLst>
    <p:sldId id="256" r:id="rId2"/>
    <p:sldId id="267" r:id="rId3"/>
    <p:sldId id="259" r:id="rId4"/>
    <p:sldId id="260" r:id="rId5"/>
    <p:sldId id="262" r:id="rId6"/>
    <p:sldId id="263" r:id="rId7"/>
    <p:sldId id="264" r:id="rId8"/>
    <p:sldId id="265" r:id="rId9"/>
    <p:sldId id="268" r:id="rId10"/>
    <p:sldId id="269" r:id="rId11"/>
    <p:sldId id="273" r:id="rId12"/>
    <p:sldId id="274" r:id="rId13"/>
    <p:sldId id="271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30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42" r:id="rId73"/>
    <p:sldId id="343" r:id="rId74"/>
    <p:sldId id="344" r:id="rId75"/>
    <p:sldId id="34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357" r:id="rId86"/>
    <p:sldId id="359" r:id="rId87"/>
    <p:sldId id="360" r:id="rId88"/>
    <p:sldId id="364" r:id="rId89"/>
    <p:sldId id="365" r:id="rId90"/>
    <p:sldId id="366" r:id="rId91"/>
    <p:sldId id="367" r:id="rId92"/>
    <p:sldId id="368" r:id="rId93"/>
    <p:sldId id="370" r:id="rId94"/>
    <p:sldId id="371" r:id="rId95"/>
    <p:sldId id="372" r:id="rId96"/>
    <p:sldId id="373" r:id="rId97"/>
    <p:sldId id="374" r:id="rId98"/>
    <p:sldId id="375" r:id="rId99"/>
    <p:sldId id="380" r:id="rId100"/>
    <p:sldId id="381" r:id="rId101"/>
    <p:sldId id="382" r:id="rId102"/>
    <p:sldId id="384" r:id="rId103"/>
    <p:sldId id="385" r:id="rId104"/>
    <p:sldId id="387" r:id="rId105"/>
    <p:sldId id="388" r:id="rId106"/>
    <p:sldId id="389" r:id="rId107"/>
    <p:sldId id="390" r:id="rId108"/>
    <p:sldId id="391" r:id="rId109"/>
    <p:sldId id="392" r:id="rId110"/>
    <p:sldId id="393" r:id="rId111"/>
    <p:sldId id="394" r:id="rId112"/>
    <p:sldId id="395" r:id="rId113"/>
    <p:sldId id="396" r:id="rId114"/>
    <p:sldId id="397" r:id="rId115"/>
    <p:sldId id="399" r:id="rId116"/>
    <p:sldId id="400" r:id="rId117"/>
    <p:sldId id="401" r:id="rId118"/>
    <p:sldId id="402" r:id="rId119"/>
    <p:sldId id="403" r:id="rId120"/>
    <p:sldId id="404" r:id="rId121"/>
    <p:sldId id="405" r:id="rId122"/>
    <p:sldId id="406" r:id="rId123"/>
    <p:sldId id="407" r:id="rId124"/>
    <p:sldId id="409" r:id="rId125"/>
    <p:sldId id="410" r:id="rId126"/>
    <p:sldId id="411" r:id="rId127"/>
    <p:sldId id="412" r:id="rId128"/>
    <p:sldId id="413" r:id="rId129"/>
    <p:sldId id="414" r:id="rId130"/>
    <p:sldId id="415" r:id="rId131"/>
    <p:sldId id="417" r:id="rId132"/>
    <p:sldId id="418" r:id="rId133"/>
    <p:sldId id="419" r:id="rId134"/>
    <p:sldId id="420" r:id="rId135"/>
    <p:sldId id="421" r:id="rId136"/>
    <p:sldId id="422" r:id="rId137"/>
    <p:sldId id="423" r:id="rId138"/>
    <p:sldId id="424" r:id="rId139"/>
    <p:sldId id="425" r:id="rId140"/>
    <p:sldId id="426" r:id="rId141"/>
    <p:sldId id="427" r:id="rId142"/>
    <p:sldId id="428" r:id="rId143"/>
    <p:sldId id="429" r:id="rId144"/>
    <p:sldId id="430" r:id="rId145"/>
    <p:sldId id="431" r:id="rId146"/>
    <p:sldId id="433" r:id="rId147"/>
    <p:sldId id="434" r:id="rId148"/>
    <p:sldId id="435" r:id="rId149"/>
    <p:sldId id="436" r:id="rId150"/>
    <p:sldId id="437" r:id="rId151"/>
    <p:sldId id="438" r:id="rId152"/>
    <p:sldId id="439" r:id="rId153"/>
    <p:sldId id="441" r:id="rId154"/>
    <p:sldId id="442" r:id="rId155"/>
    <p:sldId id="443" r:id="rId156"/>
    <p:sldId id="444" r:id="rId157"/>
    <p:sldId id="445" r:id="rId158"/>
    <p:sldId id="446" r:id="rId159"/>
    <p:sldId id="447" r:id="rId160"/>
    <p:sldId id="448" r:id="rId161"/>
    <p:sldId id="449" r:id="rId162"/>
    <p:sldId id="450" r:id="rId163"/>
    <p:sldId id="451" r:id="rId164"/>
    <p:sldId id="453" r:id="rId165"/>
    <p:sldId id="454" r:id="rId166"/>
    <p:sldId id="455" r:id="rId167"/>
    <p:sldId id="456" r:id="rId168"/>
    <p:sldId id="457" r:id="rId169"/>
    <p:sldId id="459" r:id="rId170"/>
    <p:sldId id="460" r:id="rId171"/>
    <p:sldId id="461" r:id="rId172"/>
    <p:sldId id="462" r:id="rId173"/>
    <p:sldId id="463" r:id="rId174"/>
    <p:sldId id="464" r:id="rId175"/>
    <p:sldId id="465" r:id="rId176"/>
    <p:sldId id="466" r:id="rId177"/>
    <p:sldId id="467" r:id="rId178"/>
    <p:sldId id="469" r:id="rId179"/>
    <p:sldId id="470" r:id="rId180"/>
    <p:sldId id="471" r:id="rId181"/>
    <p:sldId id="472" r:id="rId182"/>
    <p:sldId id="473" r:id="rId183"/>
    <p:sldId id="474" r:id="rId184"/>
    <p:sldId id="475" r:id="rId185"/>
    <p:sldId id="476" r:id="rId186"/>
    <p:sldId id="477" r:id="rId187"/>
    <p:sldId id="478" r:id="rId188"/>
    <p:sldId id="479" r:id="rId189"/>
    <p:sldId id="480" r:id="rId190"/>
    <p:sldId id="481" r:id="rId191"/>
    <p:sldId id="482" r:id="rId192"/>
    <p:sldId id="483" r:id="rId193"/>
    <p:sldId id="484" r:id="rId194"/>
    <p:sldId id="485" r:id="rId195"/>
    <p:sldId id="486" r:id="rId196"/>
    <p:sldId id="488" r:id="rId197"/>
    <p:sldId id="490" r:id="rId198"/>
    <p:sldId id="491" r:id="rId199"/>
    <p:sldId id="492" r:id="rId200"/>
    <p:sldId id="493" r:id="rId201"/>
    <p:sldId id="494" r:id="rId202"/>
    <p:sldId id="495" r:id="rId203"/>
    <p:sldId id="496" r:id="rId204"/>
    <p:sldId id="497" r:id="rId205"/>
    <p:sldId id="498" r:id="rId206"/>
    <p:sldId id="499" r:id="rId207"/>
    <p:sldId id="500" r:id="rId208"/>
    <p:sldId id="501" r:id="rId209"/>
    <p:sldId id="502" r:id="rId210"/>
    <p:sldId id="503" r:id="rId211"/>
    <p:sldId id="504" r:id="rId212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4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theme" Target="theme/theme1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presProps" Target="pres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viewProps" Target="view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1B8CE2-4CEC-43BD-BF43-1A6911C331F6}" type="datetimeFigureOut">
              <a:rPr lang="en-US"/>
              <a:pPr>
                <a:defRPr/>
              </a:pPr>
              <a:t>4/14/2015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5BB0A08-2543-4AE4-AB70-E5273A7A8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923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B0A08-2543-4AE4-AB70-E5273A7A83FE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8112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B0A08-2543-4AE4-AB70-E5273A7A83FE}" type="slidenum">
              <a:rPr lang="en-US" smtClean="0"/>
              <a:pPr>
                <a:defRPr/>
              </a:pPr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685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CE4FB-7E64-4311-A9C4-18E3EA104D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A5613-1BB2-4168-9E83-1939F6AB8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0D3F-9F07-4126-B487-7F437997AC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74CE0-1B44-4FA2-B663-E2FC7D259D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E9259-40DA-4967-B96D-194BB2B16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20FB4-67A8-4941-BB42-02E6DCB19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7C7F3-D404-45A6-A951-4511BD60F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41D72-C77C-4F81-A2E2-0F6B2A132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86566-43BE-4063-8941-5DA8C3964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350C6-D85E-4324-BCB7-E18CD67FF5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FA667-088A-4046-9AD9-A95A3A029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 userDrawn="1"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435B9-28AF-42FF-8375-77A56E311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05" r:id="rId3"/>
    <p:sldLayoutId id="214748371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77495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endParaRPr lang="ar-EG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b="1" dirty="0">
                <a:solidFill>
                  <a:srgbClr val="C00000"/>
                </a:solidFill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cs typeface="+mn-cs"/>
              </a:rPr>
              <a:t>    ا</a:t>
            </a:r>
            <a:r>
              <a:rPr lang="ar-EG" sz="4400" b="1" dirty="0" smtClean="0">
                <a:solidFill>
                  <a:srgbClr val="C00000"/>
                </a:solidFill>
                <a:cs typeface="+mn-cs"/>
              </a:rPr>
              <a:t>لمذهبُ الأوَّلُ : المذهبُ الكلاسيكيُّ ( الكلاسيكيَّة )</a:t>
            </a:r>
            <a:endParaRPr lang="en-US" sz="44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581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mtClean="0"/>
              <a:t>يييييي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7162800" y="371475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pPr lvl="2" eaLnBrk="1" fontAlgn="auto" hangingPunct="1">
              <a:spcAft>
                <a:spcPts val="0"/>
              </a:spcAft>
              <a:defRPr/>
            </a:pP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الكلاسيكيَّة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EG" sz="4800" b="1" dirty="0">
                <a:solidFill>
                  <a:schemeClr val="tx2">
                    <a:lumMod val="50000"/>
                  </a:schemeClr>
                </a:solidFill>
              </a:rPr>
              <a:t>بين 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الهدف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والغاية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والازدهار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:</a:t>
            </a:r>
            <a:endParaRPr lang="en-US" sz="4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9060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 – ماذا قال أتباعُ المذهبِ الكلاسيكيِّ عن الكلاسيكيَّة ؟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–: إنَّهُ يبلورُ المُثُلَ الإنسانيَّة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الثَّابتة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كالحقِّ والخيرِ والجمال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 – ما الَّذي يهدفُ إليهِ المذهبُ الكلاسيكيُّ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يهدفُ 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الى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الفائدة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الخلقيَّة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من خلالِ المتعة الفنِّيَّةِ ، وهذا يتطلَّبُ التَّعلُّمَ والصَّنعةَ، إذ يعتمدُ عليهما أكثرَ ممَّا يعتمدُ على الإلهامِ والموهبةِ .  كما يبتغي العناية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بأسلوبِ الكتابةِ وفصاحة الُّلغةِ وربط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الأدبِ بالمبادئ الأخلاقيَّة .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 – متى ازدهرَ المذهبُ الكلاسيكيُّ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ازدهرَ المذهبُ الكلاسيكيُّ في الأدبِ والنَّقدِ بعدَ القرنِ السَّادسِ والسَّابعِ عشر الميلاديِّ . 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الكلاسيكيَّة وإعلاؤها من الأدبين :</a:t>
            </a:r>
            <a:b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 ( اليونانيِّ والرُّومانيِّ ) 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906000" cy="4906963"/>
          </a:xfrm>
        </p:spPr>
        <p:txBody>
          <a:bodyPr/>
          <a:lstStyle/>
          <a:p>
            <a:pPr eaLnBrk="1" hangingPunct="1"/>
            <a:endParaRPr lang="ar-EG" sz="2800" b="1" dirty="0" smtClean="0">
              <a:cs typeface="Arial" pitchFamily="34" charset="0"/>
            </a:endParaRPr>
          </a:p>
          <a:p>
            <a:pPr eaLnBrk="1" hangingPunct="1"/>
            <a:r>
              <a:rPr lang="ar-EG" sz="3600" b="1" u="sng" dirty="0" smtClean="0">
                <a:cs typeface="Arial" pitchFamily="34" charset="0"/>
              </a:rPr>
              <a:t>س – كيف أ</a:t>
            </a:r>
            <a:r>
              <a:rPr lang="ar-SA" sz="3600" b="1" u="sng" dirty="0" smtClean="0">
                <a:cs typeface="Arial" pitchFamily="34" charset="0"/>
              </a:rPr>
              <a:t>َ</a:t>
            </a:r>
            <a:r>
              <a:rPr lang="ar-EG" sz="3600" b="1" u="sng" dirty="0" smtClean="0">
                <a:cs typeface="Arial" pitchFamily="34" charset="0"/>
              </a:rPr>
              <a:t>ع</a:t>
            </a:r>
            <a:r>
              <a:rPr lang="ar-SA" sz="3600" b="1" u="sng" dirty="0" smtClean="0">
                <a:cs typeface="Arial" pitchFamily="34" charset="0"/>
              </a:rPr>
              <a:t>ْ</a:t>
            </a:r>
            <a:r>
              <a:rPr lang="ar-EG" sz="3600" b="1" u="sng" dirty="0" smtClean="0">
                <a:cs typeface="Arial" pitchFamily="34" charset="0"/>
              </a:rPr>
              <a:t>ل</a:t>
            </a:r>
            <a:r>
              <a:rPr lang="ar-SA" sz="3600" b="1" u="sng" dirty="0" smtClean="0">
                <a:cs typeface="Arial" pitchFamily="34" charset="0"/>
              </a:rPr>
              <a:t>َ</a:t>
            </a:r>
            <a:r>
              <a:rPr lang="ar-EG" sz="3600" b="1" u="sng" dirty="0" smtClean="0">
                <a:cs typeface="Arial" pitchFamily="34" charset="0"/>
              </a:rPr>
              <a:t>ت</a:t>
            </a:r>
            <a:r>
              <a:rPr lang="ar-SA" sz="3600" b="1" u="sng" dirty="0" smtClean="0">
                <a:cs typeface="Arial" pitchFamily="34" charset="0"/>
              </a:rPr>
              <a:t>ْ</a:t>
            </a:r>
            <a:r>
              <a:rPr lang="ar-EG" sz="3600" b="1" u="sng" dirty="0" smtClean="0">
                <a:cs typeface="Arial" pitchFamily="34" charset="0"/>
              </a:rPr>
              <a:t> الكلاسيكيَّة</a:t>
            </a:r>
            <a:r>
              <a:rPr lang="ar-SA" sz="3600" b="1" u="sng" dirty="0" smtClean="0">
                <a:cs typeface="Arial" pitchFamily="34" charset="0"/>
              </a:rPr>
              <a:t>ُ</a:t>
            </a:r>
            <a:r>
              <a:rPr lang="ar-EG" sz="3600" b="1" u="sng" dirty="0" smtClean="0">
                <a:cs typeface="Arial" pitchFamily="34" charset="0"/>
              </a:rPr>
              <a:t> من الأدبينِ : اليونانيِّ والرُّومانيِّ ؟ </a:t>
            </a:r>
          </a:p>
          <a:p>
            <a:pPr eaLnBrk="1" hangingPunct="1"/>
            <a:r>
              <a:rPr lang="ar-EG" sz="3600" b="1" dirty="0" err="1" smtClean="0">
                <a:cs typeface="Arial" pitchFamily="34" charset="0"/>
              </a:rPr>
              <a:t>ج </a:t>
            </a:r>
            <a:r>
              <a:rPr lang="ar-EG" sz="3600" b="1" dirty="0" smtClean="0">
                <a:cs typeface="Arial" pitchFamily="34" charset="0"/>
              </a:rPr>
              <a:t>–أنَّ الكلاسيكيَّةَ ت</a:t>
            </a:r>
            <a:r>
              <a:rPr lang="ar-SA" sz="3600" b="1" dirty="0" smtClean="0">
                <a:cs typeface="Arial" pitchFamily="34" charset="0"/>
              </a:rPr>
              <a:t>ُ</a:t>
            </a:r>
            <a:r>
              <a:rPr lang="ar-EG" sz="3600" b="1" dirty="0" smtClean="0">
                <a:cs typeface="Arial" pitchFamily="34" charset="0"/>
              </a:rPr>
              <a:t>علي من قدرِ الأدبينِ ( اليونانيِّ والرُّومانيِّ ) مع ارتباطِهِمَا بالتَّصوُّرات الوثنيَّةِ ، ورغمَ ما فيهما من تصويرٍ بارعٍ للعواطفِ الإنسانيَّةِ ؛ فإنَّ اهتماماتهما تُوجَّهُ بالدَّرجةِ الأولى إلى الطَّبقاتِ العليا من المجتمعِ ، وربَّما اِستتبعَ ذلكَ الانصراف عن الاهتمامِ بالمشكلاتِ الاجتماعيَّةِ والسَّياسيَّة .</a:t>
            </a:r>
            <a:r>
              <a:rPr lang="ar-EG" sz="2800" b="1" dirty="0" smtClean="0">
                <a:cs typeface="Arial" pitchFamily="34" charset="0"/>
              </a:rPr>
              <a:t>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الكلاسيكيَّة ورؤيتها للأدبِ ( شعرًا ونثرًا )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9372600" cy="51816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– كيفَ رأت الكلاسيكيَّةُ طبيعة الأدب</a:t>
            </a:r>
            <a:r>
              <a:rPr lang="ar-SA" b="1" u="sng" dirty="0" smtClean="0"/>
              <a:t>ِ</a:t>
            </a:r>
            <a:r>
              <a:rPr lang="ar-EG" b="1" u="sng" dirty="0" smtClean="0"/>
              <a:t>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الأدبُ عند الكلاسيكيِّين</a:t>
            </a:r>
            <a:r>
              <a:rPr lang="ar-SA" b="1" dirty="0" smtClean="0"/>
              <a:t>َ</a:t>
            </a:r>
            <a:r>
              <a:rPr lang="ar-EG" b="1" dirty="0" smtClean="0"/>
              <a:t> هو الَّذي يعكسُ الحقيقةَ المطلقةَ الَّتي لا تتغيَّرُ بتغيُّرِ المكانِ والزَّمانِ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- وهو اِنعكاسٌ للحقيقةِ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- والحقيقةُ لديهم قابعةٌ في كُلِّ زمانٍ ومكانٍ .  </a:t>
            </a:r>
            <a:endParaRPr lang="ar-EG" b="1" dirty="0"/>
          </a:p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– وكيف رأت الكلاسيكيَّةُ </a:t>
            </a:r>
            <a:r>
              <a:rPr lang="ar-SA" b="1" u="sng" dirty="0" smtClean="0"/>
              <a:t>أ</a:t>
            </a:r>
            <a:r>
              <a:rPr lang="ar-EG" b="1" u="sng" dirty="0" err="1" smtClean="0"/>
              <a:t>يضًا</a:t>
            </a:r>
            <a:r>
              <a:rPr lang="ar-EG" b="1" u="sng" dirty="0" smtClean="0"/>
              <a:t> متطلِّبات الشِّعرِ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ترى الكلاسيكيَّةُ أنَّ الشِّعرَ يتطلَّبُ التَّعلُّمَ </a:t>
            </a:r>
            <a:r>
              <a:rPr lang="ar-EG" b="1" dirty="0" err="1" smtClean="0"/>
              <a:t>والصَّنعةَ</a:t>
            </a:r>
            <a:r>
              <a:rPr lang="ar-EG" b="1" dirty="0" smtClean="0"/>
              <a:t>، أكثرَ مِمَّا يتطلَّبُ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الإلهامَ والموهبة . </a:t>
            </a:r>
          </a:p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372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EG" sz="5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EG" sz="5400" b="1" dirty="0" smtClean="0">
                <a:solidFill>
                  <a:schemeClr val="tx2">
                    <a:lumMod val="50000"/>
                  </a:schemeClr>
                </a:solidFill>
              </a:rPr>
              <a:t>- الكلاسيكيَّةُ والأجناسُ الأدبيَّةُ : 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54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5400" b="1" dirty="0">
                <a:solidFill>
                  <a:schemeClr val="tx2">
                    <a:lumMod val="50000"/>
                  </a:schemeClr>
                </a:solidFill>
              </a:rPr>
            </a:b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8915400" cy="495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u="sng" dirty="0"/>
              <a:t>س – وكيفَ كانت رؤيتُها للأجناسِ الأدبيَّةِ ؟</a:t>
            </a:r>
            <a:r>
              <a:rPr lang="ar-EG" b="1" dirty="0"/>
              <a:t> </a:t>
            </a:r>
          </a:p>
          <a:p>
            <a:pPr eaLnBrk="1" hangingPunct="1">
              <a:defRPr/>
            </a:pPr>
            <a:r>
              <a:rPr lang="ar-EG" b="1" dirty="0"/>
              <a:t>ج – لقد وضعت </a:t>
            </a:r>
            <a:r>
              <a:rPr lang="ar-SA" b="1" dirty="0" smtClean="0"/>
              <a:t>لها </a:t>
            </a:r>
            <a:r>
              <a:rPr lang="ar-EG" b="1" dirty="0" err="1" smtClean="0"/>
              <a:t>قواعِدَهَا </a:t>
            </a:r>
            <a:r>
              <a:rPr lang="ar-EG" b="1" dirty="0"/>
              <a:t>، وخاصَّةً المأساة والملهاة في ضوءِ « محاكاة الأقدمينَ » .</a:t>
            </a:r>
            <a:endParaRPr lang="ar-EG" b="1" dirty="0" smtClean="0">
              <a:cs typeface="Arial" pitchFamily="34" charset="0"/>
            </a:endParaRPr>
          </a:p>
          <a:p>
            <a:pPr eaLnBrk="1" hangingPunct="1"/>
            <a:endParaRPr lang="ar-EG" b="1" dirty="0" smtClean="0">
              <a:cs typeface="Arial" pitchFamily="34" charset="0"/>
            </a:endParaRPr>
          </a:p>
          <a:p>
            <a:pPr eaLnBrk="1" hangingPunct="1"/>
            <a:r>
              <a:rPr lang="ar-EG" b="1" u="sng" dirty="0" smtClean="0">
                <a:cs typeface="Arial" pitchFamily="34" charset="0"/>
              </a:rPr>
              <a:t>س أيُّ الأجناسِ الأدبيَّة راجت بضاعتُه</a:t>
            </a:r>
            <a:r>
              <a:rPr lang="ar-SA" b="1" u="sng" dirty="0" smtClean="0">
                <a:cs typeface="Arial" pitchFamily="34" charset="0"/>
              </a:rPr>
              <a:t>ُ</a:t>
            </a:r>
            <a:r>
              <a:rPr lang="ar-EG" b="1" u="sng" dirty="0" smtClean="0">
                <a:cs typeface="Arial" pitchFamily="34" charset="0"/>
              </a:rPr>
              <a:t> لدى الكلاسيكيِّينَ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لقد راج</a:t>
            </a:r>
            <a:r>
              <a:rPr lang="ar-SA" b="1" dirty="0" smtClean="0">
                <a:cs typeface="Arial" pitchFamily="34" charset="0"/>
              </a:rPr>
              <a:t>َ</a:t>
            </a:r>
            <a:r>
              <a:rPr lang="ar-EG" b="1" dirty="0" smtClean="0">
                <a:cs typeface="Arial" pitchFamily="34" charset="0"/>
              </a:rPr>
              <a:t> في ظلِّ الكلاسيكيَّةِ الشِّعرُ المسرحيُّ ، وضَعُفَ في مُقابلِ ذلك الشِّعرُ الغنائيُّ ، وانمحت الذَّاتيَّةُ تحتَ سلطةِ المجتمع </a:t>
            </a:r>
            <a:r>
              <a:rPr lang="ar-EG" b="1" dirty="0" err="1" smtClean="0">
                <a:cs typeface="Arial" pitchFamily="34" charset="0"/>
              </a:rPr>
              <a:t>الأرستقراطيِّ.</a:t>
            </a:r>
            <a:r>
              <a:rPr lang="ar-EG" b="1" dirty="0" smtClean="0">
                <a:cs typeface="Arial" pitchFamily="34" charset="0"/>
              </a:rPr>
              <a:t>  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50000"/>
                  </a:schemeClr>
                </a:solidFill>
              </a:rPr>
              <a:t>استقرارُ الكلاسيكيَّة في فرنسا مع ( </a:t>
            </a:r>
            <a:r>
              <a:rPr lang="ar-EG" b="1" dirty="0" err="1">
                <a:solidFill>
                  <a:schemeClr val="tx2">
                    <a:lumMod val="50000"/>
                  </a:schemeClr>
                </a:solidFill>
              </a:rPr>
              <a:t>بوالو</a:t>
            </a:r>
            <a:r>
              <a:rPr lang="ar-EG" b="1" dirty="0">
                <a:solidFill>
                  <a:schemeClr val="tx2">
                    <a:lumMod val="50000"/>
                  </a:schemeClr>
                </a:solidFill>
              </a:rPr>
              <a:t> )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8768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- أينَ استقرَّت الكلاسيكيَّةُ وعلى يدي مَنْ تمَّ هذا الاستقرارُ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استقرِّت في فرنسا ، على ي</a:t>
            </a:r>
            <a:r>
              <a:rPr lang="ar-SA" b="1" dirty="0" smtClean="0"/>
              <a:t>َ</a:t>
            </a:r>
            <a:r>
              <a:rPr lang="ar-EG" b="1" dirty="0" smtClean="0"/>
              <a:t>د</a:t>
            </a:r>
            <a:r>
              <a:rPr lang="ar-SA" b="1" dirty="0" smtClean="0"/>
              <a:t>َ</a:t>
            </a:r>
            <a:r>
              <a:rPr lang="ar-EG" b="1" dirty="0" smtClean="0"/>
              <a:t>ي الأديب</a:t>
            </a:r>
            <a:r>
              <a:rPr lang="ar-SA" b="1" dirty="0" smtClean="0"/>
              <a:t>ِ</a:t>
            </a:r>
            <a:r>
              <a:rPr lang="ar-EG" b="1" dirty="0" smtClean="0"/>
              <a:t> </a:t>
            </a:r>
            <a:r>
              <a:rPr lang="ar-EG" b="1" dirty="0" err="1" smtClean="0"/>
              <a:t>الفرنسيِّ  </a:t>
            </a:r>
            <a:r>
              <a:rPr lang="ar-EG" b="1" dirty="0" smtClean="0"/>
              <a:t>« </a:t>
            </a:r>
            <a:r>
              <a:rPr lang="ar-EG" b="1" dirty="0" err="1" smtClean="0"/>
              <a:t>بوالو»</a:t>
            </a:r>
            <a:r>
              <a:rPr lang="ar-EG" b="1" dirty="0" smtClean="0"/>
              <a:t> </a:t>
            </a:r>
            <a:r>
              <a:rPr lang="ar-SA" b="1" dirty="0" smtClean="0"/>
              <a:t>في </a:t>
            </a:r>
            <a:r>
              <a:rPr lang="ar-EG" b="1" dirty="0" err="1" smtClean="0"/>
              <a:t>كتابِهِ </a:t>
            </a:r>
            <a:r>
              <a:rPr lang="ar-EG" b="1" dirty="0" smtClean="0"/>
              <a:t>« فنِّ الشِّعرِ» عامَ 1674 م . </a:t>
            </a:r>
          </a:p>
          <a:p>
            <a:pPr eaLnBrk="1" hangingPunct="1">
              <a:buFont typeface="Arial" charset="0"/>
              <a:buNone/>
              <a:defRPr/>
            </a:pPr>
            <a:endParaRPr lang="ar-EG" b="1" u="sng" dirty="0"/>
          </a:p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س- هل </a:t>
            </a:r>
            <a:r>
              <a:rPr lang="ar-EG" b="1" u="sng" dirty="0" err="1" smtClean="0"/>
              <a:t>بريادت</a:t>
            </a:r>
            <a:r>
              <a:rPr lang="ar-SA" b="1" u="sng" dirty="0" smtClean="0"/>
              <a:t>ِ</a:t>
            </a:r>
            <a:r>
              <a:rPr lang="ar-EG" b="1" u="sng" dirty="0" smtClean="0"/>
              <a:t>ه</a:t>
            </a:r>
            <a:r>
              <a:rPr lang="ar-SA" b="1" u="sng" dirty="0" smtClean="0"/>
              <a:t>ِ</a:t>
            </a:r>
            <a:r>
              <a:rPr lang="ar-EG" b="1" u="sng" dirty="0" smtClean="0"/>
              <a:t> لذلك المذهب يعدُّ « </a:t>
            </a:r>
            <a:r>
              <a:rPr lang="ar-EG" b="1" u="sng" dirty="0" err="1" smtClean="0"/>
              <a:t>بوالو</a:t>
            </a:r>
            <a:r>
              <a:rPr lang="ar-EG" b="1" u="sng" dirty="0" smtClean="0"/>
              <a:t> » خيرَ من يُمثِّلُ </a:t>
            </a:r>
            <a:r>
              <a:rPr lang="ar-EG" b="1" u="sng" dirty="0" err="1" smtClean="0"/>
              <a:t>الكلاسيكيَّةَ ؟</a:t>
            </a:r>
            <a:r>
              <a:rPr lang="ar-EG" b="1" u="sng" dirty="0" smtClean="0"/>
              <a:t> </a:t>
            </a:r>
            <a:r>
              <a:rPr lang="ar-EG" b="1" dirty="0" smtClean="0"/>
              <a:t>- نعمٌ، كان « </a:t>
            </a:r>
            <a:r>
              <a:rPr lang="ar-EG" b="1" dirty="0" err="1" smtClean="0"/>
              <a:t>بوالو</a:t>
            </a:r>
            <a:r>
              <a:rPr lang="ar-EG" b="1" dirty="0" smtClean="0"/>
              <a:t> </a:t>
            </a:r>
            <a:r>
              <a:rPr lang="ar-EG" b="1" dirty="0" err="1" smtClean="0"/>
              <a:t>»</a:t>
            </a:r>
            <a:r>
              <a:rPr lang="ar-EG" b="1" dirty="0" smtClean="0"/>
              <a:t> </a:t>
            </a:r>
            <a:r>
              <a:rPr lang="ar-SA" b="1" dirty="0" smtClean="0"/>
              <a:t>خير من </a:t>
            </a:r>
            <a:r>
              <a:rPr lang="ar-EG" b="1" dirty="0" smtClean="0"/>
              <a:t>مثَّلَ الكلاسيكيَّةَ الَّتي تجلَّت فيها الفلسفةُ « العقليَّة</a:t>
            </a:r>
            <a:r>
              <a:rPr lang="ar-SA" b="1" dirty="0" smtClean="0"/>
              <a:t> </a:t>
            </a:r>
            <a:r>
              <a:rPr lang="ar-EG" b="1" dirty="0" smtClean="0"/>
              <a:t>» بشكلٍ </a:t>
            </a:r>
            <a:r>
              <a:rPr lang="ar-EG" b="1" dirty="0" err="1" smtClean="0"/>
              <a:t>واضحٍ.</a:t>
            </a:r>
            <a:r>
              <a:rPr lang="ar-EG" b="1" dirty="0" smtClean="0"/>
              <a:t>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رؤيةُ « </a:t>
            </a:r>
            <a:r>
              <a:rPr lang="ar-EG" sz="4000" b="1" dirty="0" err="1" smtClean="0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» إزاء الأجناس الأدبيَّة والوحدات الثلاث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EG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u="sng" dirty="0" smtClean="0"/>
              <a:t>س – وماذا عن نظرَتِهِ إلى الأجناسِ الأدبيَّةِ ؟</a:t>
            </a:r>
            <a:r>
              <a:rPr lang="ar-EG" b="1" dirty="0" smtClean="0"/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/>
              <a:t>ج  - راح « </a:t>
            </a:r>
            <a:r>
              <a:rPr lang="ar-EG" b="1" dirty="0" err="1" smtClean="0"/>
              <a:t>بوالو</a:t>
            </a:r>
            <a:r>
              <a:rPr lang="ar-EG" b="1" dirty="0" smtClean="0"/>
              <a:t> » يفصل الأجناسَ الأدبيَّةَ بعضها عن بعض ، ليميِّزَ الأجودَ والأفضلَ فيما بينها .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u="sng" dirty="0" smtClean="0"/>
              <a:t>س – وماذا عن رؤيتِهِ لوحداتِ المسرحيَّةِ الثَّلاثِ ؟</a:t>
            </a:r>
            <a:r>
              <a:rPr lang="ar-EG" b="1" dirty="0" smtClean="0"/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/>
              <a:t>ج – لقد دعا </a:t>
            </a:r>
            <a:r>
              <a:rPr lang="ar-SA" b="1" dirty="0" smtClean="0"/>
              <a:t>« </a:t>
            </a:r>
            <a:r>
              <a:rPr lang="ar-EG" b="1" dirty="0" err="1" smtClean="0"/>
              <a:t>بوالو</a:t>
            </a:r>
            <a:r>
              <a:rPr lang="ar-SA" b="1" dirty="0" smtClean="0"/>
              <a:t> »</a:t>
            </a:r>
            <a:r>
              <a:rPr lang="ar-EG" b="1" dirty="0" smtClean="0"/>
              <a:t> إلى الحفاظِ على الوحدات الثلاثِ في المسرحيَّةِ ، وعلى نظريَّةِ « محاكاةِ الأقدمينَ »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10969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العقلُ والعقليَّةُ عندَ الكلاسيكيِّينَ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990600" y="1371600"/>
            <a:ext cx="89154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– كيفَ نظرَ الكلاسيكيُّون إلى العقليَّةِ البشريَّةِ ؟ </a:t>
            </a:r>
          </a:p>
          <a:p>
            <a:pPr eaLnBrk="1" hangingPunct="1">
              <a:defRPr/>
            </a:pPr>
            <a:r>
              <a:rPr lang="ar-EG" b="1" dirty="0" smtClean="0"/>
              <a:t>ج - على أنَّها أساسٌ لفلسفةِ الجمالِ في الأدب . </a:t>
            </a:r>
          </a:p>
          <a:p>
            <a:pPr eaLnBrk="1" hangingPunct="1">
              <a:defRPr/>
            </a:pPr>
            <a:r>
              <a:rPr lang="ar-EG" b="1" dirty="0" smtClean="0"/>
              <a:t> </a:t>
            </a:r>
            <a:endParaRPr lang="ar-EG" b="1" dirty="0"/>
          </a:p>
          <a:p>
            <a:pPr eaLnBrk="1" hangingPunct="1">
              <a:defRPr/>
            </a:pPr>
            <a:r>
              <a:rPr lang="ar-EG" sz="2800" b="1" u="sng" dirty="0" smtClean="0"/>
              <a:t>س – وماذا عن رؤيتِهِمْ للعقلِ ؟ </a:t>
            </a:r>
            <a:r>
              <a:rPr lang="ar-EG" sz="2800" b="1" dirty="0" smtClean="0"/>
              <a:t>ج – </a:t>
            </a:r>
            <a:r>
              <a:rPr lang="ar-EG" sz="2800" b="1" u="sng" dirty="0" smtClean="0"/>
              <a:t>العقلُ عندهم له أدوارٌ متعدِّدةٌ </a:t>
            </a:r>
            <a:r>
              <a:rPr lang="ar-EG" sz="2800" b="1" dirty="0" smtClean="0"/>
              <a:t>، منها : </a:t>
            </a:r>
          </a:p>
          <a:p>
            <a:pPr eaLnBrk="1" hangingPunct="1">
              <a:defRPr/>
            </a:pPr>
            <a:r>
              <a:rPr lang="ar-EG" b="1" dirty="0" smtClean="0"/>
              <a:t>1- هو الَّذي يحدِّدُ الرِّسالةَ الاجتماعيَّةَ . </a:t>
            </a:r>
          </a:p>
          <a:p>
            <a:pPr eaLnBrk="1" hangingPunct="1">
              <a:defRPr/>
            </a:pPr>
            <a:r>
              <a:rPr lang="ar-EG" b="1" dirty="0" smtClean="0"/>
              <a:t>2 – هو الَّذي يُعزِّزُ القواعدَ الفنِّيَّةَ الأخرى . </a:t>
            </a:r>
          </a:p>
          <a:p>
            <a:pPr eaLnBrk="1" hangingPunct="1">
              <a:defRPr/>
            </a:pPr>
            <a:r>
              <a:rPr lang="ar-EG" b="1" dirty="0" smtClean="0"/>
              <a:t>3 – هو عمادُ الخضوعِ للقواعدِ العامَّةِ . </a:t>
            </a:r>
          </a:p>
          <a:p>
            <a:pPr eaLnBrk="1" hangingPunct="1">
              <a:defRPr/>
            </a:pPr>
            <a:r>
              <a:rPr lang="ar-EG" b="1" dirty="0" smtClean="0"/>
              <a:t>4 – هو الَّذي يُوحِّدُ بينَ المُتعةِ والمنفعةِ .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915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تابعُ العقلِ والعقليَّةِ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عندَ الكلاسيكيِّينَ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2800" b="1" u="sng" dirty="0" smtClean="0"/>
              <a:t>س – لماذا يُفضِّلُ الكلاسيكيُّون العقلَ ؟</a:t>
            </a:r>
          </a:p>
          <a:p>
            <a:pPr eaLnBrk="1" hangingPunct="1">
              <a:defRPr/>
            </a:pPr>
            <a:r>
              <a:rPr lang="ar-EG" sz="2800" b="1" dirty="0" err="1" smtClean="0"/>
              <a:t>ج </a:t>
            </a:r>
            <a:r>
              <a:rPr lang="ar-EG" sz="2800" b="1" dirty="0" smtClean="0"/>
              <a:t>-؛ لأنَّه</a:t>
            </a:r>
            <a:r>
              <a:rPr lang="ar-SA" sz="2800" b="1" dirty="0" smtClean="0"/>
              <a:t> العقل </a:t>
            </a:r>
            <a:r>
              <a:rPr lang="ar-EG" sz="2800" b="1" dirty="0" smtClean="0"/>
              <a:t>ثابتٌ غيرُ مُتَغَيِّرٌ . </a:t>
            </a:r>
          </a:p>
          <a:p>
            <a:pPr eaLnBrk="1" hangingPunct="1">
              <a:defRPr/>
            </a:pPr>
            <a:r>
              <a:rPr lang="ar-EG" sz="2800" b="1" u="sng" dirty="0" smtClean="0"/>
              <a:t>س – هل يعني ذلك أنَّهُ أساسُ الجمالِ في الأدبِ كما يُشاعُ لديهم ؟ </a:t>
            </a:r>
          </a:p>
          <a:p>
            <a:pPr eaLnBrk="1" hangingPunct="1">
              <a:defRPr/>
            </a:pPr>
            <a:r>
              <a:rPr lang="ar-EG" sz="2800" b="1" dirty="0" smtClean="0"/>
              <a:t>ج – نَعَمٌ ، هو كذلك </a:t>
            </a:r>
            <a:r>
              <a:rPr lang="ar-EG" sz="2800" b="1" dirty="0" err="1" smtClean="0"/>
              <a:t>،</a:t>
            </a:r>
            <a:r>
              <a:rPr lang="ar-EG" sz="2800" b="1" dirty="0" smtClean="0"/>
              <a:t> </a:t>
            </a:r>
            <a:r>
              <a:rPr lang="ar-SA" sz="2800" b="1" dirty="0" smtClean="0"/>
              <a:t>حيث ي</a:t>
            </a:r>
            <a:r>
              <a:rPr lang="ar-EG" sz="2800" b="1" dirty="0" smtClean="0"/>
              <a:t>رآهُ الكلاسيكيُّونَ أنَّهُ أساسُ الجمالِ في الأدبِ </a:t>
            </a:r>
            <a:r>
              <a:rPr lang="ar-EG" sz="2800" b="1" dirty="0" err="1" smtClean="0"/>
              <a:t>،</a:t>
            </a:r>
            <a:r>
              <a:rPr lang="ar-EG" sz="2800" b="1" dirty="0" smtClean="0"/>
              <a:t> </a:t>
            </a:r>
            <a:r>
              <a:rPr lang="ar-SA" sz="2800" b="1" dirty="0" smtClean="0"/>
              <a:t>و</a:t>
            </a:r>
            <a:r>
              <a:rPr lang="ar-EG" sz="2800" b="1" dirty="0" smtClean="0"/>
              <a:t>صالحٌ لكلِّ زمان ومكانٍ . </a:t>
            </a:r>
            <a:endParaRPr lang="ar-SA" sz="2800" b="1" dirty="0" smtClean="0"/>
          </a:p>
          <a:p>
            <a:pPr eaLnBrk="1" hangingPunct="1">
              <a:defRPr/>
            </a:pPr>
            <a:endParaRPr lang="ar-EG" sz="2800" b="1" dirty="0" smtClean="0"/>
          </a:p>
          <a:p>
            <a:pPr eaLnBrk="1" hangingPunct="1">
              <a:defRPr/>
            </a:pPr>
            <a:r>
              <a:rPr lang="ar-EG" sz="2800" b="1" u="sng" dirty="0" smtClean="0"/>
              <a:t>س – كيفَ ترجمَ الكلاسيكيُّونَ العقلَ في السِّياقِ النَّقديِّ ؟ </a:t>
            </a:r>
          </a:p>
          <a:p>
            <a:pPr eaLnBrk="1" hangingPunct="1">
              <a:defRPr/>
            </a:pPr>
            <a:r>
              <a:rPr lang="ar-EG" sz="2800" b="1" dirty="0" smtClean="0"/>
              <a:t>ج – لقد ترجم الكلاسيكيُّون « العقلَ » في سياقِ النَّقدِ بخلقِ الجماهيرِ الَّتي يتوجَّهُ إليها الشَّاعرُ ويتوافقُ وعاداتها ، وهذا هو معنى التَّطابقِ بينَ العقلِ وما سَمُّوهُ بـ « الذَّوقِ السَّليمِ » أو « مراعاة ما يليقُ » . 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العقل عند الكلاسيكيِّينَ مرادفٌ لِلذَّوقِ السليم :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EG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- </a:t>
            </a:r>
            <a:r>
              <a:rPr lang="ar-EG" sz="4000" b="1" u="sng" dirty="0" smtClean="0"/>
              <a:t>يقولون :</a:t>
            </a:r>
            <a:r>
              <a:rPr lang="ar-SA" sz="4000" b="1" u="sng" dirty="0" smtClean="0"/>
              <a:t> </a:t>
            </a:r>
            <a:r>
              <a:rPr lang="ar-EG" sz="4000" b="1" u="sng" dirty="0" smtClean="0"/>
              <a:t>« العقلُ يرادف الذَّوقَ السليمَ عند الكلاسيكيِّين » ا</a:t>
            </a:r>
            <a:r>
              <a:rPr lang="ar-SA" sz="4000" b="1" u="sng" dirty="0" smtClean="0"/>
              <a:t>ِ</a:t>
            </a:r>
            <a:r>
              <a:rPr lang="ar-EG" sz="4000" b="1" u="sng" dirty="0" smtClean="0"/>
              <a:t>ش</a:t>
            </a:r>
            <a:r>
              <a:rPr lang="ar-SA" sz="4000" b="1" u="sng" dirty="0" smtClean="0"/>
              <a:t>ْ</a:t>
            </a:r>
            <a:r>
              <a:rPr lang="ar-EG" sz="4000" b="1" u="sng" dirty="0" smtClean="0"/>
              <a:t>ر</a:t>
            </a:r>
            <a:r>
              <a:rPr lang="ar-SA" sz="4000" b="1" u="sng" dirty="0" smtClean="0"/>
              <a:t>َ</a:t>
            </a:r>
            <a:r>
              <a:rPr lang="ar-EG" sz="4000" b="1" u="sng" dirty="0" smtClean="0"/>
              <a:t>ح</a:t>
            </a:r>
            <a:r>
              <a:rPr lang="ar-SA" sz="4000" b="1" u="sng" dirty="0" smtClean="0"/>
              <a:t>ْ</a:t>
            </a:r>
            <a:r>
              <a:rPr lang="ar-EG" sz="4000" b="1" u="sng" dirty="0" smtClean="0"/>
              <a:t> ( ا</a:t>
            </a:r>
            <a:r>
              <a:rPr lang="ar-SA" sz="4000" b="1" u="sng" dirty="0" smtClean="0"/>
              <a:t>ِ</a:t>
            </a:r>
            <a:r>
              <a:rPr lang="ar-EG" sz="4000" b="1" u="sng" dirty="0" smtClean="0"/>
              <a:t>ش</a:t>
            </a:r>
            <a:r>
              <a:rPr lang="ar-SA" sz="4000" b="1" u="sng" dirty="0" smtClean="0"/>
              <a:t>ْ</a:t>
            </a:r>
            <a:r>
              <a:rPr lang="ar-EG" sz="4000" b="1" u="sng" dirty="0" smtClean="0"/>
              <a:t>ر</a:t>
            </a:r>
            <a:r>
              <a:rPr lang="ar-SA" sz="4000" b="1" u="sng" dirty="0" smtClean="0"/>
              <a:t>َ</a:t>
            </a:r>
            <a:r>
              <a:rPr lang="ar-EG" sz="4000" b="1" u="sng" dirty="0" smtClean="0"/>
              <a:t>ح</a:t>
            </a:r>
            <a:r>
              <a:rPr lang="ar-SA" sz="4000" b="1" u="sng" dirty="0" smtClean="0"/>
              <a:t>ِ</a:t>
            </a:r>
            <a:r>
              <a:rPr lang="ar-EG" sz="4000" b="1" u="sng" dirty="0" smtClean="0"/>
              <a:t>ي ) ذلك في إيجازٍ غيرِ مُخِلٍّ </a:t>
            </a:r>
            <a:r>
              <a:rPr lang="ar-EG" sz="4000" b="1" u="sng" dirty="0" err="1" smtClean="0"/>
              <a:t>؟</a:t>
            </a:r>
            <a:r>
              <a:rPr lang="ar-EG" sz="4000" b="1" u="sng" dirty="0" smtClean="0"/>
              <a:t> </a:t>
            </a:r>
            <a:endParaRPr lang="ar-EG" sz="4000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ج – نعمٌ، العقلُ عندَ الكلاسيكيِّينَ يُرادفُ «الذَّوقَ السَّليمَ » أو « الحكم السَّليمَ » . من هنا اِتَّخذوهُ وسيلةً لتثبيتِ دعائمِ التَّقاليدِ والقواعدِ المُقرَّرة ، وهم في الوقتِ نفسهِ يُعارضونَهُ بالذَّوقِ الفرديِّ .  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الحمهور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الكلاسيكيّ ( صفوته </a:t>
            </a: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وأرستقراطيَّته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)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/>
              <a:t>س – ماذا عن الجمهورِ الكلاسيكيِّ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</a:t>
            </a:r>
            <a:r>
              <a:rPr lang="ar-EG" sz="3600" b="1" dirty="0" err="1" smtClean="0"/>
              <a:t>–</a:t>
            </a:r>
            <a:r>
              <a:rPr lang="ar-EG" sz="3600" b="1" dirty="0" smtClean="0"/>
              <a:t> </a:t>
            </a:r>
            <a:r>
              <a:rPr lang="ar-SA" sz="3600" b="1" dirty="0" smtClean="0"/>
              <a:t>هو </a:t>
            </a:r>
            <a:r>
              <a:rPr lang="ar-EG" sz="3600" b="1" dirty="0" smtClean="0"/>
              <a:t>جمهورٌ أرستقراطيٌّ محدودٌ .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/>
              <a:t>س – هل أدب الكلاسيكيِّينَ أدبٌ شعبيٌّ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– الأدبُ الكلاسيكيُّ ليسَ أدبًا شعبيًّا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/>
              <a:t>س – ماذا عن قصرِ الفنِّ الأدبيِّ على الصفوة وحسب ؟</a:t>
            </a:r>
            <a:r>
              <a:rPr lang="ar-EG" sz="36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– لقد دعت جماعة – في عصر النَّهضة – تسمَّى « الثُّرَيَّا » - بصراحةٍ شديدةٍ – إلى اِحتقارِ سوادَ الشَّعبِ ، وقصرت الفنَّ على الصَّفوةِ . </a:t>
            </a: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u="sng" dirty="0" smtClean="0">
                <a:solidFill>
                  <a:schemeClr val="tx2">
                    <a:lumMod val="75000"/>
                  </a:schemeClr>
                </a:solidFill>
              </a:rPr>
              <a:t>- سماتُ الأدبِ الكلاسيكيِّ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– العناية بالأسلوبِ والحرصُ على فصاحةِ الُّلغةِ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– التَّأنُّقُ في صوغِ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العبارةِ.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 – الوضوح وإبانة الغامضِ لغويًّا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– الابتعادُ عن التَّعقيدِ ، وتجنُّبُ الإسرافِ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العاطفيِّ ،.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 – الاعتمادُ على الفلسفةِ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العقليَّةِ ،.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تابعُ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سماتِ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الأدبِ الكلاسيكيِّ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1440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6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–رواجُ </a:t>
            </a: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الأدبِ الموضوعيِّ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 – التَّعبيرُ عن حاجات الطَّبقةِ الأرستقراطيَّةِ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 – محاكاةُ القدماءِ والالتزامُ 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قواعدهم </a:t>
            </a: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الإبداعِ الأدبيِّ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 – اقتباسُ الموضوعاتِ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</a:t>
            </a: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التَّاريخِ القديمِ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 – ربطُ الأدبِ بالمبدأِ الخلقيِّ وتوظيفُهُ في الغاياتِ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التَّعليميَّة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 – اِحترامُ الأعرافِ والقوانينِ الاجتماعيَّةِ السَّائدةِ .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ar-EG" sz="3000" b="1" dirty="0" smtClean="0">
                <a:solidFill>
                  <a:schemeClr val="accent1">
                    <a:lumMod val="50000"/>
                  </a:schemeClr>
                </a:solidFill>
              </a:rPr>
              <a:t> ا</a:t>
            </a:r>
            <a:r>
              <a:rPr lang="ar-EG" b="1" dirty="0" smtClean="0">
                <a:solidFill>
                  <a:schemeClr val="accent1">
                    <a:lumMod val="50000"/>
                  </a:schemeClr>
                </a:solidFill>
              </a:rPr>
              <a:t>لملهاة </a:t>
            </a:r>
            <a:r>
              <a:rPr lang="ar-EG" b="1" dirty="0">
                <a:solidFill>
                  <a:schemeClr val="accent1">
                    <a:lumMod val="50000"/>
                  </a:schemeClr>
                </a:solidFill>
              </a:rPr>
              <a:t>ومحو الذَّاتيَّةِ عنَ الكلاسيكيِّينَ :</a:t>
            </a:r>
            <a:r>
              <a:rPr lang="ar-EG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/>
              <a:t>س – ماذا عن الملهاةِ عندَ الكلاسيكيِّينَ ؟ </a:t>
            </a:r>
          </a:p>
          <a:p>
            <a:r>
              <a:rPr lang="ar-EG" sz="3600" b="1" dirty="0" smtClean="0"/>
              <a:t>ج – تبدو الملهاةُ عندَ الكلاسيكيِّينَ إرضاءً للسَّادةِ قبلَ البرجوازيِّينَ وسواد الشَّعبِ آنذاكَ، إذ كان كلُّ همِّ الكلاسيكيِّينَ أن يرضوا السَّادةَ قبل العامة وسواد الشَّعبِ . </a:t>
            </a:r>
          </a:p>
          <a:p>
            <a:r>
              <a:rPr lang="ar-EG" sz="3600" b="1" dirty="0" smtClean="0"/>
              <a:t> </a:t>
            </a:r>
          </a:p>
          <a:p>
            <a:r>
              <a:rPr lang="ar-EG" sz="3600" b="1" u="sng" dirty="0" smtClean="0"/>
              <a:t>س – وماذا عن الذَّاتيَّةِ في عُرْفِ الكلاسيكيِّينَ ؟ </a:t>
            </a:r>
          </a:p>
          <a:p>
            <a:r>
              <a:rPr lang="ar-EG" sz="3600" b="1" dirty="0" smtClean="0"/>
              <a:t>ج – لقدِ انمحت الذَّاتيةُ تحتَ ما يُسمَّى بـ « سلطانِ المجتمعِ الأرستقراطيِّ » .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302077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EG" b="1" dirty="0" smtClean="0"/>
              <a:t>الكلاسيكيَّةُ ودورُها في الحياةِ الأدبيَّة والنَّقديَّة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b="1" u="sng" dirty="0" smtClean="0"/>
              <a:t>س - هل كان لأدب الكلاسيكيِّينَ دورٌ في الحياتينِ : الأدبيَّةِ والنَّقديَّةِ ؟ </a:t>
            </a:r>
          </a:p>
          <a:p>
            <a:r>
              <a:rPr lang="ar-EG" b="1" dirty="0" smtClean="0"/>
              <a:t>ج – نعمٌ ، لقد ساعدَ أدبُ الكلاسيكيِّينَ على دعمِ القيمِ والتَّقاليدِ السائدةِ في الواقع الكلاسيكيِّ المعاشِ آنذاك . </a:t>
            </a:r>
          </a:p>
          <a:p>
            <a:r>
              <a:rPr lang="ar-EG" dirty="0" smtClean="0"/>
              <a:t>  </a:t>
            </a:r>
          </a:p>
          <a:p>
            <a:r>
              <a:rPr lang="ar-EG" b="1" u="sng" dirty="0" smtClean="0"/>
              <a:t>س – هل كانت الكلاسيكيَّة نتاجًا لواقعها آنذاكَ ؟ </a:t>
            </a:r>
          </a:p>
          <a:p>
            <a:r>
              <a:rPr lang="ar-EG" b="1" dirty="0" smtClean="0"/>
              <a:t>ج نعمٌ ، كانت الكلاسيكيَّةُ نتاجَ واقِعهَا، ذلك الواقعُ الَّذي يبدو شديدَ الاحترامِ لنظامِهِ السِّياسيِّ والاجتماعيِّ بكلِّ طبقاتِهِ الثَّقافيَّةِ والمعرفيَّةِ، ومن ثمَّ يمكنُ أن نقولَ : « إنَّ الكلاسيكيَّةَ هِيَ أرستقراطيَّةُ الأدبِ والنَّقدِ الموازيةُ تمامًا لأرستقراطِيَّةِ المجتمعِ » </a:t>
            </a:r>
            <a:r>
              <a:rPr lang="ar-EG" dirty="0" smtClean="0"/>
              <a:t>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4228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عمر تلك الكلاسيكية واستعادتها للفلسفة </a:t>
            </a:r>
            <a:r>
              <a:rPr lang="ar-SA" sz="4000" b="1" dirty="0" err="1" smtClean="0">
                <a:solidFill>
                  <a:schemeClr val="tx2">
                    <a:lumMod val="75000"/>
                  </a:schemeClr>
                </a:solidFill>
              </a:rPr>
              <a:t>الأرسطية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 : 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029200"/>
          </a:xfrm>
        </p:spPr>
        <p:txBody>
          <a:bodyPr/>
          <a:lstStyle/>
          <a:p>
            <a:pPr eaLnBrk="1" hangingPunct="1"/>
            <a:r>
              <a:rPr lang="ar-SA" sz="3600" b="1" u="sng" dirty="0" smtClean="0">
                <a:cs typeface="Arial" pitchFamily="34" charset="0"/>
              </a:rPr>
              <a:t>س – كم سادتِ الكلاسيكيَّةُ مِنَ الزَّمانِ ؟</a:t>
            </a:r>
          </a:p>
          <a:p>
            <a:pPr eaLnBrk="1" hangingPunct="1"/>
            <a:r>
              <a:rPr lang="ar-SA" sz="3600" b="1" dirty="0" smtClean="0">
                <a:cs typeface="Arial" pitchFamily="34" charset="0"/>
              </a:rPr>
              <a:t>ج - </a:t>
            </a:r>
            <a:r>
              <a:rPr lang="ar-SA" sz="3600" b="1" dirty="0">
                <a:cs typeface="Arial" pitchFamily="34" charset="0"/>
              </a:rPr>
              <a:t>سادتِ الكلاسيكيَّةُ </a:t>
            </a:r>
            <a:r>
              <a:rPr lang="ar-SA" sz="3600" b="1" dirty="0" smtClean="0">
                <a:cs typeface="Arial" pitchFamily="34" charset="0"/>
              </a:rPr>
              <a:t>من القرن السَّادسِ عشر الميلاديِّ </a:t>
            </a:r>
            <a:r>
              <a:rPr lang="ar-SA" b="1" dirty="0" smtClean="0">
                <a:cs typeface="Arial" pitchFamily="34" charset="0"/>
              </a:rPr>
              <a:t>إلى القرنِ الثَّامنِ عشر الميلاديِّ) . </a:t>
            </a:r>
            <a:endParaRPr lang="ar-SA" b="1" dirty="0">
              <a:cs typeface="Arial" pitchFamily="34" charset="0"/>
            </a:endParaRPr>
          </a:p>
          <a:p>
            <a:pPr eaLnBrk="1" hangingPunct="1"/>
            <a:r>
              <a:rPr lang="ar-SA" sz="3600" b="1" u="sng" dirty="0" smtClean="0">
                <a:cs typeface="Arial" pitchFamily="34" charset="0"/>
              </a:rPr>
              <a:t>س – هل اِستعادتِ الفلسفةُ « </a:t>
            </a:r>
            <a:r>
              <a:rPr lang="ar-SA" sz="3600" b="1" u="sng" dirty="0" err="1" smtClean="0">
                <a:cs typeface="Arial" pitchFamily="34" charset="0"/>
              </a:rPr>
              <a:t>الأرسطيَّةُ</a:t>
            </a:r>
            <a:r>
              <a:rPr lang="ar-SA" sz="3600" b="1" u="sng" dirty="0" smtClean="0">
                <a:cs typeface="Arial" pitchFamily="34" charset="0"/>
              </a:rPr>
              <a:t> » بريقها في الأدب والنَّقدِ من خلالِ تلك المدرسةِ الكلاسيكيَّةِ ؟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ج – نعمٌ ، لقدِ اِستعادتِ الفلسفةُ « </a:t>
            </a:r>
            <a:r>
              <a:rPr lang="ar-SA" b="1" dirty="0" err="1" smtClean="0">
                <a:cs typeface="Arial" pitchFamily="34" charset="0"/>
              </a:rPr>
              <a:t>الأرسطيَّةُ </a:t>
            </a:r>
            <a:r>
              <a:rPr lang="ar-SA" b="1" dirty="0" smtClean="0">
                <a:cs typeface="Arial" pitchFamily="34" charset="0"/>
              </a:rPr>
              <a:t>» بريقَهَا من جديدٍ في الأدبِ والنَّقدِ من خلالِ تلك المدرسةِ الكلاسيكيَّةِ .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096962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- الكلاسيكيَّةُ الأوربيَّة وفاعليَّتُها في الأجناسِ الأدبيَّةِ 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b="1" u="sng" dirty="0" smtClean="0"/>
              <a:t>س – ما الَّذي اِحتذَتهُ أوروبَّا من الآدابِ آنذاكَ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ج – لقدِ اتَّجهت أوروبَّا إلى اِحتذاءِ الأدبِ « الإغريقيِّ » و « الرُّومانيِّ » اِحتذَاءً </a:t>
            </a:r>
            <a:r>
              <a:rPr lang="ar-SA" b="1" dirty="0" err="1" smtClean="0"/>
              <a:t>مباشرًا.</a:t>
            </a:r>
            <a:r>
              <a:rPr lang="ar-SA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u="sng" dirty="0" smtClean="0"/>
              <a:t>س – كيفَ اعتمدتِ الكلاسيكيَّةُ التَّراتبَ القيميَّ للشِّعرِ ؟ </a:t>
            </a:r>
          </a:p>
          <a:p>
            <a:pPr eaLnBrk="1" hangingPunct="1">
              <a:defRPr/>
            </a:pPr>
            <a:r>
              <a:rPr lang="ar-SA" b="1" dirty="0" smtClean="0"/>
              <a:t>ج - حينما أخضعت نصوصَهَا الإبداعيَّةَ للمبادئِ الفنِّيَّةِ لذلك الأدبُ بوحي الفطرةِ ، وأكَّدت الفروقَ النَّوعيَّةَ بينَ الأجناسِ الأدبيَّةِ، وراحت تحدِّدُ عناصرَهَا الفنِّيَّةَ تحديدًا </a:t>
            </a:r>
            <a:r>
              <a:rPr lang="ar-SA" b="1" dirty="0" err="1" smtClean="0"/>
              <a:t>صارمًا.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SA" sz="3600" b="1" dirty="0">
                <a:solidFill>
                  <a:schemeClr val="tx2">
                    <a:lumMod val="75000"/>
                  </a:schemeClr>
                </a:solidFill>
              </a:rPr>
              <a:t>تابعُ الكلاسيكيَّةِ الأوربيَّةِ وفاعليَّتِها في الأجناسِ الأدبيَّةِ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</a:rPr>
              <a:t> : </a:t>
            </a:r>
            <a:r>
              <a:rPr lang="ar-SA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ar-SA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endParaRPr lang="ar-SA" b="1" dirty="0" smtClean="0">
              <a:cs typeface="Arial" pitchFamily="34" charset="0"/>
            </a:endParaRPr>
          </a:p>
          <a:p>
            <a:pPr eaLnBrk="1" hangingPunct="1"/>
            <a:r>
              <a:rPr lang="ar-SA" b="1" u="sng" dirty="0" smtClean="0">
                <a:cs typeface="Arial" pitchFamily="34" charset="0"/>
              </a:rPr>
              <a:t>س أجْمِلْ ( أَجْمِلِي ) هذا التَّراتبَ القِيمِيَّ للشِّعرِ من الوجهةِ الكلاسيكيَّةِ ؟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ج – لقد وضعت الكلاسيكيَّةُ الشِّعرَ الموضوعيَّ في المرتبةِ الأولى ، ثُمَّ يتبعُهُ بمراحلَ لاحقةٍ ومتأخِّرةٍ ومتباعدةٍ الشِّعرُ الغِنائيُّ </a:t>
            </a:r>
            <a:r>
              <a:rPr lang="ar-SA" b="1" dirty="0" err="1" smtClean="0">
                <a:cs typeface="Arial" pitchFamily="34" charset="0"/>
              </a:rPr>
              <a:t>.</a:t>
            </a:r>
            <a:r>
              <a:rPr lang="ar-SA" b="1" dirty="0" smtClean="0">
                <a:cs typeface="Arial" pitchFamily="34" charset="0"/>
              </a:rPr>
              <a:t>  </a:t>
            </a:r>
          </a:p>
          <a:p>
            <a:pPr eaLnBrk="1" hangingPunct="1"/>
            <a:r>
              <a:rPr lang="ar-SA" b="1" u="sng" dirty="0" smtClean="0">
                <a:cs typeface="Arial" pitchFamily="34" charset="0"/>
              </a:rPr>
              <a:t>س – لماذا وضعتِ الكلاسيكيَّةُ الشِّعرَ الموضوعيَّ في المرتبةِ </a:t>
            </a:r>
            <a:r>
              <a:rPr lang="ar-SA" b="1" u="sng" dirty="0" err="1" smtClean="0">
                <a:cs typeface="Arial" pitchFamily="34" charset="0"/>
              </a:rPr>
              <a:t>الأولى</a:t>
            </a:r>
            <a:r>
              <a:rPr lang="ar-SA" b="1" dirty="0" err="1" smtClean="0">
                <a:cs typeface="Arial" pitchFamily="34" charset="0"/>
              </a:rPr>
              <a:t>؟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ج - </a:t>
            </a:r>
            <a:r>
              <a:rPr lang="ar-SA" b="1" dirty="0">
                <a:cs typeface="Arial" pitchFamily="34" charset="0"/>
              </a:rPr>
              <a:t>وضعتِ الكلاسيكيَّةُ الشِّعرَ الموضوعيَّ في المرتبةِ </a:t>
            </a:r>
            <a:r>
              <a:rPr lang="ar-SA" b="1" dirty="0" smtClean="0">
                <a:cs typeface="Arial" pitchFamily="34" charset="0"/>
              </a:rPr>
              <a:t>الأولى ؛ لأنَّ ذلك يتوافقُ مع اِعتناقِها تقديمَ العقلِ على« العاطفة » وإخضاع الخيال لسيطرةِ العقل .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096962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مهمَّةُ النَّقدِ عندَ الكلاسيكيِّينَ :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/>
              <a:t>س – اِستعرضْ ( اِستعرِضِي ) بصورةٍ مُجملةٍ مُهمَّةَ النَّقدِ عند الكلاسيكيِّينَ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– كان يعتمدُ في مُهمَّتِهِ الرَّئيسةِ على مراقبةِ المبدعِ في عمومِهِ ورصد مدى اِلتزامِهِ أو خروجِهِ على القواعدِ </a:t>
            </a:r>
            <a:r>
              <a:rPr lang="ar-SA" sz="4000" b="1" dirty="0" err="1" smtClean="0"/>
              <a:t>الكلاسيكيَّةِ </a:t>
            </a:r>
            <a:r>
              <a:rPr lang="ar-SA" sz="4000" b="1" dirty="0" smtClean="0"/>
              <a:t>، وإصدارِ الحكم عليه وتلك مُهمَّةُ النَّقدِ عندَهم كما شَرَّعَهَا رُوَّادُهُمْ .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- شخصيَّاتٌ ومدارس عبرَ التَّاريخِ الكلاسيكيِّ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SA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3600" b="1" dirty="0" smtClean="0"/>
              <a:t>1 – الكاتب اللاتينيُّ « </a:t>
            </a:r>
            <a:r>
              <a:rPr lang="ar-SA" sz="3600" b="1" dirty="0" err="1" smtClean="0"/>
              <a:t>أوليوس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جيليوس</a:t>
            </a:r>
            <a:r>
              <a:rPr lang="ar-SA" sz="3600" b="1" dirty="0" smtClean="0"/>
              <a:t> » : هو أوَّلُ من استعملَ لفظةَ « الكلاسيكيَّة » على أنَّها اصطلاحٌ يتضادُّ مع الكتابةِ الشَّعبيَّةِ في القرن الثَّاني الميلاديِّ .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SA" sz="3600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3600" b="1" dirty="0" smtClean="0"/>
              <a:t>2 -  مدرسةُ « الإسكندريَّةِ » القديمةِ : تُعدُّ أصدقَ مثالٍ على الكلاسيكيَّةِ « التَّقليديَّة » </a:t>
            </a:r>
            <a:r>
              <a:rPr lang="ar-SA" b="1" dirty="0" smtClean="0"/>
              <a:t>خاصَّةً </a:t>
            </a:r>
            <a:r>
              <a:rPr lang="ar-SA" b="1" dirty="0" err="1" smtClean="0"/>
              <a:t>الإغريقُ.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372600" cy="10969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- تابعُ شخصيَّاتٍ ومدارسَ 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عبرَ التَّاريخِ الكلاسيكيِّ </a:t>
            </a: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ar-SA" sz="4000" b="1" u="sng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SA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3 – الكاتبُ الإيطاليُّ « </a:t>
            </a:r>
            <a:r>
              <a:rPr lang="ar-SA" b="1" dirty="0" err="1" smtClean="0"/>
              <a:t>بوكاتشيو</a:t>
            </a:r>
            <a:r>
              <a:rPr lang="ar-SA" b="1" dirty="0" smtClean="0"/>
              <a:t> : هو أوَّلُ من طَوَّرَ الكلاسيكيَّةَ، حيثُ ألغى الهُوَّةَ بينَ الكتابةِ « الأرستقراطيَّةِ » والكتابةِ « الشَّعبيَّةَ » ، وترجعُ إليهِ أصولُ الُّلُغةِ المعاصرةِ . </a:t>
            </a:r>
          </a:p>
          <a:p>
            <a:pPr eaLnBrk="1" hangingPunct="1">
              <a:buFont typeface="Arial" charset="0"/>
              <a:buNone/>
              <a:defRPr/>
            </a:pPr>
            <a:endParaRPr lang="ar-SA" b="1" dirty="0"/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4 -  الكاتبُ الإنجليزيُّ الكبيرُ « شكسبير : كان شكسبير رائدًا للمدرسةِ الإنجليزيَّةِ في سياقِها الكلاسيكيِّ ، حيثُ وجَّهَ الأذهانَ إلى الأدبِ الإيطاليِّ في العصورِ الوُسطى ومطالعِ عصرِ النَّهضةِ . 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915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- المذهبُ الكلاسيكيُّ الحديثُ وقيادةُ فرنسا </a:t>
            </a:r>
            <a:r>
              <a:rPr lang="ar-SA" b="1" u="sng" dirty="0" err="1" smtClean="0">
                <a:solidFill>
                  <a:schemeClr val="tx2">
                    <a:lumMod val="75000"/>
                  </a:schemeClr>
                </a:solidFill>
              </a:rPr>
              <a:t>له :</a:t>
            </a: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SA" sz="2800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- يُعدُّ « نيكولا </a:t>
            </a:r>
            <a:r>
              <a:rPr lang="ar-SA" sz="4000" b="1" dirty="0" err="1" smtClean="0"/>
              <a:t>بوالو</a:t>
            </a:r>
            <a:r>
              <a:rPr lang="ar-SA" sz="4000" b="1" dirty="0" smtClean="0"/>
              <a:t> : الفرنسيُّ مؤسِّسًا حقيقيًّا للمذهبِ الكلاسيكيِّ الحديثِ ؛ من خلالِ كتابِهِ « فنِّ الشِّعرِ » حيثُ قنن قواعِدَ الكلاسيكيَّةِ ، كما انطلقَ يُبرزُها للوجودِ من جديدٍ؛ ولهذا كُلِّهِ يعدُّ « </a:t>
            </a:r>
            <a:r>
              <a:rPr lang="ar-SA" sz="4000" b="1" dirty="0" err="1" smtClean="0"/>
              <a:t>بوالُو</a:t>
            </a:r>
            <a:r>
              <a:rPr lang="ar-SA" sz="4000" b="1" dirty="0" smtClean="0"/>
              <a:t> » بحقٍّ مُنظِّرَ المذهبِ </a:t>
            </a:r>
            <a:r>
              <a:rPr lang="ar-SA" sz="4000" b="1" dirty="0" err="1" smtClean="0"/>
              <a:t>الكلاسيكيِّ «الفرنسيِّ».</a:t>
            </a:r>
            <a:r>
              <a:rPr lang="ar-SA" sz="4000" b="1" dirty="0" smtClean="0"/>
              <a:t> </a:t>
            </a:r>
            <a:r>
              <a:rPr lang="ar-SA" sz="2800" b="1" dirty="0" smtClean="0"/>
              <a:t>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b="1" u="sng" dirty="0" smtClean="0">
                <a:solidFill>
                  <a:schemeClr val="tx2">
                    <a:lumMod val="75000"/>
                  </a:schemeClr>
                </a:solidFill>
              </a:rPr>
              <a:t>- أبرزُ شخصيَّاتِ المذهبِ الكلاسيكيِّ بعدَ « </a:t>
            </a:r>
            <a:r>
              <a:rPr lang="ar-SA" sz="3600" b="1" u="sng" dirty="0" err="1" smtClean="0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SA" sz="3600" b="1" u="sng" dirty="0" smtClean="0">
                <a:solidFill>
                  <a:schemeClr val="tx2">
                    <a:lumMod val="75000"/>
                  </a:schemeClr>
                </a:solidFill>
              </a:rPr>
              <a:t> »  : </a:t>
            </a:r>
            <a:endParaRPr lang="en-US" sz="3600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sz="4000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dirty="0" smtClean="0"/>
              <a:t>1</a:t>
            </a:r>
            <a:r>
              <a:rPr lang="ar-SA" sz="4000" b="1" dirty="0" smtClean="0"/>
              <a:t>- الشاعر الإنجليزي « جون </a:t>
            </a:r>
            <a:r>
              <a:rPr lang="ar-SA" sz="4000" b="1" dirty="0" err="1" smtClean="0"/>
              <a:t>أولدهام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» </a:t>
            </a:r>
            <a:r>
              <a:rPr lang="ar-SA" sz="4000" b="1" dirty="0" smtClean="0"/>
              <a:t>: وهو ناقدٌ أدبيٌّ ومن المؤيِّدينَ والدَّاعمينَ للكلاسيكيَّةِ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2 – النَّاقدُ الألمانيُّ « </a:t>
            </a:r>
            <a:r>
              <a:rPr lang="ar-SA" sz="4000" b="1" dirty="0" err="1" smtClean="0"/>
              <a:t>جوتشيهر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» </a:t>
            </a:r>
            <a:r>
              <a:rPr lang="ar-SA" sz="4000" b="1" dirty="0" smtClean="0"/>
              <a:t>: في كتابه« فنِّ الشِّعرِ ونقده »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تابعُ أبرزُ 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شخصيَّاتِ المذهبِ الكلاسيكيِّ بعدَ « </a:t>
            </a:r>
            <a:r>
              <a:rPr lang="ar-SA" sz="4000" b="1" u="sng" dirty="0" err="1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 »  :</a:t>
            </a:r>
            <a:endParaRPr lang="en-US" sz="4000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84300"/>
            <a:ext cx="92583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sz="4000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/>
              <a:t> </a:t>
            </a:r>
            <a:r>
              <a:rPr lang="ar-SA" sz="4400" b="1" dirty="0" smtClean="0"/>
              <a:t>3 – </a:t>
            </a:r>
            <a:r>
              <a:rPr lang="ar-SA" sz="4400" b="1" dirty="0"/>
              <a:t>الأديبُ الفرنسيُّ « راسين </a:t>
            </a:r>
            <a:r>
              <a:rPr lang="ar-SA" sz="4400" b="1" dirty="0" err="1"/>
              <a:t>» </a:t>
            </a:r>
            <a:r>
              <a:rPr lang="ar-SA" sz="4400" b="1" dirty="0" smtClean="0"/>
              <a:t>: </a:t>
            </a:r>
            <a:r>
              <a:rPr lang="ar-SA" sz="4400" b="1" dirty="0"/>
              <a:t>من </a:t>
            </a:r>
            <a:r>
              <a:rPr lang="ar-SA" sz="4400" b="1" dirty="0" smtClean="0"/>
              <a:t>أشهرِ </a:t>
            </a:r>
            <a:r>
              <a:rPr lang="ar-SA" sz="4400" b="1" dirty="0" err="1"/>
              <a:t>مسرحيَّاتِهِ </a:t>
            </a:r>
            <a:r>
              <a:rPr lang="ar-SA" sz="4400" b="1" dirty="0" smtClean="0"/>
              <a:t>« </a:t>
            </a:r>
            <a:r>
              <a:rPr lang="ar-SA" sz="4400" b="1" dirty="0"/>
              <a:t>الإسكندر </a:t>
            </a:r>
            <a:r>
              <a:rPr lang="ar-SA" sz="4400" b="1" dirty="0" smtClean="0"/>
              <a:t>» . </a:t>
            </a:r>
          </a:p>
          <a:p>
            <a:pPr eaLnBrk="1" hangingPunct="1">
              <a:spcBef>
                <a:spcPts val="0"/>
              </a:spcBef>
              <a:defRPr/>
            </a:pPr>
            <a:endParaRPr lang="ar-SA" sz="4400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400" b="1" dirty="0" smtClean="0"/>
              <a:t>4 </a:t>
            </a:r>
            <a:r>
              <a:rPr lang="ar-SA" sz="4400" b="1" dirty="0"/>
              <a:t>– الأديبُ « </a:t>
            </a:r>
            <a:r>
              <a:rPr lang="ar-SA" sz="4400" b="1" dirty="0" err="1"/>
              <a:t>كورني » </a:t>
            </a:r>
            <a:r>
              <a:rPr lang="ar-SA" sz="4400" b="1" dirty="0" err="1" smtClean="0"/>
              <a:t>: </a:t>
            </a:r>
            <a:r>
              <a:rPr lang="ar-SA" sz="4400" b="1" dirty="0" smtClean="0"/>
              <a:t>: </a:t>
            </a:r>
            <a:r>
              <a:rPr lang="ar-SA" sz="4400" b="1" dirty="0"/>
              <a:t>من أشهرِ مسرحيَّاتِهِ « </a:t>
            </a:r>
            <a:r>
              <a:rPr lang="ar-SA" sz="4400" b="1" dirty="0" smtClean="0"/>
              <a:t>السَّيِّدُ </a:t>
            </a:r>
            <a:r>
              <a:rPr lang="ar-SA" sz="4400" b="1" dirty="0"/>
              <a:t>أُوديب »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تابعُ 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أبرزُ شخصيَّاتِ المذهبِ الكلاسيكيِّ بعدَ « </a:t>
            </a:r>
            <a:r>
              <a:rPr lang="ar-SA" sz="4000" b="1" u="sng" dirty="0" err="1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» : </a:t>
            </a:r>
            <a:endParaRPr lang="ar-SA" sz="4000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524000"/>
            <a:ext cx="9448800" cy="4800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5 </a:t>
            </a:r>
            <a:r>
              <a:rPr lang="ar-SA" sz="4000" b="1" dirty="0"/>
              <a:t>– الأديب « فولتير » </a:t>
            </a:r>
            <a:r>
              <a:rPr lang="ar-SA" sz="4000" b="1" dirty="0" err="1"/>
              <a:t>: </a:t>
            </a:r>
            <a:r>
              <a:rPr lang="ar-SA" sz="4000" b="1" dirty="0" smtClean="0"/>
              <a:t>: </a:t>
            </a:r>
            <a:r>
              <a:rPr lang="ar-SA" sz="4000" b="1" dirty="0"/>
              <a:t>من أشهرِ مسرحيَّاتِهِ « البخيل </a:t>
            </a:r>
            <a:r>
              <a:rPr lang="ar-SA" sz="4000" b="1" dirty="0" err="1"/>
              <a:t>طرطون</a:t>
            </a:r>
            <a:r>
              <a:rPr lang="ar-SA" sz="4000" b="1" dirty="0"/>
              <a:t> » </a:t>
            </a:r>
            <a:r>
              <a:rPr lang="ar-SA" sz="4000" b="1" dirty="0" smtClean="0"/>
              <a:t>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 </a:t>
            </a:r>
            <a:endParaRPr lang="ar-SA" sz="4000" b="1" dirty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/>
              <a:t>6 – الأديب « لافونتين » : </a:t>
            </a:r>
            <a:r>
              <a:rPr lang="ar-SA" sz="4000" b="1" dirty="0" smtClean="0"/>
              <a:t>اُشتُهرَ </a:t>
            </a:r>
            <a:r>
              <a:rPr lang="ar-SA" sz="4000" b="1" dirty="0"/>
              <a:t>بالقصص الشِّعريَّةِ ، وتأثَّرَ به أمير الشُّعراءِ « أحمد </a:t>
            </a:r>
            <a:r>
              <a:rPr lang="ar-SA" sz="4000" b="1" dirty="0" err="1"/>
              <a:t>شوقي </a:t>
            </a:r>
            <a:r>
              <a:rPr lang="ar-SA" sz="4000" b="1" dirty="0" err="1" smtClean="0"/>
              <a:t>».</a:t>
            </a:r>
            <a:endParaRPr lang="ar-SA" sz="4000" dirty="0"/>
          </a:p>
        </p:txBody>
      </p:sp>
    </p:spTree>
    <p:extLst>
      <p:ext uri="{BB962C8B-B14F-4D97-AF65-F5344CB8AC3E}">
        <p14:creationId xmlns="" xmlns:p14="http://schemas.microsoft.com/office/powerpoint/2010/main" val="1704485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أسسُ المذهبِ الكلاسيكيِّ الحديثِ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marL="571500" indent="-571500" eaLnBrk="1" hangingPunct="1">
              <a:spcBef>
                <a:spcPts val="0"/>
              </a:spcBef>
              <a:buFontTx/>
              <a:buChar char="-"/>
              <a:defRPr/>
            </a:pP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تمثَّلت تلك الأسسُ فيما يأتي : </a:t>
            </a:r>
          </a:p>
          <a:p>
            <a:pPr marL="571500" indent="-571500" eaLnBrk="1" hangingPunct="1">
              <a:spcBef>
                <a:spcPts val="0"/>
              </a:spcBef>
              <a:buFontTx/>
              <a:buChar char="-"/>
              <a:defRPr/>
            </a:pPr>
            <a:endParaRPr lang="ar-SA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– تقليدُ الأدبِ اليونانيِّ والرُّومانيِّ في تطبيقِ القواعدِ الأدبيَّةِ والنَّقديَّةِ ، وبوجهٍ خاصٍّ القواعد « </a:t>
            </a:r>
            <a:r>
              <a:rPr lang="ar-S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الأرسطيَّة 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في كتابيْ أرسطو المشَّهورينِ : « فنِّ الشِّعرِ » و « فنّ الخطابة </a:t>
            </a:r>
            <a:r>
              <a:rPr lang="ar-S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.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– عَدُّ العقلِ البشريّ هو الأساسُ لفلسفةِ الجمالِ في الأدبِ وهو الَّذي يوحِّدُ بينَ المتعة </a:t>
            </a:r>
            <a:r>
              <a:rPr lang="ar-S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والمنفعةٍ .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- تابعُ أسسِ </a:t>
            </a:r>
            <a:r>
              <a:rPr lang="ar-SA" b="1" u="sng" dirty="0">
                <a:solidFill>
                  <a:schemeClr val="tx2">
                    <a:lumMod val="75000"/>
                  </a:schemeClr>
                </a:solidFill>
              </a:rPr>
              <a:t>المذهبِ الكلاسيكيِّ الحديثِ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1440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sz="3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SA" sz="3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جعلُ الأدبِ مقصورًا على الصَّفوةِ المثقَّفةِ وليس لسوادِ الشَّعبِ وعامَّتِهِ 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.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endParaRPr lang="ar-SA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– الاهتمامُ بالشَّكلِ والأسلوبِ وما يتبعُهُ من فصاحةٍ 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لغويَّة.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SA" sz="5400" b="1" dirty="0" smtClean="0"/>
              <a:t>- تأثير الكلاسيكيَّة على الأدب العربيِّ : 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9410700" cy="4876800"/>
          </a:xfrm>
        </p:spPr>
        <p:txBody>
          <a:bodyPr/>
          <a:lstStyle/>
          <a:p>
            <a:r>
              <a:rPr lang="ar-SA" sz="4000" b="1" u="sng" dirty="0" smtClean="0"/>
              <a:t>س - أيُّ الأجناسِ الأدبيَّةِ كانت أكثرَ تأثُّرًا بالكلاسيكيَّةِ ؟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ج – لقد انحصرَ تأثيرُ الكلاسيكيَّة – في الأدب العربيِّ – تحديدًا في الشِّعر المسرحيِّ ؛ وذلك عندما اِحتكَّ بعضُ أدبائنا العرب بالمسرحِ الفرنسيِّ الكلاسيكيِّ – من أمثال رفاعة الطهطاوي وأحمد </a:t>
            </a:r>
            <a:r>
              <a:rPr lang="ar-SA" sz="4000" b="1" dirty="0" err="1" smtClean="0"/>
              <a:t>شوقي ،.</a:t>
            </a:r>
            <a:endParaRPr lang="ar-SA" sz="4000" dirty="0"/>
          </a:p>
        </p:txBody>
      </p:sp>
    </p:spTree>
    <p:extLst>
      <p:ext uri="{BB962C8B-B14F-4D97-AF65-F5344CB8AC3E}">
        <p14:creationId xmlns="" xmlns:p14="http://schemas.microsoft.com/office/powerpoint/2010/main" val="817728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- نماذج تطبيقيَّة للتَّأثير الكلاسيكيِّ في الأدب العربيِّ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3600" b="1" u="sng" dirty="0" smtClean="0"/>
              <a:t>س – اِستعرضْ ( استعرِضِي ) بعضَ النَّماذجِ التَّطبيقيَّةِ لتأثير الكلاسيكيَّةِ في الأدبِ العربيِّ ؟ </a:t>
            </a:r>
          </a:p>
          <a:p>
            <a:r>
              <a:rPr lang="ar-SA" sz="3600" b="1" dirty="0" smtClean="0"/>
              <a:t>ج – لقد ظهرَ تأثيرُ الكلاسيكيَّةِ بوضوحٍ في مسرحيَّاتِ « أحمد شوقي » ، الَّذي اِستفادَ من إقامتِهِ بفرنسا ، حيثُ اِطَّلعَ على المسرحِ الكلاسيكيِّ في بلاد </a:t>
            </a:r>
            <a:r>
              <a:rPr lang="ar-SA" sz="3600" b="1" dirty="0" err="1" smtClean="0"/>
              <a:t>منبعه </a:t>
            </a:r>
            <a:r>
              <a:rPr lang="ar-SA" sz="3600" b="1" dirty="0" smtClean="0"/>
              <a:t>؛ فكتبَ مسرحيَّاتِهِ الشِّعريَّةَ الثلاثَ ( مصرع كليوباترا – مجنون ليلى – </a:t>
            </a:r>
            <a:r>
              <a:rPr lang="ar-SA" sz="3600" b="1" dirty="0" err="1" smtClean="0"/>
              <a:t>قمبيز </a:t>
            </a:r>
            <a:r>
              <a:rPr lang="ar-SA" sz="3600" b="1" dirty="0" smtClean="0"/>
              <a:t>)، فكانت تلك المسرحيَّات خيرَ دليلٍ على تأثيرِ الكلاسيكيَّة في الأدبِ العربيِّ  بشكلٍ عامٍّ وشعرِ « أحمد شوقي » المسرحيِّ بشكلٍ خاصٍّ .  </a:t>
            </a:r>
            <a:r>
              <a:rPr lang="ar-SA" sz="3600" dirty="0" smtClean="0"/>
              <a:t> </a:t>
            </a:r>
            <a:endParaRPr lang="ar-SA" sz="3600" dirty="0"/>
          </a:p>
        </p:txBody>
      </p:sp>
    </p:spTree>
    <p:extLst>
      <p:ext uri="{BB962C8B-B14F-4D97-AF65-F5344CB8AC3E}">
        <p14:creationId xmlns="" xmlns:p14="http://schemas.microsoft.com/office/powerpoint/2010/main" val="906908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9410700" cy="1066800"/>
          </a:xfrm>
        </p:spPr>
        <p:txBody>
          <a:bodyPr/>
          <a:lstStyle/>
          <a:p>
            <a:r>
              <a:rPr lang="ar-SA" b="1" dirty="0" smtClean="0"/>
              <a:t>أحمد شوقي واقتناؤُهُ عناصر المذهب الكلاسيكي :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b="1" u="sng" dirty="0" smtClean="0"/>
              <a:t>س – ما الَّذي اقتناه الشَّاعرُ « أحمد شوقي » من عناصر  المذهبِ الكلاسيكيِّ في جملِةِ مسرحيَّاتِهِ ؟ </a:t>
            </a:r>
          </a:p>
          <a:p>
            <a:r>
              <a:rPr lang="ar-SA" b="1" dirty="0" smtClean="0"/>
              <a:t>ج – لقد اِقتنى الشَّاعرُ </a:t>
            </a:r>
            <a:r>
              <a:rPr lang="ar-SA" b="1" dirty="0"/>
              <a:t>« أحمد شوقي » من </a:t>
            </a:r>
            <a:r>
              <a:rPr lang="ar-SA" b="1" dirty="0" smtClean="0"/>
              <a:t>عناصر المذهبِ </a:t>
            </a:r>
            <a:r>
              <a:rPr lang="ar-SA" b="1" dirty="0"/>
              <a:t>الكلاسيكيِّ </a:t>
            </a:r>
            <a:r>
              <a:rPr lang="ar-SA" b="1" dirty="0" smtClean="0"/>
              <a:t>في جملةِ مسرحيَّاتِهِ ما يأتي : </a:t>
            </a:r>
          </a:p>
          <a:p>
            <a:r>
              <a:rPr lang="ar-SA" b="1" dirty="0" smtClean="0"/>
              <a:t>1 – الصِّراع بينَ العاطفةِ والواجبِ في مسرحيَّةِ « مصرع كليوباترا » . </a:t>
            </a:r>
          </a:p>
          <a:p>
            <a:r>
              <a:rPr lang="ar-SA" b="1" dirty="0" smtClean="0"/>
              <a:t>2 – استخدام الُّلغةِ الرَّاقيةِ الَّتي تتناسبُ مع الصَّفوةِ المثقَّفِةِ من النَّاسِ والمجتمع .</a:t>
            </a:r>
          </a:p>
          <a:p>
            <a:r>
              <a:rPr lang="ar-SA" b="1" dirty="0" smtClean="0"/>
              <a:t> 3 – استدعاءُ موضوعات التَّاريخِ القديم وتوظيفُها شعريًّا ومسرحيًّا .  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249532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تشابكُ الموضوعيَّة بالذَّاتيَّةِ من جَرَّاءِ ذلك التَّأثُّرِ :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3600" b="1" u="sng" dirty="0" smtClean="0"/>
              <a:t>س – هل تشابكتِ الموضوعيَّةُ بالذَّاتيَّةِ في مسرحيَّات « أحمد شوقي » ؟ </a:t>
            </a:r>
          </a:p>
          <a:p>
            <a:r>
              <a:rPr lang="ar-SA" sz="3600" b="1" dirty="0" smtClean="0"/>
              <a:t>ج – نعمٌ ، </a:t>
            </a:r>
            <a:r>
              <a:rPr lang="ar-SA" sz="3600" b="1" dirty="0"/>
              <a:t>تشابكتِ الموضوعيَّةُ بالذَّاتيَّةِ في مسرحيَّات « أحمد شوقي </a:t>
            </a:r>
            <a:r>
              <a:rPr lang="ar-SA" sz="3600" b="1" dirty="0" smtClean="0"/>
              <a:t>» حينما حاولَ أن يُوفِّرَ قدرًا من الموضوعيَّةِ لشخصيَّاتِهِ، إذ جاءَ </a:t>
            </a:r>
            <a:r>
              <a:rPr lang="ar-SA" sz="3600" b="1" dirty="0" err="1" smtClean="0"/>
              <a:t>الشِّعرُعلى</a:t>
            </a:r>
            <a:r>
              <a:rPr lang="ar-SA" sz="3600" b="1" dirty="0" smtClean="0"/>
              <a:t> ألسنةِ بعضِ شخوصِهِ غنائيًّا« ذاتيًّا »لا موضوعيًّا « غيريًّا »، في مسرحيَّتِهِ الشِّعريَّةِ « مجنون ليلى » ، كما أنَّه لم يهتمّ بقانونِ وحداتِ المسرح الثلاثِ .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270898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تراجعُ الكلاسيكيَّةِ وظهور شمس الرُّومانتيكيَّةِ :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4000" b="1" u="sng" dirty="0" smtClean="0"/>
              <a:t>س- كيفَ تراجعت الكلاسيكيَّةُ ومتى تبدَّى هذا التَّراجعُ</a:t>
            </a:r>
          </a:p>
          <a:p>
            <a:r>
              <a:rPr lang="ar-SA" sz="4000" b="1" dirty="0" smtClean="0"/>
              <a:t>ج – تراجعت بظهور الثَّورةِ الأدبيَّة على العقلِ وبروز العاطفةِ والوجدان والخيالِ بدائل قويَّة </a:t>
            </a:r>
            <a:r>
              <a:rPr lang="ar-SA" sz="4000" b="1" dirty="0" err="1" smtClean="0"/>
              <a:t>له </a:t>
            </a:r>
            <a:r>
              <a:rPr lang="ar-SA" sz="4000" b="1" dirty="0" smtClean="0"/>
              <a:t>، تلك الثَّورة التَّي توازت مع الثَّورة الفرنسيَّةِ الكبرى الَّتي أفرزت المدرسةَ « الرُّومانتيكيَّةَ » الجديدة ، وكانَ ذلك في أواخرِ القرنِ الثَّامن عشر وأوائلِ القرنِ التَّاسع عشر الميلاديَّينِ .</a:t>
            </a:r>
            <a:r>
              <a:rPr lang="ar-SA" b="1" dirty="0" smtClean="0"/>
              <a:t> 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2092873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- جدليَّةُ خفوت الكلاسيكيَّة ونهوضِ الرومانتيكيَّة : 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4400" b="1" u="sng" dirty="0" smtClean="0"/>
              <a:t>س – في أيِّ مكانٍ غربيٍّ أوروبِّيٍّ تجلَّت تلك الجدليَّة « الأدبيَّة » بين الكلاسيكيَّةِ والرُّومانتيكيَّة </a:t>
            </a:r>
            <a:r>
              <a:rPr lang="ar-SA" sz="4400" b="1" u="sng" dirty="0" err="1" smtClean="0"/>
              <a:t>؟</a:t>
            </a:r>
            <a:r>
              <a:rPr lang="ar-SA" sz="4400" b="1" u="sng" dirty="0" smtClean="0"/>
              <a:t>  </a:t>
            </a:r>
          </a:p>
          <a:p>
            <a:r>
              <a:rPr lang="ar-SA" sz="4400" b="1" dirty="0" smtClean="0"/>
              <a:t>ج - </a:t>
            </a:r>
            <a:r>
              <a:rPr lang="ar-SA" sz="4400" b="1" dirty="0"/>
              <a:t>تجلَّت تلك الجدليَّة « الأدبيَّة » بين الكلاسيكيَّةِ والرُّومانتيكيَّة </a:t>
            </a:r>
            <a:r>
              <a:rPr lang="ar-SA" sz="4400" b="1" dirty="0" smtClean="0"/>
              <a:t>في : إنجلترا أوَّلًا ، ثمَّ في ألمانيا ثانيًا ، ثمَّ في إيطاليًا ثالثًا ، ثمَّ في إسبانيا رابعًا </a:t>
            </a:r>
            <a:r>
              <a:rPr lang="ar-SA" sz="4400" b="1" dirty="0" err="1" smtClean="0"/>
              <a:t>...</a:t>
            </a:r>
            <a:r>
              <a:rPr lang="ar-SA" sz="4400" b="1" dirty="0" smtClean="0"/>
              <a:t> 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2891518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8420100" cy="2693987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ar-EG" sz="4400" b="1" dirty="0" smtClean="0">
              <a:solidFill>
                <a:srgbClr val="C00000"/>
              </a:solidFill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sz="4400" b="1" dirty="0" smtClean="0">
                <a:solidFill>
                  <a:srgbClr val="C00000"/>
                </a:solidFill>
                <a:cs typeface="+mn-cs"/>
              </a:rPr>
              <a:t>« المحاضرة الرَّابعة »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sz="4400" b="1" dirty="0" smtClean="0">
                <a:solidFill>
                  <a:srgbClr val="C00000"/>
                </a:solidFill>
                <a:cs typeface="+mn-cs"/>
              </a:rPr>
              <a:t>( الرُّومانسيَّة بين النشأة والتَّطوُّر  والملامح )</a:t>
            </a:r>
            <a:endParaRPr lang="en-US" sz="44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581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mtClean="0"/>
              <a:t>يييييي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34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372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الرُّومانسيَّةُ حركةٌ فنِّيَّةٌ وثقافيَّةٌ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– هل تمثِّلُ الرُّومانسيَّةُ حركةً ثقافيَّةً في تاريخ البشريَّةِ ؟</a:t>
            </a:r>
            <a:r>
              <a:rPr lang="ar-EG" sz="36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نعمٌ ، تمثِّلُ الرُّومانسيَّةُ أو الرُّومانتيكيَّةُ أو حتَّى « </a:t>
            </a:r>
            <a:r>
              <a:rPr lang="ar-EG" b="1" dirty="0" err="1" smtClean="0">
                <a:cs typeface="Arial" pitchFamily="34" charset="0"/>
              </a:rPr>
              <a:t>الرُّومانطيقيَّةُ</a:t>
            </a:r>
            <a:r>
              <a:rPr lang="ar-EG" b="1" dirty="0" smtClean="0">
                <a:cs typeface="Arial" pitchFamily="34" charset="0"/>
              </a:rPr>
              <a:t> »  حركةً ثقافيَّةً في تاريخ الأفكارِ ، بل في تاريخِ البشريَّةِ قاطبةً . </a:t>
            </a:r>
            <a:endParaRPr lang="ar-EG" sz="2800" b="1" dirty="0">
              <a:cs typeface="Arial" pitchFamily="34" charset="0"/>
            </a:endParaRPr>
          </a:p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- </a:t>
            </a:r>
            <a:r>
              <a:rPr lang="ar-EG" sz="3600" b="1" u="sng" dirty="0">
                <a:solidFill>
                  <a:srgbClr val="C00000"/>
                </a:solidFill>
                <a:cs typeface="Arial" pitchFamily="34" charset="0"/>
              </a:rPr>
              <a:t>هل تمثِّلُ الرُّومانسيَّةُ حركةً 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فنِّيَّةً موازيةً لسابقتِها الثَّقافيَّة في </a:t>
            </a:r>
            <a:r>
              <a:rPr lang="ar-EG" sz="3600" b="1" u="sng" dirty="0">
                <a:solidFill>
                  <a:srgbClr val="C00000"/>
                </a:solidFill>
                <a:cs typeface="Arial" pitchFamily="34" charset="0"/>
              </a:rPr>
              <a:t>تاريخ 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البشريَّةِ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نعمٌ، الرُّومانسيَّةُ اِتِّجاهٌ فنِّيٌّ يركِّزُ على العاطفةِ أكثرَ من العقلِ، و على الخيالِ والبديهةِ أكثرَ من المنطقِ ، ويميلُ </a:t>
            </a:r>
            <a:r>
              <a:rPr lang="ar-EG" b="1" dirty="0">
                <a:cs typeface="Arial" pitchFamily="34" charset="0"/>
              </a:rPr>
              <a:t>الرُّومانسيُّونَ </a:t>
            </a:r>
            <a:r>
              <a:rPr lang="ar-EG" b="1" dirty="0" smtClean="0">
                <a:cs typeface="Arial" pitchFamily="34" charset="0"/>
              </a:rPr>
              <a:t>إلى حرِّيَّةِ التَّعبيرِ عن المشاعرِ ، والتَّصرُّفِ الحرِّ التِّلقائيِّ أكثرَ من التَّحفُّظِ والتَّرتيبِ .</a:t>
            </a:r>
            <a:r>
              <a:rPr lang="ar-EG" sz="2800" b="1" dirty="0" smtClean="0">
                <a:cs typeface="Arial" pitchFamily="34" charset="0"/>
              </a:rPr>
              <a:t> 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بدايةُ الرُّومانسيَّةِ وموقِعُهَا واستخدامُهَا نقديًّا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متى بدأتِ الرُّومانسيَّةُ وأين كانت تلك البدايةُ وكيفَ اُستخدِمت نقديًّا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ج – بدأتِ الرُّومانسيَّةُ في فرنسا عندما قدَّمَ باحثٌ فرنسيٌّ عام 1776 م ترجمةً لمسرحيَّاتِ </a:t>
            </a:r>
            <a:r>
              <a:rPr lang="ar-EG" sz="4400" b="1" dirty="0" smtClean="0">
                <a:solidFill>
                  <a:srgbClr val="C00000"/>
                </a:solidFill>
              </a:rPr>
              <a:t>شكسبير </a:t>
            </a:r>
            <a:r>
              <a:rPr lang="ar-EG" sz="4400" b="1" dirty="0" smtClean="0"/>
              <a:t>إلى الفرنسيَّةِ ، واستخدمَ الرُّومانسيَّةَ كمصطلحٍ في النَّقدِ الأدبيِّ . 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«فريدريك </a:t>
            </a: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شليجل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» ومصطلح «الرُّومانسيَّة » وتبلورها كمذهبٍ أدبيٍّ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مَنْ أوَّل من </a:t>
            </a:r>
            <a:r>
              <a:rPr lang="ar-EG" sz="3600" b="1" u="sng" dirty="0">
                <a:solidFill>
                  <a:srgbClr val="C00000"/>
                </a:solidFill>
                <a:cs typeface="Arial" pitchFamily="34" charset="0"/>
              </a:rPr>
              <a:t>وضعَ الرُّومانسيَّةَ 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كمصطلحٍ نقيضٍ للكلاسيكيَّةِ ؟ </a:t>
            </a:r>
          </a:p>
          <a:p>
            <a:pPr eaLnBrk="1" hangingPunct="1"/>
            <a:r>
              <a:rPr lang="ar-EG" sz="4000" b="1" dirty="0" err="1" smtClean="0">
                <a:cs typeface="Arial" pitchFamily="34" charset="0"/>
              </a:rPr>
              <a:t>ج </a:t>
            </a:r>
            <a:r>
              <a:rPr lang="ar-EG" sz="4000" b="1" dirty="0" smtClean="0">
                <a:cs typeface="Arial" pitchFamily="34" charset="0"/>
              </a:rPr>
              <a:t>–النَّاقدُ </a:t>
            </a:r>
            <a:r>
              <a:rPr lang="ar-EG" sz="4000" b="1" dirty="0" err="1" smtClean="0">
                <a:cs typeface="Arial" pitchFamily="34" charset="0"/>
              </a:rPr>
              <a:t>الأ</a:t>
            </a:r>
            <a:r>
              <a:rPr lang="ar-SA" sz="4000" b="1" dirty="0" smtClean="0">
                <a:cs typeface="Arial" pitchFamily="34" charset="0"/>
              </a:rPr>
              <a:t>ل</a:t>
            </a:r>
            <a:r>
              <a:rPr lang="ar-EG" sz="4000" b="1" dirty="0" err="1" smtClean="0">
                <a:cs typeface="Arial" pitchFamily="34" charset="0"/>
              </a:rPr>
              <a:t>مانيُّ</a:t>
            </a:r>
            <a:r>
              <a:rPr lang="ar-EG" sz="4000" b="1" dirty="0" smtClean="0">
                <a:cs typeface="Arial" pitchFamily="34" charset="0"/>
              </a:rPr>
              <a:t> </a:t>
            </a:r>
            <a:r>
              <a:rPr lang="ar-EG" sz="4000" b="1" dirty="0" smtClean="0">
                <a:solidFill>
                  <a:srgbClr val="C00000"/>
                </a:solidFill>
                <a:cs typeface="Arial" pitchFamily="34" charset="0"/>
              </a:rPr>
              <a:t>« فريدريك </a:t>
            </a:r>
            <a:r>
              <a:rPr lang="ar-EG" sz="4000" b="1" dirty="0" err="1" smtClean="0">
                <a:solidFill>
                  <a:srgbClr val="C00000"/>
                </a:solidFill>
                <a:cs typeface="Arial" pitchFamily="34" charset="0"/>
              </a:rPr>
              <a:t>شليجل</a:t>
            </a:r>
            <a:r>
              <a:rPr lang="ar-EG" sz="4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EG" sz="4000" b="1" dirty="0" err="1" smtClean="0">
                <a:solidFill>
                  <a:srgbClr val="C00000"/>
                </a:solidFill>
                <a:cs typeface="Arial" pitchFamily="34" charset="0"/>
              </a:rPr>
              <a:t>»</a:t>
            </a:r>
            <a:r>
              <a:rPr lang="ar-EG" sz="4000" b="1" dirty="0" err="1" smtClean="0">
                <a:cs typeface="Arial" pitchFamily="34" charset="0"/>
              </a:rPr>
              <a:t>.</a:t>
            </a:r>
            <a:r>
              <a:rPr lang="ar-EG" b="1" dirty="0" smtClean="0">
                <a:cs typeface="Arial" pitchFamily="34" charset="0"/>
              </a:rPr>
              <a:t> </a:t>
            </a:r>
            <a:endParaRPr lang="ar-EG" b="1" dirty="0">
              <a:cs typeface="Arial" pitchFamily="34" charset="0"/>
            </a:endParaRPr>
          </a:p>
          <a:p>
            <a:pPr eaLnBrk="1" hangingPunct="1"/>
            <a:r>
              <a:rPr lang="ar-EG" sz="4000" b="1" u="sng" dirty="0" smtClean="0">
                <a:solidFill>
                  <a:srgbClr val="C00000"/>
                </a:solidFill>
                <a:cs typeface="Arial" pitchFamily="34" charset="0"/>
              </a:rPr>
              <a:t>س – هل تبلورت الرُّومانسيَّةُ بعدَ هذا الاصطلاحِ السَّابقِ؟ </a:t>
            </a:r>
          </a:p>
          <a:p>
            <a:pPr eaLnBrk="1" hangingPunct="1"/>
            <a:r>
              <a:rPr lang="ar-EG" sz="3600" b="1" dirty="0" smtClean="0">
                <a:cs typeface="Arial" pitchFamily="34" charset="0"/>
              </a:rPr>
              <a:t>ج – نعم تبلورتِ الرُّومانسيَّةُ كمذهبٍ أدبيٍّ بعدَ هذا </a:t>
            </a:r>
            <a:r>
              <a:rPr lang="ar-SA" sz="3600" b="1" dirty="0" smtClean="0">
                <a:cs typeface="Arial" pitchFamily="34" charset="0"/>
              </a:rPr>
              <a:t>الاصطلاح</a:t>
            </a:r>
            <a:r>
              <a:rPr lang="ar-EG" sz="3600" b="1" dirty="0" smtClean="0">
                <a:cs typeface="Arial" pitchFamily="34" charset="0"/>
              </a:rPr>
              <a:t> السَّابقِ من </a:t>
            </a:r>
            <a:r>
              <a:rPr lang="ar-EG" sz="3600" b="1" dirty="0" smtClean="0">
                <a:solidFill>
                  <a:srgbClr val="C00000"/>
                </a:solidFill>
                <a:cs typeface="Arial" pitchFamily="34" charset="0"/>
              </a:rPr>
              <a:t>« فردريك </a:t>
            </a:r>
            <a:r>
              <a:rPr lang="ar-EG" sz="3600" b="1" dirty="0" err="1" smtClean="0">
                <a:solidFill>
                  <a:srgbClr val="C00000"/>
                </a:solidFill>
                <a:cs typeface="Arial" pitchFamily="34" charset="0"/>
              </a:rPr>
              <a:t>شليجل</a:t>
            </a:r>
            <a:r>
              <a:rPr lang="ar-EG" sz="3600" b="1" dirty="0" smtClean="0">
                <a:solidFill>
                  <a:srgbClr val="C00000"/>
                </a:solidFill>
                <a:cs typeface="Arial" pitchFamily="34" charset="0"/>
              </a:rPr>
              <a:t> » </a:t>
            </a:r>
            <a:r>
              <a:rPr lang="ar-EG" sz="3600" b="1" dirty="0" smtClean="0">
                <a:cs typeface="Arial" pitchFamily="34" charset="0"/>
              </a:rPr>
              <a:t>، وبدأ النَّاسُ يدركونَ معناها الحقيقيَّ التَّجديديَّ </a:t>
            </a:r>
            <a:r>
              <a:rPr lang="ar-EG" sz="3600" b="1" dirty="0" err="1" smtClean="0">
                <a:cs typeface="Arial" pitchFamily="34" charset="0"/>
              </a:rPr>
              <a:t>،</a:t>
            </a:r>
            <a:r>
              <a:rPr lang="ar-EG" sz="3600" b="1" dirty="0" smtClean="0">
                <a:cs typeface="Arial" pitchFamily="34" charset="0"/>
              </a:rPr>
              <a:t> </a:t>
            </a:r>
            <a:r>
              <a:rPr lang="ar-SA" sz="3600" b="1" dirty="0" smtClean="0">
                <a:cs typeface="Arial" pitchFamily="34" charset="0"/>
              </a:rPr>
              <a:t>و</a:t>
            </a:r>
            <a:r>
              <a:rPr lang="ar-EG" sz="3600" b="1" dirty="0" smtClean="0">
                <a:cs typeface="Arial" pitchFamily="34" charset="0"/>
              </a:rPr>
              <a:t> يكتشفون سرَّ ثورتِهَا على الكلاسيكيَّةِ .</a:t>
            </a:r>
            <a:r>
              <a:rPr lang="ar-EG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الرُّومانسيَّةُ في أوروبَّا :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b="1" dirty="0"/>
          </a:p>
          <a:p>
            <a:pPr eaLnBrk="1" hangingPunct="1">
              <a:buFont typeface="Arial" charset="0"/>
              <a:buNone/>
              <a:defRPr/>
            </a:pPr>
            <a:r>
              <a:rPr lang="ar-EG" sz="5400" b="1" dirty="0" smtClean="0">
                <a:solidFill>
                  <a:srgbClr val="C00000"/>
                </a:solidFill>
              </a:rPr>
              <a:t>- أوَّلًا : الرُّومانسيَّةُ في بريطانيا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نضجت على </a:t>
            </a:r>
            <a:r>
              <a:rPr lang="ar-EG" sz="4400" b="1" dirty="0" err="1" smtClean="0"/>
              <a:t>يدي </a:t>
            </a:r>
            <a:r>
              <a:rPr lang="ar-EG" sz="4400" b="1" dirty="0" smtClean="0">
                <a:solidFill>
                  <a:srgbClr val="C00000"/>
                </a:solidFill>
              </a:rPr>
              <a:t>« توماس جراي »</a:t>
            </a:r>
            <a:r>
              <a:rPr lang="ar-EG" sz="4400" b="1" dirty="0" smtClean="0"/>
              <a:t> و </a:t>
            </a:r>
            <a:r>
              <a:rPr lang="ar-EG" sz="4400" b="1" dirty="0" smtClean="0">
                <a:solidFill>
                  <a:srgbClr val="C00000"/>
                </a:solidFill>
              </a:rPr>
              <a:t>« ويليام بليك » </a:t>
            </a:r>
            <a:r>
              <a:rPr lang="ar-EG" sz="4400" b="1" dirty="0" smtClean="0"/>
              <a:t>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. 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تابعُ الرُّومانسيَّةِ </a:t>
            </a:r>
            <a:r>
              <a:rPr lang="ar-EG" sz="6000" b="1" dirty="0">
                <a:solidFill>
                  <a:schemeClr val="tx2">
                    <a:lumMod val="75000"/>
                  </a:schemeClr>
                </a:solidFill>
              </a:rPr>
              <a:t>في أوروبَّا </a:t>
            </a:r>
            <a:r>
              <a:rPr lang="ar-EG" sz="48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>
                <a:solidFill>
                  <a:srgbClr val="C00000"/>
                </a:solidFill>
              </a:rPr>
              <a:t>- ثانيًا : الرُّومانسيَّةُ في فرنسا : </a:t>
            </a:r>
          </a:p>
          <a:p>
            <a:pPr eaLnBrk="1" hangingPunct="1">
              <a:defRPr/>
            </a:pPr>
            <a:r>
              <a:rPr lang="ar-EG" sz="4800" b="1" dirty="0" smtClean="0"/>
              <a:t>أنَّ </a:t>
            </a:r>
            <a:r>
              <a:rPr lang="ar-EG" sz="4800" b="1" dirty="0"/>
              <a:t>الثَّورةَ </a:t>
            </a:r>
            <a:r>
              <a:rPr lang="ar-EG" sz="4800" b="1" dirty="0" smtClean="0"/>
              <a:t>الفرنسيَّةَ ( </a:t>
            </a:r>
            <a:r>
              <a:rPr lang="ar-EG" sz="4400" b="1" dirty="0" smtClean="0"/>
              <a:t>1798م ) </a:t>
            </a:r>
            <a:r>
              <a:rPr lang="ar-EG" sz="4800" b="1" dirty="0" smtClean="0"/>
              <a:t>هي </a:t>
            </a:r>
            <a:r>
              <a:rPr lang="ar-EG" sz="4800" b="1" dirty="0"/>
              <a:t>أحدُ العواملِ الرئيسةِ </a:t>
            </a:r>
            <a:r>
              <a:rPr lang="ar-EG" sz="4800" b="1" dirty="0" smtClean="0"/>
              <a:t>الَّتي </a:t>
            </a:r>
            <a:r>
              <a:rPr lang="ar-EG" sz="4800" b="1" dirty="0"/>
              <a:t>كانت باعثًا ونتيجةً </a:t>
            </a:r>
            <a:r>
              <a:rPr lang="ar-EG" sz="4800" b="1" dirty="0" smtClean="0"/>
              <a:t>للفكرِ </a:t>
            </a:r>
            <a:r>
              <a:rPr lang="ar-EG" sz="4800" b="1" dirty="0"/>
              <a:t>الرُّومانسيِّ المتحرِّرِ والمتمرِّدِ </a:t>
            </a:r>
            <a:r>
              <a:rPr lang="ar-SA" sz="4800" b="1" dirty="0" smtClean="0"/>
              <a:t>على</a:t>
            </a:r>
            <a:r>
              <a:rPr lang="ar-EG" sz="4800" b="1" dirty="0" smtClean="0"/>
              <a:t> الكنيسةُ والواقعُ </a:t>
            </a:r>
            <a:r>
              <a:rPr lang="ar-EG" sz="4800" b="1" dirty="0" err="1"/>
              <a:t>الفرنسيُّ </a:t>
            </a:r>
            <a:r>
              <a:rPr lang="ar-EG" sz="4800" b="1" dirty="0" err="1" smtClean="0"/>
              <a:t>.</a:t>
            </a:r>
            <a:endParaRPr lang="ar-EG" sz="4800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EG" sz="4000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372600" cy="10969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sz="6000" b="1" dirty="0">
                <a:solidFill>
                  <a:schemeClr val="tx2">
                    <a:lumMod val="75000"/>
                  </a:schemeClr>
                </a:solidFill>
              </a:rPr>
              <a:t>- تابعُ الرُّومانسيَّةِ في أوروبَّا : </a:t>
            </a:r>
            <a:endParaRPr lang="ar-SA" sz="6000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EG" sz="4800" b="1" dirty="0" smtClean="0"/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ar-EG" sz="4800" b="1" dirty="0" smtClean="0">
                <a:solidFill>
                  <a:srgbClr val="C00000"/>
                </a:solidFill>
              </a:rPr>
              <a:t>ثالثًا </a:t>
            </a:r>
            <a:r>
              <a:rPr lang="ar-EG" sz="4800" b="1" dirty="0">
                <a:solidFill>
                  <a:srgbClr val="C00000"/>
                </a:solidFill>
              </a:rPr>
              <a:t>: الرُّومانسيَّةُ في إيطاليا </a:t>
            </a:r>
            <a:r>
              <a:rPr lang="ar-EG" sz="4800" b="1" dirty="0" smtClean="0">
                <a:solidFill>
                  <a:srgbClr val="C00000"/>
                </a:solidFill>
              </a:rPr>
              <a:t>: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ar-EG" sz="4800" b="1" dirty="0" smtClean="0"/>
              <a:t> </a:t>
            </a:r>
            <a:endParaRPr lang="ar-EG" sz="4800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4000" b="1" dirty="0" smtClean="0"/>
              <a:t>أصبح </a:t>
            </a:r>
            <a:r>
              <a:rPr lang="ar-EG" sz="4000" b="1" dirty="0" err="1" smtClean="0"/>
              <a:t>اصطلاحُ </a:t>
            </a:r>
            <a:r>
              <a:rPr lang="ar-EG" sz="4000" b="1" dirty="0">
                <a:solidFill>
                  <a:srgbClr val="C00000"/>
                </a:solidFill>
              </a:rPr>
              <a:t>« رومانسيِّ » </a:t>
            </a:r>
            <a:r>
              <a:rPr lang="ar-EG" sz="4000" b="1" dirty="0"/>
              <a:t>في الأدبِ </a:t>
            </a:r>
            <a:r>
              <a:rPr lang="ar-EG" sz="4000" b="1" dirty="0" err="1"/>
              <a:t>يعني </a:t>
            </a:r>
            <a:r>
              <a:rPr lang="ar-EG" sz="4000" b="1" dirty="0" smtClean="0">
                <a:solidFill>
                  <a:srgbClr val="C00000"/>
                </a:solidFill>
              </a:rPr>
              <a:t>«</a:t>
            </a:r>
            <a:r>
              <a:rPr lang="ar-EG" sz="4000" b="1" dirty="0" smtClean="0"/>
              <a:t> </a:t>
            </a:r>
            <a:r>
              <a:rPr lang="ar-EG" sz="4000" b="1" dirty="0">
                <a:solidFill>
                  <a:srgbClr val="C00000"/>
                </a:solidFill>
              </a:rPr>
              <a:t>ليبراليًّا » </a:t>
            </a:r>
            <a:r>
              <a:rPr lang="ar-EG" sz="4000" b="1" dirty="0"/>
              <a:t>( أي حرًّا ) في السِّياقِ السِّياسيِّ . </a:t>
            </a:r>
          </a:p>
          <a:p>
            <a:pPr eaLnBrk="1" hangingPunct="1">
              <a:buFont typeface="Arial" charset="0"/>
              <a:buNone/>
              <a:defRPr/>
            </a:pP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أبرزُ الرُّومانسيِّينَ في التَّاريخِ الأدبيِّ النَّقديِّ :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- من أبرزِ الرُّومانسيِّينَ عبر التَّاريخِ الإنسانيِّ هؤلاء </a:t>
            </a:r>
            <a:r>
              <a:rPr lang="ar-EG" b="1" dirty="0" smtClean="0"/>
              <a:t>: </a:t>
            </a:r>
          </a:p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err="1" smtClean="0"/>
              <a:t>1 </a:t>
            </a:r>
            <a:r>
              <a:rPr lang="ar-EG" sz="4000" b="1" dirty="0" smtClean="0">
                <a:solidFill>
                  <a:srgbClr val="C00000"/>
                </a:solidFill>
              </a:rPr>
              <a:t>–الأديبُ الفرنسيُّ « جان جاك </a:t>
            </a:r>
            <a:r>
              <a:rPr lang="ar-EG" sz="4000" b="1" dirty="0" err="1" smtClean="0">
                <a:solidFill>
                  <a:srgbClr val="C00000"/>
                </a:solidFill>
              </a:rPr>
              <a:t>روسُّو </a:t>
            </a:r>
            <a:r>
              <a:rPr lang="ar-EG" sz="4000" b="1" dirty="0" smtClean="0">
                <a:solidFill>
                  <a:srgbClr val="C00000"/>
                </a:solidFill>
              </a:rPr>
              <a:t>» </a:t>
            </a:r>
            <a:r>
              <a:rPr lang="ar-EG" sz="3600" b="1" dirty="0" smtClean="0"/>
              <a:t>يُعدُّ رائدًا للمدرسةِ الرُّومانسيَّةِ الحديثةِ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smtClean="0"/>
              <a:t>2 </a:t>
            </a:r>
            <a:r>
              <a:rPr lang="ar-EG" sz="4000" b="1" dirty="0" smtClean="0">
                <a:solidFill>
                  <a:srgbClr val="C00000"/>
                </a:solidFill>
              </a:rPr>
              <a:t>– الكاتبُ الفرنسيُّ « شاتو بريان » </a:t>
            </a:r>
            <a:r>
              <a:rPr lang="ar-EG" sz="3600" b="1" dirty="0" smtClean="0"/>
              <a:t>ويعدُّ من </a:t>
            </a:r>
            <a:r>
              <a:rPr lang="ar-SA" sz="3600" b="1" dirty="0" smtClean="0"/>
              <a:t>ال</a:t>
            </a:r>
            <a:r>
              <a:rPr lang="ar-EG" sz="3600" b="1" dirty="0" smtClean="0"/>
              <a:t>روَّادِ الَّذينَ ثاروا على الأدبِ اليونانيِّ </a:t>
            </a:r>
            <a:r>
              <a:rPr lang="ar-EG" b="1" dirty="0" err="1" smtClean="0"/>
              <a:t>القديم.</a:t>
            </a: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4000" b="1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تابعُ أبرزِ </a:t>
            </a:r>
            <a:r>
              <a:rPr lang="ar-EG" sz="4000" b="1" dirty="0">
                <a:solidFill>
                  <a:schemeClr val="tx2">
                    <a:lumMod val="75000"/>
                  </a:schemeClr>
                </a:solidFill>
              </a:rPr>
              <a:t>الرُّومانسيِّينَ في التَّاريخِ الأدبيِّ النَّقديِّ 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571500" indent="-571500" eaLnBrk="1" hangingPunct="1">
              <a:spcBef>
                <a:spcPts val="0"/>
              </a:spcBef>
              <a:buFontTx/>
              <a:buChar char="-"/>
              <a:defRPr/>
            </a:pPr>
            <a:r>
              <a:rPr lang="ar-SA" sz="3600" b="1" dirty="0" smtClean="0"/>
              <a:t>3 - </a:t>
            </a:r>
            <a:r>
              <a:rPr lang="ar-EG" sz="3600" b="1" dirty="0" smtClean="0"/>
              <a:t>مجموعة من الأدباءِ والشُّعراء الإنجليز من بينِ هؤلاء :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أ </a:t>
            </a:r>
            <a:r>
              <a:rPr lang="ar-EG" sz="3600" b="1" dirty="0" smtClean="0">
                <a:solidFill>
                  <a:srgbClr val="C00000"/>
                </a:solidFill>
              </a:rPr>
              <a:t>– توماس جراي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( 1716 : 1771 )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ب </a:t>
            </a:r>
            <a:r>
              <a:rPr lang="ar-EG" sz="3600" b="1" dirty="0" smtClean="0">
                <a:solidFill>
                  <a:srgbClr val="C00000"/>
                </a:solidFill>
              </a:rPr>
              <a:t>– وليام </a:t>
            </a:r>
            <a:r>
              <a:rPr lang="ar-SA" sz="3600" b="1" dirty="0" smtClean="0">
                <a:solidFill>
                  <a:srgbClr val="C00000"/>
                </a:solidFill>
              </a:rPr>
              <a:t>ب</a:t>
            </a:r>
            <a:r>
              <a:rPr lang="ar-EG" sz="3600" b="1" dirty="0" smtClean="0">
                <a:solidFill>
                  <a:srgbClr val="C00000"/>
                </a:solidFill>
              </a:rPr>
              <a:t>ليك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( 1757 : 1827 م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</a:t>
            </a:r>
            <a:r>
              <a:rPr lang="ar-EG" sz="3600" b="1" dirty="0" smtClean="0">
                <a:solidFill>
                  <a:srgbClr val="C00000"/>
                </a:solidFill>
              </a:rPr>
              <a:t>– شيلي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( 1762 : 1822 م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د – </a:t>
            </a:r>
            <a:r>
              <a:rPr lang="ar-EG" sz="3600" b="1" dirty="0" err="1" smtClean="0">
                <a:solidFill>
                  <a:srgbClr val="C00000"/>
                </a:solidFill>
              </a:rPr>
              <a:t>كيتش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( 1795 : 1821 م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هـ </a:t>
            </a:r>
            <a:r>
              <a:rPr lang="ar-EG" sz="3600" b="1" dirty="0" smtClean="0">
                <a:solidFill>
                  <a:srgbClr val="C00000"/>
                </a:solidFill>
              </a:rPr>
              <a:t>- </a:t>
            </a:r>
            <a:r>
              <a:rPr lang="ar-EG" sz="3600" b="1" dirty="0" err="1" smtClean="0">
                <a:solidFill>
                  <a:srgbClr val="C00000"/>
                </a:solidFill>
              </a:rPr>
              <a:t>بايرون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( 1788 : 1824 ) .</a:t>
            </a:r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- تابعُ أبرزِ الرُّومانسيِّينَ في التَّاريخِ الأدبيِّ النَّقديِّ : 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4 – </a:t>
            </a:r>
            <a:r>
              <a:rPr lang="ar-EG" sz="3600" b="1" dirty="0" smtClean="0">
                <a:solidFill>
                  <a:srgbClr val="C00000"/>
                </a:solidFill>
              </a:rPr>
              <a:t>الشَّاعرُ الألمانيُّ </a:t>
            </a:r>
            <a:r>
              <a:rPr lang="ar-EG" sz="4000" b="1" dirty="0" smtClean="0">
                <a:solidFill>
                  <a:srgbClr val="C00000"/>
                </a:solidFill>
              </a:rPr>
              <a:t>« </a:t>
            </a:r>
            <a:r>
              <a:rPr lang="ar-EG" sz="4000" b="1" dirty="0" err="1" smtClean="0">
                <a:solidFill>
                  <a:srgbClr val="C00000"/>
                </a:solidFill>
              </a:rPr>
              <a:t>جُوته»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3600" b="1" dirty="0" smtClean="0"/>
              <a:t>: ألَّفَ رِوايتين مهمَّتينِ في سياقِ القصِّ ، الأولى : </a:t>
            </a:r>
            <a:r>
              <a:rPr lang="ar-EG" sz="3600" b="1" dirty="0">
                <a:solidFill>
                  <a:srgbClr val="C00000"/>
                </a:solidFill>
              </a:rPr>
              <a:t>« آلام </a:t>
            </a:r>
            <a:r>
              <a:rPr lang="ar-EG" sz="3600" b="1" dirty="0" err="1" smtClean="0">
                <a:solidFill>
                  <a:srgbClr val="C00000"/>
                </a:solidFill>
              </a:rPr>
              <a:t>فرتر</a:t>
            </a:r>
            <a:r>
              <a:rPr lang="ar-EG" sz="3600" b="1" dirty="0" smtClean="0">
                <a:solidFill>
                  <a:srgbClr val="C00000"/>
                </a:solidFill>
              </a:rPr>
              <a:t> » </a:t>
            </a:r>
            <a:r>
              <a:rPr lang="ar-EG" sz="3600" b="1" dirty="0" smtClean="0"/>
              <a:t>، والثَّانيةُ </a:t>
            </a:r>
            <a:r>
              <a:rPr lang="ar-EG" sz="3600" b="1" dirty="0" smtClean="0">
                <a:solidFill>
                  <a:srgbClr val="C00000"/>
                </a:solidFill>
              </a:rPr>
              <a:t>« </a:t>
            </a:r>
            <a:r>
              <a:rPr lang="ar-EG" sz="3600" b="1" dirty="0" err="1" smtClean="0">
                <a:solidFill>
                  <a:srgbClr val="C00000"/>
                </a:solidFill>
              </a:rPr>
              <a:t>فاوست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5 </a:t>
            </a:r>
            <a:r>
              <a:rPr lang="ar-EG" sz="4000" b="1" dirty="0" smtClean="0">
                <a:solidFill>
                  <a:srgbClr val="C00000"/>
                </a:solidFill>
              </a:rPr>
              <a:t>– الشَّاعرُ الألمانيُّ « </a:t>
            </a:r>
            <a:r>
              <a:rPr lang="ar-EG" sz="4000" b="1" dirty="0" err="1" smtClean="0">
                <a:solidFill>
                  <a:srgbClr val="C00000"/>
                </a:solidFill>
              </a:rPr>
              <a:t>شيلر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  <a:r>
              <a:rPr lang="ar-EG" sz="4000" b="1" dirty="0" err="1" smtClean="0">
                <a:solidFill>
                  <a:srgbClr val="C00000"/>
                </a:solidFill>
              </a:rPr>
              <a:t>»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6 </a:t>
            </a:r>
            <a:r>
              <a:rPr lang="ar-EG" sz="4000" b="1" dirty="0" smtClean="0">
                <a:solidFill>
                  <a:srgbClr val="C00000"/>
                </a:solidFill>
              </a:rPr>
              <a:t>– الشَّاعرُ الفرنسيُّ « </a:t>
            </a:r>
            <a:r>
              <a:rPr lang="ar-EG" sz="4000" b="1" dirty="0" err="1" smtClean="0">
                <a:solidFill>
                  <a:srgbClr val="C00000"/>
                </a:solidFill>
              </a:rPr>
              <a:t>بودلير</a:t>
            </a:r>
            <a:r>
              <a:rPr lang="ar-EG" sz="4000" b="1" dirty="0" smtClean="0">
                <a:solidFill>
                  <a:srgbClr val="C00000"/>
                </a:solidFill>
              </a:rPr>
              <a:t> » </a:t>
            </a:r>
            <a:r>
              <a:rPr lang="ar-EG" b="1" dirty="0" smtClean="0"/>
              <a:t>أخذ</a:t>
            </a:r>
            <a:r>
              <a:rPr lang="ar-SA" b="1" dirty="0" smtClean="0"/>
              <a:t>المذهب الرومانسي في عصره</a:t>
            </a:r>
            <a:r>
              <a:rPr lang="ar-EG" b="1" dirty="0" smtClean="0"/>
              <a:t> شكل الإلحاد الدِّيني </a:t>
            </a:r>
            <a:r>
              <a:rPr lang="ar-EG" sz="3600" b="1" dirty="0" smtClean="0"/>
              <a:t>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478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أهدافُ الرُّومانسيَّةِ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182100" cy="52578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b="1" u="sng" dirty="0" smtClean="0">
                <a:solidFill>
                  <a:srgbClr val="C00000"/>
                </a:solidFill>
              </a:rPr>
              <a:t>س – استعرضْ ( استعرضي ) في إيجازٍ هدفَ الرُّومانسيَّةِ الرئيسَ </a:t>
            </a:r>
            <a:r>
              <a:rPr lang="ar-EG" b="1" dirty="0" smtClean="0">
                <a:solidFill>
                  <a:srgbClr val="C00000"/>
                </a:solidFill>
              </a:rPr>
              <a:t>؟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كان هدفُ الرُّومانسيَّةِ الرَّئيسُ هو التَّخلُّصِ من سيطرةِ الآداب الإغريقيَّةِ والرُّومانيَّةِ، والابتعاد عن تقليدِهما </a:t>
            </a:r>
            <a:r>
              <a:rPr lang="ar-EG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و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محاكاتهِما، وبخاصَّةٍ حينما أخذت أقطارُ أوروبَّا تأخذُ نفسها نحوَ الاستقلالِ لغويًّا وفكريًّا وأدبيًّا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- هل هناك نموذجٌ يمثِّلُ تلك الاستقلاليَّةَ  النَّوعيَّةَ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 ، هناك نموذجٌ  على لسانِ الرسَّام الألمانيِّ الرُّومانسيِّ </a:t>
            </a:r>
            <a:r>
              <a:rPr lang="ar-EG" b="1" dirty="0" smtClean="0">
                <a:solidFill>
                  <a:srgbClr val="C00000"/>
                </a:solidFill>
              </a:rPr>
              <a:t>« كاسبر ديفيد فريدريش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حيثُ قالَ : « إنَّ مشاعرَ الفنَّانِ هي قوانينُهُ الخاصَّةُ » .   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الرُّومانسيَّةُ ثورةٌ على القيودِ القديمةِ المتوارثةِ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هل ك</a:t>
            </a:r>
            <a:r>
              <a:rPr lang="ar-SA" sz="4000" b="1" u="sng" dirty="0" smtClean="0">
                <a:solidFill>
                  <a:srgbClr val="C00000"/>
                </a:solidFill>
              </a:rPr>
              <a:t>ا</a:t>
            </a:r>
            <a:r>
              <a:rPr lang="ar-EG" sz="4000" b="1" u="sng" dirty="0" smtClean="0">
                <a:solidFill>
                  <a:srgbClr val="C00000"/>
                </a:solidFill>
              </a:rPr>
              <a:t>نت الرُّومانسيَّةُ ثورة فقط على الآداب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الكلاسيكيَّةِ القديمةِ فحسب ؟</a:t>
            </a:r>
            <a:r>
              <a:rPr lang="ar-EG" sz="36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endParaRPr lang="ar-EG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لا ، لم تكن الرُّومانسيَّةُ ثورةً على الآدابِ الإغريقيَّةِ والَّلاتينيَّةِ والكلاسيكيَّةِ فحسب ، وإنَّما كانت ثورةً أيضًا على جميعِ القيودِ الفنِّيَّةِ المتوارثة 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التي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حدَّت من تطوُّرِ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الأدبِ.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ar-EG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غلبة نزعة التَّمرُّدِ على 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الرُّومانسيِّينَ : 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هل بالفعل غل</a:t>
            </a:r>
            <a:r>
              <a:rPr lang="ar-SA" sz="3600" b="1" u="sng" dirty="0" smtClean="0">
                <a:solidFill>
                  <a:srgbClr val="C00000"/>
                </a:solidFill>
              </a:rPr>
              <a:t>ب</a:t>
            </a:r>
            <a:r>
              <a:rPr lang="ar-EG" sz="3600" b="1" u="sng" dirty="0" smtClean="0">
                <a:solidFill>
                  <a:srgbClr val="C00000"/>
                </a:solidFill>
              </a:rPr>
              <a:t>ت نزعةُ التَّمرُّدِ على الرُّومانسيِّينَ ؟ </a:t>
            </a:r>
          </a:p>
          <a:p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- لقد غَلَبَتْ على الرُّومانسيِّينَ نزعةُ التَّمرُّدِ على القيودِ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الكلا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سيكية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، فدعوا إلى التَّخلُّصِ من كلِّ ما يُكبِّلُ المَلَكاتِ، ويقيِّدُ الفنَّ والأدبَ ، ويجعلهما محاكاةً جامدةً لما اِتَّخذَهُ اليونانُ والَّلاتين من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أصولٍ .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5574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47800"/>
          </a:xfrm>
        </p:spPr>
        <p:txBody>
          <a:bodyPr/>
          <a:lstStyle/>
          <a:p>
            <a:r>
              <a:rPr lang="ar-EG" dirty="0" smtClean="0"/>
              <a:t>- الرُّومانسيَّةُ وإشادتُها بأدب العاطفة والحزنِ والأم والخيالِ والتَّمرُّدِ الوجدانيِّ :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اعقد ( اعقدي ) موازنةً مصغَّرةً بينَ رؤيتي الكلاسيكيَّة والرومانسيَّةِ إزاءَ الأدبِ ؟ </a:t>
            </a:r>
          </a:p>
          <a:p>
            <a:r>
              <a:rPr lang="ar-EG" sz="4000" b="1" dirty="0" smtClean="0"/>
              <a:t>ج – عُدَّ الأدبُ الكلاسيكيُّ أدبَ العقلِ و </a:t>
            </a:r>
            <a:r>
              <a:rPr lang="ar-EG" sz="4000" b="1" dirty="0" err="1" smtClean="0"/>
              <a:t>الصَّنعةِ</a:t>
            </a:r>
            <a:r>
              <a:rPr lang="ar-EG" sz="4000" b="1" dirty="0" smtClean="0"/>
              <a:t> الماهرةِ وجمال الشَّكلِ ، والمواضيع الإنسانيَّة العامَّةِ ، واتِّباع الأصولِ الفنِّيَّة القديمة . فجاءت الرُّومانسيَّةُ لتشيدَ بأدبِ العاطفةِ والحزنِ والألمِ والخيالِ والتَّمرُّدِ الوجدانيّ ، والفرار من الواقع ، والتَّخلُّص من الأصولِ التَّقليديَّةِ للأدبِ .  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40453316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000" b="1" dirty="0" smtClean="0"/>
              <a:t>الرُّومانسيُّونَ واتِّخاذُهُم «الرُّومانسيَّةَ» مبدأً لمذهبهم : </a:t>
            </a:r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– ما العنوان الَّذي اِختارَهُ الرُّومانسيُّونَ لمذهبِهِم ؟</a:t>
            </a:r>
            <a:r>
              <a:rPr lang="ar-EG" u="sng" dirty="0" smtClean="0"/>
              <a:t> </a:t>
            </a:r>
          </a:p>
          <a:p>
            <a:r>
              <a:rPr lang="ar-EG" sz="4400" b="1" dirty="0" smtClean="0"/>
              <a:t>ج – لقِدِ اِختارَ الرُّومانسيُّونَ </a:t>
            </a:r>
            <a:r>
              <a:rPr lang="ar-EG" sz="4400" b="1" dirty="0" smtClean="0">
                <a:solidFill>
                  <a:srgbClr val="C00000"/>
                </a:solidFill>
              </a:rPr>
              <a:t>« الرُّومانسيَّةَ » </a:t>
            </a:r>
            <a:r>
              <a:rPr lang="ar-EG" sz="4400" b="1" dirty="0" smtClean="0"/>
              <a:t>، - وهي إحدى لهجاتِ سويسرَا – عنوانًا </a:t>
            </a:r>
            <a:r>
              <a:rPr lang="ar-EG" sz="4400" b="1" dirty="0" err="1" smtClean="0"/>
              <a:t>لمذهبِهِم.</a:t>
            </a:r>
            <a:r>
              <a:rPr lang="ar-EG" sz="4400" b="1" dirty="0" smtClean="0"/>
              <a:t>   </a:t>
            </a:r>
            <a:endParaRPr lang="en-US" sz="4400" b="1" dirty="0"/>
          </a:p>
        </p:txBody>
      </p:sp>
    </p:spTree>
    <p:extLst>
      <p:ext uri="{BB962C8B-B14F-4D97-AF65-F5344CB8AC3E}">
        <p14:creationId xmlns="" xmlns:p14="http://schemas.microsoft.com/office/powerpoint/2010/main" val="22469710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الرُّومانسيَّةُ تعني الإبداعيَّةَ أو الابتداعيَّةَ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endParaRPr lang="ar-EG" sz="4000" b="1" dirty="0" smtClean="0">
              <a:solidFill>
                <a:srgbClr val="C00000"/>
              </a:solidFill>
            </a:endParaRPr>
          </a:p>
          <a:p>
            <a:r>
              <a:rPr lang="ar-EG" sz="4800" b="1" u="sng" dirty="0" smtClean="0">
                <a:solidFill>
                  <a:srgbClr val="C00000"/>
                </a:solidFill>
              </a:rPr>
              <a:t>س - ما المصطلحُ الَّذي عُرفت به الرُّومانسيَّةُ </a:t>
            </a:r>
            <a:r>
              <a:rPr lang="ar-EG" sz="4800" b="1" dirty="0" smtClean="0">
                <a:solidFill>
                  <a:srgbClr val="C00000"/>
                </a:solidFill>
              </a:rPr>
              <a:t>؟ </a:t>
            </a:r>
          </a:p>
          <a:p>
            <a:r>
              <a:rPr lang="ar-EG" sz="5400" b="1" dirty="0" smtClean="0"/>
              <a:t>ج – عُرفت الرُّومانسيَّةُ بالإبداعيَّة مرَّةً والابتداعيَّة مرَّةً </a:t>
            </a:r>
            <a:r>
              <a:rPr lang="ar-EG" sz="5400" b="1" dirty="0" err="1" smtClean="0"/>
              <a:t>أخرى.</a:t>
            </a:r>
            <a:r>
              <a:rPr lang="ar-EG" sz="4400" b="1" dirty="0" smtClean="0"/>
              <a:t> </a:t>
            </a:r>
            <a:endParaRPr lang="en-US" sz="4400" b="1" dirty="0"/>
          </a:p>
        </p:txBody>
      </p:sp>
    </p:spTree>
    <p:extLst>
      <p:ext uri="{BB962C8B-B14F-4D97-AF65-F5344CB8AC3E}">
        <p14:creationId xmlns="" xmlns:p14="http://schemas.microsoft.com/office/powerpoint/2010/main" val="256527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الرُّومانسيَّةُ والتَّشديدُ على العواطفِ القويَّةِ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ما الَّذي شدَّدت عليهِ الرُّومانسيَّةُ في سياقها النَّقديِّ؟ </a:t>
            </a:r>
          </a:p>
          <a:p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لقد شدَّدتِ الرُّومانسيَّةُ على العواطفِ القويَّةِ الَّتي تتضمَّنُ الهلعَ والرَّهبةَ والرُّعبَ - كتجاربَ جماليَّةٍ – والخيالَ الفرديَّ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كسلطةٍ ناقدةٍ ، مِمَّا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سمحَ بالتَّحرُّرِ من الأفكارِ الكلاسيكيَّةِ حولَ الشَّكلِ </a:t>
            </a:r>
            <a:r>
              <a:rPr lang="ar-EG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الفنِّيِّ.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9400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الرُّومانسيَّةُ والسٍّياقُ الفلسفيُّ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400" b="1" u="sng" dirty="0" smtClean="0">
                <a:solidFill>
                  <a:srgbClr val="C00000"/>
                </a:solidFill>
              </a:rPr>
              <a:t>س – هل دخلتِ الرُّومانسيَّةُ في السِّياق الفلسفيِّ ؟ </a:t>
            </a:r>
          </a:p>
          <a:p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لقد دخلتِ الرُّومانسيَّةُ في سياقِ الفلسفةِ ، وتجلَّت بوضوحٍ في نظريَّةِ الإنسانِ الأعلى </a:t>
            </a:r>
            <a:r>
              <a:rPr lang="ar-EG" sz="4400" b="1" dirty="0" smtClean="0">
                <a:solidFill>
                  <a:srgbClr val="002060"/>
                </a:solidFill>
              </a:rPr>
              <a:t>(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400" b="1" dirty="0" smtClean="0">
                <a:solidFill>
                  <a:srgbClr val="002060"/>
                </a:solidFill>
              </a:rPr>
              <a:t>السوبر مان )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عندَ </a:t>
            </a:r>
            <a:r>
              <a:rPr lang="ar-EG" sz="4400" b="1" dirty="0" smtClean="0">
                <a:solidFill>
                  <a:srgbClr val="C00000"/>
                </a:solidFill>
              </a:rPr>
              <a:t>« </a:t>
            </a:r>
            <a:r>
              <a:rPr lang="ar-EG" sz="4400" b="1" dirty="0" err="1" smtClean="0">
                <a:solidFill>
                  <a:srgbClr val="C00000"/>
                </a:solidFill>
              </a:rPr>
              <a:t>نيتشه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ونظريَّة </a:t>
            </a:r>
            <a:r>
              <a:rPr lang="ar-EG" sz="4400" b="1" dirty="0" smtClean="0">
                <a:solidFill>
                  <a:srgbClr val="002060"/>
                </a:solidFill>
              </a:rPr>
              <a:t>« الوثبةِ الحيويَّةِ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عندَ </a:t>
            </a:r>
            <a:r>
              <a:rPr lang="ar-EG" sz="4400" b="1" dirty="0" smtClean="0">
                <a:solidFill>
                  <a:srgbClr val="C00000"/>
                </a:solidFill>
              </a:rPr>
              <a:t>« برغسون »</a:t>
            </a:r>
          </a:p>
          <a:p>
            <a:r>
              <a:rPr lang="ar-EG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86949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الرُّومانسيَّةُ مذهبٌ أدبيٌّ يهتمُّ بالنَّفسِ الإنسانيَّةِ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dirty="0" smtClean="0">
                <a:solidFill>
                  <a:srgbClr val="C00000"/>
                </a:solidFill>
              </a:rPr>
              <a:t>- </a:t>
            </a:r>
            <a:r>
              <a:rPr lang="ar-EG" sz="3600" b="1" u="sng" dirty="0" smtClean="0">
                <a:solidFill>
                  <a:srgbClr val="C00000"/>
                </a:solidFill>
              </a:rPr>
              <a:t>يقولون : </a:t>
            </a:r>
            <a:r>
              <a:rPr lang="ar-EG" sz="4000" b="1" u="sng" dirty="0" smtClean="0">
                <a:solidFill>
                  <a:srgbClr val="C00000"/>
                </a:solidFill>
              </a:rPr>
              <a:t>« إن الرُّومانسيَّةَ مذهبٌ أدبيٌّ يهتمُّ بالنَّفسِ الإنسانيَّة » اِشرح ( اِشرَحي ) ذلك بصورةٍ موجزةٍ 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  <a:r>
              <a:rPr lang="ar-EG" sz="4000" dirty="0" smtClean="0"/>
              <a:t> </a:t>
            </a:r>
          </a:p>
          <a:p>
            <a:r>
              <a:rPr lang="ar-EG" sz="4400" b="1" dirty="0" smtClean="0"/>
              <a:t>ج – بالفعلِ « الرّومانسيَّةُ » أو « الرُّومانتيكيَّةُ » مذهبٌ أدبيٌّ يهتمُّ بالنَّفسِ الإنسانيَّةِ، </a:t>
            </a:r>
            <a:r>
              <a:rPr lang="ar-EG" sz="3600" b="1" dirty="0" smtClean="0"/>
              <a:t>وما </a:t>
            </a:r>
            <a:r>
              <a:rPr lang="ar-SA" sz="3600" b="1" dirty="0" smtClean="0"/>
              <a:t>فيها </a:t>
            </a:r>
            <a:r>
              <a:rPr lang="ar-EG" sz="4400" b="1" dirty="0" smtClean="0"/>
              <a:t>من مشاعرَ وأخيلةٍ ، أيًّا كانت طبيعةُ صاحبِهَا مؤمنًا أو مُلحدًا، بما يعني فصلَ الأدبِ عن الأخلاقِ .</a:t>
            </a:r>
            <a:r>
              <a:rPr lang="ar-EG" sz="4400" dirty="0" smtClean="0"/>
              <a:t>   </a:t>
            </a: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25271051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sz="5400" b="1" dirty="0" smtClean="0"/>
              <a:t>الرُّومانسيُّون وتحويلُ اهتمامهم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9410700" cy="48768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كيفَ حوَّلَ الرُّومانسيُّون اهتمامهم نحو الحياةِ والطبيعةِ 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/>
              <a:t>ج – كانت الحياةُ </a:t>
            </a:r>
            <a:r>
              <a:rPr lang="ar-SA" sz="3600" b="1" dirty="0" smtClean="0"/>
              <a:t>قبل</a:t>
            </a:r>
            <a:r>
              <a:rPr lang="ar-EG" sz="3600" b="1" dirty="0" smtClean="0"/>
              <a:t> ظهور الرُّومانسيَّة تميلُ كليَّة إلى </a:t>
            </a:r>
            <a:r>
              <a:rPr lang="ar-EG" sz="3600" b="1" dirty="0" err="1" smtClean="0"/>
              <a:t>العقلِ </a:t>
            </a:r>
            <a:r>
              <a:rPr lang="ar-EG" sz="3600" b="1" dirty="0" smtClean="0"/>
              <a:t>، ولم يكن أغلبُ الكتَّابُ راضينَ عن واقعهم وللهروبِ </a:t>
            </a:r>
            <a:r>
              <a:rPr lang="ar-SA" sz="3600" b="1" dirty="0" smtClean="0"/>
              <a:t>من هذا </a:t>
            </a:r>
            <a:r>
              <a:rPr lang="ar-EG" sz="3600" b="1" dirty="0" smtClean="0"/>
              <a:t>الواقعِ الحديثينِ ، حوَّلَ الرُّومانسيُّونَ اهتمامَهُم إلى أماكنَ بعيدةٍ وخياليَّةِ ، فاتَّجهوا بهما إلى القرونِ الوسطى والفنونِ الشَّعبيَّةِ والأساطيرِ والطَّبيعةِ وعامَّةِ النَّاسِ . 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819623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5400"/>
            <a:ext cx="9448800" cy="1346200"/>
          </a:xfrm>
        </p:spPr>
        <p:txBody>
          <a:bodyPr/>
          <a:lstStyle/>
          <a:p>
            <a:r>
              <a:rPr lang="ar-EG" sz="4800" b="1" dirty="0" smtClean="0"/>
              <a:t>- الرُّومانسيَّةُ ثورة تحريريَّةٌ للأدبِ والنَّقدِ : </a:t>
            </a:r>
            <a:endParaRPr lang="en-US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- هل بالفعلِ تمثِّلُ الرُّومانسيَّةُ أو الرُّومانتيكيَّةُ ثورةً تحريريَّةً للأدب والنَّقدِ من براثنِ الكلاسيكيَّةِ ؟</a:t>
            </a:r>
            <a:r>
              <a:rPr lang="ar-EG" sz="3600" b="1" u="sng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EG" sz="4000" b="1" dirty="0" smtClean="0"/>
              <a:t>ج – لقد غدتِ الرُّومانسيَّةُ أو الرُّومانتيكيَّةُ بالفعلِ ضغطًا ثور</a:t>
            </a:r>
            <a:r>
              <a:rPr lang="ar-SA" sz="4000" b="1" dirty="0" smtClean="0"/>
              <a:t>يًّا</a:t>
            </a:r>
            <a:r>
              <a:rPr lang="ar-EG" sz="4000" b="1" dirty="0" smtClean="0"/>
              <a:t> على الكلاسيكيَّةِ ؛ لِتُحرِّرَ « الأدبَ » و « النَّقدَ » معًا من سيطرةِ الإغريقِ، وامتدَّ</a:t>
            </a:r>
            <a:r>
              <a:rPr lang="ar-SA" sz="4000" b="1" dirty="0" smtClean="0"/>
              <a:t>ت</a:t>
            </a:r>
            <a:r>
              <a:rPr lang="ar-EG" sz="4000" b="1" dirty="0" smtClean="0"/>
              <a:t> تلك الثَّورةُ الكبرى إلى الأصولِ والقواعدِ الكلاسيكيَّةِ، وكانَ الهدفُ منها التَّحرُّرِ من قيودِ</a:t>
            </a:r>
            <a:r>
              <a:rPr lang="ar-SA" sz="4000" b="1" dirty="0" smtClean="0"/>
              <a:t>ها </a:t>
            </a:r>
            <a:r>
              <a:rPr lang="ar-EG" sz="4000" b="1" dirty="0" err="1" smtClean="0"/>
              <a:t>.</a:t>
            </a:r>
            <a:r>
              <a:rPr lang="ar-EG" sz="3600" b="1" dirty="0" smtClean="0"/>
              <a:t> </a:t>
            </a:r>
            <a:r>
              <a:rPr lang="ar-EG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27140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3600" b="1" dirty="0" smtClean="0">
                <a:solidFill>
                  <a:schemeClr val="tx2">
                    <a:lumMod val="75000"/>
                  </a:schemeClr>
                </a:solidFill>
              </a:rPr>
              <a:t>تقدُّمُ الشِّعر الغِنائيِّ على نظيرِهِ الموضوعيِّ عند الرُّومانسيِّينَ </a:t>
            </a:r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لماذا تقدَّمَ الشِّعرُ الغِنائيُّ على نظيره الموضوعيِّ</a:t>
            </a:r>
            <a:r>
              <a:rPr lang="ar-EG" sz="4000" b="1" dirty="0" smtClean="0">
                <a:solidFill>
                  <a:srgbClr val="C00000"/>
                </a:solidFill>
              </a:rPr>
              <a:t> ؟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إذا 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كانت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العاطفةُ قد تقدَّمت على العقلِ عند الرُّومانتيكيِّينَ كانَ من الواجبِ أن يتمَّ تعديلُ التَّراتبِ القيميِّ </a:t>
            </a:r>
            <a:r>
              <a:rPr lang="ar-EG" sz="4000" b="1" dirty="0" smtClean="0">
                <a:solidFill>
                  <a:srgbClr val="0070C0"/>
                </a:solidFill>
              </a:rPr>
              <a:t>« المعياريِّ 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السَّابقِ ، وقد تمَّ ذلك التَّعديلُ بالفعلِ ، وتقدَّمَ الشِّعرُ </a:t>
            </a:r>
            <a:r>
              <a:rPr lang="ar-EG" sz="4000" b="1" dirty="0" smtClean="0">
                <a:solidFill>
                  <a:srgbClr val="00B050"/>
                </a:solidFill>
              </a:rPr>
              <a:t>الغِنَائيُّ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الذَّاتيُّ 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على نظيرِهِ </a:t>
            </a:r>
            <a:r>
              <a:rPr lang="ar-EG" sz="4000" b="1" dirty="0" smtClean="0">
                <a:solidFill>
                  <a:srgbClr val="FF0000"/>
                </a:solidFill>
              </a:rPr>
              <a:t>الموضوعيِّ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الغيريِّ 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بوصفِ ذلك الشِّعرِ تعبيرًا عن الذَّاتِ الإنسانيَّةِ بجملةِ قضاياها ، وكانَ هذا أمرًا مألُوفًا بعدَ ثورةٍ حرَّرتِ الفردَ من قيودِهِ الاجتماعيَّةِ ، واعترفت له بكلِّ حقوقِهِ الذَّاتيَّةِ « الإنسانيَّةِ» . </a:t>
            </a:r>
            <a:endParaRPr 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صفاتُ المذهبِ الرُّومانسيِّ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06963"/>
          </a:xfrm>
        </p:spPr>
        <p:txBody>
          <a:bodyPr/>
          <a:lstStyle/>
          <a:p>
            <a:pPr eaLnBrk="1" hangingPunct="1"/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س – بِمَ يتَّصفُ المذهبُ الرُّومانسيُّ ؟ </a:t>
            </a:r>
          </a:p>
          <a:p>
            <a:pPr eaLnBrk="1" hangingPunct="1"/>
            <a:r>
              <a:rPr lang="ar-EG" sz="4800" b="1" dirty="0" smtClean="0">
                <a:cs typeface="Arial" pitchFamily="34" charset="0"/>
              </a:rPr>
              <a:t>ج – يَتَّصفُ المذهـــبُ الرُّومانسيُّ بالسُّهولةِ في التَّعبيرِ والتَّفكيرِ ، وإطلاقِ النَّفسِ على سجيَّتِهَا ، والاستجابة لأهوائِها، وهو مذهبٌ متحرِّرٌ من قيوِد العقلِ والواقعيَّةِ </a:t>
            </a:r>
            <a:r>
              <a:rPr lang="ar-SA" sz="4800" b="1" dirty="0" smtClean="0">
                <a:cs typeface="Arial" pitchFamily="34" charset="0"/>
              </a:rPr>
              <a:t>في </a:t>
            </a:r>
            <a:r>
              <a:rPr lang="ar-EG" sz="4800" b="1" dirty="0" smtClean="0">
                <a:cs typeface="Arial" pitchFamily="34" charset="0"/>
              </a:rPr>
              <a:t>المذهـــبَ </a:t>
            </a:r>
            <a:r>
              <a:rPr lang="ar-EG" sz="4800" b="1" dirty="0" err="1" smtClean="0">
                <a:cs typeface="Arial" pitchFamily="34" charset="0"/>
              </a:rPr>
              <a:t>الكلاسيكيَّ.</a:t>
            </a:r>
            <a:r>
              <a:rPr lang="ar-EG" sz="4800" b="1" dirty="0" smtClean="0">
                <a:cs typeface="Arial" pitchFamily="34" charset="0"/>
              </a:rPr>
              <a:t> 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- احتواءُ المذهبِ الرُّومانسيِّ على جميع تيارات الفكر: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sz="4000" b="1" dirty="0" smtClean="0">
              <a:solidFill>
                <a:srgbClr val="C000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هل بالفعلِ احتوى هذا المذهبُ على جملةٍ من التَّيارات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الفكريَّةِ آنذاك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ج – نعمٌ ، بالفعلِ يحتوي هذا المذهبُ على جميعِ تيَّارات الفكرِ الإنسانيِّ الَّتي ســـــــادت أوروبَّا في أواخرِ القرن الثَّامنِ عشر الميلاديِّ وأوائلِ القرنِ التَّاسعِ عشر .</a:t>
            </a:r>
            <a:r>
              <a:rPr lang="ar-EG" sz="4000" b="1" dirty="0" smtClean="0"/>
              <a:t>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- أصول الرُّومانسيَّةِ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استعرض ( استعرضي ) أصولَ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الرُّومانسيَّة</a:t>
            </a:r>
            <a:r>
              <a:rPr lang="ar-EG" sz="4400" b="1" dirty="0" err="1" smtClean="0">
                <a:solidFill>
                  <a:srgbClr val="C00000"/>
                </a:solidFill>
              </a:rPr>
              <a:t>؟</a:t>
            </a:r>
            <a:r>
              <a:rPr lang="ar-EG" sz="44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EG" sz="5400" b="1" dirty="0" smtClean="0"/>
              <a:t>ج – تجسَّدت تلكَ الأصولُ فيما يأتي : </a:t>
            </a:r>
          </a:p>
          <a:p>
            <a:r>
              <a:rPr lang="ar-EG" sz="5400" b="1" dirty="0" smtClean="0"/>
              <a:t>1 – مرضُ العصر . </a:t>
            </a:r>
          </a:p>
          <a:p>
            <a:r>
              <a:rPr lang="ar-EG" sz="5400" b="1" dirty="0" smtClean="0"/>
              <a:t>2 – الُّلون المحلَّيُّ . </a:t>
            </a:r>
          </a:p>
          <a:p>
            <a:r>
              <a:rPr lang="ar-EG" sz="5400" b="1" dirty="0" smtClean="0"/>
              <a:t>3 – الخلقُ الشِّعريُّ . </a:t>
            </a:r>
          </a:p>
        </p:txBody>
      </p:sp>
    </p:spTree>
    <p:extLst>
      <p:ext uri="{BB962C8B-B14F-4D97-AF65-F5344CB8AC3E}">
        <p14:creationId xmlns="" xmlns:p14="http://schemas.microsoft.com/office/powerpoint/2010/main" val="40366274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الرُّومانسيُّون وتطلُّعُهم إلى المطلقِ 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r>
              <a:rPr lang="ar-EG" b="1" u="sng" dirty="0" smtClean="0">
                <a:solidFill>
                  <a:srgbClr val="C00000"/>
                </a:solidFill>
                <a:cs typeface="Arial" pitchFamily="34" charset="0"/>
              </a:rPr>
              <a:t>س – « يقولُ بعضُ النُّقَّادِ : إنَّ الرُّومانسيِّينَ  لهم طبيعةٌ خاصَّةٌ ومن ثمَّ فهم دومًا يتطلَّعونَ إلى المطلقِ »، اشرح ( اشرحي ) تلكَ المقولةَ في إيجازٍ مع التَّمثيلِ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تلك مقولةٌ صحيحةٌ تمامًا لأنَّ الخيالَ ينهضُ بدور كبيــــــــرٍ لدى الرُّومانسيِّين ، إذ يحلِّقون به فوقَ أشرعـــــــة السماء ، كما أنهم من خلالِــــهِ يتطلَّعون إلى المُطلقِ ، نتمثَّلُ ذلك جيِّدًا فيما ساقـــــه الشَّاعرِ والأديبِ الإنجليزيِّ « وليم بليك » باعتقادِهِ أنَّهُ يستطيعُ أن « يــــرى عالًمًا في ذرَّةٍ من الرِّمالٍ ، وحديقةً في زهرةٍ بريَّةٍ » . لهذا نقـــولُ : إنَّ الرُّومانسيِّينَ يرونَ الطَّبيعةَ روحًا حيَّةً تنسجمُ مع مشـــاعرِ الحبِّ والتَّراحمِ بينَ البشرِ .    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من </a:t>
            </a:r>
            <a:r>
              <a:rPr lang="ar-EG" b="1" smtClean="0">
                <a:solidFill>
                  <a:schemeClr val="tx2">
                    <a:lumMod val="75000"/>
                  </a:schemeClr>
                </a:solidFill>
              </a:rPr>
              <a:t>سماتِ الرُّومانسيَّةِ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هل من نموذجٍ تطبيقيٍّ يبرزُ لنا تلك السمات الرُّومانسيَّةَ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4000" b="1" dirty="0" smtClean="0"/>
              <a:t>- نعم ٌ، يتمثَّلُ هذا النُّموذجُ في أعمالِ الشَّاعرِ الإنجليزيِّ </a:t>
            </a:r>
            <a:r>
              <a:rPr lang="ar-EG" sz="4000" b="1" dirty="0" smtClean="0">
                <a:solidFill>
                  <a:srgbClr val="0070C0"/>
                </a:solidFill>
              </a:rPr>
              <a:t>« وليم </a:t>
            </a:r>
            <a:r>
              <a:rPr lang="ar-EG" sz="4000" b="1" dirty="0" err="1" smtClean="0">
                <a:solidFill>
                  <a:srgbClr val="0070C0"/>
                </a:solidFill>
              </a:rPr>
              <a:t>وردزورث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، حيثُ كان يُفضِّلُ الذِّهنَ الخـالي المستغرقِ في التَّأمُّلِ على البحـثِ الدَّؤوبِ عنِ المعرفةِ العلميَّةِ ، وكانَ يرى أنَّ الإنسانَ يتعلَّمُ مـــــــن اندماجِهِ بالطَّبيعةِ، أو من حديثِهِ مع أهلِ الرِّيفِ، أكثرَ مِمَّا يتعلَّمُ من </a:t>
            </a:r>
            <a:r>
              <a:rPr lang="ar-EG" sz="4000" b="1" dirty="0" err="1" smtClean="0"/>
              <a:t>الكُتُبِ،</a:t>
            </a:r>
            <a:r>
              <a:rPr lang="ar-EG" sz="4000" b="1" dirty="0" smtClean="0"/>
              <a:t> </a:t>
            </a:r>
            <a:r>
              <a:rPr lang="ar-SA" sz="4000" b="1" dirty="0" smtClean="0"/>
              <a:t>و</a:t>
            </a:r>
            <a:r>
              <a:rPr lang="ar-EG" sz="4000" b="1" dirty="0" smtClean="0"/>
              <a:t>يرى أنَّ الانسجامَ معَ الطَّبيعةِ مصدرُ </a:t>
            </a:r>
            <a:r>
              <a:rPr lang="ar-EG" sz="4000" b="1" dirty="0" err="1" smtClean="0"/>
              <a:t>الفضيلةِ .</a:t>
            </a:r>
            <a:r>
              <a:rPr lang="ar-EG" sz="4000" b="1" dirty="0" smtClean="0"/>
              <a:t> 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b="1" dirty="0" smtClean="0"/>
              <a:t>- ظهور الإجراءاتِ  النَّقديَّةِ « الرُّومانسيَّةِ »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كيفَ ظهرت الإجراءات النَّقديَّةُ الرُّومانسيَّةُ ؟ </a:t>
            </a:r>
          </a:p>
          <a:p>
            <a:r>
              <a:rPr lang="ar-EG" sz="3600" b="1" dirty="0" smtClean="0"/>
              <a:t>لقد أدَّى اِستدعاء الأصولِ الرُّومانسيَّة</a:t>
            </a:r>
            <a:r>
              <a:rPr lang="ar-EG" sz="2800" b="1" dirty="0"/>
              <a:t> </a:t>
            </a:r>
            <a:r>
              <a:rPr lang="ar-EG" sz="2800" b="1" dirty="0" smtClean="0"/>
              <a:t>( مرض العصر، واللون المحلِّيِّ، والخلقِ الشِّعريِّ ) </a:t>
            </a:r>
            <a:r>
              <a:rPr lang="ar-EG" sz="3600" b="1" dirty="0" smtClean="0"/>
              <a:t>إلى ظهور إجراءاتٍ نقديَّةٍ جديـــــــدةٍ تتوافقُ والأصول الطَّارئةِ للرُّومانســــــيَّة، وقد كانَ من مهمَّةِ هذه الإجراءات أنَّها أمعنـــــــــتِ النَّظَرَ في الخطابِ الأدبيِّ ، والشِّعريّ منه بوجــهٍ خاصٍّ بوصـــــــفهِ نتاجًا للعبقريَّةِ الإنسانيَّةِ المُمثِّلةِ لشخصيَّةِ المبـــدع </a:t>
            </a:r>
            <a:r>
              <a:rPr lang="ar-EG" sz="3600" b="1" dirty="0" err="1" smtClean="0"/>
              <a:t>الرُّومانتيكيِّ.</a:t>
            </a:r>
            <a:r>
              <a:rPr lang="ar-EG" sz="3600" b="1" dirty="0" smtClean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5063568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b="1" dirty="0" smtClean="0"/>
              <a:t>مهمَّةُ النَّقدِ عندَ الرُّومانسيِّينَ « الرُّومانتيكيِّينَ »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- استعرض ( استعرضي ) بصورةٍ مجملةٍ مهمَّةَ النَّقدِ عندَ الرُّومانسيِّينَ ؟ </a:t>
            </a:r>
          </a:p>
          <a:p>
            <a:pPr>
              <a:buNone/>
            </a:pPr>
            <a:r>
              <a:rPr lang="ar-EG" sz="4000" b="1" dirty="0" smtClean="0"/>
              <a:t>ج – لقد جاءت مهمَّةُ النَّقدِ عنـــــد الرُّومانسيِّينَ مخالفةً لما جـاءَ عندَ الكلاسيكيِّينَ، إذ اِعتمدت في تطبيقِهَا النَّقديِّ الشَّـــــرحَ والتَّفسيرَ ، ورصـــــد مطابقةِ المنتج الإبداعيّ للتَّجربَة</a:t>
            </a:r>
            <a:r>
              <a:rPr lang="ar-EG" sz="4000" b="1" dirty="0"/>
              <a:t>ِ</a:t>
            </a:r>
            <a:r>
              <a:rPr lang="ar-EG" sz="4000" b="1" dirty="0" smtClean="0"/>
              <a:t> الفرديَّةِ الذّاتيَّةِ </a:t>
            </a:r>
            <a:r>
              <a:rPr lang="ar-EG" sz="4000" b="1" dirty="0" err="1" smtClean="0"/>
              <a:t>الحيَّةِ .</a:t>
            </a:r>
            <a:r>
              <a:rPr lang="ar-EG" sz="4000" b="1" dirty="0" smtClean="0"/>
              <a:t> </a:t>
            </a:r>
            <a:r>
              <a:rPr lang="ar-EG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78292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أفكارُ ومبادئ الرُّومانسيَّةِ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err="1" smtClean="0">
                <a:solidFill>
                  <a:srgbClr val="C00000"/>
                </a:solidFill>
              </a:rPr>
              <a:t>س </a:t>
            </a:r>
            <a:r>
              <a:rPr lang="ar-EG" sz="4000" b="1" u="sng" dirty="0" smtClean="0">
                <a:solidFill>
                  <a:srgbClr val="C00000"/>
                </a:solidFill>
              </a:rPr>
              <a:t>- استعرض ( استعرضي ) جملةَ مبادئ الرُّومانسيَّةِ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ar-EG" sz="3600" b="1" dirty="0" err="1" smtClean="0"/>
              <a:t>1 </a:t>
            </a:r>
            <a:r>
              <a:rPr lang="ar-EG" sz="3600" b="1" dirty="0" smtClean="0"/>
              <a:t>-  </a:t>
            </a:r>
            <a:r>
              <a:rPr lang="ar-EG" sz="3600" b="1" dirty="0" smtClean="0">
                <a:solidFill>
                  <a:srgbClr val="0070C0"/>
                </a:solidFill>
              </a:rPr>
              <a:t>الذَّاتيَّة أو </a:t>
            </a:r>
            <a:r>
              <a:rPr lang="ar-EG" sz="3600" b="1" dirty="0" err="1" smtClean="0">
                <a:solidFill>
                  <a:srgbClr val="0070C0"/>
                </a:solidFill>
              </a:rPr>
              <a:t>الفرديَّة :</a:t>
            </a:r>
            <a:endParaRPr lang="en-US" sz="3600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smtClean="0"/>
              <a:t> </a:t>
            </a:r>
            <a:r>
              <a:rPr lang="ar-SA" sz="3600" b="1" dirty="0" smtClean="0"/>
              <a:t>2</a:t>
            </a:r>
            <a:r>
              <a:rPr lang="ar-EG" sz="3600" b="1" dirty="0" smtClean="0"/>
              <a:t>-  </a:t>
            </a:r>
            <a:r>
              <a:rPr lang="ar-EG" sz="3600" b="1" dirty="0" smtClean="0">
                <a:solidFill>
                  <a:srgbClr val="0070C0"/>
                </a:solidFill>
              </a:rPr>
              <a:t>التَّركيزُ على التِّلقائيَّةِ والعفويَّةِ </a:t>
            </a:r>
            <a:r>
              <a:rPr lang="ar-EG" sz="3600" b="1" dirty="0" smtClean="0"/>
              <a:t>في التَّعبيرِ </a:t>
            </a:r>
            <a:r>
              <a:rPr lang="ar-EG" sz="3600" b="1" dirty="0" err="1" smtClean="0"/>
              <a:t>الأدبيِّ.</a:t>
            </a:r>
            <a:r>
              <a:rPr lang="ar-EG" sz="36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err="1" smtClean="0"/>
              <a:t>3 </a:t>
            </a:r>
            <a:r>
              <a:rPr lang="ar-EG" sz="3600" b="1" dirty="0" smtClean="0"/>
              <a:t>– </a:t>
            </a:r>
            <a:r>
              <a:rPr lang="ar-EG" sz="3600" b="1" dirty="0" smtClean="0">
                <a:solidFill>
                  <a:srgbClr val="0070C0"/>
                </a:solidFill>
              </a:rPr>
              <a:t>النُّزوعُ</a:t>
            </a:r>
            <a:r>
              <a:rPr lang="ar-EG" sz="3600" b="1" dirty="0" smtClean="0"/>
              <a:t> إلى الثَّورةِ </a:t>
            </a:r>
            <a:r>
              <a:rPr lang="ar-EG" sz="3600" b="1" dirty="0" smtClean="0">
                <a:solidFill>
                  <a:srgbClr val="0070C0"/>
                </a:solidFill>
              </a:rPr>
              <a:t>والتَّعلُّقُ</a:t>
            </a:r>
            <a:r>
              <a:rPr lang="ar-EG" sz="3600" b="1" dirty="0" smtClean="0"/>
              <a:t> بالمطلقِ </a:t>
            </a:r>
            <a:r>
              <a:rPr lang="ar-EG" sz="3600" b="1" dirty="0" err="1" smtClean="0"/>
              <a:t>والَّلامحدودِ</a:t>
            </a:r>
            <a:r>
              <a:rPr lang="ar-EG" sz="3600" b="1" dirty="0" smtClean="0"/>
              <a:t> 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err="1" smtClean="0"/>
              <a:t>4 </a:t>
            </a:r>
            <a:r>
              <a:rPr lang="ar-EG" sz="3600" b="1" dirty="0" smtClean="0"/>
              <a:t>– </a:t>
            </a:r>
            <a:r>
              <a:rPr lang="ar-EG" sz="3600" b="1" dirty="0" smtClean="0">
                <a:solidFill>
                  <a:srgbClr val="0070C0"/>
                </a:solidFill>
              </a:rPr>
              <a:t>الحرِّيَّةُ الفرديَّةُ </a:t>
            </a:r>
            <a:r>
              <a:rPr lang="ar-EG" sz="3600" b="1" dirty="0" smtClean="0"/>
              <a:t>أمرٌ مهمٌّ يصلُ إلى درجةِ </a:t>
            </a:r>
            <a:r>
              <a:rPr lang="ar-EG" sz="3600" b="1" dirty="0" err="1" smtClean="0"/>
              <a:t>القدا</a:t>
            </a:r>
            <a:r>
              <a:rPr lang="ar-SA" sz="3600" b="1" dirty="0" smtClean="0"/>
              <a:t>س</a:t>
            </a:r>
            <a:r>
              <a:rPr lang="ar-EG" sz="3600" b="1" dirty="0" err="1" smtClean="0"/>
              <a:t>ةِ</a:t>
            </a:r>
            <a:r>
              <a:rPr lang="ar-EG" sz="3600" b="1" dirty="0" smtClean="0"/>
              <a:t> لدى المذهب الرُّومانسيِّ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تابعُ أفكارِ ومبادئ الرُّومانسيَّةِ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4000" b="1" dirty="0" smtClean="0"/>
              <a:t>   </a:t>
            </a:r>
            <a:r>
              <a:rPr lang="ar-EG" sz="4000" b="1" dirty="0" err="1" smtClean="0"/>
              <a:t>5 </a:t>
            </a:r>
            <a:r>
              <a:rPr lang="ar-EG" sz="4000" b="1" dirty="0"/>
              <a:t>– </a:t>
            </a:r>
            <a:r>
              <a:rPr lang="ar-EG" sz="4000" b="1" dirty="0">
                <a:solidFill>
                  <a:srgbClr val="0070C0"/>
                </a:solidFill>
              </a:rPr>
              <a:t>الاهتمامُ </a:t>
            </a:r>
            <a:r>
              <a:rPr lang="ar-EG" sz="4000" b="1" dirty="0" smtClean="0">
                <a:solidFill>
                  <a:srgbClr val="0070C0"/>
                </a:solidFill>
              </a:rPr>
              <a:t>بالطَّبيعةِ </a:t>
            </a:r>
            <a:r>
              <a:rPr lang="ar-EG" sz="4000" b="1" dirty="0">
                <a:solidFill>
                  <a:srgbClr val="0070C0"/>
                </a:solidFill>
              </a:rPr>
              <a:t>والدَّعوةُ بالرُّجوعِ </a:t>
            </a:r>
            <a:r>
              <a:rPr lang="ar-EG" sz="4000" b="1" dirty="0" smtClean="0">
                <a:solidFill>
                  <a:srgbClr val="0070C0"/>
                </a:solidFill>
              </a:rPr>
              <a:t>إليها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742950" indent="-742950" eaLnBrk="1" hangingPunct="1">
              <a:buNone/>
              <a:defRPr/>
            </a:pPr>
            <a:r>
              <a:rPr lang="ar-EG" sz="4000" b="1" dirty="0" err="1" smtClean="0"/>
              <a:t>6 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فصلُ الأدب عن الأخلاقِ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pPr marL="742950" indent="-742950" eaLnBrk="1" hangingPunct="1">
              <a:buNone/>
              <a:defRPr/>
            </a:pPr>
            <a:r>
              <a:rPr lang="ar-SA" sz="4000" b="1" dirty="0" smtClean="0">
                <a:solidFill>
                  <a:srgbClr val="0070C0"/>
                </a:solidFill>
              </a:rPr>
              <a:t>7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الإبداع والابتكار القائمان على إظهار أسرارِ </a:t>
            </a:r>
            <a:r>
              <a:rPr lang="ar-EG" sz="4000" b="1" dirty="0" err="1" smtClean="0">
                <a:solidFill>
                  <a:srgbClr val="0070C0"/>
                </a:solidFill>
              </a:rPr>
              <a:t>الحياةِ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r>
              <a:rPr lang="en-US" sz="3600" b="1" dirty="0" smtClean="0"/>
              <a:t> </a:t>
            </a:r>
            <a:r>
              <a:rPr lang="ar-EG" sz="4000" b="1" dirty="0" err="1" smtClean="0"/>
              <a:t>8 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الاهتمامُ </a:t>
            </a:r>
            <a:r>
              <a:rPr lang="ar-EG" sz="4000" b="1" dirty="0" err="1" smtClean="0">
                <a:solidFill>
                  <a:srgbClr val="0070C0"/>
                </a:solidFill>
              </a:rPr>
              <a:t>بالمسرحِ</a:t>
            </a:r>
            <a:r>
              <a:rPr lang="ar-EG" sz="4000" b="1" dirty="0" err="1" smtClean="0"/>
              <a:t>.</a:t>
            </a:r>
            <a:r>
              <a:rPr lang="ar-EG" sz="4000" b="1" dirty="0" smtClean="0"/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err="1" smtClean="0"/>
              <a:t>9 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الاهتمامُ بالآداب الشِّعبيَّةِ والقوميَّةِ والاهتمامُ بالَّلونِ </a:t>
            </a:r>
            <a:r>
              <a:rPr lang="ar-EG" sz="4000" b="1" dirty="0" err="1" smtClean="0">
                <a:solidFill>
                  <a:srgbClr val="0070C0"/>
                </a:solidFill>
              </a:rPr>
              <a:t>المحلِّيِّ</a:t>
            </a:r>
            <a:r>
              <a:rPr lang="ar-EG" sz="4000" b="1" dirty="0" err="1" smtClean="0"/>
              <a:t>.</a:t>
            </a:r>
            <a:r>
              <a:rPr lang="ar-EG" sz="4000" b="1" dirty="0" smtClean="0"/>
              <a:t>  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الرُّومانسيَّةُ الجديدةُ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5400" b="1" u="sng" dirty="0" smtClean="0">
                <a:solidFill>
                  <a:srgbClr val="C00000"/>
                </a:solidFill>
              </a:rPr>
              <a:t>س - كيفَ تشكَّلتِ الرُّومانسيَّةُ الجديدةُ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تشكَّلتِ </a:t>
            </a:r>
            <a:r>
              <a:rPr lang="ar-EG" sz="4000" b="1" dirty="0" smtClean="0">
                <a:solidFill>
                  <a:srgbClr val="002060"/>
                </a:solidFill>
              </a:rPr>
              <a:t>الرُّومانسيَّةُ الجديدةُ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حينما اِنحسرتِ الرُّومانسيَّةُ </a:t>
            </a:r>
            <a:r>
              <a:rPr lang="ar-EG" sz="4000" b="1" dirty="0" smtClean="0">
                <a:solidFill>
                  <a:srgbClr val="0070C0"/>
                </a:solidFill>
              </a:rPr>
              <a:t>« الأم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مطلعِ القرنِ العشرينَ ، عندما أعلنَ النُّقَّادُ الفرنسيُّونَ هجومَهُم عليها ؛ اعتقادًا منهم أنَّها تسلبُ الإنسانَ عقلَهُ ومنطِقَهُ ، وراحوا يهاجمونَ </a:t>
            </a:r>
            <a:r>
              <a:rPr lang="ar-EG" sz="4000" b="1" dirty="0" smtClean="0">
                <a:solidFill>
                  <a:srgbClr val="C00000"/>
                </a:solidFill>
              </a:rPr>
              <a:t>« جان جاك روسُّو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الَّذي نادى بالعودةِ إلى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الطبيعةِ ،</a:t>
            </a:r>
            <a:r>
              <a:rPr lang="ar-EG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47800"/>
          </a:xfrm>
        </p:spPr>
        <p:txBody>
          <a:bodyPr/>
          <a:lstStyle/>
          <a:p>
            <a:r>
              <a:rPr lang="ar-EG" sz="5400" b="1" dirty="0" smtClean="0"/>
              <a:t>- الرَومانسيَّةُ في الإسلامِ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- استعرض ( استعرضي ) بإيجازٍ غير مُخِلٍّ  وجهة نظرِ الإسلام في المذهب الرُّومانسيِّ ؟ </a:t>
            </a:r>
          </a:p>
          <a:p>
            <a:r>
              <a:rPr lang="ar-EG" sz="3600" b="1" dirty="0" smtClean="0"/>
              <a:t>ج – من وجهة النَّظرِ الإسلاميَّةِ فإنَّ أيَّ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مذهب</a:t>
            </a:r>
            <a:r>
              <a:rPr lang="ar-EG" sz="3600" b="1" dirty="0" smtClean="0"/>
              <a:t>ٍ أو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تيَّارٍ أدبيٍّ </a:t>
            </a:r>
            <a:r>
              <a:rPr lang="ar-EG" sz="3600" b="1" dirty="0" smtClean="0">
                <a:solidFill>
                  <a:srgbClr val="7030A0"/>
                </a:solidFill>
              </a:rPr>
              <a:t>(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rgbClr val="7030A0"/>
                </a:solidFill>
              </a:rPr>
              <a:t>نقديٍّ) </a:t>
            </a:r>
            <a:r>
              <a:rPr lang="ar-EG" sz="3600" b="1" dirty="0" smtClean="0"/>
              <a:t>لابُدَّ أن يكونَ ملتزمًا بالدِّينِ والأخلاقِ</a:t>
            </a:r>
            <a:r>
              <a:rPr lang="ar-SA" sz="3600" b="1" dirty="0" smtClean="0"/>
              <a:t> و</a:t>
            </a:r>
            <a:r>
              <a:rPr lang="ar-EG" sz="3600" b="1" dirty="0" smtClean="0"/>
              <a:t> يتطلَّبُ من معتنقيهِ مواجهةَ الظُّروفِ الَّتي يتعرَّضونَ لها بشجاعةٍ ، وتسليمٍ بقضاءِ اللهِ، وتلمُّس الأسباب للخروج من الأزمات دونَ يأسٍ، كما أنَّه لا يعذرُ في التَّعبيرِ الحُرِّ عَمَّا ينافي </a:t>
            </a:r>
            <a:r>
              <a:rPr lang="ar-EG" sz="3600" b="1" dirty="0" err="1" smtClean="0"/>
              <a:t>العقيدةَ.</a:t>
            </a:r>
            <a:r>
              <a:rPr lang="ar-EG" sz="3600" b="1" dirty="0" smtClean="0"/>
              <a:t> </a:t>
            </a:r>
            <a:r>
              <a:rPr lang="ar-EG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33712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/>
              <a:t>- أثرُ الرُّومانسيَّةِ في </a:t>
            </a:r>
            <a:r>
              <a:rPr lang="ar-EG" sz="4800" b="1" dirty="0"/>
              <a:t>الأدبِ </a:t>
            </a:r>
            <a:r>
              <a:rPr lang="ar-EG" sz="4800" b="1" dirty="0" smtClean="0"/>
              <a:t>العربيِّ : </a:t>
            </a:r>
            <a:endParaRPr lang="en-US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هل أثَّرت الرُّومانسيَّةُ في أدبنا العربيِّ ، مَثِّل ( مَثِّلي ) بالدَّليلِ ؟ </a:t>
            </a:r>
          </a:p>
          <a:p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لقد ظهرتِ الرُّومانسيَّةُ في الأدبِ العربيِّ الحديثِ وعلى هيئةِ مذهبٍ نقديٍّ وقد تمثَّلَ في كتابين نقديِّيَنِ ، أوَّل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ِمَ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 : كتاب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rgbClr val="0070C0"/>
                </a:solidFill>
              </a:rPr>
              <a:t>« الدِّيوانِ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الَّذي أصدرَهُ </a:t>
            </a:r>
            <a:r>
              <a:rPr lang="ar-EG" sz="3600" b="1" dirty="0" smtClean="0">
                <a:solidFill>
                  <a:srgbClr val="0070C0"/>
                </a:solidFill>
              </a:rPr>
              <a:t>« العقَّادُ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بالاشتراكِ مع </a:t>
            </a:r>
            <a:r>
              <a:rPr lang="ar-EG" sz="3600" b="1" dirty="0" smtClean="0">
                <a:solidFill>
                  <a:srgbClr val="0070C0"/>
                </a:solidFill>
              </a:rPr>
              <a:t>« المازنيّ</a:t>
            </a:r>
            <a:r>
              <a:rPr lang="ar-SA" sz="3600" b="1" dirty="0" smtClean="0">
                <a:solidFill>
                  <a:srgbClr val="0070C0"/>
                </a:solidFill>
              </a:rPr>
              <a:t>ِ</a:t>
            </a:r>
            <a:r>
              <a:rPr lang="ar-EG" sz="3600" b="1" dirty="0" smtClean="0">
                <a:solidFill>
                  <a:srgbClr val="0070C0"/>
                </a:solidFill>
              </a:rPr>
              <a:t> » 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عام </a:t>
            </a:r>
            <a:r>
              <a:rPr lang="ar-EG" sz="3600" b="1" dirty="0" smtClean="0">
                <a:solidFill>
                  <a:srgbClr val="0070C0"/>
                </a:solidFill>
              </a:rPr>
              <a:t>1921 م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والكتابِ الثَّاني : كتابِ </a:t>
            </a:r>
            <a:r>
              <a:rPr lang="ar-EG" sz="3600" b="1" dirty="0" smtClean="0">
                <a:solidFill>
                  <a:srgbClr val="0070C0"/>
                </a:solidFill>
              </a:rPr>
              <a:t>« الغربالِ </a:t>
            </a:r>
            <a:r>
              <a:rPr lang="ar-EG" sz="3600" b="1" dirty="0" err="1" smtClean="0">
                <a:solidFill>
                  <a:srgbClr val="0070C0"/>
                </a:solidFill>
              </a:rPr>
              <a:t>» </a:t>
            </a:r>
            <a:r>
              <a:rPr lang="ar-EG" sz="3600" b="1" dirty="0" smtClean="0">
                <a:solidFill>
                  <a:srgbClr val="0070C0"/>
                </a:solidFill>
              </a:rPr>
              <a:t>«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ar-EG" sz="3600" b="1" dirty="0" smtClean="0">
                <a:solidFill>
                  <a:srgbClr val="0070C0"/>
                </a:solidFill>
              </a:rPr>
              <a:t>ميخائيل نُعيمةَ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عامَ </a:t>
            </a:r>
            <a:r>
              <a:rPr lang="ar-EG" sz="3600" b="1" dirty="0" smtClean="0">
                <a:solidFill>
                  <a:srgbClr val="0070C0"/>
                </a:solidFill>
              </a:rPr>
              <a:t>1922 م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964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المدارسُ الأدبيَّةُ العربيَّةُ تحتَ مظلَّةِ الرُّومانسيَّةِ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– هل انبثقت عن الرُّومانسيَّةِ مذاهبُ أو مدارسُ عربيَّةٌ أدبيَّةٌ « نقديَّةٌ » </a:t>
            </a:r>
            <a:r>
              <a:rPr lang="ar-SA" sz="4000" b="1" u="sng" dirty="0" smtClean="0">
                <a:solidFill>
                  <a:srgbClr val="C00000"/>
                </a:solidFill>
              </a:rPr>
              <a:t>أخرى </a:t>
            </a:r>
            <a:r>
              <a:rPr lang="ar-EG" sz="4000" b="1" u="sng" dirty="0" smtClean="0">
                <a:solidFill>
                  <a:srgbClr val="C00000"/>
                </a:solidFill>
              </a:rPr>
              <a:t>؟ </a:t>
            </a:r>
          </a:p>
          <a:p>
            <a:r>
              <a:rPr lang="ar-EG" sz="4000" b="1" dirty="0" smtClean="0"/>
              <a:t>ج – نعمٌ ، </a:t>
            </a:r>
            <a:r>
              <a:rPr lang="ar-EG" sz="4000" b="1" dirty="0"/>
              <a:t>انبثقت عن الرُّومانسيَّةِ </a:t>
            </a:r>
            <a:r>
              <a:rPr lang="ar-EG" sz="4000" b="1" dirty="0" smtClean="0"/>
              <a:t>جملةُ من المدارسِ الأدبيَّةِ « النَّقديَّةِ » العربيَّةِ ، منها : مدرسةُ الدِّيوان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، </a:t>
            </a:r>
            <a:r>
              <a:rPr lang="ar-EG" sz="4000" b="1" dirty="0" smtClean="0">
                <a:solidFill>
                  <a:srgbClr val="0070C0"/>
                </a:solidFill>
              </a:rPr>
              <a:t>والرَّابطة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smtClean="0">
                <a:solidFill>
                  <a:srgbClr val="0070C0"/>
                </a:solidFill>
              </a:rPr>
              <a:t> القلميَّةُ، وجماعةُ أبولُّلُو . </a:t>
            </a:r>
            <a:r>
              <a:rPr lang="ar-EG" sz="4000" b="1" dirty="0" smtClean="0"/>
              <a:t>وقد برز في</a:t>
            </a:r>
            <a:r>
              <a:rPr lang="ar-SA" sz="4000" b="1" dirty="0" smtClean="0"/>
              <a:t>ها</a:t>
            </a:r>
            <a:r>
              <a:rPr lang="ar-EG" sz="4000" b="1" dirty="0" smtClean="0"/>
              <a:t>  شعراءُ عرب</a:t>
            </a:r>
            <a:r>
              <a:rPr lang="ar-SA" sz="4000" b="1" dirty="0" smtClean="0"/>
              <a:t>ٌ</a:t>
            </a:r>
            <a:r>
              <a:rPr lang="ar-EG" sz="4000" b="1" dirty="0" smtClean="0"/>
              <a:t> من بينهم : « </a:t>
            </a:r>
            <a:r>
              <a:rPr lang="ar-EG" sz="4000" b="1" dirty="0" smtClean="0">
                <a:solidFill>
                  <a:srgbClr val="0070C0"/>
                </a:solidFill>
              </a:rPr>
              <a:t>خليل مطران » </a:t>
            </a:r>
            <a:r>
              <a:rPr lang="ar-EG" sz="4000" b="1" dirty="0" smtClean="0"/>
              <a:t>، </a:t>
            </a:r>
            <a:r>
              <a:rPr lang="ar-EG" sz="3600" b="1" dirty="0" smtClean="0">
                <a:solidFill>
                  <a:srgbClr val="0070C0"/>
                </a:solidFill>
              </a:rPr>
              <a:t>و« إبراهيم ناجي »</a:t>
            </a:r>
            <a:r>
              <a:rPr lang="ar-EG" sz="3600" b="1" dirty="0" smtClean="0"/>
              <a:t>، </a:t>
            </a:r>
            <a:r>
              <a:rPr lang="ar-EG" sz="3600" b="1" dirty="0" smtClean="0">
                <a:solidFill>
                  <a:srgbClr val="0070C0"/>
                </a:solidFill>
              </a:rPr>
              <a:t>و« جبران خليل جبران »</a:t>
            </a:r>
            <a:r>
              <a:rPr lang="ar-EG" sz="3600" b="1" dirty="0" smtClean="0"/>
              <a:t>،</a:t>
            </a:r>
            <a:r>
              <a:rPr lang="ar-EG" sz="3600" b="1" dirty="0" smtClean="0">
                <a:solidFill>
                  <a:srgbClr val="0070C0"/>
                </a:solidFill>
              </a:rPr>
              <a:t> و« ميخائيل نعيمة </a:t>
            </a:r>
            <a:r>
              <a:rPr lang="ar-EG" sz="4000" b="1" dirty="0" err="1" smtClean="0">
                <a:solidFill>
                  <a:srgbClr val="0070C0"/>
                </a:solidFill>
              </a:rPr>
              <a:t>» </a:t>
            </a:r>
            <a:r>
              <a:rPr lang="ar-EG" sz="4000" b="1" dirty="0" err="1" smtClean="0"/>
              <a:t>،.</a:t>
            </a:r>
            <a:r>
              <a:rPr lang="ar-EG" sz="4000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70654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مدرسةُ الدِّيوانِ نموذجٌ تطبيقيٌّ عربيٌّ للرُّومانسيَّةِ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استعرِض (اِستعرِضي) بالتَّفصيلِ بعضَ النَّماذجِ التَّطبيقيَّةِ النَّقديَّةِ « العربيَّة» الممثِّلة  للرُّومانسيَّةِ ؟ </a:t>
            </a:r>
          </a:p>
          <a:p>
            <a:r>
              <a:rPr lang="ar-EG" sz="4000" b="1" dirty="0" smtClean="0"/>
              <a:t>ج – إن</a:t>
            </a:r>
            <a:r>
              <a:rPr lang="ar-SA" sz="4000" b="1" dirty="0" smtClean="0"/>
              <a:t>َّ</a:t>
            </a:r>
            <a:r>
              <a:rPr lang="ar-EG" sz="4000" b="1" dirty="0" smtClean="0"/>
              <a:t> مدرسة</a:t>
            </a:r>
            <a:r>
              <a:rPr lang="ar-SA" sz="4000" b="1" dirty="0" smtClean="0"/>
              <a:t>َ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الدِّيوانِ » </a:t>
            </a:r>
            <a:r>
              <a:rPr lang="ar-EG" sz="4000" b="1" dirty="0" smtClean="0"/>
              <a:t>برجال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 الث</a:t>
            </a:r>
            <a:r>
              <a:rPr lang="ar-SA" sz="4000" b="1" dirty="0" smtClean="0"/>
              <a:t>َّ</a:t>
            </a:r>
            <a:r>
              <a:rPr lang="ar-EG" sz="4000" b="1" dirty="0" err="1" smtClean="0"/>
              <a:t>لاثة</a:t>
            </a:r>
            <a:r>
              <a:rPr lang="ar-SA" sz="4000" b="1" dirty="0" smtClean="0"/>
              <a:t>ِ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( العقَّاد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 ، والمازنيّ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 </a:t>
            </a:r>
            <a:r>
              <a:rPr lang="ar-EG" sz="4000" b="1" dirty="0" err="1" smtClean="0">
                <a:solidFill>
                  <a:srgbClr val="0070C0"/>
                </a:solidFill>
              </a:rPr>
              <a:t>،</a:t>
            </a:r>
            <a:r>
              <a:rPr lang="ar-EG" sz="4000" b="1" dirty="0" smtClean="0">
                <a:solidFill>
                  <a:srgbClr val="0070C0"/>
                </a:solidFill>
              </a:rPr>
              <a:t> </a:t>
            </a:r>
            <a:r>
              <a:rPr lang="ar-SA" sz="4000" b="1" dirty="0" smtClean="0">
                <a:solidFill>
                  <a:srgbClr val="0070C0"/>
                </a:solidFill>
              </a:rPr>
              <a:t>و</a:t>
            </a:r>
            <a:r>
              <a:rPr lang="ar-EG" sz="4000" b="1" dirty="0" err="1" smtClean="0">
                <a:solidFill>
                  <a:srgbClr val="0070C0"/>
                </a:solidFill>
              </a:rPr>
              <a:t>شكري </a:t>
            </a:r>
            <a:r>
              <a:rPr lang="ar-EG" sz="4000" b="1" dirty="0" smtClean="0">
                <a:solidFill>
                  <a:srgbClr val="0070C0"/>
                </a:solidFill>
              </a:rPr>
              <a:t>) </a:t>
            </a:r>
            <a:r>
              <a:rPr lang="ar-EG" sz="4000" b="1" dirty="0" smtClean="0"/>
              <a:t>صدرت في نقدِها لمسرحيَّاتِ </a:t>
            </a:r>
            <a:r>
              <a:rPr lang="ar-EG" sz="4000" b="1" dirty="0" smtClean="0">
                <a:solidFill>
                  <a:srgbClr val="0070C0"/>
                </a:solidFill>
              </a:rPr>
              <a:t>« </a:t>
            </a:r>
            <a:r>
              <a:rPr lang="ar-EG" sz="4000" b="1" dirty="0" err="1" smtClean="0">
                <a:solidFill>
                  <a:srgbClr val="0070C0"/>
                </a:solidFill>
              </a:rPr>
              <a:t>شوقيّ »</a:t>
            </a:r>
            <a:r>
              <a:rPr lang="ar-SA" sz="4000" b="1" dirty="0" smtClean="0">
                <a:solidFill>
                  <a:srgbClr val="0070C0"/>
                </a:solidFill>
              </a:rPr>
              <a:t>وشعره</a:t>
            </a:r>
            <a:r>
              <a:rPr lang="ar-EG" sz="4000" b="1" dirty="0" smtClean="0"/>
              <a:t>، وكتابات</a:t>
            </a:r>
            <a:r>
              <a:rPr lang="ar-SA" sz="4000" b="1" dirty="0" smtClean="0"/>
              <a:t>ِ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المنفلوطيّ »</a:t>
            </a:r>
            <a:r>
              <a:rPr lang="ar-EG" sz="4000" b="1" dirty="0" smtClean="0"/>
              <a:t> النَّثريَّةِ عن الرُّومانسيَّةِ ومبادئِه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ا، وقد تأثَّرت </a:t>
            </a:r>
            <a:r>
              <a:rPr lang="ar-EG" sz="3600" b="1" dirty="0" smtClean="0"/>
              <a:t>بالرُّومانسيَّةِ في الأدبِ الإنجليزيِّ </a:t>
            </a:r>
            <a:r>
              <a:rPr lang="ar-EG" sz="4000" b="1" dirty="0" smtClean="0"/>
              <a:t>.</a:t>
            </a:r>
            <a:r>
              <a:rPr lang="ar-EG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053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</a:t>
            </a:r>
            <a:r>
              <a:rPr lang="ar-EG" b="1" u="sng" dirty="0" smtClean="0"/>
              <a:t>أعلام</a:t>
            </a:r>
            <a:r>
              <a:rPr lang="ar-SA" b="1" u="sng" dirty="0" smtClean="0"/>
              <a:t>ٌ</a:t>
            </a:r>
            <a:r>
              <a:rPr lang="ar-EG" b="1" u="sng" dirty="0" smtClean="0"/>
              <a:t> رومانسيّ</a:t>
            </a:r>
            <a:r>
              <a:rPr lang="ar-SA" b="1" u="sng" dirty="0" smtClean="0"/>
              <a:t>ِ</a:t>
            </a:r>
            <a:r>
              <a:rPr lang="ar-SA" b="1" u="sng" dirty="0" err="1" smtClean="0"/>
              <a:t>ون</a:t>
            </a:r>
            <a:r>
              <a:rPr lang="ar-EG" b="1" u="sng" dirty="0" smtClean="0"/>
              <a:t> من </a:t>
            </a:r>
            <a:r>
              <a:rPr lang="ar-EG" b="1" u="sng" dirty="0"/>
              <a:t>شعرائنا العرب </a:t>
            </a:r>
            <a:r>
              <a:rPr lang="ar-EG" b="1" dirty="0"/>
              <a:t>:</a:t>
            </a:r>
            <a:r>
              <a:rPr lang="ar-EG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83163"/>
          </a:xfrm>
        </p:spPr>
        <p:txBody>
          <a:bodyPr/>
          <a:lstStyle/>
          <a:p>
            <a:r>
              <a:rPr lang="ar-EG" sz="4000" b="1" dirty="0" err="1" smtClean="0"/>
              <a:t>: </a:t>
            </a:r>
            <a:r>
              <a:rPr lang="ar-EG" sz="4000" b="1" dirty="0" smtClean="0">
                <a:solidFill>
                  <a:srgbClr val="0070C0"/>
                </a:solidFill>
              </a:rPr>
              <a:t>« </a:t>
            </a:r>
            <a:r>
              <a:rPr lang="ar-EG" sz="4000" b="1" dirty="0">
                <a:solidFill>
                  <a:srgbClr val="0070C0"/>
                </a:solidFill>
              </a:rPr>
              <a:t>إبراهيم ناجي </a:t>
            </a:r>
            <a:r>
              <a:rPr lang="ar-EG" sz="4000" b="1" dirty="0" smtClean="0">
                <a:solidFill>
                  <a:srgbClr val="0070C0"/>
                </a:solidFill>
              </a:rPr>
              <a:t>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صاحبُ دواوين </a:t>
            </a:r>
            <a:r>
              <a:rPr lang="ar-EG" sz="4000" b="1" dirty="0" smtClean="0">
                <a:solidFill>
                  <a:srgbClr val="FF0000"/>
                </a:solidFill>
              </a:rPr>
              <a:t>( الطَّائر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الجريح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، وليالي القاهرة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، ووراء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الغمامِ </a:t>
            </a:r>
            <a:r>
              <a:rPr lang="ar-EG" sz="4000" b="1" dirty="0" err="1" smtClean="0">
                <a:solidFill>
                  <a:srgbClr val="FF0000"/>
                </a:solidFill>
              </a:rPr>
              <a:t>)</a:t>
            </a:r>
            <a:r>
              <a:rPr lang="ar-EG" sz="4000" b="1" dirty="0" smtClean="0">
                <a:solidFill>
                  <a:srgbClr val="FF0000"/>
                </a:solidFill>
              </a:rPr>
              <a:t> </a:t>
            </a:r>
            <a:endParaRPr lang="ar-SA" sz="4000" b="1" dirty="0" smtClean="0">
              <a:solidFill>
                <a:srgbClr val="FF0000"/>
              </a:solidFill>
            </a:endParaRPr>
          </a:p>
          <a:p>
            <a:r>
              <a:rPr lang="ar-EG" sz="4000" b="1" dirty="0" err="1" smtClean="0">
                <a:solidFill>
                  <a:srgbClr val="0070C0"/>
                </a:solidFill>
              </a:rPr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علي محمود طه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صاحب ديوان </a:t>
            </a:r>
            <a:r>
              <a:rPr lang="ar-EG" sz="4000" b="1" dirty="0" smtClean="0">
                <a:solidFill>
                  <a:srgbClr val="FF0000"/>
                </a:solidFill>
              </a:rPr>
              <a:t>( ليالي الملَّاح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</a:t>
            </a:r>
            <a:r>
              <a:rPr lang="ar-EG" sz="4000" b="1" dirty="0" err="1" smtClean="0">
                <a:solidFill>
                  <a:srgbClr val="FF0000"/>
                </a:solidFill>
              </a:rPr>
              <a:t>التَّائ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هِ ) </a:t>
            </a:r>
            <a:r>
              <a:rPr lang="ar-EG" sz="4000" b="1" dirty="0" smtClean="0">
                <a:solidFill>
                  <a:srgbClr val="0070C0"/>
                </a:solidFill>
              </a:rPr>
              <a:t>، 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أبو القاسم الشَّابيِّ »</a:t>
            </a:r>
            <a:r>
              <a:rPr lang="ar-EG" sz="4000" b="1" dirty="0" smtClean="0"/>
              <a:t>، و </a:t>
            </a:r>
            <a:r>
              <a:rPr lang="ar-EG" sz="4000" b="1" dirty="0" smtClean="0">
                <a:solidFill>
                  <a:srgbClr val="0070C0"/>
                </a:solidFill>
              </a:rPr>
              <a:t>«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صالح جودت »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ميخائيل نُعَيمة »</a:t>
            </a:r>
            <a:r>
              <a:rPr lang="ar-SA" sz="4000" b="1" dirty="0" smtClean="0">
                <a:solidFill>
                  <a:srgbClr val="0070C0"/>
                </a:solidFill>
              </a:rPr>
              <a:t> </a:t>
            </a:r>
            <a:r>
              <a:rPr lang="ar-EG" sz="4000" b="1" dirty="0" smtClean="0"/>
              <a:t>، </a:t>
            </a:r>
            <a:r>
              <a:rPr lang="ar-EG" sz="4000" b="1" dirty="0" smtClean="0">
                <a:solidFill>
                  <a:srgbClr val="0070C0"/>
                </a:solidFill>
              </a:rPr>
              <a:t>« خليل مطران »</a:t>
            </a:r>
            <a:r>
              <a:rPr lang="ar-EG" sz="4000" b="1" dirty="0" smtClean="0"/>
              <a:t> ، و </a:t>
            </a:r>
            <a:r>
              <a:rPr lang="ar-EG" sz="4000" b="1" dirty="0" smtClean="0">
                <a:solidFill>
                  <a:srgbClr val="0070C0"/>
                </a:solidFill>
              </a:rPr>
              <a:t>« عمر أبو </a:t>
            </a:r>
            <a:r>
              <a:rPr lang="ar-EG" sz="4000" b="1" dirty="0" err="1" smtClean="0">
                <a:solidFill>
                  <a:srgbClr val="0070C0"/>
                </a:solidFill>
              </a:rPr>
              <a:t>ريشه</a:t>
            </a:r>
            <a:r>
              <a:rPr lang="ar-EG" sz="4000" b="1" dirty="0" err="1" smtClean="0"/>
              <a:t> </a:t>
            </a:r>
            <a:r>
              <a:rPr lang="ar-EG" sz="4000" b="1" dirty="0" err="1" smtClean="0">
                <a:solidFill>
                  <a:srgbClr val="0070C0"/>
                </a:solidFill>
              </a:rPr>
              <a:t>»</a:t>
            </a:r>
            <a:r>
              <a:rPr lang="ar-EG" sz="4000" b="1" dirty="0" err="1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130018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خلاصةٌ عن الرُّومانسيَّةِ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</a:t>
            </a:r>
            <a:r>
              <a:rPr lang="ar-SA" sz="3600" b="1" u="sng" dirty="0" smtClean="0">
                <a:solidFill>
                  <a:srgbClr val="C00000"/>
                </a:solidFill>
              </a:rPr>
              <a:t>- </a:t>
            </a:r>
            <a:r>
              <a:rPr lang="ar-EG" sz="3600" b="1" u="sng" dirty="0" smtClean="0">
                <a:solidFill>
                  <a:srgbClr val="C00000"/>
                </a:solidFill>
              </a:rPr>
              <a:t>قَدِّم (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قدِّمي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) خلاصةً عن الرُّومانسيَّة بجملةِ</a:t>
            </a:r>
            <a:r>
              <a:rPr lang="ar-SA" sz="3600" b="1" u="sng" dirty="0" smtClean="0">
                <a:solidFill>
                  <a:srgbClr val="C00000"/>
                </a:solidFill>
              </a:rPr>
              <a:t> أبعادِها ؟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EG" sz="3600" b="1" dirty="0" smtClean="0"/>
              <a:t>ج –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يقولُ أنصار الرُّومانسيَّةِ عن مذهبهم الرُّومانسيِّ : إنَّهُ يهدفُ إلى سبرِ أغوارِ النَّفسِ البشريَّةِ ، وإبراز ما تعجُّ به من عواطف ومشاعر وأخيلة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؛ للتَّعبيرِ عن عواطفِ الحزن والكآبةِ والألم والأملِ</a:t>
            </a:r>
            <a:r>
              <a:rPr lang="ar-SA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، ومن خلالِ العفويَّةِ الخاليةِ من تأنُّقِ الأسلوبِ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،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وجزالةِ الَّلفظِ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،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ودقَّةِ التَّراكيب الُّلُغويَّةِ، مع الاهتمامِ بالطَّبيعةِ وضرورةِ الرُّجوع إليها، وفصل الأخلاقِ عن الأدب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، والاهتمام بالآداب </a:t>
            </a:r>
            <a:r>
              <a:rPr lang="ar-EG" sz="3600" b="1" dirty="0" err="1" smtClean="0">
                <a:solidFill>
                  <a:schemeClr val="accent4">
                    <a:lumMod val="50000"/>
                  </a:schemeClr>
                </a:solidFill>
              </a:rPr>
              <a:t>الشَّعبيَّةِ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r>
              <a:rPr lang="ar-EG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8852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716096-D862-4E14-B2B4-594EBEB36BA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72</a:t>
            </a:fld>
            <a:endParaRPr lang="en-US" smtClean="0"/>
          </a:p>
        </p:txBody>
      </p:sp>
      <p:sp>
        <p:nvSpPr>
          <p:cNvPr id="6146" name="Title 4"/>
          <p:cNvSpPr>
            <a:spLocks noGrp="1"/>
          </p:cNvSpPr>
          <p:nvPr>
            <p:ph type="ctrTitle" idx="4294967295"/>
          </p:nvPr>
        </p:nvSpPr>
        <p:spPr>
          <a:xfrm>
            <a:off x="0" y="2187575"/>
            <a:ext cx="8420100" cy="1470025"/>
          </a:xfrm>
        </p:spPr>
        <p:txBody>
          <a:bodyPr/>
          <a:lstStyle/>
          <a:p>
            <a:pPr algn="r" eaLnBrk="1" hangingPunct="1"/>
            <a:r>
              <a:rPr lang="ar-EG" sz="5400" b="1" dirty="0" smtClean="0">
                <a:solidFill>
                  <a:srgbClr val="002060"/>
                </a:solidFill>
              </a:rPr>
              <a:t>                  </a:t>
            </a:r>
            <a:br>
              <a:rPr lang="ar-EG" sz="5400" b="1" dirty="0" smtClean="0">
                <a:solidFill>
                  <a:srgbClr val="002060"/>
                </a:solidFill>
              </a:rPr>
            </a:br>
            <a:r>
              <a:rPr lang="ar-EG" sz="5400" b="1" dirty="0">
                <a:solidFill>
                  <a:srgbClr val="002060"/>
                </a:solidFill>
              </a:rPr>
              <a:t> </a:t>
            </a:r>
            <a:r>
              <a:rPr lang="ar-EG" sz="5400" b="1" dirty="0" smtClean="0">
                <a:solidFill>
                  <a:srgbClr val="002060"/>
                </a:solidFill>
              </a:rPr>
              <a:t>           </a:t>
            </a:r>
            <a:r>
              <a:rPr lang="ar-EG" sz="5400" b="1" dirty="0" smtClean="0">
                <a:solidFill>
                  <a:srgbClr val="C00000"/>
                </a:solidFill>
              </a:rPr>
              <a:t> </a:t>
            </a:r>
            <a:r>
              <a:rPr lang="ar-EG" sz="9600" b="1" dirty="0" smtClean="0">
                <a:solidFill>
                  <a:srgbClr val="C00000"/>
                </a:solidFill>
              </a:rPr>
              <a:t>الواقِعِيَّةُ</a:t>
            </a:r>
            <a:r>
              <a:rPr lang="ar-EG" sz="5400" b="1" dirty="0" smtClean="0">
                <a:solidFill>
                  <a:srgbClr val="C00000"/>
                </a:solidFill>
                <a:cs typeface="Arial" pitchFamily="34" charset="0"/>
              </a:rPr>
              <a:t>               </a:t>
            </a:r>
            <a:endParaRPr lang="en-US" sz="54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4294967295"/>
          </p:nvPr>
        </p:nvSpPr>
        <p:spPr>
          <a:xfrm>
            <a:off x="0" y="3581400"/>
            <a:ext cx="9906000" cy="2743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ar-EG" sz="80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الواقعيَّة</a:t>
            </a:r>
            <a:r>
              <a:rPr lang="ar-SA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ُ</a:t>
            </a: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EG" sz="80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بين </a:t>
            </a: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النَّشأةِ </a:t>
            </a:r>
            <a:r>
              <a:rPr lang="ar-EG" sz="80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والتَّطوُّرِ</a:t>
            </a:r>
            <a:endParaRPr lang="en-US" sz="8000" b="1" dirty="0" smtClean="0">
              <a:solidFill>
                <a:schemeClr val="tx1">
                  <a:lumMod val="85000"/>
                  <a:lumOff val="15000"/>
                </a:schemeClr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الواقعيَّةُ العربيَّةُ بين النَّشأةِ والتَّطوُّرِ : 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متى ، وكيفَ نشأت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الواقعيَّةُ الغربيَّةُ؟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ن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ش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أت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الواقعيَّةُ الغربيَّةُ 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في النِّصــــفِ الثَّاني من القرنِ التَّاسعِ عشــــر ، متأثِّرةً بالنَّهضــةِ العلمــــيَّةِ ، والفلسفةِ العقليَّةِ 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؛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ونتيجةً للمبالغاتِ الخياليَّةِ والعاطفيَّةِ الَّتي اِن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غ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ت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فيها الرُّومانسيَّةُ .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endParaRPr lang="en-US" sz="4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74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دعوة الواقعيَّةِ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4400" b="1" u="sng" dirty="0" smtClean="0">
                <a:solidFill>
                  <a:srgbClr val="C00000"/>
                </a:solidFill>
                <a:cs typeface="Arial" pitchFamily="34" charset="0"/>
              </a:rPr>
              <a:t>س – ما الَّذي دعت إليه الواقعيَّةُ ؟ </a:t>
            </a:r>
          </a:p>
          <a:p>
            <a:pPr eaLnBrk="1" hangingPunct="1">
              <a:buNone/>
            </a:pPr>
            <a:r>
              <a:rPr lang="ar-EG" sz="6000" b="1" dirty="0" smtClean="0">
                <a:cs typeface="Arial" pitchFamily="34" charset="0"/>
              </a:rPr>
              <a:t>ج – راحتِ الواقعيَّةُ تدعو إلى الإبداعِ الأدبيِّ بتصوير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الأشياءِ ( الم</a:t>
            </a:r>
            <a:r>
              <a:rPr lang="ar-SA" sz="6000" b="1" dirty="0" smtClean="0">
                <a:cs typeface="Arial" pitchFamily="34" charset="0"/>
              </a:rPr>
              <a:t>ُ</a:t>
            </a:r>
            <a:r>
              <a:rPr lang="ar-EG" sz="6000" b="1" dirty="0" smtClean="0">
                <a:cs typeface="Arial" pitchFamily="34" charset="0"/>
              </a:rPr>
              <a:t>د</a:t>
            </a:r>
            <a:r>
              <a:rPr lang="ar-SA" sz="6000" b="1" dirty="0" smtClean="0">
                <a:cs typeface="Arial" pitchFamily="34" charset="0"/>
              </a:rPr>
              <a:t>ْ</a:t>
            </a:r>
            <a:r>
              <a:rPr lang="ar-EG" sz="6000" b="1" dirty="0" smtClean="0">
                <a:cs typeface="Arial" pitchFamily="34" charset="0"/>
              </a:rPr>
              <a:t>ر</a:t>
            </a:r>
            <a:r>
              <a:rPr lang="ar-SA" sz="6000" b="1" dirty="0" smtClean="0">
                <a:cs typeface="Arial" pitchFamily="34" charset="0"/>
              </a:rPr>
              <a:t>َ</a:t>
            </a:r>
            <a:r>
              <a:rPr lang="ar-EG" sz="6000" b="1" dirty="0" smtClean="0">
                <a:cs typeface="Arial" pitchFamily="34" charset="0"/>
              </a:rPr>
              <a:t>ك</a:t>
            </a:r>
            <a:r>
              <a:rPr lang="ar-SA" sz="6000" b="1" dirty="0" smtClean="0">
                <a:cs typeface="Arial" pitchFamily="34" charset="0"/>
              </a:rPr>
              <a:t>َ</a:t>
            </a:r>
            <a:r>
              <a:rPr lang="ar-EG" sz="6000" b="1" dirty="0" smtClean="0">
                <a:cs typeface="Arial" pitchFamily="34" charset="0"/>
              </a:rPr>
              <a:t>ات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) الخارجةِ عن نطاقِ الذَّاتِ ، والثَّورة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على شرور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</a:t>
            </a:r>
            <a:r>
              <a:rPr lang="ar-EG" sz="6000" b="1" dirty="0" err="1" smtClean="0">
                <a:cs typeface="Arial" pitchFamily="34" charset="0"/>
              </a:rPr>
              <a:t>الحياةِ .</a:t>
            </a:r>
            <a:r>
              <a:rPr lang="ar-EG" sz="6000" b="1" dirty="0" smtClean="0">
                <a:cs typeface="Arial" pitchFamily="34" charset="0"/>
              </a:rPr>
              <a:t>  </a:t>
            </a:r>
            <a:endParaRPr lang="en-US" sz="6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75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« بدتِ الواقعيَّةُ ثورةً على التَّقليديِّةِ ( الكلاسيكيَّةِ )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من جهةٍ ، وثورةً أخرى على العاطفيَّةِ ( الرُّومانسيَّةِ ) »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، اِشرح ( ا</a:t>
            </a:r>
            <a:r>
              <a:rPr lang="ar-SA" sz="3600" b="1" u="sng" dirty="0" smtClean="0">
                <a:solidFill>
                  <a:srgbClr val="C00000"/>
                </a:solidFill>
              </a:rPr>
              <a:t>ِ</a:t>
            </a:r>
            <a:r>
              <a:rPr lang="ar-EG" sz="3600" b="1" u="sng" dirty="0" smtClean="0">
                <a:solidFill>
                  <a:srgbClr val="C00000"/>
                </a:solidFill>
              </a:rPr>
              <a:t>شرحي ) ذلك في إيجازٍ غيرِ مُخِلٍّ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بالفعلِ كانتِ الواقعيَّةُ ثورةً على كلٍّ من التَّقليديَّةِ « الكلاسيكيَّةِ » والعاطفيَّة « </a:t>
            </a:r>
            <a:r>
              <a:rPr lang="ar-EG" b="1" dirty="0" err="1" smtClean="0"/>
              <a:t>الرُّومانسيَّة </a:t>
            </a:r>
            <a:r>
              <a:rPr lang="ar-EG" b="1" dirty="0" smtClean="0"/>
              <a:t>» حيثُ تُظهرُ أعمالُ الكلاسيكيِّينَ الحياةَ ، على أنَّها أكثرَ منطقيَّةً وترتيبًا </a:t>
            </a:r>
            <a:r>
              <a:rPr lang="ar-SA" b="1" dirty="0" smtClean="0"/>
              <a:t>، </a:t>
            </a:r>
            <a:r>
              <a:rPr lang="ar-EG" b="1" dirty="0" smtClean="0"/>
              <a:t>مِمَّا هيَ عليهِ في الواقعِ، أمَّا أعمالُ « العاطفيِّينَ »  الرُّومانسيِّينَ فتظهرُ الحياةَ على أنَّها أكثرُ إثارةً من النَّاحيةِ </a:t>
            </a:r>
            <a:r>
              <a:rPr lang="ar-EG" b="1" dirty="0" err="1" smtClean="0"/>
              <a:t>العاطفيَّةِ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76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الواقعيَّةُ مذهبٌ في الفنِّ والأدب 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- هل بالفعلِ تمثلُ « الواقعيَّةُ » مذهبًا في الفنِّ والأدبِ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نعمٌ ، بالفعلِ تمثِّلُ « الواقعيَّةُ » مذهبًا في الفنِّ والأدبِ </a:t>
            </a:r>
            <a:r>
              <a:rPr lang="ar-EG" b="1" dirty="0" err="1" smtClean="0">
                <a:cs typeface="Arial" pitchFamily="34" charset="0"/>
              </a:rPr>
              <a:t>،</a:t>
            </a:r>
            <a:r>
              <a:rPr lang="ar-EG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حيث </a:t>
            </a:r>
            <a:r>
              <a:rPr lang="ar-EG" b="1" dirty="0" smtClean="0">
                <a:cs typeface="Arial" pitchFamily="34" charset="0"/>
              </a:rPr>
              <a:t>يشيرُ إلى محاولةِ الأديبِ </a:t>
            </a:r>
            <a:r>
              <a:rPr lang="ar-SA" b="1" dirty="0" smtClean="0">
                <a:cs typeface="Arial" pitchFamily="34" charset="0"/>
              </a:rPr>
              <a:t>في </a:t>
            </a:r>
            <a:r>
              <a:rPr lang="ar-EG" b="1" dirty="0" smtClean="0">
                <a:cs typeface="Arial" pitchFamily="34" charset="0"/>
              </a:rPr>
              <a:t>تصوير</a:t>
            </a:r>
            <a:r>
              <a:rPr lang="ar-SA" b="1" dirty="0" smtClean="0">
                <a:cs typeface="Arial" pitchFamily="34" charset="0"/>
              </a:rPr>
              <a:t>َ</a:t>
            </a:r>
            <a:r>
              <a:rPr lang="ar-EG" b="1" dirty="0" smtClean="0">
                <a:cs typeface="Arial" pitchFamily="34" charset="0"/>
              </a:rPr>
              <a:t> الحياة</a:t>
            </a:r>
            <a:r>
              <a:rPr lang="ar-SA" b="1" dirty="0" smtClean="0">
                <a:cs typeface="Arial" pitchFamily="34" charset="0"/>
              </a:rPr>
              <a:t>ِ</a:t>
            </a:r>
            <a:r>
              <a:rPr lang="ar-EG" b="1" dirty="0" smtClean="0">
                <a:cs typeface="Arial" pitchFamily="34" charset="0"/>
              </a:rPr>
              <a:t> كما هيَ عليهِ في الواقعِ.</a:t>
            </a:r>
          </a:p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- أين تكمنُ مهمَّةُ الفنَّانِ أو الأديبِ من وجهة نظرِ الفنَّانِ أو « النَّاقد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ِ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» الواقعيِّ ؟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تكمنُ المهمَّةُ الرَّئيسةُ للفنَّانِ في نظرِ الفنَّانِ الواقعيِّ في وصفِ كلِّ ما يلاحظُهُ بحواسِّهِ ، بدقَّةٍ وصدقٍ شديدينِ ، من غيرِ إهمالِ لِمَا هو قبيحٌ أو مؤلمٌ ومن غير اِطِّراحٍ للرَّمزيَّةِ .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77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الكاتبُ الواقعيُّ ومادَّتُهُ الإبداعيَّةُ وغايتُهُ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من أينَ يأخذُ الفنَّانُ الواقعيُّ مادتَهُ المبدَعَةِ ؟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dirty="0" smtClean="0"/>
              <a:t>ج – يأخذُ الكاتبُ الواقعيُّ مادة</a:t>
            </a:r>
            <a:r>
              <a:rPr lang="ar-SA" sz="4000" b="1" dirty="0" smtClean="0"/>
              <a:t>َ</a:t>
            </a:r>
            <a:r>
              <a:rPr lang="ar-EG" sz="4000" b="1" dirty="0" smtClean="0"/>
              <a:t> تجارب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الإبداعيَّة</a:t>
            </a:r>
            <a:r>
              <a:rPr lang="ar-SA" sz="4000" b="1" dirty="0" smtClean="0"/>
              <a:t>َ</a:t>
            </a:r>
            <a:r>
              <a:rPr lang="ar-EG" sz="4000" b="1" dirty="0" smtClean="0"/>
              <a:t> من مشكلاتِ العصرِ الاجتماعيَّة </a:t>
            </a:r>
            <a:r>
              <a:rPr lang="ar-SA" sz="4000" b="1" dirty="0" smtClean="0"/>
              <a:t>، كما يأخذُ </a:t>
            </a:r>
            <a:r>
              <a:rPr lang="ar-EG" sz="4000" b="1" dirty="0" smtClean="0"/>
              <a:t>شخصيَّات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ِ</a:t>
            </a:r>
            <a:r>
              <a:rPr lang="ar-EG" sz="4000" b="1" dirty="0" smtClean="0"/>
              <a:t> من الطَّبقةِ الوسطى أو طبقةِ العمال</a:t>
            </a:r>
            <a:r>
              <a:rPr lang="ar-SA" sz="4000" b="1" dirty="0" smtClean="0"/>
              <a:t>ِ</a:t>
            </a:r>
            <a:r>
              <a:rPr lang="ar-EG" sz="4000" b="1" dirty="0" smtClean="0"/>
              <a:t> .</a:t>
            </a:r>
            <a:r>
              <a:rPr lang="ar-EG" sz="3600" b="1" dirty="0" smtClean="0"/>
              <a:t> </a:t>
            </a:r>
            <a:endParaRPr lang="ar-EG" sz="3600" b="1" dirty="0"/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- ا</a:t>
            </a:r>
            <a:r>
              <a:rPr lang="ar-SA" sz="3600" b="1" u="sng" dirty="0" smtClean="0">
                <a:solidFill>
                  <a:srgbClr val="C00000"/>
                </a:solidFill>
              </a:rPr>
              <a:t>ِ</a:t>
            </a:r>
            <a:r>
              <a:rPr lang="ar-EG" sz="3600" b="1" u="sng" dirty="0" smtClean="0">
                <a:solidFill>
                  <a:srgbClr val="C00000"/>
                </a:solidFill>
              </a:rPr>
              <a:t>ستعرض</a:t>
            </a:r>
            <a:r>
              <a:rPr lang="ar-SA" sz="3600" b="1" u="sng" dirty="0" smtClean="0">
                <a:solidFill>
                  <a:srgbClr val="C00000"/>
                </a:solidFill>
              </a:rPr>
              <a:t>ْ</a:t>
            </a:r>
            <a:r>
              <a:rPr lang="ar-EG" sz="3600" b="1" u="sng" dirty="0" smtClean="0">
                <a:solidFill>
                  <a:srgbClr val="C00000"/>
                </a:solidFill>
              </a:rPr>
              <a:t> (ا</a:t>
            </a:r>
            <a:r>
              <a:rPr lang="ar-SA" sz="3600" b="1" u="sng" dirty="0" smtClean="0">
                <a:solidFill>
                  <a:srgbClr val="C00000"/>
                </a:solidFill>
              </a:rPr>
              <a:t>ِ</a:t>
            </a:r>
            <a:r>
              <a:rPr lang="ar-EG" sz="3600" b="1" u="sng" dirty="0" err="1" smtClean="0">
                <a:solidFill>
                  <a:srgbClr val="C00000"/>
                </a:solidFill>
              </a:rPr>
              <a:t>ستعرضي</a:t>
            </a:r>
            <a:r>
              <a:rPr lang="ar-EG" sz="3600" b="1" u="sng" dirty="0" smtClean="0">
                <a:solidFill>
                  <a:srgbClr val="C00000"/>
                </a:solidFill>
              </a:rPr>
              <a:t>) غايةَ الواقعيَّةِ أو المبدعِ الواقعيِّ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dirty="0" smtClean="0"/>
              <a:t>ج – تتمثَّلُ غايةُ الواقعيِّينَ أن يصبحَ الإنسانُ سيِّدَ الطَّبيعةِ </a:t>
            </a:r>
            <a:r>
              <a:rPr lang="ar-EG" b="1" dirty="0" smtClean="0"/>
              <a:t>في مجتمعٍ عادلٍ</a:t>
            </a:r>
            <a:r>
              <a:rPr lang="ar-SA" b="1" dirty="0" smtClean="0"/>
              <a:t> </a:t>
            </a:r>
            <a:r>
              <a:rPr lang="ar-EG" b="1" dirty="0" smtClean="0"/>
              <a:t>، ومن ثمَّ كانَ الأديبُ الواقعيُّ أكثرَ أمانةً في تصويرِ واقعِهِ وبيئتِهِ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78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الواقعيَّةُ لا تناهضُ الرُّومانسيَّةَ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هل تناهضُ الواقعيَّةُ الرُّومانسيَّةَ أم هي مساندةٌ لها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3600" b="1" dirty="0" smtClean="0"/>
              <a:t>ج – لا ، لأنَّ الرُّومانسيَّةَ تحملُ بذورَ الواقعيَّةِ </a:t>
            </a:r>
            <a:r>
              <a:rPr lang="ar-SA" sz="3600" b="1" dirty="0" smtClean="0"/>
              <a:t>و</a:t>
            </a:r>
            <a:r>
              <a:rPr lang="ar-EG" sz="3600" b="1" dirty="0" smtClean="0"/>
              <a:t>تبدو كتيَّارٍ يسيرُ جنبًا إلى جنبٍ معها . </a:t>
            </a:r>
            <a:endParaRPr lang="ar-EG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 الَّذي نستنتجهُ من الطَّرحِ السَّابقِ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dirty="0" smtClean="0"/>
              <a:t>ج – تبدو الواقعيَّةُ من خلالِ الطَّرح السَّابقِ اِنعكاسًا للواقعِ الخارجيِّ في نفسِ </a:t>
            </a:r>
            <a:r>
              <a:rPr lang="ar-EG" sz="4000" b="1" dirty="0" err="1" smtClean="0"/>
              <a:t>الأديبِ.</a:t>
            </a:r>
            <a:r>
              <a:rPr lang="ar-EG" sz="4000" b="1" dirty="0" smtClean="0"/>
              <a:t>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79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255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خصائصُ الواقعيَّةِ إجمالًا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استعرض ( استعرضي ) بصورةٍ مجملةٍ أبرزَ خصائصِ الواقعيَّةِ ؟ 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ج – أبرزُ خصائصِ الواقعيَّةِ ما يأتي : 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1 – قيامُها على أساسِ الفلسفةِ الوضعيَّةِ والتَّجريبيَّةِ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2 – الدَّعوةُ إلى الموضوعيَّةِ في الإبداعِ </a:t>
            </a:r>
            <a:r>
              <a:rPr lang="ar-EG" sz="4400" b="1" dirty="0" err="1" smtClean="0"/>
              <a:t>الأدبيِّ.</a:t>
            </a:r>
            <a:r>
              <a:rPr lang="ar-EG" sz="44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80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تابعُ خصائصِ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الواقعيَّةِ إجمالًا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EG" sz="4800" b="1" dirty="0"/>
              <a:t>3 – تصويرُ ما تعانيه الطَّبقةِ الكادحةِ من </a:t>
            </a:r>
            <a:r>
              <a:rPr lang="ar-EG" sz="4800" b="1" dirty="0" err="1"/>
              <a:t>ظلمٍ </a:t>
            </a:r>
            <a:r>
              <a:rPr lang="ar-EG" sz="4800" b="1" dirty="0" err="1" smtClean="0"/>
              <a:t>.</a:t>
            </a:r>
            <a:r>
              <a:rPr lang="ar-EG" sz="4800" b="1" dirty="0" smtClean="0"/>
              <a:t> </a:t>
            </a:r>
            <a:endParaRPr lang="ar-EG" sz="4800" b="1" dirty="0"/>
          </a:p>
          <a:p>
            <a:pPr eaLnBrk="1" hangingPunct="1">
              <a:buNone/>
              <a:defRPr/>
            </a:pPr>
            <a:r>
              <a:rPr lang="ar-EG" sz="4800" b="1" dirty="0"/>
              <a:t>4 – تشخيصُ الآفاتِ </a:t>
            </a:r>
            <a:r>
              <a:rPr lang="ar-EG" sz="4800" b="1" dirty="0" err="1" smtClean="0"/>
              <a:t>الاجتماعيَّةِ.</a:t>
            </a:r>
            <a:r>
              <a:rPr lang="ar-EG" sz="4800" b="1" dirty="0" smtClean="0"/>
              <a:t> </a:t>
            </a:r>
            <a:endParaRPr lang="ar-EG" sz="4800" b="1" dirty="0"/>
          </a:p>
          <a:p>
            <a:pPr eaLnBrk="1" hangingPunct="1">
              <a:buNone/>
              <a:defRPr/>
            </a:pPr>
            <a:r>
              <a:rPr lang="ar-SA" sz="4400" b="1" dirty="0" smtClean="0"/>
              <a:t>والمسرحية</a:t>
            </a:r>
            <a:r>
              <a:rPr lang="en-US" sz="4400" b="1" dirty="0" smtClean="0"/>
              <a:t> </a:t>
            </a:r>
            <a:r>
              <a:rPr lang="ar-EG" sz="4400" b="1" dirty="0" err="1" smtClean="0"/>
              <a:t>5 </a:t>
            </a:r>
            <a:r>
              <a:rPr lang="ar-EG" sz="4400" b="1" dirty="0"/>
              <a:t>– تركيزُ نتاجهم الأدبيِّ </a:t>
            </a:r>
            <a:r>
              <a:rPr lang="ar-EG" sz="4400" b="1" dirty="0" smtClean="0"/>
              <a:t>على القصَّةُ</a:t>
            </a:r>
            <a:r>
              <a:rPr lang="en-US" sz="4400" b="1" dirty="0" smtClean="0"/>
              <a:t> </a:t>
            </a:r>
            <a:endParaRPr lang="en-US" sz="2800" b="1" dirty="0"/>
          </a:p>
          <a:p>
            <a:pPr eaLnBrk="1" hangingPunct="1">
              <a:buFont typeface="Arial" charset="0"/>
              <a:buNone/>
              <a:defRPr/>
            </a:pP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6000" b="1" u="sng" dirty="0" smtClean="0">
                <a:solidFill>
                  <a:schemeClr val="tx2">
                    <a:lumMod val="75000"/>
                  </a:schemeClr>
                </a:solidFill>
              </a:rPr>
              <a:t>روَّاد الواقعيَّةِ في أوربَّا : </a:t>
            </a:r>
            <a:endParaRPr lang="en-US" sz="6000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/>
              <a:t>1 – </a:t>
            </a:r>
            <a:r>
              <a:rPr lang="ar-EG" sz="6000" b="1" dirty="0" smtClean="0">
                <a:solidFill>
                  <a:srgbClr val="0070C0"/>
                </a:solidFill>
              </a:rPr>
              <a:t>بلزاك </a:t>
            </a:r>
            <a:r>
              <a:rPr lang="ar-EG" sz="4000" b="1" dirty="0" smtClean="0"/>
              <a:t>: يعدُّ بلزاكُ الرَّائدَ </a:t>
            </a:r>
            <a:r>
              <a:rPr lang="ar-EG" sz="4000" b="1" dirty="0" err="1" smtClean="0"/>
              <a:t>الأوَّ</a:t>
            </a:r>
            <a:r>
              <a:rPr lang="ar-SA" sz="4000" b="1" dirty="0" smtClean="0"/>
              <a:t>لَ</a:t>
            </a:r>
            <a:r>
              <a:rPr lang="ar-EG" sz="4000" b="1" dirty="0" smtClean="0"/>
              <a:t> للواقعيَّةِ في </a:t>
            </a:r>
            <a:r>
              <a:rPr lang="ar-EG" sz="4000" b="1" dirty="0"/>
              <a:t>ف</a:t>
            </a:r>
            <a:r>
              <a:rPr lang="ar-EG" sz="4000" b="1" dirty="0" smtClean="0"/>
              <a:t>رنسا ، إذ خلَّفَ وراءه موســـوعةً </a:t>
            </a:r>
            <a:r>
              <a:rPr lang="ar-SA" sz="4000" b="1" dirty="0" smtClean="0"/>
              <a:t>اسماها</a:t>
            </a:r>
            <a:r>
              <a:rPr lang="ar-EG" sz="4000" b="1" dirty="0" smtClean="0">
                <a:solidFill>
                  <a:srgbClr val="FF0000"/>
                </a:solidFill>
              </a:rPr>
              <a:t>« الكوميديا البشريَّة</a:t>
            </a:r>
            <a:r>
              <a:rPr lang="ar-SA" sz="4000" b="1" dirty="0" smtClean="0">
                <a:solidFill>
                  <a:srgbClr val="FF0000"/>
                </a:solidFill>
              </a:rPr>
              <a:t>َ</a:t>
            </a:r>
            <a:r>
              <a:rPr lang="ar-EG" sz="4000" b="1" dirty="0" smtClean="0">
                <a:solidFill>
                  <a:srgbClr val="FF0000"/>
                </a:solidFill>
              </a:rPr>
              <a:t> » </a:t>
            </a:r>
            <a:r>
              <a:rPr lang="ar-EG" sz="4000" b="1" dirty="0" smtClean="0"/>
              <a:t>. </a:t>
            </a:r>
            <a:endParaRPr lang="ar-EG" sz="4000" b="1" dirty="0"/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2 – </a:t>
            </a:r>
            <a:r>
              <a:rPr lang="ar-EG" sz="6000" b="1" dirty="0" smtClean="0">
                <a:solidFill>
                  <a:srgbClr val="0070C0"/>
                </a:solidFill>
              </a:rPr>
              <a:t>فلوبي</a:t>
            </a:r>
            <a:r>
              <a:rPr lang="ar-SA" sz="6000" b="1" dirty="0" smtClean="0">
                <a:solidFill>
                  <a:srgbClr val="0070C0"/>
                </a:solidFill>
              </a:rPr>
              <a:t>ي</a:t>
            </a:r>
            <a:r>
              <a:rPr lang="ar-EG" sz="6000" b="1" dirty="0" smtClean="0">
                <a:solidFill>
                  <a:srgbClr val="0070C0"/>
                </a:solidFill>
              </a:rPr>
              <a:t>ر</a:t>
            </a:r>
            <a:r>
              <a:rPr lang="ar-EG" sz="4000" b="1" dirty="0" smtClean="0"/>
              <a:t> : يعدُّ الأديبُ الفرنسيُّ </a:t>
            </a:r>
            <a:r>
              <a:rPr lang="ar-SA" sz="4000" b="1" dirty="0" smtClean="0"/>
              <a:t>في </a:t>
            </a:r>
            <a:r>
              <a:rPr lang="ar-EG" sz="4000" b="1" dirty="0" err="1" smtClean="0"/>
              <a:t>روايةِ </a:t>
            </a:r>
            <a:r>
              <a:rPr lang="ar-EG" sz="3600" b="1" dirty="0" smtClean="0">
                <a:solidFill>
                  <a:srgbClr val="FF0000"/>
                </a:solidFill>
              </a:rPr>
              <a:t>«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EG" sz="3600" b="1" dirty="0" smtClean="0">
                <a:solidFill>
                  <a:srgbClr val="FF0000"/>
                </a:solidFill>
              </a:rPr>
              <a:t>مدام </a:t>
            </a:r>
            <a:r>
              <a:rPr lang="ar-EG" sz="3600" b="1" dirty="0" err="1" smtClean="0">
                <a:solidFill>
                  <a:srgbClr val="FF0000"/>
                </a:solidFill>
              </a:rPr>
              <a:t>بوفاري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EG" sz="3600" b="1" dirty="0" err="1" smtClean="0">
                <a:solidFill>
                  <a:srgbClr val="FF0000"/>
                </a:solidFill>
              </a:rPr>
              <a:t>»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82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6000" b="1" u="sng" dirty="0" smtClean="0">
                <a:solidFill>
                  <a:schemeClr val="tx2">
                    <a:lumMod val="75000"/>
                  </a:schemeClr>
                </a:solidFill>
              </a:rPr>
              <a:t>تابعُ روَّادِ </a:t>
            </a:r>
            <a:r>
              <a:rPr lang="ar-EG" sz="6000" b="1" u="sng" dirty="0">
                <a:solidFill>
                  <a:schemeClr val="tx2">
                    <a:lumMod val="75000"/>
                  </a:schemeClr>
                </a:solidFill>
              </a:rPr>
              <a:t>الواقعيَّةِ في أوربَّا : </a:t>
            </a:r>
            <a:endParaRPr lang="en-US" sz="6000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6000" b="1" dirty="0" smtClean="0"/>
              <a:t>3 –</a:t>
            </a:r>
            <a:r>
              <a:rPr lang="ar-EG" b="1" dirty="0" smtClean="0"/>
              <a:t> </a:t>
            </a:r>
            <a:r>
              <a:rPr lang="ar-EG" sz="6000" b="1" dirty="0" err="1" smtClean="0">
                <a:solidFill>
                  <a:srgbClr val="0070C0"/>
                </a:solidFill>
              </a:rPr>
              <a:t>شريدانو</a:t>
            </a:r>
            <a:r>
              <a:rPr lang="ar-EG" sz="6000" b="1" dirty="0" smtClean="0">
                <a:solidFill>
                  <a:srgbClr val="0070C0"/>
                </a:solidFill>
              </a:rPr>
              <a:t> </a:t>
            </a:r>
            <a:r>
              <a:rPr lang="ar-EG" sz="6000" b="1" dirty="0" err="1" smtClean="0">
                <a:solidFill>
                  <a:srgbClr val="0070C0"/>
                </a:solidFill>
              </a:rPr>
              <a:t>:</a:t>
            </a:r>
            <a:r>
              <a:rPr lang="ar-EG" sz="6000" b="1" dirty="0" smtClean="0">
                <a:solidFill>
                  <a:srgbClr val="0070C0"/>
                </a:solidFill>
              </a:rPr>
              <a:t> 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هو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أحدَ روَّاد الأدب الواقعيِّ في انجلترا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–</a:t>
            </a:r>
            <a:r>
              <a:rPr lang="ar-EG" sz="6000" b="1" dirty="0" smtClean="0">
                <a:solidFill>
                  <a:srgbClr val="0070C0"/>
                </a:solidFill>
              </a:rPr>
              <a:t> تشارلز ديكنز :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الأديب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الإنجليزي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ُّ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أحدَ روَّاد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الأدب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الواقعيِّ 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رواياته</a:t>
            </a:r>
            <a:r>
              <a:rPr lang="ar-EG" sz="4000" b="1" dirty="0" smtClean="0">
                <a:solidFill>
                  <a:srgbClr val="FF0000"/>
                </a:solidFill>
              </a:rPr>
              <a:t>( صحائفِ بكويك ).     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83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كيف كانت حيرة ناقد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 الكبير الدُّكتور « محمَّد مندور » من  مصطلح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الواقعيَّة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لقد تحيَّرَ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الدُّكتور </a:t>
            </a:r>
            <a:r>
              <a:rPr lang="ar-EG" sz="4000" b="1" dirty="0" smtClean="0">
                <a:solidFill>
                  <a:srgbClr val="0070C0"/>
                </a:solidFill>
              </a:rPr>
              <a:t>« محمَّد </a:t>
            </a:r>
            <a:r>
              <a:rPr lang="ar-EG" sz="4000" b="1" dirty="0" err="1" smtClean="0">
                <a:solidFill>
                  <a:srgbClr val="0070C0"/>
                </a:solidFill>
              </a:rPr>
              <a:t>مندور </a:t>
            </a:r>
            <a:r>
              <a:rPr lang="ar-EG" sz="4000" b="1" dirty="0" smtClean="0">
                <a:solidFill>
                  <a:srgbClr val="0070C0"/>
                </a:solidFill>
              </a:rPr>
              <a:t>»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نتيجةً لاضطرابِ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لفظةِ </a:t>
            </a:r>
            <a:r>
              <a:rPr lang="ar-EG" sz="4000" b="1" dirty="0" smtClean="0">
                <a:solidFill>
                  <a:srgbClr val="FF0000"/>
                </a:solidFill>
              </a:rPr>
              <a:t>« الواقعيَّة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»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نفسها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وتنوُّعِ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مفاهيمِها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وتفاوت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مضام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ين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وكلُّ ذلك نتجَ بطبيعةِ الحالِ من جرَّاءِ الأصلِ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الاشتقاقيِّ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لتلك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الَّلفظةِ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وهو </a:t>
            </a:r>
            <a:r>
              <a:rPr lang="ar-EG" sz="4000" b="1" dirty="0" smtClean="0">
                <a:solidFill>
                  <a:srgbClr val="FF0000"/>
                </a:solidFill>
              </a:rPr>
              <a:t>« </a:t>
            </a:r>
            <a:r>
              <a:rPr lang="ar-EG" sz="4000" b="1" dirty="0" err="1" smtClean="0">
                <a:solidFill>
                  <a:srgbClr val="FF0000"/>
                </a:solidFill>
              </a:rPr>
              <a:t>الواقعُ »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84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كيف كانت رؤية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 نقَّاد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 العربِ للأدب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الواقعيِّ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–إذ توزَّع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على توجُّهاتٍ ثلاثةٍ ، جاءت على النَّحوِ الآتي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– </a:t>
            </a:r>
            <a:r>
              <a:rPr lang="ar-EG" b="1" dirty="0" smtClean="0">
                <a:solidFill>
                  <a:srgbClr val="0070C0"/>
                </a:solidFill>
              </a:rPr>
              <a:t>التَّوجُّهُ الأوَّلُ </a:t>
            </a:r>
            <a:r>
              <a:rPr lang="ar-EG" sz="2000" b="1" dirty="0" smtClean="0">
                <a:solidFill>
                  <a:srgbClr val="0070C0"/>
                </a:solidFill>
              </a:rPr>
              <a:t>: 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منهم مَنْ ق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دَ بالأدب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الواقعيِّ ملاحظةَ الواقعِ وتسجيلَهُ ، لا على صور الخيالِ وتهويلِهِ ، وكأنَّهم بذلك يُعارضونَ بينَ هذا النَّوعِ الأدبيِّ والأدب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الرُّومانسيِّ </a:t>
            </a:r>
            <a:r>
              <a:rPr lang="ar-EG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dirty="0" smtClean="0"/>
              <a:t> </a:t>
            </a:r>
            <a:r>
              <a:rPr lang="ar-SA" sz="2000" dirty="0" smtClean="0"/>
              <a:t>2</a:t>
            </a:r>
            <a:r>
              <a:rPr lang="ar-EG" sz="2000" dirty="0" smtClean="0"/>
              <a:t>– </a:t>
            </a:r>
            <a:r>
              <a:rPr lang="ar-EG" sz="2800" b="1" dirty="0" smtClean="0">
                <a:solidFill>
                  <a:srgbClr val="00B0F0"/>
                </a:solidFill>
              </a:rPr>
              <a:t>التَّوجُّهُ </a:t>
            </a:r>
            <a:r>
              <a:rPr lang="ar-EG" sz="2800" b="1" dirty="0" err="1" smtClean="0">
                <a:solidFill>
                  <a:srgbClr val="00B0F0"/>
                </a:solidFill>
              </a:rPr>
              <a:t>الثَّاني </a:t>
            </a:r>
            <a:r>
              <a:rPr lang="ar-EG" sz="2000" dirty="0" smtClean="0"/>
              <a:t>: </a:t>
            </a:r>
            <a:r>
              <a:rPr lang="ar-EG" sz="2000" b="1" dirty="0" smtClean="0"/>
              <a:t>منهم مَنْ قصدَ بذلك </a:t>
            </a:r>
            <a:r>
              <a:rPr lang="ar-SA" sz="2000" b="1" dirty="0" err="1" smtClean="0"/>
              <a:t>(</a:t>
            </a:r>
            <a:r>
              <a:rPr lang="ar-SA" sz="2000" b="1" dirty="0" smtClean="0"/>
              <a:t> </a:t>
            </a:r>
            <a:r>
              <a:rPr lang="ar-EG" sz="2000" b="1" dirty="0" smtClean="0"/>
              <a:t>الأدبِ  </a:t>
            </a:r>
            <a:r>
              <a:rPr lang="ar-EG" sz="2000" b="1" dirty="0" err="1" smtClean="0"/>
              <a:t>الواقعيِّ </a:t>
            </a:r>
            <a:r>
              <a:rPr lang="ar-EG" sz="2000" b="1" dirty="0" smtClean="0"/>
              <a:t>) الأدبَ الَّذي يستقي مادَّتَهُ وموضوعاتِهِ من حياةِ عامةِ الشَّعبِ وسوادِهِ ومشاكلِهِ </a:t>
            </a:r>
            <a:r>
              <a:rPr lang="ar-SA" sz="2000" b="1" dirty="0" err="1" smtClean="0"/>
              <a:t>،</a:t>
            </a:r>
            <a:r>
              <a:rPr lang="ar-SA" sz="2000" b="1" dirty="0" smtClean="0"/>
              <a:t> </a:t>
            </a:r>
            <a:r>
              <a:rPr lang="ar-EG" sz="2000" b="1" dirty="0" smtClean="0"/>
              <a:t>حتَّى يُعارضوا بينَهُ وبينَ أدبِ الأبراجِ العاليةِ أي أدب</a:t>
            </a:r>
            <a:r>
              <a:rPr lang="ar-SA" sz="2000" b="1" dirty="0" smtClean="0"/>
              <a:t>ِ</a:t>
            </a:r>
            <a:r>
              <a:rPr lang="ar-EG" sz="2000" b="1" dirty="0" smtClean="0"/>
              <a:t> « أرستقراطيَّة</a:t>
            </a:r>
            <a:r>
              <a:rPr lang="ar-SA" sz="2000" b="1" dirty="0" smtClean="0"/>
              <a:t>ِ</a:t>
            </a:r>
            <a:r>
              <a:rPr lang="ar-EG" sz="2000" b="1" dirty="0" smtClean="0"/>
              <a:t> » الفكر والخيالِ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err="1" smtClean="0">
                <a:solidFill>
                  <a:srgbClr val="00B0F0"/>
                </a:solidFill>
              </a:rPr>
              <a:t>3 </a:t>
            </a:r>
            <a:r>
              <a:rPr lang="ar-EG" sz="2000" b="1" dirty="0" smtClean="0">
                <a:solidFill>
                  <a:srgbClr val="00B0F0"/>
                </a:solidFill>
              </a:rPr>
              <a:t>- التَّوجُّهُ </a:t>
            </a:r>
            <a:r>
              <a:rPr lang="ar-EG" sz="2000" b="1" dirty="0" err="1" smtClean="0">
                <a:solidFill>
                  <a:srgbClr val="00B0F0"/>
                </a:solidFill>
              </a:rPr>
              <a:t>الثَّالــــثُ </a:t>
            </a:r>
            <a:r>
              <a:rPr lang="ar-EG" sz="2000" b="1" dirty="0" smtClean="0"/>
              <a:t>: ومــــن نُقَّادنا العربِ أيضًا مَنْ راحَ يقصـــــدُ بالأدبِ الواقعيِّ </a:t>
            </a:r>
            <a:r>
              <a:rPr lang="ar-EG" sz="2000" b="1" dirty="0" err="1" smtClean="0"/>
              <a:t>الأدبَ </a:t>
            </a:r>
            <a:r>
              <a:rPr lang="ar-EG" sz="2000" b="1" dirty="0" smtClean="0"/>
              <a:t>« الموضـــــــوعيّ</a:t>
            </a:r>
            <a:r>
              <a:rPr lang="ar-SA" sz="2000" b="1" dirty="0" smtClean="0"/>
              <a:t>َ</a:t>
            </a:r>
            <a:r>
              <a:rPr lang="ar-EG" sz="2000" b="1" dirty="0" smtClean="0"/>
              <a:t> </a:t>
            </a:r>
            <a:r>
              <a:rPr lang="ar-EG" sz="2000" b="1" dirty="0" err="1" smtClean="0"/>
              <a:t>».</a:t>
            </a:r>
            <a:r>
              <a:rPr lang="ar-EG" sz="2000" b="1" dirty="0" smtClean="0"/>
              <a:t> </a:t>
            </a:r>
            <a:endParaRPr lang="en-US" sz="2000" b="1" dirty="0" smtClean="0"/>
          </a:p>
          <a:p>
            <a:pPr eaLnBrk="1" hangingPunct="1">
              <a:spcBef>
                <a:spcPts val="0"/>
              </a:spcBef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sz="5400" b="1" dirty="0" smtClean="0"/>
              <a:t>- المجتمعُ الاشتراكيُّ ومفهومُهُ للواعيَّةِ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>
              <a:buNone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ماذا يقصدُ المجتمعُ الاشتراكيِّ بالواقعيَّةِ ؟ </a:t>
            </a:r>
          </a:p>
          <a:p>
            <a:r>
              <a:rPr lang="ar-EG" sz="5400" b="1" dirty="0" smtClean="0"/>
              <a:t>ج – نلحظُ أنَّ الاشتراكيِّينَ يقصــدونَ بهذه الواقعيَّةِ تناوُلَ الأدبِ لمشاكــلِ المجتمعِ ومظاهرِ الفقرِ والبؤسِ </a:t>
            </a:r>
            <a:r>
              <a:rPr lang="ar-EG" sz="5400" b="1" dirty="0" err="1" smtClean="0"/>
              <a:t>والعوزِوالحاجــةِ.</a:t>
            </a:r>
            <a:r>
              <a:rPr lang="ar-EG" sz="5400" b="1" dirty="0" smtClean="0"/>
              <a:t> </a:t>
            </a:r>
            <a:endParaRPr lang="en-US" sz="5400" b="1" dirty="0"/>
          </a:p>
        </p:txBody>
      </p:sp>
    </p:spTree>
    <p:extLst>
      <p:ext uri="{BB962C8B-B14F-4D97-AF65-F5344CB8AC3E}">
        <p14:creationId xmlns="" xmlns:p14="http://schemas.microsoft.com/office/powerpoint/2010/main" val="35017007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/>
              <a:t/>
            </a:r>
            <a:br>
              <a:rPr lang="ar-EG" sz="6000" b="1" dirty="0" smtClean="0"/>
            </a:br>
            <a:r>
              <a:rPr lang="ar-EG" sz="6000" b="1" dirty="0" smtClean="0"/>
              <a:t>أمثلةُ </a:t>
            </a:r>
            <a:r>
              <a:rPr lang="ar-SA" sz="6000" b="1" dirty="0" smtClean="0"/>
              <a:t>الواقعية</a:t>
            </a:r>
            <a:r>
              <a:rPr lang="ar-EG" sz="6000" b="1" dirty="0" smtClean="0"/>
              <a:t> </a:t>
            </a:r>
            <a:r>
              <a:rPr lang="ar-EG" sz="6000" b="1" dirty="0"/>
              <a:t>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400" b="1" dirty="0" smtClean="0"/>
              <a:t>1- الواقعيَّة النَّقيَّة. 2 – الواقعيَّةُ المستديمة .  </a:t>
            </a:r>
            <a:endParaRPr lang="ar-SA" sz="4400" b="1" dirty="0" smtClean="0"/>
          </a:p>
          <a:p>
            <a:r>
              <a:rPr lang="ar-SA" sz="4400" b="1" dirty="0"/>
              <a:t>3</a:t>
            </a:r>
            <a:r>
              <a:rPr lang="ar-EG" sz="4400" b="1" dirty="0" smtClean="0"/>
              <a:t> – الواقعيَّةُ النَّاشطةُ .</a:t>
            </a:r>
          </a:p>
          <a:p>
            <a:r>
              <a:rPr lang="ar-EG" sz="4400" b="1" dirty="0" smtClean="0"/>
              <a:t>4 – الواقعيَّةُ الخارجيَّةُ .  5 – الواقعيَّةُ الجَمُوحُ .   </a:t>
            </a:r>
            <a:r>
              <a:rPr lang="ar-EG" sz="4000" b="1" dirty="0" smtClean="0"/>
              <a:t>6 – الواقعيَّةُ الشَّكليَّةُ</a:t>
            </a:r>
            <a:r>
              <a:rPr lang="ar-SA" sz="4000" b="1" dirty="0" smtClean="0"/>
              <a:t> .     </a:t>
            </a:r>
            <a:r>
              <a:rPr lang="ar-EG" sz="4000" b="1" dirty="0" smtClean="0"/>
              <a:t> 7 – الواقعيَّةُ </a:t>
            </a:r>
            <a:r>
              <a:rPr lang="ar-SA" sz="4000" b="1" dirty="0" smtClean="0"/>
              <a:t>ال</a:t>
            </a:r>
            <a:r>
              <a:rPr lang="ar-EG" sz="4000" b="1" dirty="0" smtClean="0"/>
              <a:t>مثاليَّةُ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 </a:t>
            </a:r>
            <a:endParaRPr lang="ar-SA" sz="4000" b="1" dirty="0" smtClean="0"/>
          </a:p>
          <a:p>
            <a:r>
              <a:rPr lang="ar-EG" sz="4000" b="1" dirty="0" smtClean="0"/>
              <a:t>8 – الواقعيَّةُ السَّاخرةُ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</a:t>
            </a:r>
            <a:r>
              <a:rPr lang="ar-SA" sz="4000" b="1" dirty="0" smtClean="0"/>
              <a:t>    </a:t>
            </a:r>
            <a:r>
              <a:rPr lang="ar-EG" sz="4000" b="1" dirty="0" smtClean="0"/>
              <a:t> 9 – الواقعيَّةُ المُقاتلةُ .</a:t>
            </a:r>
            <a:endParaRPr lang="ar-SA" sz="4000" b="1" dirty="0" smtClean="0"/>
          </a:p>
          <a:p>
            <a:r>
              <a:rPr lang="ar-SA" sz="4000" b="1" dirty="0" smtClean="0"/>
              <a:t>10</a:t>
            </a:r>
            <a:r>
              <a:rPr lang="ar-EG" sz="4000" b="1" dirty="0" smtClean="0"/>
              <a:t> الواقعيَّةُ السَّاذجةُ .</a:t>
            </a:r>
            <a:r>
              <a:rPr lang="ar-SA" sz="4000" b="1" dirty="0" smtClean="0"/>
              <a:t>    </a:t>
            </a:r>
            <a:r>
              <a:rPr lang="ar-EG" sz="4000" b="1" dirty="0" smtClean="0"/>
              <a:t>11 – الواقعيَّةُ القوميَّةُ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 </a:t>
            </a:r>
            <a:endParaRPr lang="ar-SA" sz="4000" b="1" dirty="0" smtClean="0"/>
          </a:p>
          <a:p>
            <a:r>
              <a:rPr lang="ar-EG" sz="4000" b="1" dirty="0" smtClean="0"/>
              <a:t>12 – الواقعيَّةُ الطَّبيعيَّةُ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</a:t>
            </a:r>
            <a:r>
              <a:rPr lang="ar-SA" sz="4000" b="1" dirty="0" smtClean="0"/>
              <a:t> </a:t>
            </a:r>
            <a:r>
              <a:rPr lang="ar-EG" sz="4000" b="1" dirty="0" smtClean="0"/>
              <a:t> 13 – الواقعيَّةُ الموضوعيَّة</a:t>
            </a:r>
            <a:r>
              <a:rPr lang="ar-EG" sz="4000" b="1" dirty="0"/>
              <a:t> </a:t>
            </a:r>
            <a:r>
              <a:rPr lang="ar-EG" sz="4000" b="1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911384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b="1" dirty="0" smtClean="0"/>
              <a:t>- تابعُ أمثلةُ </a:t>
            </a:r>
            <a:r>
              <a:rPr lang="ar-EG" b="1" dirty="0"/>
              <a:t>ذلك 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r>
              <a:rPr lang="ar-EG" sz="4800" b="1" dirty="0" smtClean="0"/>
              <a:t>14 </a:t>
            </a:r>
            <a:r>
              <a:rPr lang="ar-EG" sz="4800" b="1" dirty="0"/>
              <a:t>– الواقعيَّةُ المتفائلةُ . </a:t>
            </a:r>
            <a:r>
              <a:rPr lang="ar-SA" sz="4800" b="1" dirty="0" smtClean="0"/>
              <a:t>15</a:t>
            </a:r>
            <a:r>
              <a:rPr lang="ar-EG" sz="4800" b="1" dirty="0" smtClean="0"/>
              <a:t> </a:t>
            </a:r>
            <a:r>
              <a:rPr lang="ar-EG" sz="4800" b="1" dirty="0"/>
              <a:t>- الواقعيَّةُ المتشائمة . 16 – الواقعيَّةُ التَّشكيليَّةُ . </a:t>
            </a:r>
            <a:endParaRPr lang="ar-SA" sz="4800" b="1" dirty="0" smtClean="0"/>
          </a:p>
          <a:p>
            <a:r>
              <a:rPr lang="ar-SA" sz="4800" b="1" dirty="0" smtClean="0"/>
              <a:t> 17- </a:t>
            </a:r>
            <a:r>
              <a:rPr lang="ar-EG" sz="4800" b="1" dirty="0" smtClean="0"/>
              <a:t>الواقعيَّةُ </a:t>
            </a:r>
            <a:r>
              <a:rPr lang="ar-EG" sz="4800" b="1" dirty="0"/>
              <a:t>الشِّعريَّةُ . </a:t>
            </a:r>
            <a:r>
              <a:rPr lang="ar-SA" sz="4800" b="1" dirty="0" smtClean="0"/>
              <a:t>18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النَّفسيَّةُ . </a:t>
            </a:r>
            <a:r>
              <a:rPr lang="ar-SA" sz="4800" b="1" dirty="0" smtClean="0"/>
              <a:t>19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اليوميَّةُ . </a:t>
            </a:r>
            <a:r>
              <a:rPr lang="ar-SA" sz="4800" b="1" dirty="0" smtClean="0"/>
              <a:t>20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الرُّومانسيَّة . </a:t>
            </a:r>
            <a:r>
              <a:rPr lang="ar-SA" sz="4800" b="1" dirty="0" smtClean="0"/>
              <a:t>21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الهجائيَّةُ </a:t>
            </a:r>
            <a:r>
              <a:rPr lang="ar-EG" sz="4800" b="1" dirty="0" smtClean="0"/>
              <a:t>.</a:t>
            </a:r>
            <a:r>
              <a:rPr lang="ar-SA" sz="4800" b="1" dirty="0" smtClean="0"/>
              <a:t>22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الاشتراكيَّةُ . </a:t>
            </a:r>
            <a:r>
              <a:rPr lang="ar-SA" sz="4800" b="1" dirty="0" smtClean="0"/>
              <a:t>23</a:t>
            </a:r>
            <a:r>
              <a:rPr lang="ar-EG" sz="4000" b="1" dirty="0" smtClean="0"/>
              <a:t>– </a:t>
            </a:r>
            <a:r>
              <a:rPr lang="ar-EG" sz="4000" b="1" dirty="0"/>
              <a:t>الواقعيَّةُ الذَّاتيَّةُ . </a:t>
            </a:r>
            <a:r>
              <a:rPr lang="ar-SA" sz="4000" b="1" dirty="0" smtClean="0"/>
              <a:t>24</a:t>
            </a:r>
            <a:r>
              <a:rPr lang="ar-EG" sz="4000" b="1" dirty="0" smtClean="0"/>
              <a:t>– </a:t>
            </a:r>
            <a:r>
              <a:rPr lang="ar-EG" sz="4000" b="1" dirty="0"/>
              <a:t>الواقعيَّةُ فوقَ الذَّاتيَّةِ </a:t>
            </a:r>
            <a:r>
              <a:rPr lang="ar-EG" sz="4000" b="1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42215286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rgbClr val="002060"/>
                </a:solidFill>
              </a:rPr>
              <a:t/>
            </a:r>
            <a:br>
              <a:rPr lang="ar-EG" sz="5400" b="1" dirty="0" smtClean="0">
                <a:solidFill>
                  <a:srgbClr val="002060"/>
                </a:solidFill>
              </a:rPr>
            </a:br>
            <a:r>
              <a:rPr lang="ar-EG" sz="5400" b="1" dirty="0" smtClean="0">
                <a:solidFill>
                  <a:srgbClr val="002060"/>
                </a:solidFill>
              </a:rPr>
              <a:t>- الواقعيَّة </a:t>
            </a:r>
            <a:r>
              <a:rPr lang="ar-EG" sz="5400" b="1" dirty="0">
                <a:solidFill>
                  <a:srgbClr val="002060"/>
                </a:solidFill>
              </a:rPr>
              <a:t>وعلاقتُها بالفلسفةِ المثاليَّةِ </a:t>
            </a:r>
            <a:r>
              <a:rPr lang="en-US" sz="5400" b="1" dirty="0">
                <a:solidFill>
                  <a:srgbClr val="002060"/>
                </a:solidFill>
              </a:rPr>
              <a:t/>
            </a:r>
            <a:br>
              <a:rPr lang="en-US" sz="5400" b="1" dirty="0">
                <a:solidFill>
                  <a:srgbClr val="002060"/>
                </a:solidFill>
              </a:rPr>
            </a:b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كيفَ ترى ( ترينَ ) علاقةَ الواقعيَّةِ  بالفلسفةِ المثاليَّةِ ؟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يُدركُ الأدباءُ والمفكِّرونَ أنَّ </a:t>
            </a:r>
            <a:r>
              <a:rPr lang="ar-EG" sz="4400" b="1" dirty="0" smtClean="0">
                <a:solidFill>
                  <a:srgbClr val="7030A0"/>
                </a:solidFill>
              </a:rPr>
              <a:t>الواقعيَّةَ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تضــــربُ بجذورٍ متينةٍ في التُّراثِ القديمِ كما يدركــــــــــــون في الوقتِ نفسِهِ تعارُضَهَا التَّامَّ مع </a:t>
            </a:r>
            <a:r>
              <a:rPr lang="ar-EG" sz="4400" b="1" dirty="0" smtClean="0">
                <a:solidFill>
                  <a:srgbClr val="00B0F0"/>
                </a:solidFill>
              </a:rPr>
              <a:t>الفلسفةِ المثاليَّةِ 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الَّتي بصـــــــرت تلك الحياةَ برؤيةِ </a:t>
            </a:r>
            <a:r>
              <a:rPr lang="ar-EG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الخيرِ والنِّعمةِ والسَّعادةِ 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sz="4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89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4400" b="1" u="sng" dirty="0" smtClean="0">
                <a:solidFill>
                  <a:srgbClr val="C00000"/>
                </a:solidFill>
                <a:cs typeface="Arial" pitchFamily="34" charset="0"/>
              </a:rPr>
              <a:t>س - كيف أصبحت الواقعيَّةُ « اِصطلاحًا نقديًّا » ؟ </a:t>
            </a:r>
          </a:p>
          <a:p>
            <a:pPr eaLnBrk="1" hangingPunct="1"/>
            <a:r>
              <a:rPr lang="ar-EG" sz="4000" b="1" dirty="0" smtClean="0">
                <a:cs typeface="Arial" pitchFamily="34" charset="0"/>
              </a:rPr>
              <a:t>ج نظرًا لأنَّ </a:t>
            </a:r>
            <a:r>
              <a:rPr lang="ar-EG" sz="4000" b="1" dirty="0" smtClean="0">
                <a:solidFill>
                  <a:srgbClr val="7030A0"/>
                </a:solidFill>
                <a:cs typeface="Arial" pitchFamily="34" charset="0"/>
              </a:rPr>
              <a:t>الواقعيَّةَ </a:t>
            </a:r>
            <a:r>
              <a:rPr lang="ar-EG" sz="4000" b="1" dirty="0" smtClean="0">
                <a:cs typeface="Arial" pitchFamily="34" charset="0"/>
              </a:rPr>
              <a:t>ترى الحياةَ بصورةٍ مُخالفةٍ </a:t>
            </a:r>
            <a:r>
              <a:rPr lang="ar-EG" sz="4000" b="1" dirty="0" smtClean="0">
                <a:solidFill>
                  <a:srgbClr val="00B0F0"/>
                </a:solidFill>
                <a:cs typeface="Arial" pitchFamily="34" charset="0"/>
              </a:rPr>
              <a:t>للفلسفةِ</a:t>
            </a:r>
            <a:r>
              <a:rPr lang="ar-EG" sz="4000" b="1" dirty="0" smtClean="0">
                <a:cs typeface="Arial" pitchFamily="34" charset="0"/>
              </a:rPr>
              <a:t> </a:t>
            </a:r>
            <a:r>
              <a:rPr lang="ar-EG" sz="4000" b="1" dirty="0" smtClean="0">
                <a:solidFill>
                  <a:srgbClr val="0070C0"/>
                </a:solidFill>
                <a:cs typeface="Arial" pitchFamily="34" charset="0"/>
              </a:rPr>
              <a:t>المثاليَّةِ</a:t>
            </a:r>
            <a:r>
              <a:rPr lang="ar-EG" sz="4000" b="1" dirty="0" smtClean="0">
                <a:cs typeface="Arial" pitchFamily="34" charset="0"/>
              </a:rPr>
              <a:t> يمثِّلُها الشِّرّ والمِحنُ، أصبــــحت اِصطلاحًا نقديًّا عن طريــــــقِ المخاضِ الفلسفيِّ الَّـــذي يــــرى الأشياءَ المدرَكةَ من قِبَلِ الإنسانِ هيَ في واقع الأمـــرِ أشياءَ لها </a:t>
            </a:r>
            <a:r>
              <a:rPr lang="ar-EG" sz="3600" b="1" dirty="0" smtClean="0">
                <a:cs typeface="Arial" pitchFamily="34" charset="0"/>
              </a:rPr>
              <a:t>وجودُها الحقيقيُّ خارجَ العقلِ المُدْرِكِ </a:t>
            </a:r>
            <a:r>
              <a:rPr lang="ar-EG" sz="3600" b="1" dirty="0" err="1" smtClean="0">
                <a:cs typeface="Arial" pitchFamily="34" charset="0"/>
              </a:rPr>
              <a:t>لها .</a:t>
            </a:r>
            <a:r>
              <a:rPr lang="ar-EG" sz="3600" b="1" dirty="0" smtClean="0">
                <a:cs typeface="Arial" pitchFamily="34" charset="0"/>
              </a:rPr>
              <a:t>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90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-  « يقولونَ : </a:t>
            </a:r>
            <a:r>
              <a:rPr lang="ar-EG" sz="3600" b="1" u="sng" dirty="0">
                <a:solidFill>
                  <a:srgbClr val="C00000"/>
                </a:solidFill>
              </a:rPr>
              <a:t>إ</a:t>
            </a:r>
            <a:r>
              <a:rPr lang="ar-EG" sz="3600" b="1" u="sng" dirty="0" smtClean="0">
                <a:solidFill>
                  <a:srgbClr val="C00000"/>
                </a:solidFill>
              </a:rPr>
              <a:t>نَّ بذرتي الرُّومانسيَّةِ والواقعيَّةِ قد غُرسَتَا مَعًا في القرنِ الثَّامنِ عشرَ » اِشرح ( اشرَحِي ) ذلك بصورةٍ مُجملةٍ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800" b="1" dirty="0" smtClean="0"/>
              <a:t>ج – نعم ، يشيرُ بعضُ الباحثينَ والنُّقَّادِ إلى أنَّ بذورَ </a:t>
            </a:r>
            <a:r>
              <a:rPr lang="ar-EG" sz="4800" b="1" dirty="0" smtClean="0">
                <a:solidFill>
                  <a:srgbClr val="00B050"/>
                </a:solidFill>
              </a:rPr>
              <a:t>الرُّومانسيَّةِ</a:t>
            </a:r>
            <a:r>
              <a:rPr lang="ar-EG" sz="4800" b="1" dirty="0" smtClean="0"/>
              <a:t> الَّتي غُرســـــــــت في القرنٍ الثَّامنِ عشر الميلاديِّ غُرست بجـــوارِها بذورُ </a:t>
            </a:r>
            <a:r>
              <a:rPr lang="ar-EG" sz="4800" b="1" dirty="0" smtClean="0">
                <a:solidFill>
                  <a:srgbClr val="7030A0"/>
                </a:solidFill>
              </a:rPr>
              <a:t>الواقعيَّةِ</a:t>
            </a:r>
            <a:r>
              <a:rPr lang="ar-EG" sz="4800" b="1" dirty="0" smtClean="0"/>
              <a:t> . فقد تجاورتا معًا في النَّشأةِ والتَّطوُّر 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91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تبلورُ الواقعيَّةِ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كمصطلحٍ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«أدبيِّ» أو مذهبٍ «نقديٍّ»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متى تبلورت </a:t>
            </a:r>
            <a:r>
              <a:rPr lang="ar-EG" sz="4000" b="1" u="sng" dirty="0" smtClean="0">
                <a:solidFill>
                  <a:srgbClr val="7030A0"/>
                </a:solidFill>
              </a:rPr>
              <a:t>« الواقعيَّةُ » </a:t>
            </a:r>
            <a:r>
              <a:rPr lang="ar-EG" sz="4000" b="1" u="sng" dirty="0" smtClean="0">
                <a:solidFill>
                  <a:srgbClr val="C00000"/>
                </a:solidFill>
              </a:rPr>
              <a:t>مصطلحًا ادبيًّا أو مذهبًا نقديًّا ، وعلى يدي مَنْ ، وتحت أيَّةِ مظلَّةٍ رَتَعَتْ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dirty="0" smtClean="0"/>
              <a:t>ج – تبلورت </a:t>
            </a:r>
            <a:r>
              <a:rPr lang="ar-EG" sz="4000" b="1" dirty="0" smtClean="0">
                <a:solidFill>
                  <a:srgbClr val="7030A0"/>
                </a:solidFill>
              </a:rPr>
              <a:t>« الواقعيَّةُ » </a:t>
            </a:r>
            <a:r>
              <a:rPr lang="ar-EG" sz="4000" b="1" dirty="0" smtClean="0"/>
              <a:t>مصطلحًا أدبيًّا أو مذهبًا نقديًّا في منتصفِ القرنِ التَّاسعِ عشرِ الميلاديِّ، تحتَ مظلَّةِ </a:t>
            </a:r>
            <a:r>
              <a:rPr lang="ar-EG" sz="4000" b="1" dirty="0" smtClean="0">
                <a:solidFill>
                  <a:srgbClr val="0070C0"/>
                </a:solidFill>
              </a:rPr>
              <a:t>«الرِّواية» </a:t>
            </a:r>
            <a:r>
              <a:rPr lang="ar-EG" sz="4000" b="1" dirty="0" err="1" smtClean="0"/>
              <a:t>ويُعدُ </a:t>
            </a:r>
            <a:r>
              <a:rPr lang="ar-EG" sz="4000" b="1" dirty="0" smtClean="0">
                <a:solidFill>
                  <a:srgbClr val="FF0000"/>
                </a:solidFill>
              </a:rPr>
              <a:t>«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FF0000"/>
                </a:solidFill>
              </a:rPr>
              <a:t>بلزاك » </a:t>
            </a:r>
            <a:r>
              <a:rPr lang="ar-EG" sz="4000" b="1" dirty="0" smtClean="0"/>
              <a:t>الرِّوائيُّ الفرنسيُّ أبًا </a:t>
            </a:r>
            <a:r>
              <a:rPr lang="ar-EG" sz="4000" b="1" dirty="0" err="1" smtClean="0">
                <a:solidFill>
                  <a:srgbClr val="7030A0"/>
                </a:solidFill>
              </a:rPr>
              <a:t>للواقعيَّةِ</a:t>
            </a:r>
            <a:r>
              <a:rPr lang="ar-EG" sz="4000" b="1" dirty="0" err="1" smtClean="0"/>
              <a:t> 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92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أعمالُ بلزاك الرِّوائيَّةُ « الواقعيَّةُ »</a:t>
            </a:r>
            <a:endParaRPr lang="ar-SA" sz="6000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اِستعرض ( اِستعرضي ) أبرزَ أعمالِ « بلزاك » الواقعيَّةِ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000" b="1" dirty="0" smtClean="0"/>
              <a:t>ج – تُعدُّ </a:t>
            </a:r>
            <a:r>
              <a:rPr lang="ar-EG" sz="2000" b="1" dirty="0" smtClean="0">
                <a:solidFill>
                  <a:srgbClr val="0070C0"/>
                </a:solidFill>
              </a:rPr>
              <a:t>« الكوميديا </a:t>
            </a:r>
            <a:r>
              <a:rPr lang="ar-EG" sz="2000" b="1" dirty="0" err="1" smtClean="0">
                <a:solidFill>
                  <a:srgbClr val="0070C0"/>
                </a:solidFill>
              </a:rPr>
              <a:t>الإنسانيَّةُ »</a:t>
            </a:r>
            <a:r>
              <a:rPr lang="ar-EG" sz="2000" b="1" dirty="0" smtClean="0">
                <a:solidFill>
                  <a:srgbClr val="00B0F0"/>
                </a:solidFill>
              </a:rPr>
              <a:t>) </a:t>
            </a:r>
            <a:r>
              <a:rPr lang="ar-EG" sz="2000" b="1" dirty="0" smtClean="0"/>
              <a:t>أبرزَ أعمالِهِ وقد تضمَّنت</a:t>
            </a:r>
            <a:r>
              <a:rPr lang="ar-SA" sz="2000" b="1" dirty="0" smtClean="0"/>
              <a:t> في</a:t>
            </a:r>
            <a:r>
              <a:rPr lang="ar-EG" sz="2000" b="1" dirty="0" smtClean="0"/>
              <a:t> ثلاثة أقسامٍ على النَّحو الآتي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smtClean="0"/>
              <a:t>1</a:t>
            </a:r>
            <a:r>
              <a:rPr lang="ar-EG" sz="2400" b="1" dirty="0" smtClean="0">
                <a:solidFill>
                  <a:srgbClr val="FF0000"/>
                </a:solidFill>
              </a:rPr>
              <a:t> - </a:t>
            </a:r>
            <a:r>
              <a:rPr lang="ar-EG" sz="2400" b="1" dirty="0" smtClean="0">
                <a:solidFill>
                  <a:srgbClr val="C00000"/>
                </a:solidFill>
              </a:rPr>
              <a:t>القسمُ الأوّل </a:t>
            </a:r>
            <a:r>
              <a:rPr lang="ar-EG" sz="2400" b="1" dirty="0" smtClean="0"/>
              <a:t>: يشكِّل دراسةٍ لعاداتِ المجتمعِ الفرنسيِّ بعدَ الثَّورةِ الفرنسيَّةِ وهزيمةِ نابليون</a:t>
            </a:r>
            <a:r>
              <a:rPr lang="ar-EG" sz="4800" b="1" dirty="0" smtClean="0"/>
              <a:t> </a:t>
            </a:r>
            <a:r>
              <a:rPr lang="ar-EG" sz="2400" b="1" dirty="0" err="1" smtClean="0"/>
              <a:t>2 </a:t>
            </a:r>
            <a:r>
              <a:rPr lang="ar-EG" sz="2400" b="1" dirty="0" smtClean="0">
                <a:solidFill>
                  <a:srgbClr val="C00000"/>
                </a:solidFill>
              </a:rPr>
              <a:t>– القسمُ </a:t>
            </a:r>
            <a:r>
              <a:rPr lang="ar-EG" sz="2400" b="1" dirty="0" err="1" smtClean="0">
                <a:solidFill>
                  <a:srgbClr val="C00000"/>
                </a:solidFill>
              </a:rPr>
              <a:t>الثَّاني </a:t>
            </a:r>
            <a:r>
              <a:rPr lang="ar-EG" sz="2400" b="1" dirty="0" smtClean="0">
                <a:solidFill>
                  <a:srgbClr val="C00000"/>
                </a:solidFill>
              </a:rPr>
              <a:t>: </a:t>
            </a:r>
            <a:r>
              <a:rPr lang="ar-EG" sz="2400" b="1" dirty="0" smtClean="0"/>
              <a:t>يشملُ عر </a:t>
            </a:r>
            <a:r>
              <a:rPr lang="ar-EG" sz="2400" b="1" dirty="0" err="1" smtClean="0"/>
              <a:t>ضًا</a:t>
            </a:r>
            <a:r>
              <a:rPr lang="ar-EG" sz="2400" b="1" dirty="0" smtClean="0"/>
              <a:t> فلسفيًّا للمجتمع </a:t>
            </a:r>
            <a:r>
              <a:rPr lang="ar-EG" sz="2400" b="1" dirty="0" err="1" smtClean="0"/>
              <a:t>الفرنسيِّ .</a:t>
            </a:r>
            <a:r>
              <a:rPr lang="ar-EG" sz="24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err="1" smtClean="0"/>
              <a:t>3 </a:t>
            </a:r>
            <a:r>
              <a:rPr lang="ar-EG" sz="2400" b="1" dirty="0" smtClean="0"/>
              <a:t>– </a:t>
            </a:r>
            <a:r>
              <a:rPr lang="ar-EG" sz="2400" b="1" dirty="0" smtClean="0">
                <a:solidFill>
                  <a:srgbClr val="C00000"/>
                </a:solidFill>
              </a:rPr>
              <a:t>القسمُ </a:t>
            </a:r>
            <a:r>
              <a:rPr lang="ar-EG" sz="2400" b="1" dirty="0" err="1" smtClean="0">
                <a:solidFill>
                  <a:srgbClr val="C00000"/>
                </a:solidFill>
              </a:rPr>
              <a:t>الثَّالثُ :</a:t>
            </a:r>
            <a:r>
              <a:rPr lang="ar-EG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/>
              <a:t>يشمل </a:t>
            </a:r>
            <a:r>
              <a:rPr lang="ar-EG" sz="2400" b="1" dirty="0" smtClean="0"/>
              <a:t>تحليلٍ أدبيٍّ للقوانين المنظِّمةِ حياة المجتمع </a:t>
            </a:r>
            <a:r>
              <a:rPr lang="ar-EG" sz="2400" b="1" dirty="0" err="1" smtClean="0"/>
              <a:t>الفرنسيِّ .</a:t>
            </a:r>
            <a:r>
              <a:rPr lang="ar-EG" sz="2400" b="1" dirty="0" smtClean="0"/>
              <a:t> </a:t>
            </a:r>
            <a:endParaRPr lang="en-US" sz="2400" b="1" dirty="0" smtClean="0"/>
          </a:p>
          <a:p>
            <a:pPr eaLnBrk="1" hangingPunct="1">
              <a:buFont typeface="Arial" charset="0"/>
              <a:buNone/>
              <a:defRPr/>
            </a:pPr>
            <a:endParaRPr lang="ar-SA" sz="4800" b="1" dirty="0" smtClean="0"/>
          </a:p>
          <a:p>
            <a:pPr eaLnBrk="1" hangingPunct="1">
              <a:buFont typeface="Arial" charset="0"/>
              <a:buNone/>
              <a:defRPr/>
            </a:pP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93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أبرز روَّاد الواقعيَّةِ بعدَ « بلزاك »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اِستعرضْ ( اِستعرِضي ) أبرزَ مَنْ تعرَّضَ للواقعيَّةِ بعدَ « بلزاك »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800" b="1" dirty="0" err="1" smtClean="0"/>
              <a:t>ج –: </a:t>
            </a:r>
            <a:r>
              <a:rPr lang="ar-EG" sz="4800" b="1" dirty="0" smtClean="0">
                <a:solidFill>
                  <a:srgbClr val="FF0000"/>
                </a:solidFill>
              </a:rPr>
              <a:t>« </a:t>
            </a:r>
            <a:r>
              <a:rPr lang="ar-EG" sz="4800" b="1" dirty="0" err="1" smtClean="0">
                <a:solidFill>
                  <a:srgbClr val="FF0000"/>
                </a:solidFill>
              </a:rPr>
              <a:t>فلوبيير</a:t>
            </a:r>
            <a:r>
              <a:rPr lang="ar-EG" sz="4800" b="1" dirty="0" smtClean="0">
                <a:solidFill>
                  <a:srgbClr val="FF0000"/>
                </a:solidFill>
              </a:rPr>
              <a:t> » </a:t>
            </a:r>
            <a:r>
              <a:rPr lang="ar-EG" sz="4800" b="1" dirty="0" smtClean="0"/>
              <a:t>، و </a:t>
            </a:r>
            <a:r>
              <a:rPr lang="ar-EG" sz="4800" b="1" dirty="0" smtClean="0">
                <a:solidFill>
                  <a:srgbClr val="FF0000"/>
                </a:solidFill>
              </a:rPr>
              <a:t>« </a:t>
            </a:r>
            <a:r>
              <a:rPr lang="ar-EG" sz="4800" b="1" dirty="0" err="1" smtClean="0">
                <a:solidFill>
                  <a:srgbClr val="FF0000"/>
                </a:solidFill>
              </a:rPr>
              <a:t>موباسَّان</a:t>
            </a:r>
            <a:r>
              <a:rPr lang="ar-EG" sz="4800" b="1" dirty="0" smtClean="0">
                <a:solidFill>
                  <a:srgbClr val="FF0000"/>
                </a:solidFill>
              </a:rPr>
              <a:t> » </a:t>
            </a:r>
            <a:r>
              <a:rPr lang="ar-EG" sz="4800" b="1" dirty="0" smtClean="0"/>
              <a:t>، و </a:t>
            </a:r>
            <a:r>
              <a:rPr lang="ar-EG" sz="4800" b="1" dirty="0" smtClean="0">
                <a:solidFill>
                  <a:srgbClr val="FF0000"/>
                </a:solidFill>
              </a:rPr>
              <a:t>« إميـل زُولَا </a:t>
            </a:r>
            <a:r>
              <a:rPr lang="ar-EG" sz="4800" b="1" dirty="0" err="1" smtClean="0">
                <a:solidFill>
                  <a:srgbClr val="FF0000"/>
                </a:solidFill>
              </a:rPr>
              <a:t>» </a:t>
            </a:r>
            <a:r>
              <a:rPr lang="ar-EG" sz="4800" b="1" dirty="0" err="1" smtClean="0"/>
              <a:t>.</a:t>
            </a:r>
            <a:r>
              <a:rPr lang="ar-EG" sz="4800" b="1" dirty="0" smtClean="0"/>
              <a:t>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كيفَ تجاورَ المذهبانِ ( الرُّومانسيُّ والواقعيُّ ) في القرن ( 19 التَّاسعِ عشر الميلاديِّ ) ؟</a:t>
            </a:r>
            <a:r>
              <a:rPr lang="ar-EG" sz="3600" b="1" u="sng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ج لقد تجاورَ المذهبانِ النَّقديَّانِ </a:t>
            </a:r>
            <a:r>
              <a:rPr lang="ar-EG" sz="4000" b="1" dirty="0" smtClean="0">
                <a:solidFill>
                  <a:srgbClr val="0070C0"/>
                </a:solidFill>
              </a:rPr>
              <a:t>(الرُّومانسيُّ والواقعيُّ) </a:t>
            </a:r>
            <a:r>
              <a:rPr lang="ar-EG" sz="4000" b="1" dirty="0" smtClean="0"/>
              <a:t>في القرنِ التاسعِ عشر، وكان المذهبُ </a:t>
            </a:r>
            <a:r>
              <a:rPr lang="ar-EG" sz="4000" b="1" dirty="0" smtClean="0">
                <a:solidFill>
                  <a:srgbClr val="00B050"/>
                </a:solidFill>
              </a:rPr>
              <a:t>الرُّومانسيُّ</a:t>
            </a:r>
            <a:r>
              <a:rPr lang="ar-EG" sz="4000" b="1" dirty="0" smtClean="0"/>
              <a:t> يباركُ الحركةَ الشِّعريَّةَ </a:t>
            </a:r>
            <a:r>
              <a:rPr lang="ar-EG" sz="4000" b="1" dirty="0" smtClean="0">
                <a:solidFill>
                  <a:srgbClr val="00B050"/>
                </a:solidFill>
              </a:rPr>
              <a:t>« الذَّاتيَّةَ » </a:t>
            </a:r>
            <a:r>
              <a:rPr lang="ar-EG" sz="4000" b="1" dirty="0" err="1" smtClean="0"/>
              <a:t>الغنائيَّةَ .</a:t>
            </a:r>
            <a:r>
              <a:rPr lang="ar-EG" sz="4000" b="1" dirty="0" smtClean="0"/>
              <a:t> أمَّا المذهبُ </a:t>
            </a:r>
            <a:r>
              <a:rPr lang="ar-EG" sz="4000" b="1" dirty="0" smtClean="0">
                <a:solidFill>
                  <a:srgbClr val="7030A0"/>
                </a:solidFill>
              </a:rPr>
              <a:t>« الواقعيُّ » </a:t>
            </a:r>
            <a:r>
              <a:rPr lang="ar-EG" sz="4000" b="1" dirty="0" smtClean="0"/>
              <a:t>فراحَ يُخلِصُ متابعتَهُ للخطابِ النَّثريِّ بنصوصِهِ </a:t>
            </a:r>
            <a:r>
              <a:rPr lang="ar-EG" sz="4000" b="1" dirty="0" smtClean="0">
                <a:solidFill>
                  <a:srgbClr val="0070C0"/>
                </a:solidFill>
              </a:rPr>
              <a:t>الرِّوائيَّةِ</a:t>
            </a:r>
            <a:r>
              <a:rPr lang="ar-EG" sz="4000" b="1" dirty="0" smtClean="0"/>
              <a:t> مرَّةً ، </a:t>
            </a:r>
            <a:r>
              <a:rPr lang="ar-EG" sz="4000" b="1" dirty="0" smtClean="0">
                <a:solidFill>
                  <a:srgbClr val="0070C0"/>
                </a:solidFill>
              </a:rPr>
              <a:t>المسرحيَّةِ </a:t>
            </a:r>
            <a:r>
              <a:rPr lang="ar-EG" sz="4000" b="1" dirty="0" smtClean="0"/>
              <a:t>مرَّةً أخرى . 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95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عدم اِصطدام « الرُّومانتيكيَّةِ » بـ «الواقعيَّةِ»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هل اِصطدمت الرومانتيكيَّةُ بالواقعيَّةِ كما اِصطدمت من قبلُ بالكلاسيكيَّةِ ؟</a:t>
            </a:r>
            <a:r>
              <a:rPr lang="ar-EG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الإجابةُ بالنَّفي قطعًا ، إذ لم تصطدم </a:t>
            </a:r>
            <a:r>
              <a:rPr lang="ar-EG" sz="3600" b="1" dirty="0" smtClean="0">
                <a:solidFill>
                  <a:srgbClr val="00B050"/>
                </a:solidFill>
              </a:rPr>
              <a:t>« الرُّومانتيكيَّةُ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بـ « </a:t>
            </a:r>
            <a:r>
              <a:rPr lang="ar-EG" sz="3600" b="1" dirty="0" smtClean="0">
                <a:solidFill>
                  <a:srgbClr val="7030A0"/>
                </a:solidFill>
              </a:rPr>
              <a:t>الواقعيَّةِ»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على نحو صدامِهَا بالكلاسيكيَّةِ، حيثُ سار المذهبان معًا يٌقدِّمانِ إبداعَهُمَا ، فيُقدِّمُ المذهبُ </a:t>
            </a:r>
            <a:r>
              <a:rPr lang="ar-EG" sz="3600" b="1" dirty="0" smtClean="0">
                <a:solidFill>
                  <a:srgbClr val="00B050"/>
                </a:solidFill>
              </a:rPr>
              <a:t>« الرُّومانتيكيُّ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النَّقدَ الكاشفَ عن صلةِ الإبداعِ بالذَّاتِ والقلبِ والنَّفسِ ؛ ويُقدِّمُ المذهبُ </a:t>
            </a:r>
            <a:r>
              <a:rPr lang="ar-EG" sz="3600" b="1" dirty="0" smtClean="0">
                <a:solidFill>
                  <a:srgbClr val="7030A0"/>
                </a:solidFill>
              </a:rPr>
              <a:t>« الواقعيُّ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النَّقدَ الكاشفَ عن صلةِ هذا الإبداعِ </a:t>
            </a:r>
            <a:r>
              <a:rPr lang="ar-EG" sz="3600" b="1" dirty="0" smtClean="0">
                <a:solidFill>
                  <a:srgbClr val="FF0000"/>
                </a:solidFill>
              </a:rPr>
              <a:t>« النَّثريِّ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بالواقعِ ؛ مستحضرًا معَهُ الخطابَ </a:t>
            </a:r>
            <a:r>
              <a:rPr lang="ar-EG" b="1" dirty="0" smtClean="0">
                <a:solidFill>
                  <a:srgbClr val="0070C0"/>
                </a:solidFill>
              </a:rPr>
              <a:t>الرِّوائيَّ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جهةٍ ، </a:t>
            </a:r>
            <a:r>
              <a:rPr lang="ar-EG" b="1" dirty="0" smtClean="0">
                <a:solidFill>
                  <a:srgbClr val="0070C0"/>
                </a:solidFill>
              </a:rPr>
              <a:t>والمسرحيَّ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جهةٍ أخرى .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96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الواقعيَّةُ تغايرُ الرُّومانسيَّةَ في الموضوعِ :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هل بالفعلِ تُغايرُ الواقعيَّةُ الرُّومانسيَّةَ في الموضوعِ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نعمٌ ، بالفعلِ غايرتِ </a:t>
            </a:r>
            <a:r>
              <a:rPr lang="ar-EG" sz="4800" b="1" dirty="0" smtClean="0">
                <a:solidFill>
                  <a:srgbClr val="7030A0"/>
                </a:solidFill>
              </a:rPr>
              <a:t>« الواقعيَّةُ » </a:t>
            </a:r>
            <a:r>
              <a:rPr lang="ar-EG" sz="4800" b="1" dirty="0" smtClean="0">
                <a:solidFill>
                  <a:srgbClr val="00B050"/>
                </a:solidFill>
              </a:rPr>
              <a:t>«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800" b="1" dirty="0" smtClean="0">
                <a:solidFill>
                  <a:srgbClr val="00B050"/>
                </a:solidFill>
              </a:rPr>
              <a:t>الرُّومانسيّةَ »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موضوعِهَا الأدبيِّ ، من حيثُ نوعيَّتُهُ ، فبينما اِعتمدت الرُّومانسيَّةُ الشِّعرَ الغنائيَّ المعبِّرَ عن الذَّاتِ الإنسانيَّةِ اِعتمدتِ الواقعيَّةُ الخِطابَ النَّثريَّ المعالجَ لقضايا </a:t>
            </a:r>
            <a:r>
              <a:rPr lang="ar-EG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المجتمعِ.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- الواقعيَّةُ من منظورِ « جامعةِ </a:t>
            </a:r>
            <a:r>
              <a:rPr lang="ar-EG" sz="5400" b="1" dirty="0" err="1" smtClean="0"/>
              <a:t>برستون</a:t>
            </a:r>
            <a:r>
              <a:rPr lang="ar-EG" sz="5400" b="1" dirty="0" smtClean="0"/>
              <a:t> »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اِستعرضْ ( اِستعرضي ) مفهومَ الواقعيَّةِ الأدبيَّةِ من منظور « جامعة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برنستون</a:t>
            </a:r>
            <a:r>
              <a:rPr lang="ar-EG" sz="4000" b="1" u="sng" dirty="0" smtClean="0">
                <a:solidFill>
                  <a:srgbClr val="C00000"/>
                </a:solidFill>
              </a:rPr>
              <a:t> » ؟ </a:t>
            </a:r>
          </a:p>
          <a:p>
            <a:r>
              <a:rPr lang="ar-EG" sz="4800" b="1" dirty="0" smtClean="0"/>
              <a:t>ج - جاء مفهوم </a:t>
            </a:r>
            <a:r>
              <a:rPr lang="ar-EG" sz="4800" b="1" dirty="0" smtClean="0">
                <a:solidFill>
                  <a:srgbClr val="7030A0"/>
                </a:solidFill>
              </a:rPr>
              <a:t>« </a:t>
            </a:r>
            <a:r>
              <a:rPr lang="ar-EG" sz="4800" b="1" dirty="0" err="1" smtClean="0">
                <a:solidFill>
                  <a:srgbClr val="7030A0"/>
                </a:solidFill>
              </a:rPr>
              <a:t>الواقعيَّةِ </a:t>
            </a:r>
            <a:r>
              <a:rPr lang="ar-EG" sz="4800" b="1" dirty="0" smtClean="0">
                <a:solidFill>
                  <a:srgbClr val="7030A0"/>
                </a:solidFill>
              </a:rPr>
              <a:t>»</a:t>
            </a:r>
            <a:r>
              <a:rPr lang="ar-EG" sz="4800" b="1" dirty="0" smtClean="0"/>
              <a:t> على النّحو الآتي : « الواقعيَّةُ في الأدبِ تعني ذلكَ المجالَ الَّذي يهتمُّ بإعطاءِ اِنطباعٍ حقيقيٍّ صادقٍ حولَ الواقعِ ، كما يبدو من خلالِ وعي الإنسانِ العاديِّ » .   </a:t>
            </a:r>
            <a:endParaRPr lang="en-US" sz="4800" b="1" dirty="0"/>
          </a:p>
        </p:txBody>
      </p:sp>
    </p:spTree>
    <p:extLst>
      <p:ext uri="{BB962C8B-B14F-4D97-AF65-F5344CB8AC3E}">
        <p14:creationId xmlns="" xmlns:p14="http://schemas.microsoft.com/office/powerpoint/2010/main" val="22858429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/>
            </a:r>
            <a:br>
              <a:rPr lang="ar-EG" b="1" dirty="0" smtClean="0"/>
            </a:br>
            <a:r>
              <a:rPr lang="ar-EG" b="1" dirty="0" smtClean="0"/>
              <a:t>- الشِّعرُ الواقعيُّ الأمثلُ من منظورِ « </a:t>
            </a:r>
            <a:r>
              <a:rPr lang="ar-EG" b="1" dirty="0" err="1" smtClean="0"/>
              <a:t>البرستونيّة</a:t>
            </a:r>
            <a:r>
              <a:rPr lang="ar-EG" b="1" dirty="0" smtClean="0"/>
              <a:t> » 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ماذا عن الشِّعرِ « الواقعيِّ » في نموذجِهِ الأفضلِ الأمثلِ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2400" b="1" dirty="0" smtClean="0"/>
              <a:t>ج  ترى تلك الموسوعةُ </a:t>
            </a:r>
            <a:r>
              <a:rPr lang="ar-EG" sz="2400" b="1" dirty="0" err="1" smtClean="0">
                <a:solidFill>
                  <a:schemeClr val="accent2">
                    <a:lumMod val="50000"/>
                  </a:schemeClr>
                </a:solidFill>
              </a:rPr>
              <a:t>البرنستونيَّةُ</a:t>
            </a:r>
            <a:r>
              <a:rPr lang="ar-EG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sz="2400" b="1" dirty="0" smtClean="0"/>
              <a:t>الشِّعرَ </a:t>
            </a:r>
            <a:r>
              <a:rPr lang="ar-EG" sz="2400" b="1" dirty="0" smtClean="0">
                <a:solidFill>
                  <a:srgbClr val="7030A0"/>
                </a:solidFill>
              </a:rPr>
              <a:t>الواقعيَّ</a:t>
            </a:r>
            <a:r>
              <a:rPr lang="ar-EG" sz="2400" b="1" dirty="0" smtClean="0"/>
              <a:t> في نموذَجِهِ الأم</a:t>
            </a:r>
            <a:r>
              <a:rPr lang="ar-SA" sz="2400" b="1" dirty="0" smtClean="0"/>
              <a:t>ث</a:t>
            </a:r>
            <a:r>
              <a:rPr lang="ar-EG" sz="2400" b="1" dirty="0" smtClean="0"/>
              <a:t>لِ والأفضلِ يفي بالمتطلَّباتِ</a:t>
            </a:r>
            <a:r>
              <a:rPr lang="ar-SA" sz="2400" b="1" dirty="0" smtClean="0"/>
              <a:t> </a:t>
            </a:r>
            <a:r>
              <a:rPr lang="ar-EG" sz="2400" b="1" dirty="0" smtClean="0"/>
              <a:t>الآتيةِ</a:t>
            </a:r>
            <a:r>
              <a:rPr lang="ar-SA" sz="2400" b="1" dirty="0" err="1" smtClean="0"/>
              <a:t>: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1</a:t>
            </a:r>
            <a:r>
              <a:rPr lang="ar-EG" sz="2400" b="1" dirty="0" smtClean="0"/>
              <a:t> – أنَّهُ يصـــــفُ الحالاتِ والأشخاصَ العاديِّينَ في أوضاعٍ أو حالاتٍ </a:t>
            </a:r>
            <a:r>
              <a:rPr lang="ar-EG" sz="2400" b="1" dirty="0" err="1" smtClean="0"/>
              <a:t>عاديَّةٍ  .</a:t>
            </a:r>
            <a:r>
              <a:rPr lang="ar-EG" sz="2400" b="1" dirty="0" smtClean="0"/>
              <a:t> 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2</a:t>
            </a:r>
            <a:r>
              <a:rPr lang="ar-EG" sz="2400" b="1" dirty="0" smtClean="0"/>
              <a:t> – أنَّه يبتعدُ عن الصِّورِ الأدبيَّةِ، لغةً </a:t>
            </a:r>
            <a:r>
              <a:rPr lang="ar-EG" sz="2400" b="1" dirty="0" err="1" smtClean="0"/>
              <a:t>وموضوعًا .</a:t>
            </a:r>
            <a:r>
              <a:rPr lang="ar-EG" sz="2400" b="1" dirty="0" smtClean="0"/>
              <a:t> </a:t>
            </a:r>
          </a:p>
          <a:p>
            <a:pPr>
              <a:buNone/>
            </a:pPr>
            <a:r>
              <a:rPr lang="ar-SA" sz="2400" b="1" dirty="0" smtClean="0"/>
              <a:t>3</a:t>
            </a:r>
            <a:r>
              <a:rPr lang="ar-EG" sz="2400" b="1" dirty="0" smtClean="0"/>
              <a:t> – أنَّهُ يسعى إلى صياغةِ لغةٍ </a:t>
            </a:r>
            <a:r>
              <a:rPr lang="ar-EG" sz="2400" b="1" dirty="0" err="1" smtClean="0">
                <a:solidFill>
                  <a:srgbClr val="7030A0"/>
                </a:solidFill>
              </a:rPr>
              <a:t>واقعيَّةٍ</a:t>
            </a:r>
            <a:r>
              <a:rPr lang="ar-EG" sz="2400" b="1" dirty="0" err="1" smtClean="0"/>
              <a:t> </a:t>
            </a:r>
            <a:r>
              <a:rPr lang="ar-EG" sz="2400" b="1" dirty="0" smtClean="0"/>
              <a:t>، تدنو من إيقاعِ النَّثرِ </a:t>
            </a:r>
            <a:r>
              <a:rPr lang="ar-EG" sz="2400" b="1" dirty="0" err="1" smtClean="0"/>
              <a:t>الأدبيِّ.</a:t>
            </a:r>
            <a:r>
              <a:rPr lang="ar-EG" sz="2400" b="1" dirty="0" smtClean="0"/>
              <a:t>  </a:t>
            </a:r>
            <a:endParaRPr lang="en-US" sz="2400" b="1" dirty="0" smtClean="0"/>
          </a:p>
          <a:p>
            <a:pPr>
              <a:buNone/>
            </a:pPr>
            <a:r>
              <a:rPr lang="ar-EG" sz="2400" b="1" dirty="0" smtClean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34841651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>
                <a:solidFill>
                  <a:srgbClr val="002060"/>
                </a:solidFill>
              </a:rPr>
              <a:t>- أهدافُ الواقعيَّةِ :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</a:t>
            </a:r>
            <a:r>
              <a:rPr lang="ar-EG" sz="4400" b="1" u="sng" dirty="0">
                <a:solidFill>
                  <a:srgbClr val="C00000"/>
                </a:solidFill>
              </a:rPr>
              <a:t>استعرضْ </a:t>
            </a:r>
            <a:r>
              <a:rPr lang="ar-EG" sz="4400" b="1" u="sng" dirty="0" smtClean="0">
                <a:solidFill>
                  <a:srgbClr val="C00000"/>
                </a:solidFill>
              </a:rPr>
              <a:t>(اِستعرضي) </a:t>
            </a:r>
            <a:r>
              <a:rPr lang="ar-EG" sz="4400" b="1" u="sng" dirty="0">
                <a:solidFill>
                  <a:srgbClr val="C00000"/>
                </a:solidFill>
              </a:rPr>
              <a:t>بشكلٍ مجملٍ أبرزَ أهدافِ الواقعيَّةِ ؟ </a:t>
            </a:r>
            <a:endParaRPr lang="ar-EG" sz="44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2800" b="1" dirty="0" smtClean="0"/>
              <a:t>ج – تتشكَّلُ أهدافُ الواقعيَّةِ أو غاياتُهَا على النَّحو الآتي: 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1 – سعيُهَا إلى تصويرِ الواقعِ  المعيش . 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2 – كشفُ أسرارِ الواقعِ وإظهارُ خفاياه . </a:t>
            </a:r>
            <a:endParaRPr lang="ar-EG" sz="28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3 – سبرُ أغوار  الواقعِ والكشفُ عن مكنونهِ . 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4 – تفسير خفايا الواقع ومعالجتها </a:t>
            </a:r>
            <a:r>
              <a:rPr lang="ar-EG" b="1" dirty="0" smtClean="0">
                <a:solidFill>
                  <a:srgbClr val="002060"/>
                </a:solidFill>
              </a:rPr>
              <a:t>.  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100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أنماطُ الواقعيَّةِ وأنواعُهَا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2400" b="1" u="sng" dirty="0" smtClean="0">
                <a:solidFill>
                  <a:srgbClr val="C00000"/>
                </a:solidFill>
                <a:cs typeface="Arial" pitchFamily="34" charset="0"/>
              </a:rPr>
              <a:t>س -  اِستعرض ( اِستعرضي ) أبرزَ أنماطِ أو أنواعِ </a:t>
            </a:r>
            <a:r>
              <a:rPr lang="ar-EG" sz="2400" b="1" u="sng" dirty="0">
                <a:solidFill>
                  <a:srgbClr val="C00000"/>
                </a:solidFill>
                <a:cs typeface="Arial" pitchFamily="34" charset="0"/>
              </a:rPr>
              <a:t>ا</a:t>
            </a:r>
            <a:r>
              <a:rPr lang="ar-EG" sz="2400" b="1" u="sng" dirty="0" smtClean="0">
                <a:solidFill>
                  <a:srgbClr val="C00000"/>
                </a:solidFill>
                <a:cs typeface="Arial" pitchFamily="34" charset="0"/>
              </a:rPr>
              <a:t>لواقعيَّةِ ؟</a:t>
            </a:r>
            <a:r>
              <a:rPr lang="ar-EG" sz="2400" b="1" u="sng" dirty="0" smtClean="0"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EG" sz="2800" b="1" dirty="0" smtClean="0">
                <a:cs typeface="Arial" pitchFamily="34" charset="0"/>
              </a:rPr>
              <a:t>ج – تتشكَّل هذه الأنماطُ أو تلك الأنواعُ فيما يأتي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>
                <a:cs typeface="Arial" pitchFamily="34" charset="0"/>
              </a:rPr>
              <a:t>1 – الواقعيَّةُ الغربيَّةُ : تلك الواقعيَّةُ قد نمت بعيدًا عن الأيديولوجيَّةِ </a:t>
            </a:r>
            <a:r>
              <a:rPr lang="ar-EG" sz="2800" b="1" dirty="0" smtClean="0">
                <a:solidFill>
                  <a:srgbClr val="0070C0"/>
                </a:solidFill>
                <a:cs typeface="Arial" pitchFamily="34" charset="0"/>
              </a:rPr>
              <a:t>« </a:t>
            </a:r>
            <a:r>
              <a:rPr lang="ar-EG" sz="2800" b="1" dirty="0" err="1" smtClean="0">
                <a:solidFill>
                  <a:srgbClr val="0070C0"/>
                </a:solidFill>
                <a:cs typeface="Arial" pitchFamily="34" charset="0"/>
              </a:rPr>
              <a:t>الاشتراكيَّة » </a:t>
            </a:r>
            <a:r>
              <a:rPr lang="ar-EG" sz="2800" b="1" dirty="0" smtClean="0">
                <a:cs typeface="Arial" pitchFamily="34" charset="0"/>
              </a:rPr>
              <a:t>، واكتفى أدبُهَا بالوقوفِ عندَ حدودِ الواقعِ </a:t>
            </a:r>
            <a:r>
              <a:rPr lang="ar-EG" sz="2800" b="1" dirty="0" err="1" smtClean="0">
                <a:cs typeface="Arial" pitchFamily="34" charset="0"/>
              </a:rPr>
              <a:t>الاجتماعيِّ.</a:t>
            </a:r>
            <a:r>
              <a:rPr lang="ar-EG" sz="2800" b="1" dirty="0" smtClean="0">
                <a:solidFill>
                  <a:srgbClr val="C00000"/>
                </a:solidFill>
              </a:rPr>
              <a:t> 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2</a:t>
            </a:r>
            <a:r>
              <a:rPr lang="ar-EG" sz="2800" b="1" dirty="0" smtClean="0">
                <a:solidFill>
                  <a:srgbClr val="C00000"/>
                </a:solidFill>
              </a:rPr>
              <a:t> – الواقعيَّةُ </a:t>
            </a:r>
            <a:r>
              <a:rPr lang="ar-EG" sz="2800" b="1" dirty="0" err="1" smtClean="0">
                <a:solidFill>
                  <a:srgbClr val="C00000"/>
                </a:solidFill>
              </a:rPr>
              <a:t>الاشتراكيَّةُ :</a:t>
            </a:r>
            <a:r>
              <a:rPr lang="ar-EG" sz="28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أمَّا </a:t>
            </a:r>
            <a:r>
              <a:rPr lang="ar-EG" sz="2800" b="1" dirty="0" smtClean="0">
                <a:solidFill>
                  <a:srgbClr val="7030A0"/>
                </a:solidFill>
              </a:rPr>
              <a:t>« الواقعيَّةُ </a:t>
            </a:r>
            <a:r>
              <a:rPr lang="ar-EG" sz="2800" b="1" dirty="0" err="1" smtClean="0">
                <a:solidFill>
                  <a:srgbClr val="7030A0"/>
                </a:solidFill>
              </a:rPr>
              <a:t>الاشتراكيَّةُ </a:t>
            </a:r>
            <a:r>
              <a:rPr lang="ar-EG" sz="2800" b="1" dirty="0" smtClean="0">
                <a:solidFill>
                  <a:srgbClr val="7030A0"/>
                </a:solidFill>
              </a:rPr>
              <a:t>»؛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فإنَّها تذهــبُ إلى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أنَّ </a:t>
            </a:r>
            <a:r>
              <a:rPr lang="ar-EG" sz="2800" b="1" dirty="0" smtClean="0">
                <a:solidFill>
                  <a:srgbClr val="0070C0"/>
                </a:solidFill>
              </a:rPr>
              <a:t>«الأيديولوجيَّةَ </a:t>
            </a:r>
            <a:r>
              <a:rPr lang="ar-EG" sz="2800" b="1" dirty="0" err="1" smtClean="0">
                <a:solidFill>
                  <a:srgbClr val="0070C0"/>
                </a:solidFill>
              </a:rPr>
              <a:t>الاشتراكيَّةَ </a:t>
            </a:r>
            <a:r>
              <a:rPr lang="ar-EG" sz="2800" b="1" dirty="0" smtClean="0">
                <a:solidFill>
                  <a:srgbClr val="0070C0"/>
                </a:solidFill>
              </a:rPr>
              <a:t>»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تُمثِّلُ حلًّا مثاليًّا لتخليصِ المجتمعِ من عيــــوبِهِ من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جهةٍومظالِمِهِ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جهةٍأخرى</a:t>
            </a:r>
            <a:endParaRPr lang="ar-SA" sz="3600" b="1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rgbClr val="C00000"/>
                </a:solidFill>
              </a:rPr>
              <a:t>3 </a:t>
            </a:r>
            <a:r>
              <a:rPr lang="ar-EG" sz="2800" b="1" dirty="0" smtClean="0">
                <a:solidFill>
                  <a:srgbClr val="C00000"/>
                </a:solidFill>
              </a:rPr>
              <a:t>– الواقعيَّةُ </a:t>
            </a:r>
            <a:r>
              <a:rPr lang="ar-EG" sz="2800" b="1" dirty="0" err="1" smtClean="0">
                <a:solidFill>
                  <a:srgbClr val="C00000"/>
                </a:solidFill>
              </a:rPr>
              <a:t>الطَّبيعيَّةُ :</a:t>
            </a:r>
            <a:r>
              <a:rPr lang="ar-EG" sz="28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smtClean="0"/>
              <a:t>     يُعدُّ النَّاقدُ </a:t>
            </a:r>
            <a:r>
              <a:rPr lang="ar-EG" sz="2000" b="1" dirty="0" err="1" smtClean="0"/>
              <a:t>الرِّوائيُّ </a:t>
            </a:r>
            <a:r>
              <a:rPr lang="ar-EG" sz="2000" b="1" dirty="0" smtClean="0">
                <a:solidFill>
                  <a:srgbClr val="FF0000"/>
                </a:solidFill>
              </a:rPr>
              <a:t>« إميل </a:t>
            </a:r>
            <a:r>
              <a:rPr lang="ar-EG" sz="2000" b="1" dirty="0" err="1" smtClean="0">
                <a:solidFill>
                  <a:srgbClr val="FF0000"/>
                </a:solidFill>
              </a:rPr>
              <a:t>زولا </a:t>
            </a:r>
            <a:r>
              <a:rPr lang="ar-EG" sz="2000" b="1" dirty="0" smtClean="0">
                <a:solidFill>
                  <a:srgbClr val="FF0000"/>
                </a:solidFill>
              </a:rPr>
              <a:t>» </a:t>
            </a:r>
            <a:r>
              <a:rPr lang="ar-EG" sz="2000" b="1" dirty="0" smtClean="0"/>
              <a:t>المنظِرُ الرئيسُ للمذهبِ الواقعيِّ </a:t>
            </a:r>
            <a:r>
              <a:rPr lang="ar-EG" sz="2000" b="1" dirty="0" err="1" smtClean="0"/>
              <a:t>في </a:t>
            </a:r>
            <a:r>
              <a:rPr lang="ar-EG" sz="2000" b="1" dirty="0" smtClean="0"/>
              <a:t>، </a:t>
            </a:r>
            <a:r>
              <a:rPr lang="ar-EG" sz="2000" b="1" dirty="0" err="1" smtClean="0"/>
              <a:t>سياقٍهٍ </a:t>
            </a:r>
            <a:r>
              <a:rPr lang="ar-EG" sz="2000" b="1" dirty="0" smtClean="0"/>
              <a:t>« </a:t>
            </a:r>
            <a:r>
              <a:rPr lang="ar-EG" sz="2000" b="1" dirty="0" err="1" smtClean="0"/>
              <a:t>الطَّبيعيِّ » </a:t>
            </a:r>
            <a:r>
              <a:rPr lang="ar-EG" sz="2000" b="1" dirty="0" smtClean="0"/>
              <a:t>، وقد شكَّلت المقالاتُ المجموعةُ </a:t>
            </a:r>
            <a:r>
              <a:rPr lang="ar-EG" sz="2000" b="1" dirty="0" err="1" smtClean="0"/>
              <a:t>بعنوانِ </a:t>
            </a:r>
            <a:r>
              <a:rPr lang="ar-EG" sz="2000" b="1" dirty="0" smtClean="0">
                <a:solidFill>
                  <a:srgbClr val="0070C0"/>
                </a:solidFill>
              </a:rPr>
              <a:t>« الرِّوايةِ </a:t>
            </a:r>
            <a:r>
              <a:rPr lang="ar-EG" sz="2000" b="1" dirty="0" err="1" smtClean="0">
                <a:solidFill>
                  <a:srgbClr val="0070C0"/>
                </a:solidFill>
              </a:rPr>
              <a:t>التَّجريبيَّةِ »</a:t>
            </a:r>
            <a:endParaRPr lang="en-US" sz="200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None/>
            </a:pPr>
            <a:endParaRPr lang="ar-SA" sz="28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2800" b="1" dirty="0" smtClean="0">
                <a:cs typeface="Arial" pitchFamily="34" charset="0"/>
              </a:rPr>
              <a:t>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101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الواقعيَّةُ الغربيَّةُ لا تقدِّمُ حلولًا أيديولوجيَّةً: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كيف فهمت الواقعيَّةُ واقع الحياة ؟</a:t>
            </a:r>
            <a:r>
              <a:rPr lang="ar-EG" sz="44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ج – حاولت </a:t>
            </a:r>
            <a:r>
              <a:rPr lang="ar-EG" sz="4400" b="1" dirty="0" smtClean="0">
                <a:solidFill>
                  <a:srgbClr val="7030A0"/>
                </a:solidFill>
              </a:rPr>
              <a:t>الواقعيَّةُ</a:t>
            </a:r>
            <a:r>
              <a:rPr lang="ar-EG" sz="4400" b="1" dirty="0" smtClean="0"/>
              <a:t> الغربيَّةُ بأدبها الوقوفَ عند الواقع ووصفِه وتحلِيلِهِ، وصفًا وتحليلًا يخلوا</a:t>
            </a:r>
            <a:r>
              <a:rPr lang="ar-SA" sz="4400" b="1" dirty="0" smtClean="0"/>
              <a:t>ن</a:t>
            </a:r>
            <a:r>
              <a:rPr lang="ar-EG" sz="4400" b="1" dirty="0" smtClean="0"/>
              <a:t> من تقديم أيَّةِ حلولٍ </a:t>
            </a:r>
            <a:r>
              <a:rPr lang="ar-EG" sz="4400" b="1" dirty="0" err="1" smtClean="0">
                <a:solidFill>
                  <a:srgbClr val="002060"/>
                </a:solidFill>
              </a:rPr>
              <a:t>«أيديولوجيَّةٍ» </a:t>
            </a:r>
            <a:r>
              <a:rPr lang="ar-EG" sz="4400" b="1" dirty="0" err="1" smtClean="0"/>
              <a:t>.</a:t>
            </a:r>
            <a:r>
              <a:rPr lang="ar-EG" sz="4400" b="1" dirty="0" smtClean="0"/>
              <a:t>  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102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الصِّدقُ عندَ « الواقعيَّةِ الاشتراكيَّةِ »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6000" b="1" u="sng" dirty="0" smtClean="0">
                <a:solidFill>
                  <a:srgbClr val="C00000"/>
                </a:solidFill>
              </a:rPr>
              <a:t>س ماذا يُعْنَى بالصَّدقِ لدى الواقعيِّينَ الاشتراكيِّينَ ؟</a:t>
            </a:r>
            <a:r>
              <a:rPr lang="ar-EG" sz="6000" b="1" u="sng" dirty="0" smtClean="0"/>
              <a:t> </a:t>
            </a:r>
          </a:p>
          <a:p>
            <a:pPr eaLnBrk="1" hangingPunct="1">
              <a:buNone/>
              <a:defRPr/>
            </a:pPr>
            <a:r>
              <a:rPr lang="ar-EG" sz="4800" b="1" dirty="0" smtClean="0"/>
              <a:t>ج – يُقصدُ بالصَّدقِ </a:t>
            </a:r>
            <a:r>
              <a:rPr lang="ar-EG" sz="4800" b="1" dirty="0"/>
              <a:t>لدى </a:t>
            </a:r>
            <a:r>
              <a:rPr lang="ar-EG" sz="4800" b="1" dirty="0" smtClean="0"/>
              <a:t>الواقعيِّينَ الاشتراكيِّين التعبيرُ عن الواقــــــعِ وجملةِ قضاياه الإنسانيَّةِ والاجتماعيَّةِ والسِّياسيَّةِ والثَّقافيَّةِ والحضاريَّةِ.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103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rgbClr val="002060"/>
                </a:solidFill>
              </a:rPr>
              <a:t>« ما يمكن حدوثهُ » في قصِّ الواقعيِّ الاشتراكيِّ :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ماذا يُقصد بقولِ أحدِ المنظِّرينَ : - عن قصِّ الواقعيِّ الاشتراكيِّ فيما لحوادث مجتمعِهِ – « بل يكفيهِ أن يقصَّ ما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يمكنُ حدوثُهُ »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يقصدُ بهذا القولِ السَّابقِ تصويـــــــر الواقعِ الإنسانيِّ تصويــــرًا يُفضي بنا إلى الخيرِ ، ويعتمدُ تغليبَ الجانـــــبِ المُشرقِ على الجانبِ </a:t>
            </a:r>
            <a:r>
              <a:rPr lang="ar-EG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السَّلبيِّ .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104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هيبوليت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تين وانضمامُهُ إلى المذهب </a:t>
            </a: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الواقعيِّ </a:t>
            </a:r>
            <a:r>
              <a:rPr lang="ar-EG" sz="3600" b="1" dirty="0" smtClean="0">
                <a:solidFill>
                  <a:schemeClr val="tx2">
                    <a:lumMod val="75000"/>
                  </a:schemeClr>
                </a:solidFill>
              </a:rPr>
              <a:t>التجريبيِّ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هل اِكتسبَ ذلك المذهبُ الواقعيُّ التَّجريبيُّ نفرًا من النُّقَّادِ الجُدُدِ 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لقد اِكتسبَ المذهبُ الواقعيُّ </a:t>
            </a:r>
            <a:r>
              <a:rPr lang="ar-EG" sz="4400" b="1" dirty="0" smtClean="0">
                <a:solidFill>
                  <a:srgbClr val="0070C0"/>
                </a:solidFill>
              </a:rPr>
              <a:t>« التَّجريبي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عددًا مــن النُّقَّادِ البارزينَ ، مــن أشهرِهِــم النَّاقدُ الفرنسيُّ </a:t>
            </a:r>
            <a:r>
              <a:rPr lang="ar-EG" sz="4400" b="1" dirty="0" smtClean="0">
                <a:solidFill>
                  <a:srgbClr val="FF0000"/>
                </a:solidFill>
              </a:rPr>
              <a:t>« </a:t>
            </a:r>
            <a:r>
              <a:rPr lang="ar-EG" sz="4400" b="1" dirty="0" err="1" smtClean="0">
                <a:solidFill>
                  <a:srgbClr val="FF0000"/>
                </a:solidFill>
              </a:rPr>
              <a:t>هيبوليت</a:t>
            </a:r>
            <a:r>
              <a:rPr lang="ar-EG" sz="4400" b="1" dirty="0" smtClean="0">
                <a:solidFill>
                  <a:srgbClr val="FF0000"/>
                </a:solidFill>
              </a:rPr>
              <a:t> تين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105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« </a:t>
            </a: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هيبوليت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تين » وتحديدُ الأدب وأسبابُهُ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rgbClr val="C00000"/>
                </a:solidFill>
              </a:rPr>
              <a:t>س</a:t>
            </a:r>
            <a:r>
              <a:rPr lang="ar-EG" sz="4000" b="1" u="sng" dirty="0" smtClean="0">
                <a:solidFill>
                  <a:srgbClr val="C00000"/>
                </a:solidFill>
              </a:rPr>
              <a:t> – ما الَّذي ذهبَ إليهِ «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هيبوليت</a:t>
            </a:r>
            <a:r>
              <a:rPr lang="ar-EG" sz="4000" b="1" u="sng" dirty="0" smtClean="0">
                <a:solidFill>
                  <a:srgbClr val="C00000"/>
                </a:solidFill>
              </a:rPr>
              <a:t> تين » في تحديدِ الأدبِ وأسبابِهِ من </a:t>
            </a:r>
            <a:r>
              <a:rPr lang="ar-EG" sz="4000" b="1" u="sng" dirty="0">
                <a:solidFill>
                  <a:srgbClr val="C00000"/>
                </a:solidFill>
              </a:rPr>
              <a:t>و</a:t>
            </a:r>
            <a:r>
              <a:rPr lang="ar-EG" sz="4000" b="1" u="sng" dirty="0" smtClean="0">
                <a:solidFill>
                  <a:srgbClr val="C00000"/>
                </a:solidFill>
              </a:rPr>
              <a:t>جهةِ نظرهِ « الواقعيَّةِ الطَّبيعيَّةِ » ؟</a:t>
            </a:r>
            <a:r>
              <a:rPr lang="ar-EG" sz="4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ذهبَ </a:t>
            </a:r>
            <a:r>
              <a:rPr lang="ar-EG" sz="4800" b="1" dirty="0" smtClean="0">
                <a:solidFill>
                  <a:srgbClr val="FF0000"/>
                </a:solidFill>
              </a:rPr>
              <a:t>« </a:t>
            </a:r>
            <a:r>
              <a:rPr lang="ar-EG" sz="4800" b="1" dirty="0" err="1" smtClean="0">
                <a:solidFill>
                  <a:srgbClr val="FF0000"/>
                </a:solidFill>
              </a:rPr>
              <a:t>هيبوليت</a:t>
            </a:r>
            <a:r>
              <a:rPr lang="ar-EG" sz="4800" b="1" dirty="0" smtClean="0">
                <a:solidFill>
                  <a:srgbClr val="FF0000"/>
                </a:solidFill>
              </a:rPr>
              <a:t> تين »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إلى ذلك بقولِهِ : « يجبُ أن يأتيَ البحثُ عن الأسبابِ بعدَ جمعِ الحقائقِ ، ولا يَهمُّ أن تكونَ الحقائقُ حسِّيَّةً أو معنويَّةً، لأنَّ لها أسبابًا مهمَّةً وضروريَّةً ..» .  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«</a:t>
            </a:r>
            <a:r>
              <a:rPr lang="ar-EG" b="1" dirty="0" err="1" smtClean="0">
                <a:solidFill>
                  <a:srgbClr val="002060"/>
                </a:solidFill>
              </a:rPr>
              <a:t>هيبوليت</a:t>
            </a:r>
            <a:r>
              <a:rPr lang="ar-EG" b="1" dirty="0" smtClean="0">
                <a:solidFill>
                  <a:srgbClr val="002060"/>
                </a:solidFill>
              </a:rPr>
              <a:t> تين» وأسباب الأدبِ وعناصرُها المركَّبةُ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كيف كانت رؤية «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هيبوليت</a:t>
            </a:r>
            <a:r>
              <a:rPr lang="ar-EG" sz="4000" b="1" u="sng" dirty="0" smtClean="0">
                <a:solidFill>
                  <a:srgbClr val="C00000"/>
                </a:solidFill>
              </a:rPr>
              <a:t> تين» إزاء أسبابِ الأدبِ وعناصرِهِ ؟ </a:t>
            </a:r>
          </a:p>
          <a:p>
            <a:pPr>
              <a:buNone/>
            </a:pPr>
            <a:r>
              <a:rPr lang="ar-EG" sz="3600" b="1" dirty="0" smtClean="0"/>
              <a:t>ج – يشير </a:t>
            </a:r>
            <a:r>
              <a:rPr lang="ar-EG" sz="3600" b="1" dirty="0">
                <a:solidFill>
                  <a:srgbClr val="FF0000"/>
                </a:solidFill>
              </a:rPr>
              <a:t>« </a:t>
            </a:r>
            <a:r>
              <a:rPr lang="ar-EG" sz="3600" b="1" dirty="0" err="1">
                <a:solidFill>
                  <a:srgbClr val="FF0000"/>
                </a:solidFill>
              </a:rPr>
              <a:t>هيبوليت</a:t>
            </a:r>
            <a:r>
              <a:rPr lang="ar-EG" sz="3600" b="1" dirty="0">
                <a:solidFill>
                  <a:srgbClr val="FF0000"/>
                </a:solidFill>
              </a:rPr>
              <a:t> تين</a:t>
            </a:r>
            <a:r>
              <a:rPr lang="ar-EG" sz="3600" b="1" dirty="0" smtClean="0">
                <a:solidFill>
                  <a:srgbClr val="FF0000"/>
                </a:solidFill>
              </a:rPr>
              <a:t>» </a:t>
            </a:r>
            <a:r>
              <a:rPr lang="ar-EG" sz="3600" b="1" dirty="0" smtClean="0"/>
              <a:t>إلى أنَّ هناكَ أسبابًا « للطُّموحِ والشَّجاعةِ والصِّدقِ مثلما هناك أسبابٌ للهضمِ والحركةِ العضليَّةِ والدِّفءِ الجسديِّ والرَّزيلةِ والفضيلةِ من المنتجات ، مثلَ الزُّجاجِ والسُّكَّرِ ، وكلُّ عنصرٍ مركَّبٍ ترجعُ أصولُهُ إلى عناصرَ أخرى أكثرَ يُسرًا يقوم عليها » . يعني أن أسبابَ الأدبِ هي عينها أسبابُ </a:t>
            </a:r>
            <a:r>
              <a:rPr lang="ar-EG" sz="3600" b="1" dirty="0" err="1" smtClean="0"/>
              <a:t>الحياة .</a:t>
            </a:r>
            <a:r>
              <a:rPr lang="ar-EG" sz="3600" b="1" dirty="0" smtClean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30994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 « </a:t>
            </a:r>
            <a:r>
              <a:rPr lang="ar-EG" b="1" dirty="0" err="1" smtClean="0">
                <a:solidFill>
                  <a:srgbClr val="002060"/>
                </a:solidFill>
              </a:rPr>
              <a:t>هيبوليت</a:t>
            </a:r>
            <a:r>
              <a:rPr lang="ar-EG" b="1" dirty="0" smtClean="0">
                <a:solidFill>
                  <a:srgbClr val="002060"/>
                </a:solidFill>
              </a:rPr>
              <a:t> تين » وتحديده للمركَّبِ بأنَّهُ الأدبُ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كيفَ رأى «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هيبوليت</a:t>
            </a:r>
            <a:r>
              <a:rPr lang="ar-EG" sz="4000" b="1" u="sng" dirty="0" smtClean="0">
                <a:solidFill>
                  <a:srgbClr val="C00000"/>
                </a:solidFill>
              </a:rPr>
              <a:t> تين » ذلك المركَّب وأسبابَهُ ؟ </a:t>
            </a:r>
          </a:p>
          <a:p>
            <a:pPr>
              <a:buNone/>
            </a:pPr>
            <a:r>
              <a:rPr lang="ar-EG" b="1" dirty="0" smtClean="0"/>
              <a:t>ج – يُشيرُ </a:t>
            </a:r>
            <a:r>
              <a:rPr lang="ar-EG" b="1" dirty="0" smtClean="0">
                <a:solidFill>
                  <a:srgbClr val="FF0000"/>
                </a:solidFill>
              </a:rPr>
              <a:t>« </a:t>
            </a:r>
            <a:r>
              <a:rPr lang="ar-EG" b="1" dirty="0" err="1" smtClean="0">
                <a:solidFill>
                  <a:srgbClr val="FF0000"/>
                </a:solidFill>
              </a:rPr>
              <a:t>هيبوليت</a:t>
            </a:r>
            <a:r>
              <a:rPr lang="ar-EG" b="1" dirty="0" smtClean="0">
                <a:solidFill>
                  <a:srgbClr val="FF0000"/>
                </a:solidFill>
              </a:rPr>
              <a:t> تين » </a:t>
            </a:r>
            <a:r>
              <a:rPr lang="ar-EG" b="1" dirty="0" smtClean="0"/>
              <a:t>إلى ذلك </a:t>
            </a:r>
            <a:r>
              <a:rPr lang="ar-EG" b="1" dirty="0"/>
              <a:t>المركَّب </a:t>
            </a:r>
            <a:r>
              <a:rPr lang="ar-EG" b="1" dirty="0" smtClean="0"/>
              <a:t>وأسبابَهُ بقولِهِ : </a:t>
            </a:r>
          </a:p>
          <a:p>
            <a:pPr>
              <a:buNone/>
            </a:pPr>
            <a:r>
              <a:rPr lang="ar-EG" b="1" dirty="0" smtClean="0"/>
              <a:t>« والمُركَّبُ الَّذي اسمُهُ الأدبُ كانت لهُ أسبابُهُ الأكثر يُسرًا كذلك ... » </a:t>
            </a:r>
            <a:r>
              <a:rPr lang="ar-EG" sz="6600" b="1" dirty="0" smtClean="0"/>
              <a:t>. 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xmlns="" val="62967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الفنَّ القصصيُّ الواقعيُّ وثورَتُهُ وشخصيَّاتُهُ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– كيفَ جاءَ </a:t>
            </a:r>
            <a:r>
              <a:rPr lang="ar-EG" sz="3600" b="1" u="sng" dirty="0">
                <a:solidFill>
                  <a:srgbClr val="C00000"/>
                </a:solidFill>
              </a:rPr>
              <a:t>الفنُّ القصصيُّ « الواقعيُّ » </a:t>
            </a:r>
            <a:r>
              <a:rPr lang="ar-EG" sz="3600" b="1" u="sng" dirty="0" smtClean="0">
                <a:solidFill>
                  <a:srgbClr val="C00000"/>
                </a:solidFill>
              </a:rPr>
              <a:t>؟ </a:t>
            </a:r>
          </a:p>
          <a:p>
            <a:pPr>
              <a:buNone/>
            </a:pPr>
            <a:r>
              <a:rPr lang="ar-EG" sz="4000" b="1" dirty="0" smtClean="0"/>
              <a:t>ج - جاءَ الفنُّ القصصيُّ </a:t>
            </a:r>
            <a:r>
              <a:rPr lang="ar-EG" sz="4000" b="1" dirty="0" smtClean="0">
                <a:solidFill>
                  <a:srgbClr val="7030A0"/>
                </a:solidFill>
              </a:rPr>
              <a:t>« الواقعيُّ » </a:t>
            </a:r>
            <a:r>
              <a:rPr lang="ar-EG" sz="4000" b="1" dirty="0" smtClean="0"/>
              <a:t>ثورةً على عاطفيَّةِ وميلودراما المثاليَّةِ الرُّومانسيَّةِ  . </a:t>
            </a:r>
          </a:p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 وماذا عن شخصيَّاتِ ذلك الفنِّ القصصيِّ الواقعيِّ وأحداثِهِ ؟ </a:t>
            </a:r>
            <a:endParaRPr lang="ar-EG" sz="3600" b="1" u="sng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4000" b="1" dirty="0" smtClean="0"/>
              <a:t>ج – تبدو الشَّخصيَّاتُ في الفنِّ القصصيِّ </a:t>
            </a:r>
            <a:r>
              <a:rPr lang="ar-EG" sz="4000" b="1" dirty="0" smtClean="0">
                <a:solidFill>
                  <a:srgbClr val="7030A0"/>
                </a:solidFill>
              </a:rPr>
              <a:t>«الواقعيِّ» </a:t>
            </a:r>
            <a:r>
              <a:rPr lang="ar-EG" sz="4000" b="1" dirty="0" smtClean="0"/>
              <a:t>أكثرَ تعقيدًا من شخصـيـَّاتِ القصصِ العاطفيَّةِ </a:t>
            </a:r>
            <a:r>
              <a:rPr lang="ar-EG" sz="4000" b="1" dirty="0" smtClean="0">
                <a:solidFill>
                  <a:srgbClr val="0070C0"/>
                </a:solidFill>
              </a:rPr>
              <a:t>« الرُّومانسيَّة »</a:t>
            </a:r>
            <a:r>
              <a:rPr lang="ar-EG" sz="4000" b="1" dirty="0" smtClean="0"/>
              <a:t>، ومسرحُ الأحــــداثِ فيهِ يتَّسمُ بالهدوءِ وعدمِ التَّركيزِ على الحبكةِ وغموضِ الموضوعاتِ 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98319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>
                <a:solidFill>
                  <a:srgbClr val="002060"/>
                </a:solidFill>
              </a:rPr>
              <a:t>المسرحيَّة الواقعيَّةُ بينَ التَّشكيلِ والتَّطوُّرِ : 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- كيفَ تشكَّلت </a:t>
            </a:r>
            <a:r>
              <a:rPr lang="ar-EG" sz="4000" b="1" u="sng" dirty="0">
                <a:solidFill>
                  <a:srgbClr val="C00000"/>
                </a:solidFill>
              </a:rPr>
              <a:t>المسرحيَّة </a:t>
            </a:r>
            <a:r>
              <a:rPr lang="ar-EG" sz="4000" b="1" u="sng" dirty="0" smtClean="0">
                <a:solidFill>
                  <a:srgbClr val="C00000"/>
                </a:solidFill>
              </a:rPr>
              <a:t>الواقعيَّةُ ، وكيفَ تطوَّرت ؟ </a:t>
            </a:r>
          </a:p>
          <a:p>
            <a:pPr>
              <a:buNone/>
            </a:pPr>
            <a:r>
              <a:rPr lang="ar-EG" b="1" dirty="0" smtClean="0"/>
              <a:t>ج – كانت الواقعيَّةُ في المسرحيَّةُ كما كانت في الفنِّ القصصيِّ محاولةً لتصويرِ الواقـعِ بجمالِهِ وقبحِهِ ، وقد تطوَّرت </a:t>
            </a:r>
            <a:r>
              <a:rPr lang="ar-EG" b="1" dirty="0" smtClean="0">
                <a:solidFill>
                  <a:srgbClr val="7030A0"/>
                </a:solidFill>
              </a:rPr>
              <a:t>المسرحـــيَّةُ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7030A0"/>
                </a:solidFill>
              </a:rPr>
              <a:t>الواقعيَّةُ</a:t>
            </a:r>
            <a:r>
              <a:rPr lang="ar-EG" b="1" dirty="0" smtClean="0"/>
              <a:t> في أوروبَّا أوَّلًا كـــــــردِّ فعلٍ للميلودراما والملهاةِ العاطفيَّةِ </a:t>
            </a:r>
            <a:r>
              <a:rPr lang="ar-EG" b="1" dirty="0" smtClean="0">
                <a:solidFill>
                  <a:srgbClr val="0070C0"/>
                </a:solidFill>
              </a:rPr>
              <a:t>«الرُّومانسيَّة»، </a:t>
            </a:r>
            <a:r>
              <a:rPr lang="ar-EG" b="1" dirty="0" smtClean="0"/>
              <a:t>الَّتي كانت سائدةً في أوائلِ ومنتصفِ القرنِ التَّاسعِ عشر الميلاديِّ .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755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sz="5400" b="1" dirty="0">
                <a:solidFill>
                  <a:srgbClr val="002060"/>
                </a:solidFill>
              </a:rPr>
              <a:t>المسرحيَّة الواقعيَّةُ </a:t>
            </a:r>
            <a:r>
              <a:rPr lang="ar-EG" sz="5400" b="1" dirty="0" smtClean="0">
                <a:solidFill>
                  <a:srgbClr val="002060"/>
                </a:solidFill>
              </a:rPr>
              <a:t>وأشكالُهَا المتناميةُ : 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>
              <a:buNone/>
            </a:pPr>
            <a:r>
              <a:rPr lang="ar-EG" sz="4800" b="1" u="sng" dirty="0" smtClean="0">
                <a:solidFill>
                  <a:srgbClr val="C00000"/>
                </a:solidFill>
              </a:rPr>
              <a:t>س - ماذا عن أشكالِ « المسرحيَّة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الواقعيَّة ؟</a:t>
            </a:r>
            <a:r>
              <a:rPr lang="ar-EG" sz="48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5400" b="1" dirty="0" smtClean="0"/>
              <a:t>ج – لقد أخذتِ </a:t>
            </a:r>
            <a:r>
              <a:rPr lang="ar-EG" sz="5400" b="1" dirty="0" smtClean="0">
                <a:solidFill>
                  <a:srgbClr val="7030A0"/>
                </a:solidFill>
              </a:rPr>
              <a:t>« المسرحيَّةُ </a:t>
            </a:r>
            <a:r>
              <a:rPr lang="ar-EG" sz="5400" b="1" dirty="0" err="1" smtClean="0">
                <a:solidFill>
                  <a:srgbClr val="7030A0"/>
                </a:solidFill>
              </a:rPr>
              <a:t>الواقعيَّةُ </a:t>
            </a:r>
            <a:r>
              <a:rPr lang="ar-EG" sz="5400" b="1" dirty="0" smtClean="0">
                <a:solidFill>
                  <a:srgbClr val="7030A0"/>
                </a:solidFill>
              </a:rPr>
              <a:t>» </a:t>
            </a:r>
            <a:r>
              <a:rPr lang="ar-EG" sz="5400" b="1" dirty="0" smtClean="0"/>
              <a:t>أشكالًا عديدةً تتدرَّجُ من الواقعيَّةِ الخفيفةِ في ملهاةِ السلوكِ المتكلِّفِ والمبالغِ فيهِ إلى المأساةِ العميقةِ للأسلوبِ الطَّبيعيِّ .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147201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المذهبُ الواقعيُّ «الواقعيَّةُ» وأثرُهُ في الأدب العربيِّ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تأثَّرَ الأدبُ العربيُّ الحديثُ بالمذهبِ الواقعيِّ ؟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4000" b="1" dirty="0" smtClean="0"/>
              <a:t>ج - نعمٌ، تأثرَ الأدبُ العربيُّ </a:t>
            </a:r>
            <a:r>
              <a:rPr lang="ar-EG" sz="4000" b="1" dirty="0" smtClean="0">
                <a:solidFill>
                  <a:srgbClr val="7030A0"/>
                </a:solidFill>
              </a:rPr>
              <a:t>بالمذهبِ الواقعيِّ </a:t>
            </a:r>
            <a:r>
              <a:rPr lang="ar-EG" sz="4000" b="1" dirty="0" smtClean="0"/>
              <a:t>تأثُّرًا كبيرًا. </a:t>
            </a:r>
          </a:p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كان التَّأثُرُ تامًّا في كلِّ شيءٍ ؟ </a:t>
            </a:r>
          </a:p>
          <a:p>
            <a:pPr>
              <a:buNone/>
            </a:pPr>
            <a:r>
              <a:rPr lang="ar-EG" b="1" dirty="0" smtClean="0"/>
              <a:t>ج – لا ، لم يكن التَّأثُّرُ تامًّا أو كامـــلًا ؛ لأنَّ </a:t>
            </a:r>
            <a:r>
              <a:rPr lang="ar-EG" b="1" dirty="0" smtClean="0">
                <a:solidFill>
                  <a:srgbClr val="00B050"/>
                </a:solidFill>
              </a:rPr>
              <a:t>الأدبَ العربيَّ الحديــــــثَ</a:t>
            </a:r>
            <a:r>
              <a:rPr lang="ar-EG" b="1" dirty="0" smtClean="0"/>
              <a:t> في اِتِّجاهِهِ </a:t>
            </a:r>
            <a:r>
              <a:rPr lang="ar-EG" b="1" dirty="0" smtClean="0">
                <a:solidFill>
                  <a:srgbClr val="7030A0"/>
                </a:solidFill>
              </a:rPr>
              <a:t>الواقعيِّ</a:t>
            </a:r>
            <a:r>
              <a:rPr lang="ar-EG" b="1" dirty="0" smtClean="0"/>
              <a:t> لم يترسَّم خُطَى </a:t>
            </a:r>
            <a:r>
              <a:rPr lang="ar-EG" b="1" dirty="0" smtClean="0">
                <a:solidFill>
                  <a:srgbClr val="7030A0"/>
                </a:solidFill>
              </a:rPr>
              <a:t>الواقعيَّةِ</a:t>
            </a:r>
            <a:r>
              <a:rPr lang="ar-EG" b="1" dirty="0" smtClean="0"/>
              <a:t> </a:t>
            </a:r>
            <a:r>
              <a:rPr lang="ar-EG" sz="2800" b="1" dirty="0" smtClean="0"/>
              <a:t>الغربيَّة بنظرتِهَا المُتشائمةِ ورفضها للحـــــياةِ ، بل نهجَ نَهجًا خاصًّا استوحاهُ من </a:t>
            </a:r>
            <a:r>
              <a:rPr lang="ar-EG" sz="2800" b="1" dirty="0" smtClean="0">
                <a:solidFill>
                  <a:srgbClr val="00B050"/>
                </a:solidFill>
              </a:rPr>
              <a:t>الواقــــــــــعِ العربيِّ </a:t>
            </a:r>
            <a:r>
              <a:rPr lang="ar-EG" sz="2800" b="1" dirty="0" smtClean="0"/>
              <a:t>بمشكلاتِهِ الاجتماعيَّةِ وقضاياه السِّياسيَّةِ </a:t>
            </a:r>
            <a:r>
              <a:rPr lang="ar-EG" sz="3600" b="1" dirty="0" smtClean="0"/>
              <a:t>. </a:t>
            </a:r>
            <a:r>
              <a:rPr lang="ar-EG" sz="4000" b="1" dirty="0" smtClean="0"/>
              <a:t>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222182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- الأدباء العرب واستيحاءُ أدبهم الواقعيِّ من بيئتِهِم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استعرض ( استعرضي) مظهرَ التعبير الواقعيِّ عند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أدبائنا</a:t>
            </a:r>
            <a:r>
              <a:rPr lang="ar-EG" sz="4400" b="1" u="sng" dirty="0" smtClean="0">
                <a:solidFill>
                  <a:srgbClr val="C00000"/>
                </a:solidFill>
              </a:rPr>
              <a:t> العرب ؟ </a:t>
            </a:r>
          </a:p>
          <a:p>
            <a:pPr>
              <a:buNone/>
            </a:pPr>
            <a:r>
              <a:rPr lang="ar-EG" sz="4000" b="1" dirty="0" smtClean="0"/>
              <a:t>ج – يبدو هذا </a:t>
            </a:r>
            <a:r>
              <a:rPr lang="ar-EG" sz="4000" b="1" dirty="0" smtClean="0">
                <a:solidFill>
                  <a:srgbClr val="7030A0"/>
                </a:solidFill>
              </a:rPr>
              <a:t>المظهرُ الواقعيُّ </a:t>
            </a:r>
            <a:r>
              <a:rPr lang="ar-EG" sz="4000" b="1" dirty="0" smtClean="0"/>
              <a:t>واضحًا وملموسًا عند جمعٍ من أدبائنا العرب</a:t>
            </a:r>
            <a:r>
              <a:rPr lang="ar-EG" sz="4000" b="1" dirty="0"/>
              <a:t> </a:t>
            </a:r>
            <a:r>
              <a:rPr lang="ar-EG" sz="4000" b="1" dirty="0" smtClean="0"/>
              <a:t>من خلالِ إبرازِهــم لعيوبِ </a:t>
            </a:r>
            <a:r>
              <a:rPr lang="ar-EG" sz="4000" b="1" dirty="0" smtClean="0">
                <a:solidFill>
                  <a:srgbClr val="00B050"/>
                </a:solidFill>
              </a:rPr>
              <a:t>المجتمع العربيِّ </a:t>
            </a:r>
            <a:r>
              <a:rPr lang="ar-EG" sz="4000" b="1" dirty="0" smtClean="0"/>
              <a:t>آنـــذاك ، وتصويرهــم </a:t>
            </a:r>
            <a:r>
              <a:rPr lang="ar-EG" sz="3600" b="1" dirty="0" smtClean="0"/>
              <a:t>لمظاهر الحرمان والبؤسِ، إذ يهدفون أو يقصدونَ الإصلاحَ والتَّغيير </a:t>
            </a:r>
            <a:r>
              <a:rPr lang="ar-EG" sz="4400" dirty="0" err="1" smtClean="0"/>
              <a:t>.</a:t>
            </a:r>
            <a:r>
              <a:rPr lang="ar-EG" dirty="0" smtClean="0"/>
              <a:t>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xmlns="" val="326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u="sng" dirty="0" smtClean="0">
                <a:solidFill>
                  <a:srgbClr val="002060"/>
                </a:solidFill>
              </a:rPr>
              <a:t>محمود تيمور وريادتُهُ للأدبِ الواقعيِّ في عالمنا العربيِّ وتأثُّرُهُ ودعوتُهُ إلى الواقعيَّةِ </a:t>
            </a: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dirty="0" smtClean="0"/>
              <a:t>- يشيرُ جمعٌ من النُّقَّادِ والباحثينَ إلى أنَّ الأديــــــــبَ الكبير </a:t>
            </a:r>
            <a:r>
              <a:rPr lang="ar-EG" sz="4400" b="1" dirty="0" smtClean="0">
                <a:solidFill>
                  <a:srgbClr val="FF0000"/>
                </a:solidFill>
              </a:rPr>
              <a:t>« محمود تيمور » </a:t>
            </a:r>
            <a:r>
              <a:rPr lang="ar-EG" sz="4400" b="1" dirty="0" smtClean="0"/>
              <a:t>هـــــو الواقعيِّ الأوَّلَ في الأدبِ العربيِّ ، وقد تأثَّرَ كثيرًا بالكاتـــــبِ الفرنسي الشَّهير </a:t>
            </a:r>
            <a:r>
              <a:rPr lang="ar-EG" sz="4400" b="1" dirty="0" smtClean="0">
                <a:solidFill>
                  <a:srgbClr val="FF0000"/>
                </a:solidFill>
              </a:rPr>
              <a:t>« جي دي </a:t>
            </a:r>
            <a:r>
              <a:rPr lang="ar-EG" sz="4400" b="1" dirty="0" err="1" smtClean="0">
                <a:solidFill>
                  <a:srgbClr val="FF0000"/>
                </a:solidFill>
              </a:rPr>
              <a:t>موبسَّان</a:t>
            </a:r>
            <a:r>
              <a:rPr lang="ar-EG" sz="4400" b="1" dirty="0" smtClean="0">
                <a:solidFill>
                  <a:srgbClr val="FF0000"/>
                </a:solidFill>
              </a:rPr>
              <a:t> » </a:t>
            </a:r>
            <a:r>
              <a:rPr lang="ar-EG" sz="4400" b="1" dirty="0" smtClean="0"/>
              <a:t>، وتمثَّلــت دعوتُهُ </a:t>
            </a:r>
            <a:r>
              <a:rPr lang="ar-SA" sz="4400" b="1" dirty="0" smtClean="0"/>
              <a:t>في </a:t>
            </a:r>
            <a:r>
              <a:rPr lang="ar-EG" sz="4400" b="1" dirty="0" err="1" smtClean="0"/>
              <a:t>كتابِـهِ </a:t>
            </a:r>
            <a:r>
              <a:rPr lang="ar-EG" sz="4400" b="1" dirty="0" smtClean="0">
                <a:solidFill>
                  <a:srgbClr val="0070C0"/>
                </a:solidFill>
              </a:rPr>
              <a:t>«</a:t>
            </a:r>
            <a:r>
              <a:rPr lang="ar-EG" sz="4400" b="1" dirty="0" smtClean="0"/>
              <a:t> </a:t>
            </a:r>
            <a:r>
              <a:rPr lang="ar-EG" sz="4400" b="1" dirty="0" smtClean="0">
                <a:solidFill>
                  <a:srgbClr val="0070C0"/>
                </a:solidFill>
              </a:rPr>
              <a:t>الشَّيخ جمعة وقصص </a:t>
            </a:r>
            <a:r>
              <a:rPr lang="ar-EG" sz="4400" b="1" dirty="0" err="1" smtClean="0">
                <a:solidFill>
                  <a:srgbClr val="0070C0"/>
                </a:solidFill>
              </a:rPr>
              <a:t>أخرى »</a:t>
            </a:r>
            <a:r>
              <a:rPr lang="ar-EG" sz="4400" b="1" dirty="0" err="1" smtClean="0"/>
              <a:t>.</a:t>
            </a:r>
            <a:r>
              <a:rPr lang="ar-EG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69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/>
              <a:t>- أعمالٌ أدبيَّةٌ واقعيَّةٌ لكتَّابِنَا العربِ : </a:t>
            </a:r>
            <a:endParaRPr lang="en-US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- اذكر ( اذكري ) بعضَ الأعمالِ الأدبيَّةِ « الواقعيَّةِ» لبعضِ أدبائنا العرب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/>
              <a:t> </a:t>
            </a:r>
            <a:endParaRPr lang="en-US" sz="4000" b="1" u="sng" dirty="0" smtClean="0"/>
          </a:p>
          <a:p>
            <a:pPr>
              <a:buNone/>
            </a:pPr>
            <a:r>
              <a:rPr lang="ar-EG" sz="4800" b="1" dirty="0" err="1" smtClean="0"/>
              <a:t>ج </a:t>
            </a:r>
            <a:r>
              <a:rPr lang="ar-EG" sz="4800" b="1" dirty="0"/>
              <a:t>- </a:t>
            </a:r>
            <a:r>
              <a:rPr lang="ar-EG" b="1" dirty="0"/>
              <a:t>من هذه الأعمال : 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1 - رواية</a:t>
            </a:r>
            <a:r>
              <a:rPr lang="ar-EG" sz="2800" b="1" dirty="0" smtClean="0">
                <a:solidFill>
                  <a:srgbClr val="0070C0"/>
                </a:solidFill>
              </a:rPr>
              <a:t> « المعذَّبون في الأرض » </a:t>
            </a:r>
            <a:r>
              <a:rPr lang="ar-EG" sz="2800" b="1" dirty="0" smtClean="0"/>
              <a:t> </a:t>
            </a:r>
            <a:r>
              <a:rPr lang="ar-EG" sz="2800" b="1" dirty="0" smtClean="0">
                <a:solidFill>
                  <a:srgbClr val="FF0000"/>
                </a:solidFill>
              </a:rPr>
              <a:t>لطه حسين.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r>
              <a:rPr lang="ar-EG" sz="2800" b="1" dirty="0" smtClean="0"/>
              <a:t>2 - رواية </a:t>
            </a:r>
            <a:r>
              <a:rPr lang="ar-EG" sz="2800" b="1" dirty="0" smtClean="0">
                <a:solidFill>
                  <a:srgbClr val="0070C0"/>
                </a:solidFill>
              </a:rPr>
              <a:t>« يوميَّات نائب في الأريافِ » </a:t>
            </a:r>
            <a:r>
              <a:rPr lang="ar-EG" sz="2800" b="1" dirty="0" smtClean="0">
                <a:solidFill>
                  <a:srgbClr val="FF0000"/>
                </a:solidFill>
              </a:rPr>
              <a:t>لتوفيقِ الحكيم </a:t>
            </a:r>
            <a:r>
              <a:rPr lang="ar-EG" sz="2800" b="1" dirty="0" err="1" smtClean="0">
                <a:solidFill>
                  <a:srgbClr val="FF0000"/>
                </a:solidFill>
              </a:rPr>
              <a:t>.</a:t>
            </a: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EG" sz="2800" b="1" dirty="0" err="1" smtClean="0"/>
              <a:t>3 </a:t>
            </a:r>
            <a:r>
              <a:rPr lang="ar-EG" sz="2800" b="1" dirty="0" smtClean="0"/>
              <a:t>- ورواية </a:t>
            </a:r>
            <a:r>
              <a:rPr lang="ar-EG" sz="2800" b="1" dirty="0" smtClean="0">
                <a:solidFill>
                  <a:srgbClr val="0070C0"/>
                </a:solidFill>
              </a:rPr>
              <a:t>« الحرام » </a:t>
            </a:r>
            <a:r>
              <a:rPr lang="ar-EG" sz="2800" b="1" dirty="0" smtClean="0">
                <a:solidFill>
                  <a:srgbClr val="FF0000"/>
                </a:solidFill>
              </a:rPr>
              <a:t>ليوسف إدريس.</a:t>
            </a:r>
            <a:endParaRPr lang="ar-SA" sz="2800" b="1" dirty="0" smtClean="0"/>
          </a:p>
          <a:p>
            <a:pPr>
              <a:buNone/>
            </a:pPr>
            <a:r>
              <a:rPr lang="ar-SA" sz="2800" b="1" dirty="0" smtClean="0"/>
              <a:t>4</a:t>
            </a:r>
            <a:r>
              <a:rPr lang="ar-EG" sz="2800" b="1" dirty="0" smtClean="0"/>
              <a:t>- رواية </a:t>
            </a:r>
            <a:r>
              <a:rPr lang="ar-EG" sz="2800" b="1" dirty="0" smtClean="0">
                <a:solidFill>
                  <a:srgbClr val="0070C0"/>
                </a:solidFill>
              </a:rPr>
              <a:t>«</a:t>
            </a:r>
            <a:r>
              <a:rPr lang="ar-EG" sz="2800" b="1" dirty="0" smtClean="0"/>
              <a:t> </a:t>
            </a:r>
            <a:r>
              <a:rPr lang="ar-EG" sz="2800" b="1" dirty="0" smtClean="0">
                <a:solidFill>
                  <a:srgbClr val="0070C0"/>
                </a:solidFill>
              </a:rPr>
              <a:t>الأرض » </a:t>
            </a:r>
            <a:r>
              <a:rPr lang="ar-EG" sz="2800" b="1" dirty="0" smtClean="0">
                <a:solidFill>
                  <a:srgbClr val="FF0000"/>
                </a:solidFill>
              </a:rPr>
              <a:t>لعبد الر حمن الشرقاويّ </a:t>
            </a:r>
            <a:r>
              <a:rPr lang="ar-EG" sz="4400" b="1" dirty="0" smtClean="0"/>
              <a:t>.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14409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115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المحاضرة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ُ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 التَّاسعة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ُ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( المذهب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ُ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 الب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َ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ر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ْ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ن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َ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اس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ِ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يُّ )</a:t>
            </a:r>
            <a:endParaRPr lang="en-US" sz="72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467600" y="381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115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116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البرناسيَّةُ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بين المفهوم والنَّشأةِ : 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- ماذا يُعنَى بالمذهب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يِّ أو « المدرسةِ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400" b="1" u="sng" dirty="0" smtClean="0">
                <a:solidFill>
                  <a:srgbClr val="C00000"/>
                </a:solidFill>
              </a:rPr>
              <a:t> » ، وكيفَ كانت نشأتُهَا ؟</a:t>
            </a:r>
            <a:r>
              <a:rPr lang="ar-EG" sz="44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يُعنَى </a:t>
            </a:r>
            <a:r>
              <a:rPr lang="ar-EG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بالمذهب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الب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ن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يِّ </a:t>
            </a:r>
            <a:r>
              <a:rPr lang="ar-EG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أو </a:t>
            </a:r>
            <a:r>
              <a:rPr lang="ar-EG" sz="4800" b="1" dirty="0">
                <a:solidFill>
                  <a:schemeClr val="accent2">
                    <a:lumMod val="50000"/>
                  </a:schemeClr>
                </a:solidFill>
              </a:rPr>
              <a:t>«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المدرس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ــــ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ةِ الب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ن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ِ</a:t>
            </a:r>
            <a:r>
              <a:rPr lang="ar-EG" sz="4800" b="1" dirty="0" err="1" smtClean="0">
                <a:solidFill>
                  <a:schemeClr val="accent2">
                    <a:lumMod val="50000"/>
                  </a:schemeClr>
                </a:solidFill>
              </a:rPr>
              <a:t>يَّةِ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مدرسةَ الصِّياغ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ــــــ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ةِ </a:t>
            </a:r>
            <a:r>
              <a:rPr lang="ar-EG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والبناءِ 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وقد نشأت منذ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أن أ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د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خ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لَ </a:t>
            </a:r>
            <a:r>
              <a:rPr lang="ar-EG" sz="4800" b="1" dirty="0" smtClean="0">
                <a:solidFill>
                  <a:srgbClr val="0070C0"/>
                </a:solidFill>
              </a:rPr>
              <a:t>«ش</a:t>
            </a:r>
            <a:r>
              <a:rPr lang="ar-SA" sz="4800" b="1" dirty="0" smtClean="0">
                <a:solidFill>
                  <a:srgbClr val="0070C0"/>
                </a:solidFill>
              </a:rPr>
              <a:t>ْ</a:t>
            </a:r>
            <a:r>
              <a:rPr lang="ar-EG" sz="4800" b="1" dirty="0" smtClean="0">
                <a:solidFill>
                  <a:srgbClr val="0070C0"/>
                </a:solidFill>
              </a:rPr>
              <a:t>ت</a:t>
            </a:r>
            <a:r>
              <a:rPr lang="ar-SA" sz="4800" b="1" dirty="0" smtClean="0">
                <a:solidFill>
                  <a:srgbClr val="0070C0"/>
                </a:solidFill>
              </a:rPr>
              <a:t>ِ</a:t>
            </a:r>
            <a:r>
              <a:rPr lang="ar-EG" sz="4800" b="1" dirty="0" smtClean="0">
                <a:solidFill>
                  <a:srgbClr val="0070C0"/>
                </a:solidFill>
              </a:rPr>
              <a:t>ر</a:t>
            </a:r>
            <a:r>
              <a:rPr lang="ar-SA" sz="4800" b="1" dirty="0" smtClean="0">
                <a:solidFill>
                  <a:srgbClr val="0070C0"/>
                </a:solidFill>
              </a:rPr>
              <a:t>َ</a:t>
            </a:r>
            <a:r>
              <a:rPr lang="ar-EG" sz="4800" b="1" dirty="0" smtClean="0">
                <a:solidFill>
                  <a:srgbClr val="0070C0"/>
                </a:solidFill>
              </a:rPr>
              <a:t>او</a:t>
            </a:r>
            <a:r>
              <a:rPr lang="ar-SA" sz="4800" b="1" dirty="0" smtClean="0">
                <a:solidFill>
                  <a:srgbClr val="0070C0"/>
                </a:solidFill>
              </a:rPr>
              <a:t>ْ</a:t>
            </a:r>
            <a:r>
              <a:rPr lang="ar-EG" sz="4800" b="1" dirty="0" smtClean="0">
                <a:solidFill>
                  <a:srgbClr val="0070C0"/>
                </a:solidFill>
              </a:rPr>
              <a:t>س</a:t>
            </a:r>
            <a:r>
              <a:rPr lang="ar-SA" sz="4800" b="1" dirty="0" smtClean="0">
                <a:solidFill>
                  <a:srgbClr val="0070C0"/>
                </a:solidFill>
              </a:rPr>
              <a:t>ْ</a:t>
            </a:r>
            <a:r>
              <a:rPr lang="ar-EG" sz="4800" b="1" dirty="0" smtClean="0">
                <a:solidFill>
                  <a:srgbClr val="0070C0"/>
                </a:solidFill>
              </a:rPr>
              <a:t>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الفكرَ الفلسفيَّ وعلومَ الاجتماعِ 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إلى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حظيرةِ النَّقدِ الأدبيِّ . </a:t>
            </a:r>
            <a:endParaRPr 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117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>
                <a:solidFill>
                  <a:schemeClr val="tx2">
                    <a:lumMod val="75000"/>
                  </a:schemeClr>
                </a:solidFill>
              </a:rPr>
              <a:t> « 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نسبة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» المذهب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يُّ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س - إِلَامَ يُنس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بُ « المَذهبُ الب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ر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ْ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ن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اس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ِ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يُّ » ؟</a:t>
            </a:r>
            <a:endParaRPr lang="ar-EG" sz="2800" b="1" u="sng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5400" b="1" dirty="0" smtClean="0">
                <a:cs typeface="Arial" pitchFamily="34" charset="0"/>
              </a:rPr>
              <a:t>ينسبُ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</a:t>
            </a:r>
            <a:r>
              <a:rPr lang="ar-EG" sz="54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المذهبُ </a:t>
            </a:r>
            <a:r>
              <a:rPr lang="ar-EG" sz="54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البَرْنَاسيُّ</a:t>
            </a:r>
            <a:r>
              <a:rPr lang="ar-EG" sz="54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EG" sz="5400" b="1" dirty="0" smtClean="0">
                <a:cs typeface="Arial" pitchFamily="34" charset="0"/>
              </a:rPr>
              <a:t>إلى جــــبلِ 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« ب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َ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ار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ْ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ن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َ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اس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ْ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 » </a:t>
            </a:r>
            <a:r>
              <a:rPr lang="ar-EG" sz="5400" b="1" dirty="0" smtClean="0">
                <a:cs typeface="Arial" pitchFamily="34" charset="0"/>
              </a:rPr>
              <a:t>باليونانِ.</a:t>
            </a:r>
            <a:endParaRPr lang="en-US" sz="5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118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- اعتمادُ « المذهبِ البَر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يِّ »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على أيَّةِ مصادرَ ثقافيَّةٍ وفلسفيَّةٍ اعتمدَ « المذهبُ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البرناسيُّ</a:t>
            </a:r>
            <a:r>
              <a:rPr lang="ar-EG" sz="4000" b="1" u="sng" dirty="0" smtClean="0">
                <a:solidFill>
                  <a:srgbClr val="C00000"/>
                </a:solidFill>
              </a:rPr>
              <a:t> » ؟ </a:t>
            </a:r>
          </a:p>
          <a:p>
            <a:pPr eaLnBrk="1" hangingPunct="1">
              <a:defRPr/>
            </a:pPr>
            <a:r>
              <a:rPr lang="ar-EG" b="1" dirty="0" smtClean="0"/>
              <a:t> </a:t>
            </a:r>
            <a:r>
              <a:rPr lang="ar-EG" sz="3600" b="1" dirty="0" smtClean="0"/>
              <a:t>ج – اِعتمدَ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« المذهـــــــبُ الب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ر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ْ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ن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اس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ِ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يُّ » </a:t>
            </a:r>
            <a:r>
              <a:rPr lang="ar-EG" sz="3600" b="1" dirty="0" smtClean="0"/>
              <a:t>في ظهورِهِ وتشكُّلِهِ على الفلسفةِ المثاليَّةِ والجماليَّةِ، خاصَّةٍ فلســـــــــــــــفةُ </a:t>
            </a:r>
            <a:r>
              <a:rPr lang="ar-EG" sz="3600" b="1" dirty="0" smtClean="0">
                <a:solidFill>
                  <a:srgbClr val="0070C0"/>
                </a:solidFill>
              </a:rPr>
              <a:t>« ك</a:t>
            </a:r>
            <a:r>
              <a:rPr lang="ar-SA" sz="3600" b="1" dirty="0" smtClean="0">
                <a:solidFill>
                  <a:srgbClr val="0070C0"/>
                </a:solidFill>
              </a:rPr>
              <a:t>َ</a:t>
            </a:r>
            <a:r>
              <a:rPr lang="ar-EG" sz="3600" b="1" dirty="0" smtClean="0">
                <a:solidFill>
                  <a:srgbClr val="0070C0"/>
                </a:solidFill>
              </a:rPr>
              <a:t>ان</a:t>
            </a:r>
            <a:r>
              <a:rPr lang="ar-SA" sz="3600" b="1" dirty="0" smtClean="0">
                <a:solidFill>
                  <a:srgbClr val="0070C0"/>
                </a:solidFill>
              </a:rPr>
              <a:t>ْ</a:t>
            </a:r>
            <a:r>
              <a:rPr lang="ar-EG" sz="3600" b="1" dirty="0" smtClean="0">
                <a:solidFill>
                  <a:srgbClr val="0070C0"/>
                </a:solidFill>
              </a:rPr>
              <a:t>ت</a:t>
            </a:r>
            <a:r>
              <a:rPr lang="ar-SA" sz="3600" b="1" dirty="0" smtClean="0">
                <a:solidFill>
                  <a:srgbClr val="0070C0"/>
                </a:solidFill>
              </a:rPr>
              <a:t>ْ</a:t>
            </a:r>
            <a:r>
              <a:rPr lang="ar-EG" sz="3600" b="1" dirty="0" smtClean="0">
                <a:solidFill>
                  <a:srgbClr val="0070C0"/>
                </a:solidFill>
              </a:rPr>
              <a:t> » </a:t>
            </a:r>
            <a:r>
              <a:rPr lang="ar-EG" sz="3600" b="1" dirty="0" smtClean="0"/>
              <a:t>الألمانيِّ فيما يَخصُّ الشِّعرَ الغنائيَّ ، كما اِعْتَمَدَ الفلســــــفةَ الواقعيَّةَ والتَّجريبيَّةَ فيما يَخُصُّ القِصَّةَ والمسرحيَّةَ </a:t>
            </a:r>
            <a:r>
              <a:rPr lang="ar-EG" sz="4400" b="1" dirty="0" smtClean="0"/>
              <a:t>.</a:t>
            </a: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119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المدرسةُ </a:t>
            </a: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البَرْن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يَّةُ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 وتأثيرُ الأسلوبِ الُّلغويِّ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4000" b="1" u="sng" dirty="0" smtClean="0">
                <a:solidFill>
                  <a:srgbClr val="C00000"/>
                </a:solidFill>
                <a:cs typeface="Arial" pitchFamily="34" charset="0"/>
              </a:rPr>
              <a:t>س مَا الَّذي تُبينُهُ تلكَ « المدرسةُ </a:t>
            </a:r>
            <a:r>
              <a:rPr lang="ar-EG" sz="4000" b="1" u="sng" dirty="0" err="1" smtClean="0">
                <a:solidFill>
                  <a:srgbClr val="C00000"/>
                </a:solidFill>
                <a:cs typeface="Arial" pitchFamily="34" charset="0"/>
              </a:rPr>
              <a:t>البرناسيَّةُ</a:t>
            </a:r>
            <a:r>
              <a:rPr lang="ar-EG" sz="4000" b="1" u="sng" dirty="0" smtClean="0">
                <a:solidFill>
                  <a:srgbClr val="C00000"/>
                </a:solidFill>
                <a:cs typeface="Arial" pitchFamily="34" charset="0"/>
              </a:rPr>
              <a:t> » في سياقِ دعوةِ أبرزِ رجالاتِهَا ؟ </a:t>
            </a:r>
          </a:p>
          <a:p>
            <a:pPr eaLnBrk="1" hangingPunct="1">
              <a:buNone/>
            </a:pPr>
            <a:r>
              <a:rPr lang="ar-EG" sz="4800" b="1" dirty="0" smtClean="0">
                <a:cs typeface="Arial" pitchFamily="34" charset="0"/>
              </a:rPr>
              <a:t>ج ي</a:t>
            </a:r>
            <a:r>
              <a:rPr lang="ar-SA" sz="4800" b="1" dirty="0" smtClean="0">
                <a:cs typeface="Arial" pitchFamily="34" charset="0"/>
              </a:rPr>
              <a:t>ُ</a:t>
            </a:r>
            <a:r>
              <a:rPr lang="ar-EG" sz="4800" b="1" dirty="0" smtClean="0">
                <a:cs typeface="Arial" pitchFamily="34" charset="0"/>
              </a:rPr>
              <a:t>بينُ هذا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المذهــــبُ » </a:t>
            </a:r>
            <a:r>
              <a:rPr lang="ar-EG" sz="4800" b="1" dirty="0" smtClean="0">
                <a:cs typeface="Arial" pitchFamily="34" charset="0"/>
              </a:rPr>
              <a:t>أو تلك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المدرسةُ </a:t>
            </a:r>
            <a:r>
              <a:rPr lang="ar-EG" sz="48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البرناسيَّةُ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EG" sz="4800" b="1" dirty="0" smtClean="0">
                <a:cs typeface="Arial" pitchFamily="34" charset="0"/>
              </a:rPr>
              <a:t>تأثيرَ الأسلوبِ </a:t>
            </a:r>
            <a:r>
              <a:rPr lang="ar-EG" sz="4800" b="1" dirty="0" smtClean="0">
                <a:solidFill>
                  <a:srgbClr val="00B0F0"/>
                </a:solidFill>
                <a:cs typeface="Arial" pitchFamily="34" charset="0"/>
              </a:rPr>
              <a:t>« الُّلغويِّ » </a:t>
            </a:r>
            <a:r>
              <a:rPr lang="ar-EG" sz="4800" b="1" dirty="0" smtClean="0">
                <a:cs typeface="Arial" pitchFamily="34" charset="0"/>
              </a:rPr>
              <a:t>الَّـذي قامَ بِهِ 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« ش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ت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ِ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ر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َ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او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س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 » </a:t>
            </a:r>
            <a:r>
              <a:rPr lang="ar-EG" sz="4800" b="1" dirty="0" smtClean="0">
                <a:cs typeface="Arial" pitchFamily="34" charset="0"/>
              </a:rPr>
              <a:t>، وقـد شارَكَهُ 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« ر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ُ</a:t>
            </a:r>
            <a:r>
              <a:rPr lang="ar-EG" sz="4800" b="1" dirty="0" err="1" smtClean="0">
                <a:solidFill>
                  <a:srgbClr val="FF0000"/>
                </a:solidFill>
                <a:cs typeface="Arial" pitchFamily="34" charset="0"/>
              </a:rPr>
              <a:t>وم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َ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ان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EG" sz="4800" b="1" dirty="0" err="1" smtClean="0">
                <a:solidFill>
                  <a:srgbClr val="FF0000"/>
                </a:solidFill>
                <a:cs typeface="Arial" pitchFamily="34" charset="0"/>
              </a:rPr>
              <a:t>جَاكُب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س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ُ</a:t>
            </a:r>
            <a:r>
              <a:rPr lang="ar-EG" sz="4800" b="1" dirty="0" err="1" smtClean="0">
                <a:solidFill>
                  <a:srgbClr val="FF0000"/>
                </a:solidFill>
                <a:cs typeface="Arial" pitchFamily="34" charset="0"/>
              </a:rPr>
              <a:t>ون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 » </a:t>
            </a:r>
            <a:r>
              <a:rPr lang="ar-EG" sz="4800" b="1" dirty="0" smtClean="0">
                <a:cs typeface="Arial" pitchFamily="34" charset="0"/>
              </a:rPr>
              <a:t>هذا الصَّنـيعَ ، إذ كــــان في بادئ أمرِهِ مرتبطًا بمدرسةِ الصِّياغة</a:t>
            </a:r>
            <a:r>
              <a:rPr lang="ar-EG" sz="4800" b="1" dirty="0">
                <a:cs typeface="Arial" pitchFamily="34" charset="0"/>
              </a:rPr>
              <a:t>ِ</a:t>
            </a:r>
            <a:r>
              <a:rPr lang="ar-EG" sz="4800" b="1" dirty="0" smtClean="0">
                <a:cs typeface="Arial" pitchFamily="34" charset="0"/>
              </a:rPr>
              <a:t> الرُّوسيَّةِ . 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120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البرناسيَّةُ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 ت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دُّ ر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وحَ الاعتدالِ إلى الرُّومانسيِّينَ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 الَّذي ص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ع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ت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ه</a:t>
            </a:r>
            <a:r>
              <a:rPr lang="ar-SA" sz="4800" b="1" u="sng" dirty="0" smtClean="0">
                <a:solidFill>
                  <a:srgbClr val="C00000"/>
                </a:solidFill>
              </a:rPr>
              <a:t>ُ</a:t>
            </a:r>
            <a:r>
              <a:rPr lang="ar-EG" sz="4800" b="1" u="sng" dirty="0" smtClean="0">
                <a:solidFill>
                  <a:srgbClr val="C00000"/>
                </a:solidFill>
              </a:rPr>
              <a:t> « المدرسةُ البَر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800" b="1" u="sng" dirty="0" smtClean="0">
                <a:solidFill>
                  <a:srgbClr val="C00000"/>
                </a:solidFill>
              </a:rPr>
              <a:t> » للرُّومانتيكيِّينَ ، وما موقِفُها من الشِّعرِ ؟</a:t>
            </a:r>
            <a:r>
              <a:rPr lang="ar-EG" sz="4800" b="1" u="sng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5400" b="1" dirty="0" smtClean="0"/>
              <a:t>ج – لقــــد ر</a:t>
            </a:r>
            <a:r>
              <a:rPr lang="ar-SA" sz="5400" b="1" dirty="0" smtClean="0"/>
              <a:t>َ</a:t>
            </a:r>
            <a:r>
              <a:rPr lang="ar-EG" sz="5400" b="1" dirty="0" err="1" smtClean="0"/>
              <a:t>دَّتِ</a:t>
            </a:r>
            <a:r>
              <a:rPr lang="ar-EG" sz="5400" b="1" dirty="0" smtClean="0"/>
              <a:t>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« المدرسةُ </a:t>
            </a:r>
            <a:r>
              <a:rPr lang="ar-EG" sz="54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البرناسيَّةُ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5400" b="1" dirty="0" smtClean="0"/>
              <a:t>، وبخاصَّةٍ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« </a:t>
            </a:r>
            <a:r>
              <a:rPr lang="ar-EG" sz="54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البرناســــــيَّةُ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 الواقعيَّةُ » </a:t>
            </a:r>
            <a:r>
              <a:rPr lang="ar-EG" sz="5400" b="1" dirty="0" smtClean="0"/>
              <a:t>إلى </a:t>
            </a:r>
            <a:r>
              <a:rPr lang="ar-EG" sz="5400" b="1" dirty="0" err="1" smtClean="0"/>
              <a:t>الرُّوماتيكيِّينَ</a:t>
            </a:r>
            <a:r>
              <a:rPr lang="ar-EG" sz="5400" b="1" dirty="0" smtClean="0"/>
              <a:t> ر</a:t>
            </a:r>
            <a:r>
              <a:rPr lang="ar-SA" sz="5400" b="1" dirty="0" smtClean="0"/>
              <a:t>ُ</a:t>
            </a:r>
            <a:r>
              <a:rPr lang="ar-EG" sz="5400" b="1" dirty="0" err="1" smtClean="0"/>
              <a:t>وحَ</a:t>
            </a:r>
            <a:r>
              <a:rPr lang="ar-EG" sz="5400" b="1" dirty="0" smtClean="0"/>
              <a:t> الاعتدالِ بعدَ أن غالـت </a:t>
            </a:r>
            <a:r>
              <a:rPr lang="ar-EG" sz="4800" b="1" dirty="0" smtClean="0"/>
              <a:t>الرُّومانسيَّةُ في منهجِهَا الأدبيِّ غلُوًّا </a:t>
            </a:r>
            <a:r>
              <a:rPr lang="ar-EG" sz="4800" b="1" dirty="0" err="1" smtClean="0"/>
              <a:t>شديدًا .</a:t>
            </a:r>
            <a:r>
              <a:rPr lang="ar-EG" sz="4800" b="1" dirty="0" smtClean="0"/>
              <a:t>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121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ت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ِّ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خ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اذ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« 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يَّةِ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» الشِّعرَ ت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م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ينًا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لفظيًّا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ي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ف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 ك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ت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 نظرة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 « المدرسة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400" b="1" u="sng" dirty="0" smtClean="0">
                <a:solidFill>
                  <a:srgbClr val="C00000"/>
                </a:solidFill>
              </a:rPr>
              <a:t> » إلى الشِّعرِ ، وما طبيعةُ م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ذ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ه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ب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ه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800" b="1" dirty="0" smtClean="0"/>
              <a:t>ج – لقدِ اِتَّخ</a:t>
            </a:r>
            <a:r>
              <a:rPr lang="ar-SA" sz="4800" b="1" dirty="0" smtClean="0"/>
              <a:t>َ</a:t>
            </a:r>
            <a:r>
              <a:rPr lang="ar-EG" sz="4800" b="1" dirty="0" smtClean="0"/>
              <a:t>ــــــذ</a:t>
            </a:r>
            <a:r>
              <a:rPr lang="ar-SA" sz="4800" b="1" dirty="0" smtClean="0"/>
              <a:t>َ</a:t>
            </a:r>
            <a:r>
              <a:rPr lang="ar-EG" sz="4800" b="1" dirty="0" smtClean="0"/>
              <a:t>ت</a:t>
            </a:r>
            <a:r>
              <a:rPr lang="ar-SA" sz="4800" b="1" dirty="0" smtClean="0"/>
              <a:t>ِ</a:t>
            </a:r>
            <a:r>
              <a:rPr lang="ar-EG" sz="4800" b="1" dirty="0" smtClean="0"/>
              <a:t>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« المدرسةُ </a:t>
            </a:r>
            <a:r>
              <a:rPr lang="ar-EG" sz="48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البرناسيَّةُ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4800" b="1" dirty="0" smtClean="0"/>
              <a:t>من الشِّعرِ تمرينًا لفظيًّا ي</a:t>
            </a:r>
            <a:r>
              <a:rPr lang="ar-SA" sz="4800" b="1" dirty="0" smtClean="0"/>
              <a:t>َ</a:t>
            </a:r>
            <a:r>
              <a:rPr lang="ar-EG" sz="4800" b="1" dirty="0" smtClean="0"/>
              <a:t>خ</a:t>
            </a:r>
            <a:r>
              <a:rPr lang="ar-SA" sz="4800" b="1" dirty="0" smtClean="0"/>
              <a:t>ْ</a:t>
            </a:r>
            <a:r>
              <a:rPr lang="ar-EG" sz="4800" b="1" dirty="0" smtClean="0"/>
              <a:t>ض</a:t>
            </a:r>
            <a:r>
              <a:rPr lang="ar-SA" sz="4800" b="1" dirty="0" smtClean="0"/>
              <a:t>َ</a:t>
            </a:r>
            <a:r>
              <a:rPr lang="ar-EG" sz="4800" b="1" dirty="0" smtClean="0"/>
              <a:t>ــــــعُ خضوعًا أعمى لقواعدِ الوزنِ والقافيةِ والتَّقـــيُّدِ في الأسلوبِ ، أمَّا عن م</a:t>
            </a:r>
            <a:r>
              <a:rPr lang="ar-SA" sz="4800" b="1" dirty="0" smtClean="0"/>
              <a:t>َ</a:t>
            </a:r>
            <a:r>
              <a:rPr lang="ar-EG" sz="4800" b="1" dirty="0" smtClean="0"/>
              <a:t>ذ</a:t>
            </a:r>
            <a:r>
              <a:rPr lang="ar-SA" sz="4800" b="1" dirty="0" smtClean="0"/>
              <a:t>ْ</a:t>
            </a:r>
            <a:r>
              <a:rPr lang="ar-EG" sz="4800" b="1" dirty="0" smtClean="0"/>
              <a:t>ه</a:t>
            </a:r>
            <a:r>
              <a:rPr lang="ar-SA" sz="4800" b="1" dirty="0" smtClean="0"/>
              <a:t>َ</a:t>
            </a:r>
            <a:r>
              <a:rPr lang="ar-EG" sz="4800" b="1" dirty="0" smtClean="0"/>
              <a:t>ب</a:t>
            </a:r>
            <a:r>
              <a:rPr lang="ar-SA" sz="4800" b="1" dirty="0" smtClean="0"/>
              <a:t>ِ</a:t>
            </a:r>
            <a:r>
              <a:rPr lang="ar-EG" sz="4800" b="1" dirty="0" smtClean="0"/>
              <a:t>ه</a:t>
            </a:r>
            <a:r>
              <a:rPr lang="ar-SA" sz="4800" b="1" dirty="0" smtClean="0"/>
              <a:t>َ</a:t>
            </a:r>
            <a:r>
              <a:rPr lang="ar-EG" sz="4800" b="1" dirty="0" smtClean="0"/>
              <a:t>ا فكانَ ينطــــوي على الجمالِ للجمالِ 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122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sz="4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اِس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ت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ع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ضْ ( اِست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ع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ض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ي ) علاقةَ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800" b="1" u="sng" dirty="0" smtClean="0">
                <a:solidFill>
                  <a:srgbClr val="C00000"/>
                </a:solidFill>
              </a:rPr>
              <a:t> بالفلسفةِ الجماليَّة المثاليَّةِ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6000" b="1" dirty="0" smtClean="0"/>
              <a:t>ج – لقد ج</a:t>
            </a:r>
            <a:r>
              <a:rPr lang="ar-SA" sz="6000" b="1" dirty="0" smtClean="0"/>
              <a:t>َ</a:t>
            </a:r>
            <a:r>
              <a:rPr lang="ar-EG" sz="6000" b="1" dirty="0" smtClean="0"/>
              <a:t>ع</a:t>
            </a:r>
            <a:r>
              <a:rPr lang="ar-SA" sz="6000" b="1" dirty="0" smtClean="0"/>
              <a:t>َ</a:t>
            </a:r>
            <a:r>
              <a:rPr lang="ar-EG" sz="6000" b="1" dirty="0" smtClean="0"/>
              <a:t>ل</a:t>
            </a:r>
            <a:r>
              <a:rPr lang="ar-SA" sz="6000" b="1" dirty="0" smtClean="0"/>
              <a:t>َ</a:t>
            </a:r>
            <a:r>
              <a:rPr lang="ar-EG" sz="6000" b="1" dirty="0" smtClean="0"/>
              <a:t>تِ الفلسفةُ « الجمالــــيَّةُ المثاليَّةُ » </a:t>
            </a:r>
            <a:r>
              <a:rPr lang="ar-EG" sz="6000" b="1" dirty="0" err="1" smtClean="0"/>
              <a:t>البرناسِيِّينَ</a:t>
            </a:r>
            <a:r>
              <a:rPr lang="ar-EG" sz="6000" b="1" dirty="0" smtClean="0"/>
              <a:t> يَـرونَ اِستقلالَ الشِّعرِ </a:t>
            </a:r>
            <a:r>
              <a:rPr lang="ar-EG" sz="5400" b="1" dirty="0" smtClean="0"/>
              <a:t>عن كلِّ غايَةٍ اِجتماعيَّةٍ أو خُلُقيَّةٍ</a:t>
            </a:r>
            <a:r>
              <a:rPr lang="ar-EG" sz="4000" b="1" dirty="0" smtClean="0"/>
              <a:t> .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123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dirty="0" smtClean="0">
                <a:solidFill>
                  <a:schemeClr val="accent5">
                    <a:lumMod val="50000"/>
                  </a:schemeClr>
                </a:solidFill>
              </a:rPr>
              <a:t>- تابِعُ علاقَتِهَا </a:t>
            </a:r>
            <a:r>
              <a:rPr lang="ar-EG" sz="6600" b="1" dirty="0">
                <a:solidFill>
                  <a:schemeClr val="accent5">
                    <a:lumMod val="50000"/>
                  </a:schemeClr>
                </a:solidFill>
              </a:rPr>
              <a:t>بالفلسفةِ المثاليَّةِ :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 مَثِّلْ ( مَثِّلِي ) لعلاقةِ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000" b="1" u="sng" dirty="0" smtClean="0">
                <a:solidFill>
                  <a:srgbClr val="C00000"/>
                </a:solidFill>
              </a:rPr>
              <a:t>  </a:t>
            </a:r>
            <a:r>
              <a:rPr lang="ar-EG" sz="4000" b="1" u="sng" dirty="0">
                <a:solidFill>
                  <a:srgbClr val="C00000"/>
                </a:solidFill>
              </a:rPr>
              <a:t>بالفلسفةِ « </a:t>
            </a:r>
            <a:r>
              <a:rPr lang="ar-EG" sz="4000" b="1" u="sng" dirty="0" smtClean="0">
                <a:solidFill>
                  <a:srgbClr val="C00000"/>
                </a:solidFill>
              </a:rPr>
              <a:t>الجماليَّةِ المثاليَّةِ » </a:t>
            </a:r>
            <a:r>
              <a:rPr lang="ar-EG" sz="4000" b="1" u="sng" dirty="0" err="1">
                <a:solidFill>
                  <a:srgbClr val="C00000"/>
                </a:solidFill>
              </a:rPr>
              <a:t>؟</a:t>
            </a:r>
            <a:r>
              <a:rPr lang="ar-EG" sz="4000" b="1" u="sng" dirty="0">
                <a:solidFill>
                  <a:srgbClr val="C00000"/>
                </a:solidFill>
              </a:rPr>
              <a:t> 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  <a:endParaRPr lang="en-US" sz="4000" b="1" u="sng" dirty="0" smtClean="0">
              <a:solidFill>
                <a:srgbClr val="C00000"/>
              </a:solidFill>
            </a:endParaRPr>
          </a:p>
          <a:p>
            <a:pPr eaLnBrk="1" hangingPunct="1">
              <a:defRPr/>
            </a:pPr>
            <a:r>
              <a:rPr lang="ar-EG" sz="2000" b="1" dirty="0" err="1" smtClean="0">
                <a:solidFill>
                  <a:srgbClr val="00B050"/>
                </a:solidFill>
              </a:rPr>
              <a:t>ج </a:t>
            </a:r>
            <a:r>
              <a:rPr lang="ar-EG" sz="2000" b="1" dirty="0" smtClean="0">
                <a:solidFill>
                  <a:srgbClr val="00B050"/>
                </a:solidFill>
              </a:rPr>
              <a:t>– بدت تلك العلاقةُ متمثِّلةً فيما يأتي : </a:t>
            </a:r>
          </a:p>
          <a:p>
            <a:pPr eaLnBrk="1" hangingPunct="1">
              <a:buNone/>
              <a:defRPr/>
            </a:pPr>
            <a:r>
              <a:rPr lang="ar-EG" sz="2400" b="1" dirty="0" smtClean="0"/>
              <a:t>1 </a:t>
            </a:r>
            <a:r>
              <a:rPr lang="ar-EG" sz="2400" b="1" dirty="0" err="1" smtClean="0"/>
              <a:t>-</a:t>
            </a:r>
            <a:r>
              <a:rPr lang="ar-EG" sz="2400" b="1" dirty="0" smtClean="0"/>
              <a:t> </a:t>
            </a:r>
            <a:r>
              <a:rPr lang="ar-SA" sz="2400" b="1" dirty="0" smtClean="0"/>
              <a:t>في</a:t>
            </a:r>
            <a:r>
              <a:rPr lang="ar-EG" sz="2400" b="1" dirty="0" smtClean="0"/>
              <a:t> ر</a:t>
            </a:r>
            <a:r>
              <a:rPr lang="ar-SA" sz="2400" b="1" dirty="0" smtClean="0"/>
              <a:t>ُ</a:t>
            </a:r>
            <a:r>
              <a:rPr lang="ar-EG" sz="2400" b="1" dirty="0" err="1" smtClean="0"/>
              <a:t>ؤى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« ب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smtClean="0">
                <a:solidFill>
                  <a:srgbClr val="FF0000"/>
                </a:solidFill>
              </a:rPr>
              <a:t>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ج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smtClean="0">
                <a:solidFill>
                  <a:srgbClr val="FF0000"/>
                </a:solidFill>
              </a:rPr>
              <a:t>ام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smtClean="0">
                <a:solidFill>
                  <a:srgbClr val="FF0000"/>
                </a:solidFill>
              </a:rPr>
              <a:t>ين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ك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err="1" smtClean="0">
                <a:solidFill>
                  <a:srgbClr val="FF0000"/>
                </a:solidFill>
              </a:rPr>
              <a:t>ون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س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ت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smtClean="0">
                <a:solidFill>
                  <a:srgbClr val="FF0000"/>
                </a:solidFill>
              </a:rPr>
              <a:t>ان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err="1" smtClean="0">
                <a:solidFill>
                  <a:srgbClr val="FF0000"/>
                </a:solidFill>
              </a:rPr>
              <a:t>»</a:t>
            </a:r>
            <a:r>
              <a:rPr lang="ar-EG" sz="2400" b="1" dirty="0" err="1" smtClean="0"/>
              <a:t>.</a:t>
            </a:r>
            <a:r>
              <a:rPr lang="ar-EG" sz="2400" b="1" dirty="0" smtClean="0"/>
              <a:t> </a:t>
            </a:r>
          </a:p>
          <a:p>
            <a:pPr eaLnBrk="1" hangingPunct="1">
              <a:buNone/>
              <a:defRPr/>
            </a:pPr>
            <a:r>
              <a:rPr lang="ar-EG" sz="2400" b="1" dirty="0" smtClean="0"/>
              <a:t>2 </a:t>
            </a:r>
            <a:r>
              <a:rPr lang="ar-EG" sz="2400" b="1" dirty="0" err="1" smtClean="0"/>
              <a:t>-</a:t>
            </a:r>
            <a:r>
              <a:rPr lang="ar-EG" sz="2400" b="1" dirty="0" smtClean="0"/>
              <a:t>  </a:t>
            </a:r>
            <a:r>
              <a:rPr lang="ar-SA" sz="2400" b="1" dirty="0" smtClean="0"/>
              <a:t>ثم </a:t>
            </a:r>
            <a:r>
              <a:rPr lang="ar-EG" sz="2400" b="1" dirty="0" smtClean="0"/>
              <a:t>ظهرت </a:t>
            </a:r>
            <a:r>
              <a:rPr lang="ar-EG" sz="2400" b="1" dirty="0" err="1" smtClean="0"/>
              <a:t>عــــــبارةُ </a:t>
            </a:r>
            <a:r>
              <a:rPr lang="ar-EG" sz="2400" b="1" dirty="0" smtClean="0">
                <a:solidFill>
                  <a:srgbClr val="002060"/>
                </a:solidFill>
              </a:rPr>
              <a:t>« الفنِّ لِلْفَنِّ » </a:t>
            </a:r>
            <a:r>
              <a:rPr lang="ar-EG" sz="2400" b="1" dirty="0" smtClean="0"/>
              <a:t>في محاضراتِ </a:t>
            </a:r>
            <a:r>
              <a:rPr lang="ar-EG" sz="2400" b="1" dirty="0" smtClean="0">
                <a:solidFill>
                  <a:srgbClr val="FF0000"/>
                </a:solidFill>
              </a:rPr>
              <a:t>«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ف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err="1" smtClean="0">
                <a:solidFill>
                  <a:srgbClr val="FF0000"/>
                </a:solidFill>
              </a:rPr>
              <a:t>يك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ت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ور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ك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وز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smtClean="0">
                <a:solidFill>
                  <a:srgbClr val="FF0000"/>
                </a:solidFill>
              </a:rPr>
              <a:t>ان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err="1" smtClean="0">
                <a:solidFill>
                  <a:srgbClr val="FF0000"/>
                </a:solidFill>
              </a:rPr>
              <a:t>»</a:t>
            </a:r>
            <a:endParaRPr lang="ar-SA" b="1" dirty="0" smtClean="0"/>
          </a:p>
          <a:p>
            <a:pPr eaLnBrk="1" hangingPunct="1">
              <a:buNone/>
              <a:defRPr/>
            </a:pPr>
            <a:r>
              <a:rPr lang="ar-EG" sz="2400" b="1" dirty="0" err="1" smtClean="0"/>
              <a:t>3 </a:t>
            </a:r>
            <a:r>
              <a:rPr lang="ar-EG" sz="2400" b="1" dirty="0" smtClean="0"/>
              <a:t>- كما نجدُ </a:t>
            </a:r>
            <a:r>
              <a:rPr lang="ar-EG" sz="2400" b="1" dirty="0" err="1" smtClean="0"/>
              <a:t>صـ</a:t>
            </a:r>
            <a:r>
              <a:rPr lang="ar-SA" sz="2400" b="1" dirty="0" smtClean="0"/>
              <a:t>َ</a:t>
            </a:r>
            <a:r>
              <a:rPr lang="ar-EG" sz="2400" b="1" dirty="0" err="1" smtClean="0"/>
              <a:t>ــد</a:t>
            </a:r>
            <a:r>
              <a:rPr lang="ar-SA" sz="2400" b="1" dirty="0" smtClean="0"/>
              <a:t>َ</a:t>
            </a:r>
            <a:r>
              <a:rPr lang="ar-EG" sz="2400" b="1" dirty="0" smtClean="0"/>
              <a:t>ى </a:t>
            </a:r>
            <a:r>
              <a:rPr lang="ar-EG" sz="2400" b="1" dirty="0" err="1" smtClean="0"/>
              <a:t>هـــــــذ</a:t>
            </a:r>
            <a:r>
              <a:rPr lang="ar-SA" sz="2400" b="1" dirty="0" smtClean="0"/>
              <a:t>ِ</a:t>
            </a:r>
            <a:r>
              <a:rPr lang="ar-EG" sz="2400" b="1" dirty="0" smtClean="0"/>
              <a:t>ه</a:t>
            </a:r>
            <a:r>
              <a:rPr lang="ar-SA" sz="2400" b="1" dirty="0" smtClean="0"/>
              <a:t>ِ</a:t>
            </a:r>
            <a:r>
              <a:rPr lang="ar-EG" sz="2400" b="1" dirty="0" smtClean="0"/>
              <a:t> الفلسفةِ المثاليَّةِ </a:t>
            </a:r>
            <a:r>
              <a:rPr lang="ar-EG" sz="2400" b="1" dirty="0" err="1" smtClean="0"/>
              <a:t>عــندَ </a:t>
            </a:r>
            <a:r>
              <a:rPr lang="ar-EG" sz="2400" b="1" dirty="0" smtClean="0">
                <a:solidFill>
                  <a:srgbClr val="FF0000"/>
                </a:solidFill>
              </a:rPr>
              <a:t>« ت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يوف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smtClean="0">
                <a:solidFill>
                  <a:srgbClr val="FF0000"/>
                </a:solidFill>
              </a:rPr>
              <a:t>ـــــيل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ج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وت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err="1" smtClean="0">
                <a:solidFill>
                  <a:srgbClr val="FF0000"/>
                </a:solidFill>
              </a:rPr>
              <a:t>ييه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» </a:t>
            </a:r>
            <a:r>
              <a:rPr lang="ar-EG" sz="2400" b="1" dirty="0" smtClean="0"/>
              <a:t>الَّذي جــــاهر</a:t>
            </a:r>
            <a:r>
              <a:rPr lang="en-US" sz="2400" b="1" dirty="0" smtClean="0"/>
              <a:t> </a:t>
            </a:r>
            <a:r>
              <a:rPr lang="ar-EG" sz="2000" b="1" dirty="0" smtClean="0"/>
              <a:t>باستقلالِ الفَنِّ وبأنَّه غايَةٌ في حدِّ </a:t>
            </a:r>
            <a:r>
              <a:rPr lang="ar-EG" sz="2000" b="1" dirty="0" err="1" smtClean="0"/>
              <a:t>ذاتِهِ </a:t>
            </a:r>
            <a:r>
              <a:rPr lang="ar-EG" sz="2800" b="1" dirty="0" err="1" smtClean="0"/>
              <a:t>.</a:t>
            </a:r>
            <a:endParaRPr lang="en-US" sz="2800" dirty="0" smtClean="0"/>
          </a:p>
          <a:p>
            <a:pPr eaLnBrk="1" hangingPunct="1">
              <a:buNone/>
              <a:defRPr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علاقة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ُ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ar-EG" sz="6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البرناسيَّةِ</a:t>
            </a:r>
            <a:r>
              <a:rPr lang="ar-EG" sz="6000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بالفلسفَةِ الواقعيَّةِ </a:t>
            </a:r>
            <a:endParaRPr lang="en-US" sz="6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rgbClr val="002060"/>
                </a:solidFill>
              </a:rPr>
              <a:t>- ثَانيًا : علاقةُ </a:t>
            </a:r>
            <a:r>
              <a:rPr lang="ar-EG" sz="4000" b="1" dirty="0" err="1" smtClean="0">
                <a:solidFill>
                  <a:srgbClr val="002060"/>
                </a:solidFill>
              </a:rPr>
              <a:t>البرناسيَّةِ</a:t>
            </a:r>
            <a:r>
              <a:rPr lang="ar-EG" sz="4000" b="1" dirty="0" smtClean="0">
                <a:solidFill>
                  <a:srgbClr val="002060"/>
                </a:solidFill>
              </a:rPr>
              <a:t> بالفلسفةِ الواقعيَّةِ التَّجريبيَّةِ :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استعرِضْ ( اِستع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رِضِي </a:t>
            </a:r>
            <a:r>
              <a:rPr lang="ar-EG" sz="4000" b="1" u="sng" dirty="0" smtClean="0">
                <a:solidFill>
                  <a:srgbClr val="C00000"/>
                </a:solidFill>
              </a:rPr>
              <a:t>) علاقةَ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البرناسيَّة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بالواقعيَّةِ التَّجريبيَّةِ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/>
              <a:t>ج – أمَّا عن الفلسفةِ الثَّانيةِ </a:t>
            </a:r>
            <a:r>
              <a:rPr lang="ar-EG" sz="4000" b="1" dirty="0" smtClean="0">
                <a:solidFill>
                  <a:schemeClr val="accent4">
                    <a:lumMod val="50000"/>
                  </a:schemeClr>
                </a:solidFill>
              </a:rPr>
              <a:t>« الواقعيِّةِ التَّجريبيَّةِ » </a:t>
            </a:r>
            <a:r>
              <a:rPr lang="ar-EG" sz="4000" b="1" dirty="0" smtClean="0"/>
              <a:t>فقد كانَ تأثيرُهَا في الب</a:t>
            </a:r>
            <a:r>
              <a:rPr lang="ar-SA" sz="4000" b="1" dirty="0" smtClean="0"/>
              <a:t>َ</a:t>
            </a:r>
            <a:r>
              <a:rPr lang="ar-EG" sz="4000" b="1" dirty="0" smtClean="0"/>
              <a:t>ر</a:t>
            </a:r>
            <a:r>
              <a:rPr lang="ar-SA" sz="4000" b="1" dirty="0" smtClean="0"/>
              <a:t>ْ</a:t>
            </a:r>
            <a:r>
              <a:rPr lang="ar-EG" sz="4000" b="1" dirty="0" smtClean="0"/>
              <a:t>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اس</a:t>
            </a:r>
            <a:r>
              <a:rPr lang="ar-SA" sz="4000" b="1" dirty="0" smtClean="0"/>
              <a:t>ِ</a:t>
            </a:r>
            <a:r>
              <a:rPr lang="ar-EG" sz="4000" b="1" dirty="0" err="1" smtClean="0"/>
              <a:t>يِّينَ</a:t>
            </a:r>
            <a:r>
              <a:rPr lang="ar-EG" sz="4000" b="1" dirty="0" smtClean="0"/>
              <a:t> واضحًا ، من خلالِ دعوةِ </a:t>
            </a:r>
            <a:r>
              <a:rPr lang="ar-EG" sz="4000" b="1" dirty="0" smtClean="0">
                <a:solidFill>
                  <a:srgbClr val="0070C0"/>
                </a:solidFill>
              </a:rPr>
              <a:t>«لُوكُنْتْ دِي لِيل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» </a:t>
            </a:r>
            <a:r>
              <a:rPr lang="ar-EG" sz="4000" b="1" dirty="0" smtClean="0"/>
              <a:t>إلى إفادة الشِّعرِ من </a:t>
            </a:r>
            <a:r>
              <a:rPr lang="ar-EG" b="1" dirty="0" smtClean="0"/>
              <a:t>بحوثِ </a:t>
            </a:r>
            <a:r>
              <a:rPr lang="ar-EG" sz="3600" b="1" dirty="0" smtClean="0"/>
              <a:t>العلمِ المُعاصرِ في موضــــوعاتِهِ التَّاريخيَّةِ والاجتماعيَّةِ </a:t>
            </a:r>
            <a:r>
              <a:rPr lang="ar-EG" b="1" dirty="0" smtClean="0"/>
              <a:t>والإنسانيَّةِ في عمومِهَا .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125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يُّون وترفُّعُهم بالأدبِ إلى الصَّفوةِ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dirty="0" smtClean="0">
                <a:solidFill>
                  <a:srgbClr val="C00000"/>
                </a:solidFill>
              </a:rPr>
              <a:t>	</a:t>
            </a:r>
            <a:r>
              <a:rPr lang="ar-EG" sz="4800" b="1" u="sng" dirty="0" smtClean="0">
                <a:solidFill>
                  <a:srgbClr val="C00000"/>
                </a:solidFill>
              </a:rPr>
              <a:t> هل اِستقرَّ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البرناسيُّونَ</a:t>
            </a:r>
            <a:r>
              <a:rPr lang="ar-EG" sz="4800" b="1" u="sng" dirty="0" smtClean="0">
                <a:solidFill>
                  <a:srgbClr val="C00000"/>
                </a:solidFill>
              </a:rPr>
              <a:t> على أ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د</a:t>
            </a:r>
            <a:r>
              <a:rPr lang="ar-SA" sz="4800" b="1" u="sng" dirty="0" smtClean="0">
                <a:solidFill>
                  <a:srgbClr val="C00000"/>
                </a:solidFill>
              </a:rPr>
              <a:t>َبِ</a:t>
            </a:r>
            <a:r>
              <a:rPr lang="ar-EG" sz="4800" b="1" u="sng" dirty="0" smtClean="0">
                <a:solidFill>
                  <a:srgbClr val="C00000"/>
                </a:solidFill>
              </a:rPr>
              <a:t>ه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م هذا أم لا 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لَقـــد ترفَّـــــــعَ </a:t>
            </a:r>
            <a:r>
              <a:rPr lang="ar-EG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البرناسِيُّونَ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بأدبِهِم فتوجَّهوا إلى الصَّـفوةِ ، واغتربوا بخيالِهِمْ إلى الأقطارِ النَّائيةِ البعيدةِ والعصورِ الماضيةِ الرَّافِدَةِ . 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126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توافقُ دعوةِ </a:t>
            </a: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البرناسيِّينَ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مع دعوة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الرُّومانتيكيِّينَ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ه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ل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 ت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و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اف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ق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تْ</a:t>
            </a:r>
            <a:r>
              <a:rPr lang="ar-EG" sz="4800" b="1" u="sng" dirty="0" smtClean="0">
                <a:solidFill>
                  <a:srgbClr val="C00000"/>
                </a:solidFill>
              </a:rPr>
              <a:t> دعوة</a:t>
            </a:r>
            <a:r>
              <a:rPr lang="ar-SA" sz="4800" b="1" u="sng" dirty="0" smtClean="0">
                <a:solidFill>
                  <a:srgbClr val="C00000"/>
                </a:solidFill>
              </a:rPr>
              <a:t>ُ</a:t>
            </a:r>
            <a:r>
              <a:rPr lang="ar-EG" sz="4800" b="1" u="sng" dirty="0" smtClean="0">
                <a:solidFill>
                  <a:srgbClr val="C00000"/>
                </a:solidFill>
              </a:rPr>
              <a:t> الب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يِّينَ</a:t>
            </a:r>
            <a:r>
              <a:rPr lang="ar-EG" sz="4800" b="1" u="sng" dirty="0" smtClean="0">
                <a:solidFill>
                  <a:srgbClr val="C00000"/>
                </a:solidFill>
              </a:rPr>
              <a:t> مع دعوة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 الرُّومانسِيِّينَ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ت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اف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دعوة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هؤلاء مع دعوة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أولئكَ ، إذ راح الب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يُّونَ ي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ــونَ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كالرُّومانسِيِّينَ – إلى العنايةِ بالصُّورِ الشِّعريَّةِ في وُحدَتِـــــــهَا الموضوعيَّةِ،، وينادونَ بالموضوعيَّةِ .   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127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7200" b="1" dirty="0" smtClean="0"/>
              <a:t>- الب</a:t>
            </a:r>
            <a:r>
              <a:rPr lang="ar-SA" sz="7200" b="1" dirty="0" smtClean="0"/>
              <a:t>َ</a:t>
            </a:r>
            <a:r>
              <a:rPr lang="ar-EG" sz="7200" b="1" dirty="0" smtClean="0"/>
              <a:t>ر</a:t>
            </a:r>
            <a:r>
              <a:rPr lang="ar-SA" sz="7200" b="1" dirty="0" smtClean="0"/>
              <a:t>ْ</a:t>
            </a:r>
            <a:r>
              <a:rPr lang="ar-EG" sz="7200" b="1" dirty="0" smtClean="0"/>
              <a:t>ن</a:t>
            </a:r>
            <a:r>
              <a:rPr lang="ar-SA" sz="7200" b="1" dirty="0" smtClean="0"/>
              <a:t>َ</a:t>
            </a:r>
            <a:r>
              <a:rPr lang="ar-EG" sz="7200" b="1" dirty="0" smtClean="0"/>
              <a:t>اس</a:t>
            </a:r>
            <a:r>
              <a:rPr lang="ar-SA" sz="7200" b="1" dirty="0" smtClean="0"/>
              <a:t>ِ</a:t>
            </a:r>
            <a:r>
              <a:rPr lang="ar-EG" sz="7200" b="1" dirty="0" err="1" smtClean="0"/>
              <a:t>يَّةُ</a:t>
            </a:r>
            <a:r>
              <a:rPr lang="ar-EG" sz="7200" b="1" dirty="0" smtClean="0"/>
              <a:t> ت</a:t>
            </a:r>
            <a:r>
              <a:rPr lang="ar-SA" sz="7200" b="1" dirty="0" smtClean="0"/>
              <a:t>َ</a:t>
            </a:r>
            <a:r>
              <a:rPr lang="ar-EG" sz="7200" b="1" dirty="0" smtClean="0"/>
              <a:t>ار</a:t>
            </a:r>
            <a:r>
              <a:rPr lang="ar-SA" sz="7200" b="1" dirty="0" smtClean="0"/>
              <a:t>ِ</a:t>
            </a:r>
            <a:r>
              <a:rPr lang="ar-EG" sz="7200" b="1" dirty="0" err="1" smtClean="0"/>
              <a:t>يخٌ</a:t>
            </a:r>
            <a:r>
              <a:rPr lang="ar-EG" sz="7200" b="1" dirty="0" smtClean="0"/>
              <a:t> و</a:t>
            </a:r>
            <a:r>
              <a:rPr lang="ar-SA" sz="7200" b="1" dirty="0" smtClean="0"/>
              <a:t>َ</a:t>
            </a:r>
            <a:r>
              <a:rPr lang="ar-EG" sz="7200" b="1" dirty="0" smtClean="0"/>
              <a:t>ت</a:t>
            </a:r>
            <a:r>
              <a:rPr lang="ar-SA" sz="7200" b="1" dirty="0" smtClean="0"/>
              <a:t>َ</a:t>
            </a:r>
            <a:r>
              <a:rPr lang="ar-EG" sz="7200" b="1" dirty="0" smtClean="0"/>
              <a:t>ط</a:t>
            </a:r>
            <a:r>
              <a:rPr lang="ar-SA" sz="7200" b="1" dirty="0" smtClean="0"/>
              <a:t>َ</a:t>
            </a:r>
            <a:r>
              <a:rPr lang="ar-EG" sz="7200" b="1" dirty="0" smtClean="0"/>
              <a:t>وُّرٌ </a:t>
            </a:r>
            <a:endParaRPr lang="en-US" sz="7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م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ت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ى ظ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ه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 « المذهبُ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يُّ »أو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يَّة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b="1" dirty="0" smtClean="0"/>
              <a:t>يُقالُ : إنَّ </a:t>
            </a:r>
            <a:r>
              <a:rPr lang="ar-EG" b="1" dirty="0" smtClean="0">
                <a:solidFill>
                  <a:srgbClr val="0070C0"/>
                </a:solidFill>
              </a:rPr>
              <a:t>« الب</a:t>
            </a:r>
            <a:r>
              <a:rPr lang="ar-SA" b="1" dirty="0" smtClean="0">
                <a:solidFill>
                  <a:srgbClr val="0070C0"/>
                </a:solidFill>
              </a:rPr>
              <a:t>َ</a:t>
            </a:r>
            <a:r>
              <a:rPr lang="ar-EG" b="1" dirty="0" smtClean="0">
                <a:solidFill>
                  <a:srgbClr val="0070C0"/>
                </a:solidFill>
              </a:rPr>
              <a:t>ر</a:t>
            </a:r>
            <a:r>
              <a:rPr lang="ar-SA" b="1" dirty="0" smtClean="0">
                <a:solidFill>
                  <a:srgbClr val="0070C0"/>
                </a:solidFill>
              </a:rPr>
              <a:t>ْ</a:t>
            </a:r>
            <a:r>
              <a:rPr lang="ar-EG" b="1" dirty="0" smtClean="0">
                <a:solidFill>
                  <a:srgbClr val="0070C0"/>
                </a:solidFill>
              </a:rPr>
              <a:t>ن</a:t>
            </a:r>
            <a:r>
              <a:rPr lang="ar-SA" b="1" dirty="0" smtClean="0">
                <a:solidFill>
                  <a:srgbClr val="0070C0"/>
                </a:solidFill>
              </a:rPr>
              <a:t>َ</a:t>
            </a:r>
            <a:r>
              <a:rPr lang="ar-EG" b="1" dirty="0" smtClean="0">
                <a:solidFill>
                  <a:srgbClr val="0070C0"/>
                </a:solidFill>
              </a:rPr>
              <a:t>اس</a:t>
            </a:r>
            <a:r>
              <a:rPr lang="ar-SA" b="1" dirty="0" smtClean="0">
                <a:solidFill>
                  <a:srgbClr val="0070C0"/>
                </a:solidFill>
              </a:rPr>
              <a:t>ِ</a:t>
            </a:r>
            <a:r>
              <a:rPr lang="ar-EG" b="1" dirty="0" err="1" smtClean="0">
                <a:solidFill>
                  <a:srgbClr val="0070C0"/>
                </a:solidFill>
              </a:rPr>
              <a:t>يَّةَ</a:t>
            </a:r>
            <a:r>
              <a:rPr lang="ar-EG" b="1" dirty="0" smtClean="0">
                <a:solidFill>
                  <a:srgbClr val="0070C0"/>
                </a:solidFill>
              </a:rPr>
              <a:t> » </a:t>
            </a:r>
            <a:r>
              <a:rPr lang="ar-EG" b="1" dirty="0" smtClean="0"/>
              <a:t>لقــبٌ وليدُ القرنِ </a:t>
            </a:r>
            <a:r>
              <a:rPr lang="ar-EG" b="1" dirty="0" smtClean="0">
                <a:solidFill>
                  <a:srgbClr val="0070C0"/>
                </a:solidFill>
              </a:rPr>
              <a:t>السَّابــــع</a:t>
            </a:r>
            <a:r>
              <a:rPr lang="ar-SA" b="1" dirty="0" smtClean="0">
                <a:solidFill>
                  <a:srgbClr val="0070C0"/>
                </a:solidFill>
              </a:rPr>
              <a:t>ِ</a:t>
            </a:r>
            <a:r>
              <a:rPr lang="ar-EG" b="1" dirty="0" smtClean="0">
                <a:solidFill>
                  <a:srgbClr val="0070C0"/>
                </a:solidFill>
              </a:rPr>
              <a:t> عشر </a:t>
            </a:r>
            <a:r>
              <a:rPr lang="ar-EG" b="1" dirty="0" smtClean="0"/>
              <a:t>الميلاديِّ ، وقــد بدأت في الظُّهور</a:t>
            </a:r>
            <a:r>
              <a:rPr lang="ar-SA" b="1" dirty="0" smtClean="0"/>
              <a:t>ِ</a:t>
            </a:r>
            <a:r>
              <a:rPr lang="ar-EG" b="1" dirty="0" smtClean="0"/>
              <a:t> إبَّان ضعفِ «</a:t>
            </a:r>
            <a:r>
              <a:rPr lang="ar-EG" b="1" dirty="0" smtClean="0">
                <a:solidFill>
                  <a:srgbClr val="0070C0"/>
                </a:solidFill>
              </a:rPr>
              <a:t>المذهب الرُّومانسيِّ </a:t>
            </a:r>
            <a:r>
              <a:rPr lang="ar-EG" sz="2800" b="1" dirty="0" smtClean="0">
                <a:solidFill>
                  <a:srgbClr val="0070C0"/>
                </a:solidFill>
              </a:rPr>
              <a:t>»</a:t>
            </a:r>
            <a:r>
              <a:rPr lang="ar-EG" sz="2800" b="1" dirty="0" smtClean="0"/>
              <a:t> أو </a:t>
            </a:r>
            <a:r>
              <a:rPr lang="ar-EG" sz="2800" b="1" dirty="0" smtClean="0">
                <a:solidFill>
                  <a:srgbClr val="0070C0"/>
                </a:solidFill>
              </a:rPr>
              <a:t>« المــــدرسة الرُّومانسيَّةِ » </a:t>
            </a:r>
            <a:r>
              <a:rPr lang="ar-EG" sz="2800" b="1" dirty="0" smtClean="0"/>
              <a:t>، وانحلالها مع نهاية القرنِ </a:t>
            </a:r>
            <a:r>
              <a:rPr lang="ar-EG" sz="2800" b="1" dirty="0" smtClean="0">
                <a:solidFill>
                  <a:srgbClr val="0070C0"/>
                </a:solidFill>
              </a:rPr>
              <a:t>التَّاسعِ عشر </a:t>
            </a:r>
            <a:r>
              <a:rPr lang="ar-EG" sz="2800" b="1" dirty="0" smtClean="0"/>
              <a:t>الميلاديِّ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2401546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128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/>
              <a:t>تشكُّلُ المَذهبِ البَر</a:t>
            </a:r>
            <a:r>
              <a:rPr lang="ar-SA" sz="6000" b="1" dirty="0"/>
              <a:t>ْ</a:t>
            </a:r>
            <a:r>
              <a:rPr lang="ar-EG" sz="6000" b="1" dirty="0" smtClean="0"/>
              <a:t>ن</a:t>
            </a:r>
            <a:r>
              <a:rPr lang="ar-SA" sz="6000" b="1" dirty="0" smtClean="0"/>
              <a:t>َ</a:t>
            </a:r>
            <a:r>
              <a:rPr lang="ar-EG" sz="6000" b="1" dirty="0" smtClean="0"/>
              <a:t>اس</a:t>
            </a:r>
            <a:r>
              <a:rPr lang="ar-SA" sz="6000" b="1" dirty="0" smtClean="0"/>
              <a:t>ِ</a:t>
            </a:r>
            <a:r>
              <a:rPr lang="ar-EG" sz="6000" b="1" dirty="0" smtClean="0"/>
              <a:t>يِّ أو </a:t>
            </a:r>
            <a:r>
              <a:rPr lang="ar-EG" sz="6000" b="1" dirty="0" err="1" smtClean="0"/>
              <a:t>البَرناسيَّةِ</a:t>
            </a:r>
            <a:r>
              <a:rPr lang="ar-EG" sz="6000" b="1" dirty="0" smtClean="0"/>
              <a:t> </a:t>
            </a:r>
            <a:endParaRPr lang="en-US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800" b="1" u="sng" dirty="0" smtClean="0">
                <a:solidFill>
                  <a:srgbClr val="C00000"/>
                </a:solidFill>
              </a:rPr>
              <a:t>س كيفَ تشكَّلَ المذهب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البرناسيُّ</a:t>
            </a:r>
            <a:r>
              <a:rPr lang="ar-EG" sz="4800" b="1" u="sng" dirty="0" smtClean="0">
                <a:solidFill>
                  <a:srgbClr val="C00000"/>
                </a:solidFill>
              </a:rPr>
              <a:t> أو الب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8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sz="4000" b="1" dirty="0" smtClean="0"/>
              <a:t>ج – لقد تالَّفَ من بقايا الطَّريقةِ الإبداعيَّةِ في فرنسا رأيٌ جديدٌ مستحدثٌ يُقالُ لَهُ : </a:t>
            </a:r>
            <a:r>
              <a:rPr lang="ar-EG" sz="4000" b="1" dirty="0" smtClean="0">
                <a:solidFill>
                  <a:srgbClr val="0070C0"/>
                </a:solidFill>
              </a:rPr>
              <a:t>« ب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ن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اس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»، </a:t>
            </a:r>
            <a:r>
              <a:rPr lang="ar-EG" sz="4000" b="1" dirty="0" smtClean="0"/>
              <a:t>وفي عامِ </a:t>
            </a:r>
            <a:r>
              <a:rPr lang="ar-EG" sz="3600" b="1" dirty="0" smtClean="0">
                <a:solidFill>
                  <a:schemeClr val="accent2">
                    <a:lumMod val="75000"/>
                  </a:schemeClr>
                </a:solidFill>
              </a:rPr>
              <a:t>1866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2">
                    <a:lumMod val="75000"/>
                  </a:schemeClr>
                </a:solidFill>
              </a:rPr>
              <a:t>م</a:t>
            </a:r>
            <a:r>
              <a:rPr lang="ar-EG" sz="3600" b="1" dirty="0" smtClean="0"/>
              <a:t>  </a:t>
            </a:r>
            <a:r>
              <a:rPr lang="ar-EG" sz="4000" b="1" dirty="0" smtClean="0"/>
              <a:t>ط</a:t>
            </a:r>
            <a:r>
              <a:rPr lang="ar-SA" sz="4000" b="1" dirty="0" smtClean="0"/>
              <a:t>َ</a:t>
            </a:r>
            <a:r>
              <a:rPr lang="ar-EG" sz="4000" b="1" dirty="0" smtClean="0"/>
              <a:t>ب</a:t>
            </a:r>
            <a:r>
              <a:rPr lang="ar-SA" sz="4000" b="1" dirty="0" smtClean="0"/>
              <a:t>َ</a:t>
            </a:r>
            <a:r>
              <a:rPr lang="ar-EG" sz="4000" b="1" dirty="0" smtClean="0"/>
              <a:t>ع</a:t>
            </a:r>
            <a:r>
              <a:rPr lang="ar-SA" sz="4000" b="1" dirty="0" smtClean="0"/>
              <a:t>َ</a:t>
            </a:r>
            <a:r>
              <a:rPr lang="ar-EG" sz="4000" b="1" dirty="0" smtClean="0"/>
              <a:t>ت</a:t>
            </a:r>
            <a:r>
              <a:rPr lang="ar-SA" sz="4000" b="1" dirty="0" smtClean="0"/>
              <a:t>ْ</a:t>
            </a:r>
            <a:r>
              <a:rPr lang="ar-EG" sz="4000" b="1" dirty="0" smtClean="0"/>
              <a:t> مكتبة</a:t>
            </a:r>
            <a:r>
              <a:rPr lang="ar-SA" sz="4000" b="1" dirty="0" smtClean="0"/>
              <a:t>ُ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ل</a:t>
            </a:r>
            <a:r>
              <a:rPr lang="ar-SA" sz="4000" b="1" dirty="0" smtClean="0">
                <a:solidFill>
                  <a:srgbClr val="0070C0"/>
                </a:solidFill>
              </a:rPr>
              <a:t>ِي</a:t>
            </a:r>
            <a:r>
              <a:rPr lang="ar-EG" sz="4000" b="1" dirty="0" smtClean="0">
                <a:solidFill>
                  <a:srgbClr val="0070C0"/>
                </a:solidFill>
              </a:rPr>
              <a:t>م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تحـتَ عنوانِ </a:t>
            </a:r>
            <a:r>
              <a:rPr lang="ar-EG" sz="4000" b="1" dirty="0" smtClean="0">
                <a:solidFill>
                  <a:srgbClr val="0070C0"/>
                </a:solidFill>
              </a:rPr>
              <a:t>« الب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ن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اس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err="1" smtClean="0">
                <a:solidFill>
                  <a:srgbClr val="0070C0"/>
                </a:solidFill>
              </a:rPr>
              <a:t>يَّة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مجموعة </a:t>
            </a:r>
            <a:r>
              <a:rPr lang="ar-EG" sz="4000" b="1" dirty="0" err="1" smtClean="0"/>
              <a:t>أشعارل</a:t>
            </a:r>
            <a:r>
              <a:rPr lang="ar-EG" sz="4000" b="1" dirty="0" smtClean="0"/>
              <a:t>ـ </a:t>
            </a:r>
            <a:r>
              <a:rPr lang="ar-EG" sz="4000" b="1" dirty="0" smtClean="0">
                <a:solidFill>
                  <a:srgbClr val="00B050"/>
                </a:solidFill>
              </a:rPr>
              <a:t>« ك</a:t>
            </a:r>
            <a:r>
              <a:rPr lang="ar-SA" sz="4000" b="1" dirty="0" smtClean="0">
                <a:solidFill>
                  <a:srgbClr val="00B050"/>
                </a:solidFill>
              </a:rPr>
              <a:t>ُ</a:t>
            </a:r>
            <a:r>
              <a:rPr lang="ar-EG" sz="4000" b="1" dirty="0" err="1" smtClean="0">
                <a:solidFill>
                  <a:srgbClr val="00B050"/>
                </a:solidFill>
              </a:rPr>
              <a:t>ون</a:t>
            </a:r>
            <a:r>
              <a:rPr lang="ar-SA" sz="4000" b="1" dirty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ت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 د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 ل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يل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 »</a:t>
            </a:r>
            <a:r>
              <a:rPr lang="ar-SA" sz="4000" b="1" dirty="0" smtClean="0">
                <a:solidFill>
                  <a:srgbClr val="00B050"/>
                </a:solidFill>
              </a:rPr>
              <a:t> و</a:t>
            </a:r>
            <a:r>
              <a:rPr lang="ar-EG" sz="4000" b="1" dirty="0" smtClean="0">
                <a:solidFill>
                  <a:srgbClr val="00B050"/>
                </a:solidFill>
              </a:rPr>
              <a:t>« ج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 </a:t>
            </a:r>
            <a:r>
              <a:rPr lang="ar-EG" sz="4000" b="1" dirty="0">
                <a:solidFill>
                  <a:srgbClr val="00B050"/>
                </a:solidFill>
              </a:rPr>
              <a:t>. </a:t>
            </a:r>
            <a:r>
              <a:rPr lang="ar-EG" sz="4000" b="1" dirty="0" smtClean="0">
                <a:solidFill>
                  <a:srgbClr val="00B050"/>
                </a:solidFill>
              </a:rPr>
              <a:t>إ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م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 </a:t>
            </a:r>
            <a:r>
              <a:rPr lang="ar-EG" sz="4000" b="1" dirty="0">
                <a:solidFill>
                  <a:srgbClr val="00B050"/>
                </a:solidFill>
              </a:rPr>
              <a:t>. </a:t>
            </a:r>
            <a:r>
              <a:rPr lang="ar-EG" sz="4000" b="1" dirty="0" smtClean="0">
                <a:solidFill>
                  <a:srgbClr val="00B050"/>
                </a:solidFill>
              </a:rPr>
              <a:t>د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 ه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يـر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د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</a:t>
            </a:r>
            <a:r>
              <a:rPr lang="ar-SA" sz="4000" b="1" dirty="0" smtClean="0">
                <a:solidFill>
                  <a:srgbClr val="00B050"/>
                </a:solidFill>
              </a:rPr>
              <a:t>َ</a:t>
            </a:r>
            <a:r>
              <a:rPr lang="ar-EG" sz="4000" b="1" dirty="0" smtClean="0">
                <a:solidFill>
                  <a:srgbClr val="00B050"/>
                </a:solidFill>
              </a:rPr>
              <a:t>ا </a:t>
            </a:r>
            <a:r>
              <a:rPr lang="ar-EG" sz="4000" b="1" dirty="0">
                <a:solidFill>
                  <a:srgbClr val="00B050"/>
                </a:solidFill>
              </a:rPr>
              <a:t>»</a:t>
            </a:r>
            <a:r>
              <a:rPr lang="ar-EG" sz="4000" b="1" dirty="0" smtClean="0">
                <a:solidFill>
                  <a:srgbClr val="00B050"/>
                </a:solidFill>
              </a:rPr>
              <a:t>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س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ال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 ب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د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ي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err="1" smtClean="0">
                <a:solidFill>
                  <a:srgbClr val="0070C0"/>
                </a:solidFill>
              </a:rPr>
              <a:t>وم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</a:t>
            </a:r>
            <a:r>
              <a:rPr lang="ar-EG" sz="4000" b="1" dirty="0" smtClean="0"/>
              <a:t> و </a:t>
            </a:r>
            <a:r>
              <a:rPr lang="ar-EG" sz="4000" b="1" dirty="0" smtClean="0">
                <a:solidFill>
                  <a:srgbClr val="0070C0"/>
                </a:solidFill>
              </a:rPr>
              <a:t>« إ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ف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ك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smtClean="0">
                <a:solidFill>
                  <a:srgbClr val="0070C0"/>
                </a:solidFill>
              </a:rPr>
              <a:t>و</a:t>
            </a:r>
            <a:r>
              <a:rPr lang="ar-SA" sz="4000" b="1" dirty="0" smtClean="0">
                <a:solidFill>
                  <a:srgbClr val="0070C0"/>
                </a:solidFill>
              </a:rPr>
              <a:t>بِ</a:t>
            </a:r>
            <a:r>
              <a:rPr lang="ar-EG" sz="4000" b="1" dirty="0" smtClean="0">
                <a:solidFill>
                  <a:srgbClr val="0070C0"/>
                </a:solidFill>
              </a:rPr>
              <a:t>يه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س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ت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err="1" smtClean="0">
                <a:solidFill>
                  <a:srgbClr val="0070C0"/>
                </a:solidFill>
              </a:rPr>
              <a:t>يف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ان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م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لار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م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يه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ف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ل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ين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16506155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129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أبرزُ منسوبي الب</a:t>
            </a:r>
            <a:r>
              <a:rPr lang="ar-SA" sz="5400" b="1" dirty="0" smtClean="0"/>
              <a:t>َ</a:t>
            </a:r>
            <a:r>
              <a:rPr lang="ar-EG" sz="5400" b="1" dirty="0" smtClean="0"/>
              <a:t>ر</a:t>
            </a:r>
            <a:r>
              <a:rPr lang="ar-SA" sz="5400" b="1" dirty="0" smtClean="0"/>
              <a:t>ْ</a:t>
            </a:r>
            <a:r>
              <a:rPr lang="ar-EG" sz="5400" b="1" dirty="0" smtClean="0"/>
              <a:t>ن</a:t>
            </a:r>
            <a:r>
              <a:rPr lang="ar-SA" sz="5400" b="1" dirty="0" smtClean="0"/>
              <a:t>َ</a:t>
            </a:r>
            <a:r>
              <a:rPr lang="ar-EG" sz="5400" b="1" dirty="0" smtClean="0"/>
              <a:t>اس</a:t>
            </a:r>
            <a:r>
              <a:rPr lang="ar-SA" sz="5400" b="1" dirty="0" smtClean="0"/>
              <a:t>ِ</a:t>
            </a:r>
            <a:r>
              <a:rPr lang="ar-EG" sz="5400" b="1" dirty="0" err="1" smtClean="0"/>
              <a:t>يَّةِ</a:t>
            </a:r>
            <a:r>
              <a:rPr lang="ar-EG" sz="5400" b="1" dirty="0" smtClean="0"/>
              <a:t> وأهمُّ خ</a:t>
            </a:r>
            <a:r>
              <a:rPr lang="ar-SA" sz="5400" b="1" dirty="0" smtClean="0"/>
              <a:t>َ</a:t>
            </a:r>
            <a:r>
              <a:rPr lang="ar-EG" sz="5400" b="1" dirty="0" smtClean="0"/>
              <a:t>ص</a:t>
            </a:r>
            <a:r>
              <a:rPr lang="ar-SA" sz="5400" b="1" dirty="0" smtClean="0"/>
              <a:t>َ</a:t>
            </a:r>
            <a:r>
              <a:rPr lang="ar-EG" sz="5400" b="1" dirty="0" err="1" smtClean="0"/>
              <a:t>ائ</a:t>
            </a:r>
            <a:r>
              <a:rPr lang="ar-SA" sz="5400" b="1" dirty="0" smtClean="0"/>
              <a:t>ِ</a:t>
            </a:r>
            <a:r>
              <a:rPr lang="ar-EG" sz="5400" b="1" dirty="0" smtClean="0"/>
              <a:t>ص</a:t>
            </a:r>
            <a:r>
              <a:rPr lang="ar-SA" sz="5400" b="1" dirty="0" smtClean="0"/>
              <a:t>ِ</a:t>
            </a:r>
            <a:r>
              <a:rPr lang="ar-EG" sz="5400" b="1" dirty="0" smtClean="0"/>
              <a:t>ه</a:t>
            </a:r>
            <a:r>
              <a:rPr lang="ar-SA" sz="5400" b="1" dirty="0" smtClean="0"/>
              <a:t>َ</a:t>
            </a:r>
            <a:r>
              <a:rPr lang="ar-EG" sz="5400" b="1" dirty="0" smtClean="0"/>
              <a:t>ا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أ - من أبرز منسوبي </a:t>
            </a:r>
            <a:r>
              <a:rPr lang="ar-SA" sz="4000" b="1" u="sng" dirty="0" err="1" smtClean="0">
                <a:solidFill>
                  <a:srgbClr val="C00000"/>
                </a:solidFill>
              </a:rPr>
              <a:t>البَرْنَاسِيَّةِ</a:t>
            </a:r>
            <a:r>
              <a:rPr lang="ar-SA" sz="4000" b="1" u="sng" dirty="0" smtClean="0">
                <a:solidFill>
                  <a:srgbClr val="C00000"/>
                </a:solidFill>
              </a:rPr>
              <a:t> :</a:t>
            </a:r>
          </a:p>
          <a:p>
            <a:pPr>
              <a:buNone/>
            </a:pPr>
            <a:r>
              <a:rPr lang="ar-SA" sz="1800" b="1" dirty="0" smtClean="0"/>
              <a:t>1 - </a:t>
            </a:r>
            <a:r>
              <a:rPr lang="ar-SA" sz="1800" b="1" dirty="0" smtClean="0">
                <a:solidFill>
                  <a:srgbClr val="FF0000"/>
                </a:solidFill>
              </a:rPr>
              <a:t> </a:t>
            </a:r>
            <a:r>
              <a:rPr lang="ar-SA" sz="1800" b="1" dirty="0" smtClean="0">
                <a:solidFill>
                  <a:srgbClr val="002060"/>
                </a:solidFill>
              </a:rPr>
              <a:t>« لُوكُنْتْ دِي </a:t>
            </a:r>
            <a:r>
              <a:rPr lang="ar-SA" sz="1800" b="1" dirty="0" err="1" smtClean="0">
                <a:solidFill>
                  <a:srgbClr val="002060"/>
                </a:solidFill>
              </a:rPr>
              <a:t>لِيلْ </a:t>
            </a:r>
            <a:r>
              <a:rPr lang="ar-SA" sz="1800" b="1" dirty="0" err="1" smtClean="0">
                <a:solidFill>
                  <a:srgbClr val="0070C0"/>
                </a:solidFill>
              </a:rPr>
              <a:t>) </a:t>
            </a:r>
            <a:r>
              <a:rPr lang="ar-SA" sz="1800" b="1" dirty="0" smtClean="0">
                <a:solidFill>
                  <a:srgbClr val="0070C0"/>
                </a:solidFill>
              </a:rPr>
              <a:t>. </a:t>
            </a:r>
          </a:p>
          <a:p>
            <a:pPr>
              <a:buNone/>
            </a:pPr>
            <a:r>
              <a:rPr lang="ar-SA" sz="1800" b="1" dirty="0" smtClean="0"/>
              <a:t>2 – </a:t>
            </a:r>
            <a:r>
              <a:rPr lang="ar-SA" sz="1800" b="1" dirty="0" smtClean="0">
                <a:solidFill>
                  <a:srgbClr val="002060"/>
                </a:solidFill>
              </a:rPr>
              <a:t>« جِي إِمْ دِي </a:t>
            </a:r>
            <a:r>
              <a:rPr lang="ar-SA" sz="1800" b="1" dirty="0" err="1" smtClean="0">
                <a:solidFill>
                  <a:srgbClr val="002060"/>
                </a:solidFill>
              </a:rPr>
              <a:t>هِيدريَا</a:t>
            </a:r>
            <a:r>
              <a:rPr lang="ar-SA" sz="1800" b="1" dirty="0" smtClean="0">
                <a:solidFill>
                  <a:srgbClr val="002060"/>
                </a:solidFill>
              </a:rPr>
              <a:t> </a:t>
            </a:r>
            <a:r>
              <a:rPr lang="ar-SA" sz="1800" b="1" dirty="0" err="1" smtClean="0">
                <a:solidFill>
                  <a:srgbClr val="002060"/>
                </a:solidFill>
              </a:rPr>
              <a:t>»</a:t>
            </a:r>
            <a:r>
              <a:rPr lang="ar-SA" sz="1800" b="1" dirty="0" err="1" smtClean="0">
                <a:solidFill>
                  <a:srgbClr val="0070C0"/>
                </a:solidFill>
              </a:rPr>
              <a:t>.</a:t>
            </a:r>
            <a:r>
              <a:rPr lang="ar-SA" sz="18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ب – ومن أبرزِ خصائصِهَا :</a:t>
            </a:r>
            <a:r>
              <a:rPr lang="ar-SA" sz="40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SA" sz="2000" b="1" dirty="0" smtClean="0"/>
              <a:t>1 – اٍهتمامُهَا بجمالِ التَّركيبِ </a:t>
            </a:r>
          </a:p>
          <a:p>
            <a:pPr>
              <a:buNone/>
            </a:pPr>
            <a:r>
              <a:rPr lang="ar-SA" sz="2000" b="1" dirty="0" smtClean="0"/>
              <a:t>2 – </a:t>
            </a:r>
            <a:r>
              <a:rPr lang="ar-SA" sz="2000" b="1" dirty="0" err="1" smtClean="0"/>
              <a:t>اِرتضاؤُهَا</a:t>
            </a:r>
            <a:r>
              <a:rPr lang="ar-SA" sz="2000" b="1" dirty="0" smtClean="0"/>
              <a:t> حُسنَ الإيقاعِ . </a:t>
            </a:r>
          </a:p>
          <a:p>
            <a:pPr>
              <a:buNone/>
            </a:pPr>
            <a:r>
              <a:rPr lang="ar-SA" sz="2000" b="1" dirty="0" smtClean="0"/>
              <a:t>3 – عدمُ سيطرةِ العنصرِ الشَّخصيِّ « الذَّاتيِّ </a:t>
            </a:r>
            <a:r>
              <a:rPr lang="ar-SA" sz="2000" b="1" dirty="0" err="1" smtClean="0"/>
              <a:t>» .</a:t>
            </a:r>
            <a:r>
              <a:rPr lang="ar-SA" sz="1800" b="1" dirty="0" smtClean="0"/>
              <a:t> 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xmlns="" val="97941187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130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dirty="0" smtClean="0"/>
              <a:t>- بقيَّةُ روَّادِ ومنسوبي المذهبِ </a:t>
            </a:r>
            <a:r>
              <a:rPr lang="ar-SA" sz="5400" b="1" dirty="0" err="1" smtClean="0"/>
              <a:t>البَرْنَاسِيِّ</a:t>
            </a:r>
            <a:r>
              <a:rPr lang="ar-SA" sz="5400" b="1" dirty="0" smtClean="0"/>
              <a:t>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3600" b="1" u="sng" dirty="0" smtClean="0">
                <a:solidFill>
                  <a:srgbClr val="C00000"/>
                </a:solidFill>
              </a:rPr>
              <a:t>س اُذكُرْ ( اُذْكُرِي ) بقيَّةَ روَّادِ ومنسوبي المذهبِ أو المدرسةِ  </a:t>
            </a:r>
            <a:r>
              <a:rPr lang="ar-SA" sz="3600" b="1" u="sng" dirty="0" err="1" smtClean="0">
                <a:solidFill>
                  <a:srgbClr val="C00000"/>
                </a:solidFill>
              </a:rPr>
              <a:t>البَرناسيَّةِ</a:t>
            </a:r>
            <a:r>
              <a:rPr lang="ar-SA" sz="3600" b="1" u="sng" dirty="0" smtClean="0">
                <a:solidFill>
                  <a:srgbClr val="C00000"/>
                </a:solidFill>
              </a:rPr>
              <a:t> وميزاتهم ؟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ج – بقيَّةُ روَّادِ المذهبِ أو المدرسةِ </a:t>
            </a:r>
            <a:r>
              <a:rPr lang="ar-SA" sz="2800" b="1" dirty="0" err="1" smtClean="0">
                <a:solidFill>
                  <a:srgbClr val="002060"/>
                </a:solidFill>
              </a:rPr>
              <a:t>البَرْنَاسِيَّةِ</a:t>
            </a:r>
            <a:r>
              <a:rPr lang="ar-SA" sz="2800" b="1" dirty="0" smtClean="0">
                <a:solidFill>
                  <a:srgbClr val="002060"/>
                </a:solidFill>
              </a:rPr>
              <a:t> كالآتي :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1 –  « سَالِي </a:t>
            </a:r>
            <a:r>
              <a:rPr lang="ar-SA" sz="2800" b="1" dirty="0" err="1" smtClean="0">
                <a:solidFill>
                  <a:srgbClr val="0070C0"/>
                </a:solidFill>
              </a:rPr>
              <a:t>بَرَدْيُومْ</a:t>
            </a:r>
            <a:r>
              <a:rPr lang="ar-SA" sz="2800" b="1" dirty="0" smtClean="0">
                <a:solidFill>
                  <a:srgbClr val="0070C0"/>
                </a:solidFill>
              </a:rPr>
              <a:t> » . 2–  </a:t>
            </a:r>
            <a:r>
              <a:rPr lang="ar-SA" sz="2800" b="1" dirty="0">
                <a:solidFill>
                  <a:srgbClr val="0070C0"/>
                </a:solidFill>
              </a:rPr>
              <a:t>« </a:t>
            </a:r>
            <a:r>
              <a:rPr lang="ar-SA" sz="2800" b="1" dirty="0" smtClean="0">
                <a:solidFill>
                  <a:srgbClr val="0070C0"/>
                </a:solidFill>
              </a:rPr>
              <a:t>فِرَانْسُوَا كُوبِيهْ </a:t>
            </a:r>
            <a:r>
              <a:rPr lang="ar-SA" sz="2800" b="1" dirty="0" err="1">
                <a:solidFill>
                  <a:srgbClr val="0070C0"/>
                </a:solidFill>
              </a:rPr>
              <a:t>»</a:t>
            </a:r>
            <a:r>
              <a:rPr lang="ar-SA" sz="2800" b="1" dirty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3 – « </a:t>
            </a:r>
            <a:r>
              <a:rPr lang="ar-EG" sz="2800" b="1" dirty="0" smtClean="0">
                <a:solidFill>
                  <a:srgbClr val="0070C0"/>
                </a:solidFill>
              </a:rPr>
              <a:t>س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ت</a:t>
            </a:r>
            <a:r>
              <a:rPr lang="ar-SA" sz="2800" b="1" dirty="0" smtClean="0">
                <a:solidFill>
                  <a:srgbClr val="0070C0"/>
                </a:solidFill>
              </a:rPr>
              <a:t>ِ</a:t>
            </a:r>
            <a:r>
              <a:rPr lang="ar-EG" sz="2800" b="1" dirty="0" err="1" smtClean="0">
                <a:solidFill>
                  <a:srgbClr val="0070C0"/>
                </a:solidFill>
              </a:rPr>
              <a:t>يف</a:t>
            </a:r>
            <a:r>
              <a:rPr lang="ar-SA" sz="2800" b="1" dirty="0" smtClean="0">
                <a:solidFill>
                  <a:srgbClr val="0070C0"/>
                </a:solidFill>
              </a:rPr>
              <a:t>َ</a:t>
            </a:r>
            <a:r>
              <a:rPr lang="ar-EG" sz="2800" b="1" dirty="0" smtClean="0">
                <a:solidFill>
                  <a:srgbClr val="0070C0"/>
                </a:solidFill>
              </a:rPr>
              <a:t>ان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 مل</a:t>
            </a:r>
            <a:r>
              <a:rPr lang="ar-SA" sz="2800" b="1" dirty="0" smtClean="0">
                <a:solidFill>
                  <a:srgbClr val="0070C0"/>
                </a:solidFill>
              </a:rPr>
              <a:t>َ</a:t>
            </a:r>
            <a:r>
              <a:rPr lang="ar-EG" sz="2800" b="1" dirty="0" smtClean="0">
                <a:solidFill>
                  <a:srgbClr val="0070C0"/>
                </a:solidFill>
              </a:rPr>
              <a:t>ار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م</a:t>
            </a:r>
            <a:r>
              <a:rPr lang="ar-SA" sz="2800" b="1" dirty="0" smtClean="0">
                <a:solidFill>
                  <a:srgbClr val="0070C0"/>
                </a:solidFill>
              </a:rPr>
              <a:t>ِ</a:t>
            </a:r>
            <a:r>
              <a:rPr lang="ar-EG" sz="2800" b="1" dirty="0" smtClean="0">
                <a:solidFill>
                  <a:srgbClr val="0070C0"/>
                </a:solidFill>
              </a:rPr>
              <a:t>يه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 </a:t>
            </a:r>
            <a:r>
              <a:rPr lang="ar-EG" sz="2800" b="1" dirty="0">
                <a:solidFill>
                  <a:srgbClr val="0070C0"/>
                </a:solidFill>
              </a:rPr>
              <a:t>» </a:t>
            </a:r>
            <a:r>
              <a:rPr lang="ar-SA" sz="2800" b="1" dirty="0" smtClean="0">
                <a:solidFill>
                  <a:srgbClr val="0070C0"/>
                </a:solidFill>
              </a:rPr>
              <a:t>4 - </a:t>
            </a:r>
            <a:r>
              <a:rPr lang="ar-EG" sz="2800" b="1" dirty="0">
                <a:solidFill>
                  <a:srgbClr val="0070C0"/>
                </a:solidFill>
              </a:rPr>
              <a:t>« </a:t>
            </a:r>
            <a:r>
              <a:rPr lang="ar-EG" sz="2800" b="1" dirty="0" smtClean="0">
                <a:solidFill>
                  <a:srgbClr val="0070C0"/>
                </a:solidFill>
              </a:rPr>
              <a:t>فَر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ل</a:t>
            </a:r>
            <a:r>
              <a:rPr lang="ar-SA" sz="2800" b="1" dirty="0" smtClean="0">
                <a:solidFill>
                  <a:srgbClr val="0070C0"/>
                </a:solidFill>
              </a:rPr>
              <a:t>ِ</a:t>
            </a:r>
            <a:r>
              <a:rPr lang="ar-EG" sz="2800" b="1" dirty="0" smtClean="0">
                <a:solidFill>
                  <a:srgbClr val="0070C0"/>
                </a:solidFill>
              </a:rPr>
              <a:t>ين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 </a:t>
            </a:r>
            <a:r>
              <a:rPr lang="ar-EG" sz="2800" b="1" dirty="0">
                <a:solidFill>
                  <a:srgbClr val="0070C0"/>
                </a:solidFill>
              </a:rPr>
              <a:t>»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2400" b="1" dirty="0" smtClean="0"/>
              <a:t>- أمَّا عن طبيعةِ أدبهم ؛ فإنَّهم شعراءُ يمتازونَ بالبساطَةِ وعدمِ التَّصنُّعِ ، بعيدِينَ عن التَّكَلُّفِ الَّذي يُوحي بِهِ اسمُ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« </a:t>
            </a:r>
            <a:r>
              <a:rPr lang="ar-SA" sz="2400" b="1" dirty="0" err="1" smtClean="0">
                <a:solidFill>
                  <a:schemeClr val="accent6">
                    <a:lumMod val="50000"/>
                  </a:schemeClr>
                </a:solidFill>
              </a:rPr>
              <a:t>البَرْنَاسِيَّةِ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2400" b="1" dirty="0" err="1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r>
              <a:rPr lang="ar-SA" sz="2400" b="1" dirty="0" err="1" smtClean="0"/>
              <a:t> .</a:t>
            </a:r>
            <a:r>
              <a:rPr lang="ar-SA" sz="2400" b="1" dirty="0" smtClean="0"/>
              <a:t>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17439568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131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هَمُّ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البَرْنَاسِيَّةِ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تَصويرُ الحياةِ الوَاقِعِيَّةِ 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- ما الَّذي قَصَرَت عليه </a:t>
            </a:r>
            <a:r>
              <a:rPr lang="ar-SA" sz="4000" b="1" u="sng" dirty="0" err="1" smtClean="0">
                <a:solidFill>
                  <a:srgbClr val="C00000"/>
                </a:solidFill>
              </a:rPr>
              <a:t>البرناسِيَّةُ</a:t>
            </a:r>
            <a:r>
              <a:rPr lang="ar-SA" sz="4000" b="1" u="sng" dirty="0" smtClean="0">
                <a:solidFill>
                  <a:srgbClr val="C00000"/>
                </a:solidFill>
              </a:rPr>
              <a:t> هَمَّهَا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لقد قَصَرَتِ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«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البَرْنَاسِيَّةُ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»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على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تصــــــويرِ </a:t>
            </a:r>
            <a:r>
              <a:rPr lang="ar-SA" b="1" dirty="0" smtClean="0">
                <a:solidFill>
                  <a:srgbClr val="00B050"/>
                </a:solidFill>
              </a:rPr>
              <a:t>« الحياةِ الواقعيَّةِ »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من خلالِ نقلِهَا ألواحًــــا رائعةً ، وصـــورًا رائـقةً ، ولكنَّها جامــــدةٌ ، بحيــــثُ تختفي نواحي المرئيَّاتِ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الطَّبيعيَّةِ.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132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الشِّعرُ عندَ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البَرْنَاسِيِّينَ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صِناعةٌ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5400" b="1" u="sng" dirty="0" smtClean="0">
                <a:solidFill>
                  <a:srgbClr val="C00000"/>
                </a:solidFill>
              </a:rPr>
              <a:t>س – كيفَ غَدَا الشِّعرُ عندَ </a:t>
            </a:r>
            <a:r>
              <a:rPr lang="ar-SA" sz="5400" b="1" u="sng" dirty="0" err="1" smtClean="0">
                <a:solidFill>
                  <a:srgbClr val="C00000"/>
                </a:solidFill>
              </a:rPr>
              <a:t>البَرْنَاسِيِّينَ</a:t>
            </a:r>
            <a:r>
              <a:rPr lang="ar-SA" sz="5400" b="1" u="sng" dirty="0" smtClean="0">
                <a:solidFill>
                  <a:srgbClr val="C00000"/>
                </a:solidFill>
              </a:rPr>
              <a:t>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smtClean="0"/>
              <a:t>ج لقد غَدَا الشِّعرُ عندَ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البَرْنَاسِيِّينَ</a:t>
            </a:r>
            <a:r>
              <a:rPr lang="ar-SA" sz="2000" b="1" dirty="0" smtClean="0"/>
              <a:t> صناعةً مع جمالٍ فنِّيٍّ رائعٍ بعيدٍ عن الإحســــاسِ بالشُّعـــــورِ </a:t>
            </a:r>
            <a:r>
              <a:rPr lang="ar-SA" sz="2000" b="1" dirty="0" smtClean="0">
                <a:solidFill>
                  <a:srgbClr val="00B050"/>
                </a:solidFill>
              </a:rPr>
              <a:t>الرُّومانسيِّ</a:t>
            </a:r>
            <a:r>
              <a:rPr lang="ar-SA" sz="2000" b="1" dirty="0" smtClean="0"/>
              <a:t> أو </a:t>
            </a:r>
            <a:r>
              <a:rPr lang="ar-SA" sz="2000" b="1" dirty="0" err="1" smtClean="0">
                <a:solidFill>
                  <a:srgbClr val="00B050"/>
                </a:solidFill>
              </a:rPr>
              <a:t>الرُّومانتيكيِّ</a:t>
            </a:r>
            <a:r>
              <a:rPr lang="ar-SA" sz="2000" b="1" dirty="0" smtClean="0"/>
              <a:t> ، وهذا خـــــلافٌ جوهــــريٌّ مع النَّزعــــــةِ </a:t>
            </a:r>
            <a:r>
              <a:rPr lang="ar-SA" sz="2000" b="1" dirty="0" smtClean="0">
                <a:solidFill>
                  <a:srgbClr val="00B050"/>
                </a:solidFill>
              </a:rPr>
              <a:t>الرُّومانتيكيَّةِ</a:t>
            </a:r>
            <a:r>
              <a:rPr lang="ar-SA" sz="2000" b="1" dirty="0" smtClean="0"/>
              <a:t> وجملةِ خصائصِهَا .</a:t>
            </a:r>
            <a:r>
              <a:rPr lang="ar-SA" sz="1100" b="1" dirty="0" smtClean="0"/>
              <a:t> </a:t>
            </a:r>
            <a:endParaRPr lang="en-US" sz="11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133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البَرْنَاسِيُّونَ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والعنايةُ بالبيتِ الشِّعريِّ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كيفَ كانت عنايَةُ </a:t>
            </a:r>
            <a:r>
              <a:rPr lang="ar-SA" sz="4400" b="1" u="sng" dirty="0" err="1" smtClean="0">
                <a:solidFill>
                  <a:srgbClr val="C00000"/>
                </a:solidFill>
                <a:cs typeface="Arial" pitchFamily="34" charset="0"/>
              </a:rPr>
              <a:t>البَرْنَاسِيِّينَ</a:t>
            </a: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 بالبيتِ الشِّعريِّ ؟ </a:t>
            </a:r>
          </a:p>
          <a:p>
            <a:pPr eaLnBrk="1" hangingPunct="1">
              <a:buNone/>
            </a:pPr>
            <a:r>
              <a:rPr lang="ar-SA" sz="3600" b="1" dirty="0" smtClean="0">
                <a:cs typeface="Arial" pitchFamily="34" charset="0"/>
              </a:rPr>
              <a:t>ج لقد تـَـــــمَّ لِجَمَاعَــــةِ 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« </a:t>
            </a:r>
            <a:r>
              <a:rPr lang="ar-SA" sz="3600" b="1" dirty="0" err="1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الْبَرْنَاسِ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SA" sz="3600" b="1" dirty="0" err="1" smtClean="0">
                <a:cs typeface="Arial" pitchFamily="34" charset="0"/>
              </a:rPr>
              <a:t>أو 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«</a:t>
            </a:r>
            <a:r>
              <a:rPr lang="ar-SA" sz="3600" b="1" dirty="0" smtClean="0">
                <a:cs typeface="Arial" pitchFamily="34" charset="0"/>
              </a:rPr>
              <a:t> </a:t>
            </a:r>
            <a:r>
              <a:rPr lang="ar-SA" sz="3600" b="1" dirty="0" err="1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البَرْنَاسِيِّينَ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SA" sz="3600" b="1" dirty="0" smtClean="0">
                <a:cs typeface="Arial" pitchFamily="34" charset="0"/>
              </a:rPr>
              <a:t>جمالُ البيــــتِ الشِّعــريِّ ، والعنايـــــــةُ الواسعةُ لهُ وبِهِ ، فَحَسِبُوا بذلك أنَّهم أغلقوا أبوابَ التَّجديدِ في وجهِ كلِّ مَنْ يُحاولُ التَّجديدَ والإبداعَ . 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134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-76200"/>
            <a:ext cx="9410700" cy="14478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البَرْنَاسِيُّونَ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 وثورتُهُمُ الشِّعريَّةُ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حَدِّدْ ( حَدِّدِي) مَعَالِمَ الثَّورةِ الشِّعريَّةِ عندَ </a:t>
            </a:r>
            <a:r>
              <a:rPr lang="ar-SA" sz="4000" b="1" u="sng" dirty="0" err="1" smtClean="0">
                <a:solidFill>
                  <a:srgbClr val="C00000"/>
                </a:solidFill>
              </a:rPr>
              <a:t>البَرْنَاسِيِّينَ</a:t>
            </a:r>
            <a:r>
              <a:rPr lang="ar-SA" sz="4000" b="1" u="sng" dirty="0" smtClean="0">
                <a:solidFill>
                  <a:srgbClr val="C00000"/>
                </a:solidFill>
              </a:rPr>
              <a:t>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3600" b="1" dirty="0" err="1" smtClean="0"/>
              <a:t>ج </a:t>
            </a:r>
            <a:r>
              <a:rPr lang="ar-SA" sz="3600" b="1" dirty="0" smtClean="0"/>
              <a:t>–هــم يثورونَ على البعدِ « الوحي » الرُّومانتيكيِّ وعلى </a:t>
            </a:r>
            <a:r>
              <a:rPr lang="ar-SA" sz="3600" b="1" dirty="0" smtClean="0">
                <a:solidFill>
                  <a:srgbClr val="00B050"/>
                </a:solidFill>
              </a:rPr>
              <a:t>« البديهةِ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00B050"/>
                </a:solidFill>
              </a:rPr>
              <a:t>« السُّهـولةِ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7030A0"/>
                </a:solidFill>
              </a:rPr>
              <a:t>« الأنَا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FF0000"/>
                </a:solidFill>
              </a:rPr>
              <a:t>« دموعِ المحبَّةِ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00B0F0"/>
                </a:solidFill>
              </a:rPr>
              <a:t>« سطحيَّةِ </a:t>
            </a:r>
            <a:r>
              <a:rPr lang="ar-SA" sz="3600" b="1" dirty="0" err="1" smtClean="0">
                <a:solidFill>
                  <a:srgbClr val="00B0F0"/>
                </a:solidFill>
              </a:rPr>
              <a:t>الفكرِ </a:t>
            </a:r>
            <a:r>
              <a:rPr lang="ar-SA" sz="3600" b="1" dirty="0" smtClean="0">
                <a:solidFill>
                  <a:srgbClr val="00B0F0"/>
                </a:solidFill>
              </a:rPr>
              <a:t>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« فشــــل الآمالِ »</a:t>
            </a:r>
            <a:r>
              <a:rPr lang="ar-SA" sz="3600" b="1" dirty="0" smtClean="0"/>
              <a:t> و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« داءِ </a:t>
            </a:r>
            <a:r>
              <a:rPr lang="ar-SA" sz="3600" b="1" dirty="0" err="1" smtClean="0">
                <a:solidFill>
                  <a:schemeClr val="accent2">
                    <a:lumMod val="50000"/>
                  </a:schemeClr>
                </a:solidFill>
              </a:rPr>
              <a:t>العصـــرِ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  <a:r>
              <a:rPr lang="ar-SA" sz="3600" b="1" dirty="0" smtClean="0"/>
              <a:t>، واسترعوا إلى أنَّ الشِّعرَ صناعةٌ من شأنِهَا ضبطُ الوحيِ </a:t>
            </a:r>
            <a:r>
              <a:rPr lang="ar-SA" sz="3600" b="1" dirty="0" err="1" smtClean="0"/>
              <a:t>المتدفِّقِ.</a:t>
            </a:r>
            <a:r>
              <a:rPr lang="ar-SA" sz="3600" b="1" dirty="0" smtClean="0"/>
              <a:t> 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135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- مَيزَاتُ « </a:t>
            </a:r>
            <a:r>
              <a:rPr lang="ar-SA" sz="60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البَرْنَاسِيَّةِ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 » أو مميِّزاتُهَا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6000" b="1" dirty="0" smtClean="0"/>
              <a:t>- </a:t>
            </a:r>
            <a:r>
              <a:rPr lang="ar-EG" sz="6000" b="1" dirty="0" smtClean="0">
                <a:solidFill>
                  <a:srgbClr val="0070C0"/>
                </a:solidFill>
              </a:rPr>
              <a:t>أوَّلًا : حركتُهَا :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ماذا عن حركةِ الب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800" b="1" u="sng" dirty="0" smtClean="0">
                <a:solidFill>
                  <a:srgbClr val="C00000"/>
                </a:solidFill>
              </a:rPr>
              <a:t> ؟</a:t>
            </a:r>
            <a:r>
              <a:rPr lang="ar-EG" sz="4800" b="1" dirty="0" smtClean="0">
                <a:solidFill>
                  <a:srgbClr val="C00000"/>
                </a:solidFill>
              </a:rPr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b="1" dirty="0" smtClean="0"/>
              <a:t>ج – تمتاز </a:t>
            </a:r>
            <a:r>
              <a:rPr lang="ar-EG" b="1" dirty="0" smtClean="0">
                <a:solidFill>
                  <a:srgbClr val="002060"/>
                </a:solidFill>
              </a:rPr>
              <a:t>« </a:t>
            </a:r>
            <a:r>
              <a:rPr lang="ar-EG" b="1" dirty="0" err="1" smtClean="0">
                <a:solidFill>
                  <a:srgbClr val="002060"/>
                </a:solidFill>
              </a:rPr>
              <a:t>البرناسيَّةُ</a:t>
            </a:r>
            <a:r>
              <a:rPr lang="ar-EG" b="1" dirty="0" smtClean="0">
                <a:solidFill>
                  <a:srgbClr val="002060"/>
                </a:solidFill>
              </a:rPr>
              <a:t> » </a:t>
            </a:r>
            <a:r>
              <a:rPr lang="ar-EG" b="1" dirty="0" smtClean="0"/>
              <a:t>في حركَتِهَا الأدبيَّةِ بعدمِ التَّأثُّرِ بالإحسـاس أو الشُّــــعورِ </a:t>
            </a:r>
            <a:r>
              <a:rPr lang="ar-EG" b="1" dirty="0" smtClean="0">
                <a:solidFill>
                  <a:srgbClr val="00B050"/>
                </a:solidFill>
              </a:rPr>
              <a:t>« الرُّومـانسيِّ » </a:t>
            </a:r>
            <a:r>
              <a:rPr lang="ar-EG" b="1" dirty="0" smtClean="0"/>
              <a:t>، ولكن في مواضعِـهَا قابلة للتَّشكيلِ والِّليونةِ مع تضمينِهَا الحرِّيَّة ، والصُّـــورة الرُّومانسيَّة ، وبعدها عن دقَّةِ الإحساس والشُّعــــ</a:t>
            </a:r>
            <a:r>
              <a:rPr lang="ar-SA" b="1" dirty="0" smtClean="0"/>
              <a:t>ُ</a:t>
            </a:r>
            <a:r>
              <a:rPr lang="ar-EG" b="1" dirty="0" smtClean="0"/>
              <a:t>ور الرُّومـــانسيّ</a:t>
            </a:r>
            <a:r>
              <a:rPr lang="ar-SA" b="1" dirty="0" smtClean="0"/>
              <a:t>ِ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</a:rPr>
              <a:t>« الأنانية</a:t>
            </a:r>
            <a:r>
              <a:rPr lang="ar-SA" b="1" dirty="0" smtClean="0">
                <a:solidFill>
                  <a:srgbClr val="C00000"/>
                </a:solidFill>
              </a:rPr>
              <a:t>ِ</a:t>
            </a:r>
            <a:r>
              <a:rPr lang="ar-EG" b="1" dirty="0" smtClean="0">
                <a:solidFill>
                  <a:srgbClr val="C00000"/>
                </a:solidFill>
              </a:rPr>
              <a:t> الب</a:t>
            </a:r>
            <a:r>
              <a:rPr lang="ar-SA" b="1" dirty="0" smtClean="0">
                <a:solidFill>
                  <a:srgbClr val="C00000"/>
                </a:solidFill>
              </a:rPr>
              <a:t>َ</a:t>
            </a:r>
            <a:r>
              <a:rPr lang="ar-EG" b="1" dirty="0" smtClean="0">
                <a:solidFill>
                  <a:srgbClr val="C00000"/>
                </a:solidFill>
              </a:rPr>
              <a:t>ي</a:t>
            </a:r>
            <a:r>
              <a:rPr lang="ar-SA" b="1" dirty="0" smtClean="0">
                <a:solidFill>
                  <a:srgbClr val="C00000"/>
                </a:solidFill>
              </a:rPr>
              <a:t>ْ</a:t>
            </a:r>
            <a:r>
              <a:rPr lang="ar-EG" b="1" dirty="0" smtClean="0">
                <a:solidFill>
                  <a:srgbClr val="C00000"/>
                </a:solidFill>
              </a:rPr>
              <a:t>ر</a:t>
            </a:r>
            <a:r>
              <a:rPr lang="ar-SA" b="1" dirty="0" smtClean="0">
                <a:solidFill>
                  <a:srgbClr val="C00000"/>
                </a:solidFill>
              </a:rPr>
              <a:t>ُ</a:t>
            </a:r>
            <a:r>
              <a:rPr lang="ar-EG" b="1" dirty="0" smtClean="0">
                <a:solidFill>
                  <a:srgbClr val="C00000"/>
                </a:solidFill>
              </a:rPr>
              <a:t>وني</a:t>
            </a:r>
            <a:r>
              <a:rPr lang="ar-SA" b="1" dirty="0" smtClean="0">
                <a:solidFill>
                  <a:srgbClr val="C00000"/>
                </a:solidFill>
              </a:rPr>
              <a:t>ِ</a:t>
            </a:r>
            <a:r>
              <a:rPr lang="ar-EG" b="1" dirty="0" err="1" smtClean="0">
                <a:solidFill>
                  <a:srgbClr val="C00000"/>
                </a:solidFill>
              </a:rPr>
              <a:t>ّة</a:t>
            </a:r>
            <a:r>
              <a:rPr lang="ar-SA" b="1" dirty="0" smtClean="0">
                <a:solidFill>
                  <a:srgbClr val="C00000"/>
                </a:solidFill>
              </a:rPr>
              <a:t>ِ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  <a:r>
              <a:rPr lang="ar-EG" b="1" dirty="0" err="1" smtClean="0">
                <a:solidFill>
                  <a:srgbClr val="C00000"/>
                </a:solidFill>
              </a:rPr>
              <a:t>»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136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تَابعُ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مَيزَات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« </a:t>
            </a:r>
            <a:r>
              <a:rPr lang="ar-SA" sz="5400" b="1" dirty="0" err="1">
                <a:solidFill>
                  <a:schemeClr val="tx2">
                    <a:lumMod val="75000"/>
                  </a:schemeClr>
                </a:solidFill>
              </a:rPr>
              <a:t>البَرناسيَّةِ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 » أو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مميِّزاتِهَا </a:t>
            </a:r>
            <a:endParaRPr lang="ar-SA" sz="5400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6000" b="1" dirty="0" smtClean="0">
                <a:solidFill>
                  <a:srgbClr val="0070C0"/>
                </a:solidFill>
              </a:rPr>
              <a:t>- ثانيًا : أسلوبُ الب</a:t>
            </a:r>
            <a:r>
              <a:rPr lang="ar-SA" sz="6000" b="1" dirty="0" smtClean="0">
                <a:solidFill>
                  <a:srgbClr val="0070C0"/>
                </a:solidFill>
              </a:rPr>
              <a:t>َ</a:t>
            </a:r>
            <a:r>
              <a:rPr lang="ar-EG" sz="6000" b="1" dirty="0" smtClean="0">
                <a:solidFill>
                  <a:srgbClr val="0070C0"/>
                </a:solidFill>
              </a:rPr>
              <a:t>ر</a:t>
            </a:r>
            <a:r>
              <a:rPr lang="ar-SA" sz="6000" b="1" dirty="0" smtClean="0">
                <a:solidFill>
                  <a:srgbClr val="0070C0"/>
                </a:solidFill>
              </a:rPr>
              <a:t>ْ</a:t>
            </a:r>
            <a:r>
              <a:rPr lang="ar-EG" sz="6000" b="1" dirty="0" smtClean="0">
                <a:solidFill>
                  <a:srgbClr val="0070C0"/>
                </a:solidFill>
              </a:rPr>
              <a:t>ن</a:t>
            </a:r>
            <a:r>
              <a:rPr lang="ar-SA" sz="6000" b="1" dirty="0" smtClean="0">
                <a:solidFill>
                  <a:srgbClr val="0070C0"/>
                </a:solidFill>
              </a:rPr>
              <a:t>َ</a:t>
            </a:r>
            <a:r>
              <a:rPr lang="ar-EG" sz="6000" b="1" dirty="0" smtClean="0">
                <a:solidFill>
                  <a:srgbClr val="0070C0"/>
                </a:solidFill>
              </a:rPr>
              <a:t>اس</a:t>
            </a:r>
            <a:r>
              <a:rPr lang="ar-SA" sz="6000" b="1" dirty="0" smtClean="0">
                <a:solidFill>
                  <a:srgbClr val="0070C0"/>
                </a:solidFill>
              </a:rPr>
              <a:t>ِ</a:t>
            </a:r>
            <a:r>
              <a:rPr lang="ar-EG" sz="6000" b="1" dirty="0" err="1" smtClean="0">
                <a:solidFill>
                  <a:srgbClr val="0070C0"/>
                </a:solidFill>
              </a:rPr>
              <a:t>يَّةِ</a:t>
            </a:r>
            <a:r>
              <a:rPr lang="ar-EG" sz="6000" b="1" dirty="0" smtClean="0">
                <a:solidFill>
                  <a:srgbClr val="0070C0"/>
                </a:solidFill>
              </a:rPr>
              <a:t>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5400" b="1" u="sng" dirty="0" smtClean="0">
                <a:solidFill>
                  <a:srgbClr val="C00000"/>
                </a:solidFill>
              </a:rPr>
              <a:t>س – ماذا عن تَميُّزِ أسلوبِ </a:t>
            </a:r>
            <a:r>
              <a:rPr lang="ar-EG" sz="54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5400" b="1" u="sng" dirty="0" smtClean="0">
                <a:solidFill>
                  <a:srgbClr val="C00000"/>
                </a:solidFill>
              </a:rPr>
              <a:t> ؟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smtClean="0"/>
              <a:t>ج – يتميَّزُ أسلوبُ الب</a:t>
            </a:r>
            <a:r>
              <a:rPr lang="ar-SA" sz="2400" b="1" dirty="0" smtClean="0"/>
              <a:t>َ</a:t>
            </a:r>
            <a:r>
              <a:rPr lang="ar-EG" sz="2400" b="1" dirty="0" smtClean="0"/>
              <a:t>ر</a:t>
            </a:r>
            <a:r>
              <a:rPr lang="ar-SA" sz="2400" b="1" dirty="0" smtClean="0"/>
              <a:t>ْ</a:t>
            </a:r>
            <a:r>
              <a:rPr lang="ar-EG" sz="2400" b="1" dirty="0" smtClean="0"/>
              <a:t>ن</a:t>
            </a:r>
            <a:r>
              <a:rPr lang="ar-SA" sz="2400" b="1" dirty="0" smtClean="0"/>
              <a:t>َ</a:t>
            </a:r>
            <a:r>
              <a:rPr lang="ar-EG" sz="2400" b="1" dirty="0" smtClean="0"/>
              <a:t>اس</a:t>
            </a:r>
            <a:r>
              <a:rPr lang="ar-SA" sz="2400" b="1" dirty="0" smtClean="0"/>
              <a:t>ِ</a:t>
            </a:r>
            <a:r>
              <a:rPr lang="ar-EG" sz="2400" b="1" dirty="0" err="1" smtClean="0"/>
              <a:t>يَّةِ</a:t>
            </a:r>
            <a:r>
              <a:rPr lang="ar-EG" sz="2400" b="1" dirty="0" smtClean="0"/>
              <a:t> بجملةٍ من الميزاتِ ، منها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1 - الصَّفاء</a:t>
            </a:r>
            <a:r>
              <a:rPr lang="ar-SA" sz="2800" b="1" dirty="0" smtClean="0"/>
              <a:t>ُ</a:t>
            </a:r>
            <a:r>
              <a:rPr lang="ar-EG" sz="2800" b="1" dirty="0" smtClean="0"/>
              <a:t> 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2 - التَّهذيب</a:t>
            </a:r>
            <a:r>
              <a:rPr lang="ar-SA" sz="2800" b="1" dirty="0" smtClean="0"/>
              <a:t>ُ</a:t>
            </a:r>
            <a:r>
              <a:rPr lang="ar-EG" sz="2800" b="1" dirty="0" smtClean="0"/>
              <a:t>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3 – الدِّقَّ</a:t>
            </a:r>
            <a:r>
              <a:rPr lang="ar-SA" sz="2800" b="1" dirty="0" smtClean="0"/>
              <a:t>ةُ</a:t>
            </a:r>
            <a:r>
              <a:rPr lang="ar-EG" sz="2800" b="1" dirty="0" smtClean="0"/>
              <a:t> في صوغِ العبارةِ وتنميقِهَا .</a:t>
            </a:r>
            <a:r>
              <a:rPr lang="ar-EG" sz="1800" b="1" dirty="0" smtClean="0"/>
              <a:t>   </a:t>
            </a:r>
            <a:endParaRPr lang="en-US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137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>
                <a:solidFill>
                  <a:schemeClr val="tx2">
                    <a:lumMod val="75000"/>
                  </a:schemeClr>
                </a:solidFill>
              </a:rPr>
              <a:t>تَابعُ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مَيزَات</a:t>
            </a:r>
            <a:r>
              <a:rPr lang="ar-EG" sz="5400" b="1" dirty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 «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البَرْنَاسِيَّةِ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» أو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مميِّزاتِهَا 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5400" b="1" dirty="0" smtClean="0"/>
              <a:t>- ثالثًا : موسيقى الب</a:t>
            </a:r>
            <a:r>
              <a:rPr lang="ar-SA" sz="5400" b="1" dirty="0" smtClean="0"/>
              <a:t>َ</a:t>
            </a:r>
            <a:r>
              <a:rPr lang="ar-EG" sz="5400" b="1" dirty="0" smtClean="0"/>
              <a:t>ر</a:t>
            </a:r>
            <a:r>
              <a:rPr lang="ar-SA" sz="5400" b="1" dirty="0" smtClean="0"/>
              <a:t>ْ</a:t>
            </a:r>
            <a:r>
              <a:rPr lang="ar-EG" sz="5400" b="1" dirty="0" smtClean="0"/>
              <a:t>ن</a:t>
            </a:r>
            <a:r>
              <a:rPr lang="ar-SA" sz="5400" b="1" dirty="0" smtClean="0"/>
              <a:t>َ</a:t>
            </a:r>
            <a:r>
              <a:rPr lang="ar-EG" sz="5400" b="1" dirty="0" smtClean="0"/>
              <a:t>اس</a:t>
            </a:r>
            <a:r>
              <a:rPr lang="ar-SA" sz="5400" b="1" dirty="0" smtClean="0"/>
              <a:t>ِ</a:t>
            </a:r>
            <a:r>
              <a:rPr lang="ar-EG" sz="5400" b="1" dirty="0" err="1" smtClean="0"/>
              <a:t>يَّةِ</a:t>
            </a:r>
            <a:r>
              <a:rPr lang="ar-EG" sz="5400" b="1" dirty="0" smtClean="0"/>
              <a:t>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ماذا عن ت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م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يُّزِ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الموسيقى الشِّعريَّةِ </a:t>
            </a:r>
            <a:r>
              <a:rPr lang="ar-SA" sz="4000" b="1" u="sng" dirty="0">
                <a:solidFill>
                  <a:srgbClr val="C00000"/>
                </a:solidFill>
              </a:rPr>
              <a:t>ا</a:t>
            </a:r>
            <a:r>
              <a:rPr lang="ar-EG" sz="4000" b="1" u="sng" dirty="0" smtClean="0">
                <a:solidFill>
                  <a:srgbClr val="C00000"/>
                </a:solidFill>
              </a:rPr>
              <a:t>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000" b="1" u="sng" dirty="0" smtClean="0">
                <a:solidFill>
                  <a:srgbClr val="C00000"/>
                </a:solidFill>
              </a:rPr>
              <a:t> ؟ </a:t>
            </a:r>
          </a:p>
          <a:p>
            <a:pPr eaLnBrk="1" hangingPunct="1">
              <a:buNone/>
              <a:defRPr/>
            </a:pPr>
            <a:r>
              <a:rPr lang="ar-EG" sz="2800" b="1" dirty="0" smtClean="0">
                <a:solidFill>
                  <a:srgbClr val="002060"/>
                </a:solidFill>
              </a:rPr>
              <a:t>ج - تَتَميَّزُ موسيقى  </a:t>
            </a:r>
            <a:r>
              <a:rPr lang="ar-EG" sz="2800" b="1" dirty="0" err="1" smtClean="0">
                <a:solidFill>
                  <a:srgbClr val="002060"/>
                </a:solidFill>
              </a:rPr>
              <a:t>البرناسيَّةِ</a:t>
            </a:r>
            <a:r>
              <a:rPr lang="ar-EG" sz="2800" b="1" dirty="0" smtClean="0">
                <a:solidFill>
                  <a:srgbClr val="002060"/>
                </a:solidFill>
              </a:rPr>
              <a:t> الشِّعريَّةُ </a:t>
            </a:r>
            <a:r>
              <a:rPr lang="ar-EG" sz="2800" b="1" dirty="0">
                <a:solidFill>
                  <a:srgbClr val="002060"/>
                </a:solidFill>
              </a:rPr>
              <a:t>بجملةٍ من الميزاتِ ، منها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1 – أنَّ شعرُ</a:t>
            </a:r>
            <a:r>
              <a:rPr lang="ar-SA" b="1" dirty="0" smtClean="0"/>
              <a:t>ه</a:t>
            </a:r>
            <a:r>
              <a:rPr lang="ar-EG" b="1" dirty="0" smtClean="0"/>
              <a:t>ا جاءَ </a:t>
            </a:r>
            <a:r>
              <a:rPr lang="ar-EG" b="1" dirty="0" err="1" smtClean="0"/>
              <a:t>مُتقفِّيًا.</a:t>
            </a:r>
            <a:r>
              <a:rPr lang="ar-EG" b="1" dirty="0" smtClean="0"/>
              <a:t> </a:t>
            </a:r>
          </a:p>
          <a:p>
            <a:pPr eaLnBrk="1" hangingPunct="1">
              <a:buNone/>
              <a:defRPr/>
            </a:pPr>
            <a:r>
              <a:rPr lang="ar-EG" b="1" dirty="0" smtClean="0"/>
              <a:t>2 - </a:t>
            </a:r>
            <a:r>
              <a:rPr lang="ar-EG" b="1" dirty="0"/>
              <a:t>أنَّ </a:t>
            </a:r>
            <a:r>
              <a:rPr lang="ar-EG" b="1" dirty="0" smtClean="0"/>
              <a:t>شعر</a:t>
            </a:r>
            <a:r>
              <a:rPr lang="ar-SA" b="1" dirty="0" smtClean="0"/>
              <a:t>َ</a:t>
            </a:r>
            <a:r>
              <a:rPr lang="ar-EG" b="1" dirty="0" smtClean="0"/>
              <a:t>هَا </a:t>
            </a:r>
            <a:r>
              <a:rPr lang="ar-EG" b="1" dirty="0"/>
              <a:t>جاءَ </a:t>
            </a:r>
            <a:r>
              <a:rPr lang="ar-EG" b="1" dirty="0" smtClean="0"/>
              <a:t>موزونًا</a:t>
            </a:r>
          </a:p>
          <a:p>
            <a:pPr eaLnBrk="1" hangingPunct="1">
              <a:buNone/>
              <a:defRPr/>
            </a:pPr>
            <a:r>
              <a:rPr lang="ar-EG" b="1" dirty="0" smtClean="0"/>
              <a:t>3 - </a:t>
            </a:r>
            <a:r>
              <a:rPr lang="ar-EG" b="1" dirty="0"/>
              <a:t>أنَّ </a:t>
            </a:r>
            <a:r>
              <a:rPr lang="ar-EG" b="1" dirty="0" smtClean="0"/>
              <a:t>شعر</a:t>
            </a:r>
            <a:r>
              <a:rPr lang="ar-SA" b="1" dirty="0" smtClean="0"/>
              <a:t>َ</a:t>
            </a:r>
            <a:r>
              <a:rPr lang="ar-EG" b="1" dirty="0" smtClean="0"/>
              <a:t>هَا </a:t>
            </a:r>
            <a:r>
              <a:rPr lang="ar-EG" b="1" dirty="0"/>
              <a:t>جاءَ </a:t>
            </a:r>
            <a:r>
              <a:rPr lang="ar-EG" b="1" dirty="0" smtClean="0"/>
              <a:t>موشَّحًا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138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جَوهرُ الب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6000" b="1" dirty="0" err="1" smtClean="0">
                <a:solidFill>
                  <a:schemeClr val="tx2">
                    <a:lumMod val="75000"/>
                  </a:schemeClr>
                </a:solidFill>
              </a:rPr>
              <a:t>يَّةِ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 أو قاعدَتُهَا الأساسيَّة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أبِنْ (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أبِينِي</a:t>
            </a:r>
            <a:r>
              <a:rPr lang="ar-EG" sz="4400" b="1" u="sng" dirty="0" smtClean="0">
                <a:solidFill>
                  <a:srgbClr val="C00000"/>
                </a:solidFill>
              </a:rPr>
              <a:t> ) عن جوهر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400" b="1" u="sng" dirty="0" smtClean="0">
                <a:solidFill>
                  <a:srgbClr val="C00000"/>
                </a:solidFill>
              </a:rPr>
              <a:t> أو قاعدَتِهَا الأساسيَّةِ ؟</a:t>
            </a:r>
            <a:r>
              <a:rPr lang="ar-EG" sz="4400" b="1" u="sng" dirty="0" smtClean="0"/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3600" b="1" dirty="0" smtClean="0"/>
              <a:t>ج – لقد ع</a:t>
            </a:r>
            <a:r>
              <a:rPr lang="ar-SA" sz="3600" b="1" dirty="0" smtClean="0"/>
              <a:t>َ</a:t>
            </a:r>
            <a:r>
              <a:rPr lang="ar-EG" sz="3600" b="1" dirty="0" smtClean="0"/>
              <a:t>مِل</a:t>
            </a:r>
            <a:r>
              <a:rPr lang="ar-SA" sz="3600" b="1" dirty="0" smtClean="0"/>
              <a:t>َ</a:t>
            </a:r>
            <a:r>
              <a:rPr lang="ar-EG" sz="3600" b="1" dirty="0" smtClean="0"/>
              <a:t> الب</a:t>
            </a:r>
            <a:r>
              <a:rPr lang="ar-SA" sz="3600" b="1" dirty="0" smtClean="0"/>
              <a:t>َ</a:t>
            </a:r>
            <a:r>
              <a:rPr lang="ar-EG" sz="3600" b="1" dirty="0" smtClean="0"/>
              <a:t>ر</a:t>
            </a:r>
            <a:r>
              <a:rPr lang="ar-SA" sz="3600" b="1" dirty="0" smtClean="0"/>
              <a:t>ْ</a:t>
            </a:r>
            <a:r>
              <a:rPr lang="ar-EG" sz="3600" b="1" dirty="0" smtClean="0"/>
              <a:t>ن</a:t>
            </a:r>
            <a:r>
              <a:rPr lang="ar-SA" sz="3600" b="1" dirty="0" smtClean="0"/>
              <a:t>َ</a:t>
            </a:r>
            <a:r>
              <a:rPr lang="ar-EG" sz="3600" b="1" dirty="0" smtClean="0"/>
              <a:t>اس</a:t>
            </a:r>
            <a:r>
              <a:rPr lang="ar-SA" sz="3600" b="1" dirty="0" smtClean="0"/>
              <a:t>ِ</a:t>
            </a:r>
            <a:r>
              <a:rPr lang="ar-EG" sz="3600" b="1" dirty="0" smtClean="0"/>
              <a:t>يُّونَ على إعطاءِ الفــــنِّ قيمتَهُ الذَّاتيـَّةَ الخاصَّــةَ ، فاعتبروا ، الفَنَّ في حقيقتِهِ هو البحــــــث عن الفنِّ ، فجــوهرُ </a:t>
            </a:r>
            <a:r>
              <a:rPr lang="ar-EG" sz="3600" b="1" dirty="0" err="1" smtClean="0">
                <a:solidFill>
                  <a:schemeClr val="accent6">
                    <a:lumMod val="50000"/>
                  </a:schemeClr>
                </a:solidFill>
              </a:rPr>
              <a:t>البرناسيَّةِ</a:t>
            </a:r>
            <a:r>
              <a:rPr lang="ar-EG" sz="3600" b="1" dirty="0" smtClean="0"/>
              <a:t> </a:t>
            </a:r>
            <a:r>
              <a:rPr lang="ar-SA" sz="3600" b="1" dirty="0" smtClean="0"/>
              <a:t>هي </a:t>
            </a:r>
            <a:r>
              <a:rPr lang="ar-EG" sz="3600" b="1" dirty="0" smtClean="0">
                <a:solidFill>
                  <a:srgbClr val="0070C0"/>
                </a:solidFill>
              </a:rPr>
              <a:t>« الفَنُّ لِلْفَنِّ»</a:t>
            </a:r>
            <a:r>
              <a:rPr lang="ar-EG" sz="3600" b="1" dirty="0" smtClean="0"/>
              <a:t>.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139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يَّةُ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والوقوفُ في وجهِ المسيحيَّةِ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« و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ق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ف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ت</a:t>
            </a:r>
            <a:r>
              <a:rPr lang="ar-SA" sz="4000" b="1" u="sng" dirty="0" smtClean="0">
                <a:solidFill>
                  <a:srgbClr val="C00000"/>
                </a:solidFill>
              </a:rPr>
              <a:t>ش</a:t>
            </a:r>
            <a:r>
              <a:rPr lang="ar-EG" sz="4000" b="1" u="sng" dirty="0" smtClean="0">
                <a:solidFill>
                  <a:srgbClr val="C00000"/>
                </a:solidFill>
              </a:rPr>
              <a:t> 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000" b="1" u="sng" dirty="0" smtClean="0">
                <a:solidFill>
                  <a:srgbClr val="C00000"/>
                </a:solidFill>
              </a:rPr>
              <a:t> في وجه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المسيحيَّةِ عبرَ حركَتِهَا الأدبيَّةِ » اِشرح ( اِشرَحِي ) ذلكَ مع التَّمثيلِ 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/>
              <a:t>ج – وقفتِ الب</a:t>
            </a:r>
            <a:r>
              <a:rPr lang="ar-SA" sz="4000" b="1" dirty="0" smtClean="0"/>
              <a:t>َ</a:t>
            </a:r>
            <a:r>
              <a:rPr lang="ar-EG" sz="4000" b="1" dirty="0" smtClean="0"/>
              <a:t>ر</a:t>
            </a:r>
            <a:r>
              <a:rPr lang="ar-SA" sz="4000" b="1" dirty="0" smtClean="0"/>
              <a:t>ْ</a:t>
            </a:r>
            <a:r>
              <a:rPr lang="ar-EG" sz="4000" b="1" dirty="0" smtClean="0"/>
              <a:t>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اس</a:t>
            </a:r>
            <a:r>
              <a:rPr lang="ar-SA" sz="4000" b="1" dirty="0" smtClean="0"/>
              <a:t>ِ</a:t>
            </a:r>
            <a:r>
              <a:rPr lang="ar-EG" sz="4000" b="1" dirty="0" err="1" smtClean="0"/>
              <a:t>يَّةُ</a:t>
            </a:r>
            <a:r>
              <a:rPr lang="ar-EG" sz="4000" b="1" dirty="0" smtClean="0"/>
              <a:t> في وجِهِ المسيحـــيَّةِ حينما اِستندت في حركَتِهَا الأدبـــيَّةِ على التَّقالـــيدِ الَّلاتينيَّةِ </a:t>
            </a:r>
            <a:r>
              <a:rPr lang="ar-EG" sz="4000" b="1" dirty="0" err="1" smtClean="0"/>
              <a:t>والهلينـــيَّةِ</a:t>
            </a:r>
            <a:r>
              <a:rPr lang="ar-EG" sz="4000" b="1" dirty="0" smtClean="0"/>
              <a:t> </a:t>
            </a:r>
            <a:r>
              <a:rPr lang="ar-EG" sz="4000" b="1" dirty="0" err="1" smtClean="0"/>
              <a:t>القديمةِ.</a:t>
            </a:r>
            <a:r>
              <a:rPr lang="ar-EG" sz="4000" b="1" dirty="0" smtClean="0"/>
              <a:t> </a:t>
            </a:r>
            <a:r>
              <a:rPr lang="ar-EG" sz="4000" b="1" u="sng" dirty="0" smtClean="0">
                <a:solidFill>
                  <a:srgbClr val="0070C0"/>
                </a:solidFill>
              </a:rPr>
              <a:t>مثالُ ذلك </a:t>
            </a:r>
            <a:r>
              <a:rPr lang="ar-EG" sz="4000" b="1" dirty="0" smtClean="0">
                <a:solidFill>
                  <a:srgbClr val="0070C0"/>
                </a:solidFill>
              </a:rPr>
              <a:t>: </a:t>
            </a:r>
            <a:r>
              <a:rPr lang="ar-EG" sz="4000" b="1" dirty="0" smtClean="0"/>
              <a:t>ما ترجمَهُ </a:t>
            </a:r>
            <a:r>
              <a:rPr lang="ar-EG" sz="4000" b="1" dirty="0" smtClean="0">
                <a:solidFill>
                  <a:srgbClr val="0070C0"/>
                </a:solidFill>
              </a:rPr>
              <a:t>« د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 ل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يل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</a:t>
            </a:r>
            <a:r>
              <a:rPr lang="ar-EG" sz="4000" b="1" dirty="0" smtClean="0"/>
              <a:t> من شعر الأعلام </a:t>
            </a:r>
            <a:r>
              <a:rPr lang="ar-EG" sz="4000" b="1" dirty="0" err="1" smtClean="0"/>
              <a:t>اليونانيِّــــــــينَ ..</a:t>
            </a:r>
            <a:r>
              <a:rPr lang="ar-EG" sz="4000" b="1" dirty="0" smtClean="0"/>
              <a:t> 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140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يَّةُ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بينَ الكلاسيكيَّةِ والرُّومانتيكيَّةِ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كيفَ تشابكت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000" b="1" u="sng" dirty="0" smtClean="0">
                <a:solidFill>
                  <a:srgbClr val="C00000"/>
                </a:solidFill>
              </a:rPr>
              <a:t> بينَ الكلاسيكيَّةِ والرُّومانسيَّةِ؟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 إنَّ 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« الب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َ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ر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ْ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ن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َ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اس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ِ</a:t>
            </a:r>
            <a:r>
              <a:rPr lang="ar-EG" sz="4000" b="1" dirty="0" err="1" smtClean="0">
                <a:solidFill>
                  <a:schemeClr val="accent1">
                    <a:lumMod val="50000"/>
                  </a:schemeClr>
                </a:solidFill>
              </a:rPr>
              <a:t>يَّةَ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كانت </a:t>
            </a:r>
            <a:r>
              <a:rPr lang="ar-EG" sz="4000" b="1" dirty="0" smtClean="0">
                <a:solidFill>
                  <a:schemeClr val="accent2">
                    <a:lumMod val="50000"/>
                  </a:schemeClr>
                </a:solidFill>
              </a:rPr>
              <a:t>كلاسيكيَّةً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 بعضِ الوجــوهِ لاعتمادِهَا على التُّراثِ اليونانيِّ القديمِ ونزعتها ضـــد المسيحــيَّةِ ، وكانـــت </a:t>
            </a:r>
            <a:r>
              <a:rPr lang="ar-EG" sz="4000" b="1" dirty="0" smtClean="0">
                <a:solidFill>
                  <a:srgbClr val="00B050"/>
                </a:solidFill>
              </a:rPr>
              <a:t>رومانسيَّةً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 وجوهٍ أخــرى تتضمَّنُهَا الصُّورةُ الشِّعريَّةُ والحرِّيَّةُ الرُّومانسيَّةُ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141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الشَّاعرُ الب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يُّ « م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ور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ي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اسُ » مثالٌ للخليطِ النَّقديِّ 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مَنْ هُو الشَّاعرُ 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يُّ الَّذي جمعَ الخليطَ النَّقديَّ السَّابقَ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يُعدُّ الشَّاعــرُ الب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يُّ </a:t>
            </a:r>
            <a:r>
              <a:rPr lang="ar-EG" b="1" dirty="0" smtClean="0">
                <a:solidFill>
                  <a:srgbClr val="002060"/>
                </a:solidFill>
              </a:rPr>
              <a:t>« م</a:t>
            </a:r>
            <a:r>
              <a:rPr lang="ar-SA" b="1" dirty="0" smtClean="0">
                <a:solidFill>
                  <a:srgbClr val="002060"/>
                </a:solidFill>
              </a:rPr>
              <a:t>ُ</a:t>
            </a:r>
            <a:r>
              <a:rPr lang="ar-EG" b="1" dirty="0" smtClean="0">
                <a:solidFill>
                  <a:srgbClr val="002060"/>
                </a:solidFill>
              </a:rPr>
              <a:t>ور</a:t>
            </a:r>
            <a:r>
              <a:rPr lang="ar-SA" b="1" dirty="0" smtClean="0">
                <a:solidFill>
                  <a:srgbClr val="002060"/>
                </a:solidFill>
              </a:rPr>
              <a:t>ْ</a:t>
            </a:r>
            <a:r>
              <a:rPr lang="ar-EG" b="1" dirty="0" smtClean="0">
                <a:solidFill>
                  <a:srgbClr val="002060"/>
                </a:solidFill>
              </a:rPr>
              <a:t>ي</a:t>
            </a:r>
            <a:r>
              <a:rPr lang="ar-SA" b="1" dirty="0" smtClean="0">
                <a:solidFill>
                  <a:srgbClr val="002060"/>
                </a:solidFill>
              </a:rPr>
              <a:t>َ</a:t>
            </a:r>
            <a:r>
              <a:rPr lang="ar-EG" b="1" dirty="0" smtClean="0">
                <a:solidFill>
                  <a:srgbClr val="002060"/>
                </a:solidFill>
              </a:rPr>
              <a:t>اس</a:t>
            </a:r>
            <a:r>
              <a:rPr lang="ar-SA" b="1" dirty="0" smtClean="0">
                <a:solidFill>
                  <a:srgbClr val="002060"/>
                </a:solidFill>
              </a:rPr>
              <a:t>ْ</a:t>
            </a:r>
            <a:r>
              <a:rPr lang="ar-EG" b="1" dirty="0" smtClean="0">
                <a:solidFill>
                  <a:srgbClr val="002060"/>
                </a:solidFill>
              </a:rPr>
              <a:t>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أحسنَ من يمثَّلُ هذيـــن الاتِّجاهينِ (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 الكلاسيكيَّ </a:t>
            </a:r>
            <a:r>
              <a:rPr lang="ar-EG" b="1" dirty="0" smtClean="0">
                <a:solidFill>
                  <a:srgbClr val="FF0000"/>
                </a:solidFill>
              </a:rPr>
              <a:t>و</a:t>
            </a:r>
            <a:r>
              <a:rPr lang="ar-EG" b="1" dirty="0" smtClean="0">
                <a:solidFill>
                  <a:srgbClr val="00B050"/>
                </a:solidFill>
              </a:rPr>
              <a:t>الرُّومانسيَّ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في آنٍ واحـدٍ ، فقد كانَ هذا الشَّاعرُ يُونانيَّ الولادةِ ، فَرنسيَّ </a:t>
            </a:r>
            <a:r>
              <a:rPr lang="ar-EG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الثَّقافةِ.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>
                <a:solidFill>
                  <a:srgbClr val="002060"/>
                </a:solidFill>
              </a:rPr>
              <a:t>- الشَّاعرُ الب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ن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ِ</a:t>
            </a:r>
            <a:r>
              <a:rPr lang="ar-EG" sz="5400" b="1" dirty="0" smtClean="0">
                <a:solidFill>
                  <a:srgbClr val="002060"/>
                </a:solidFill>
              </a:rPr>
              <a:t>يُّ « م</a:t>
            </a:r>
            <a:r>
              <a:rPr lang="ar-SA" sz="5400" b="1" dirty="0" smtClean="0">
                <a:solidFill>
                  <a:srgbClr val="002060"/>
                </a:solidFill>
              </a:rPr>
              <a:t>ُ</a:t>
            </a:r>
            <a:r>
              <a:rPr lang="ar-EG" sz="5400" b="1" dirty="0" smtClean="0">
                <a:solidFill>
                  <a:srgbClr val="002060"/>
                </a:solidFill>
              </a:rPr>
              <a:t>ور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ي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 » وكتابُهُ 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6600" b="1" u="sng" dirty="0" smtClean="0">
                <a:solidFill>
                  <a:srgbClr val="C00000"/>
                </a:solidFill>
              </a:rPr>
              <a:t>س – ماذا عن كتابِ م</a:t>
            </a:r>
            <a:r>
              <a:rPr lang="ar-SA" sz="6600" b="1" u="sng" dirty="0" smtClean="0">
                <a:solidFill>
                  <a:srgbClr val="C00000"/>
                </a:solidFill>
              </a:rPr>
              <a:t>ُ</a:t>
            </a:r>
            <a:r>
              <a:rPr lang="ar-EG" sz="6600" b="1" u="sng" dirty="0" smtClean="0">
                <a:solidFill>
                  <a:srgbClr val="C00000"/>
                </a:solidFill>
              </a:rPr>
              <a:t>ور</a:t>
            </a:r>
            <a:r>
              <a:rPr lang="ar-SA" sz="6600" b="1" u="sng" dirty="0" smtClean="0">
                <a:solidFill>
                  <a:srgbClr val="C00000"/>
                </a:solidFill>
              </a:rPr>
              <a:t>ْ</a:t>
            </a:r>
            <a:r>
              <a:rPr lang="ar-EG" sz="6600" b="1" u="sng" dirty="0" smtClean="0">
                <a:solidFill>
                  <a:srgbClr val="C00000"/>
                </a:solidFill>
              </a:rPr>
              <a:t>ي</a:t>
            </a:r>
            <a:r>
              <a:rPr lang="ar-SA" sz="6600" b="1" u="sng" dirty="0" smtClean="0">
                <a:solidFill>
                  <a:srgbClr val="C00000"/>
                </a:solidFill>
              </a:rPr>
              <a:t>َ</a:t>
            </a:r>
            <a:r>
              <a:rPr lang="ar-EG" sz="6600" b="1" u="sng" dirty="0" smtClean="0">
                <a:solidFill>
                  <a:srgbClr val="C00000"/>
                </a:solidFill>
              </a:rPr>
              <a:t>اس</a:t>
            </a:r>
            <a:r>
              <a:rPr lang="ar-SA" sz="6600" b="1" u="sng" dirty="0" smtClean="0">
                <a:solidFill>
                  <a:srgbClr val="C00000"/>
                </a:solidFill>
              </a:rPr>
              <a:t>ْ</a:t>
            </a:r>
            <a:r>
              <a:rPr lang="ar-EG" sz="6600" b="1" u="sng" dirty="0" smtClean="0">
                <a:solidFill>
                  <a:srgbClr val="C00000"/>
                </a:solidFill>
              </a:rPr>
              <a:t> </a:t>
            </a:r>
            <a:r>
              <a:rPr lang="ar-EG" sz="6600" b="1" u="sng" dirty="0" err="1" smtClean="0">
                <a:solidFill>
                  <a:srgbClr val="C00000"/>
                </a:solidFill>
              </a:rPr>
              <a:t>؟</a:t>
            </a:r>
            <a:endParaRPr lang="ar-EG" sz="66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4000" b="1" dirty="0" smtClean="0"/>
              <a:t>ج – للشَّاعـــــــرِ </a:t>
            </a:r>
            <a:r>
              <a:rPr lang="ar-EG" sz="4000" b="1" dirty="0" err="1" smtClean="0"/>
              <a:t>البرناسيِّ</a:t>
            </a:r>
            <a:r>
              <a:rPr lang="ar-EG" sz="4000" b="1" dirty="0" smtClean="0"/>
              <a:t> الكبيرِ </a:t>
            </a:r>
            <a:r>
              <a:rPr lang="ar-EG" sz="4000" b="1" dirty="0" smtClean="0">
                <a:solidFill>
                  <a:srgbClr val="0070C0"/>
                </a:solidFill>
              </a:rPr>
              <a:t>« م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smtClean="0">
                <a:solidFill>
                  <a:srgbClr val="0070C0"/>
                </a:solidFill>
              </a:rPr>
              <a:t>ور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ي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اس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كتابٌ مهمٌّ عنوانُهُ </a:t>
            </a:r>
            <a:r>
              <a:rPr lang="ar-EG" sz="4000" b="1" dirty="0" smtClean="0">
                <a:solidFill>
                  <a:srgbClr val="00B050"/>
                </a:solidFill>
              </a:rPr>
              <a:t>« ذكريــاتِ حــدثٍ قديمٍ » </a:t>
            </a:r>
            <a:r>
              <a:rPr lang="ar-EG" sz="4000" b="1" dirty="0" smtClean="0"/>
              <a:t>، يميلُ فيه الشَّاعرُ إلى ما يُس</a:t>
            </a:r>
            <a:r>
              <a:rPr lang="ar-SA" sz="4000" b="1" dirty="0" smtClean="0"/>
              <a:t>َ</a:t>
            </a:r>
            <a:r>
              <a:rPr lang="ar-EG" sz="4000" b="1" dirty="0" smtClean="0"/>
              <a:t>مَّى بـ </a:t>
            </a:r>
            <a:r>
              <a:rPr lang="ar-EG" sz="4000" b="1" dirty="0" smtClean="0">
                <a:solidFill>
                  <a:schemeClr val="accent2">
                    <a:lumMod val="50000"/>
                  </a:schemeClr>
                </a:solidFill>
              </a:rPr>
              <a:t>« الأدبِ </a:t>
            </a:r>
            <a:r>
              <a:rPr lang="ar-EG" sz="4000" b="1" dirty="0" err="1" smtClean="0">
                <a:solidFill>
                  <a:schemeClr val="accent2">
                    <a:lumMod val="50000"/>
                  </a:schemeClr>
                </a:solidFill>
              </a:rPr>
              <a:t>التَّقَهْقُريِّ »</a:t>
            </a:r>
            <a:r>
              <a:rPr lang="ar-EG" sz="4000" b="1" dirty="0" err="1" smtClean="0"/>
              <a:t>.</a:t>
            </a:r>
            <a:r>
              <a:rPr lang="ar-EG" sz="4000" b="1" dirty="0" smtClean="0"/>
              <a:t>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215078112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>
                <a:solidFill>
                  <a:srgbClr val="002060"/>
                </a:solidFill>
              </a:rPr>
              <a:t>- الشَّاعرُ </a:t>
            </a:r>
            <a:r>
              <a:rPr lang="ar-EG" sz="5400" b="1" dirty="0" smtClean="0">
                <a:solidFill>
                  <a:srgbClr val="002060"/>
                </a:solidFill>
              </a:rPr>
              <a:t>الب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ن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ِ</a:t>
            </a:r>
            <a:r>
              <a:rPr lang="ar-EG" sz="5400" b="1" dirty="0" smtClean="0">
                <a:solidFill>
                  <a:srgbClr val="002060"/>
                </a:solidFill>
              </a:rPr>
              <a:t>يُّ </a:t>
            </a:r>
            <a:r>
              <a:rPr lang="ar-EG" sz="5400" b="1" dirty="0">
                <a:solidFill>
                  <a:srgbClr val="002060"/>
                </a:solidFill>
              </a:rPr>
              <a:t>« </a:t>
            </a:r>
            <a:r>
              <a:rPr lang="ar-EG" sz="5400" b="1" dirty="0" smtClean="0">
                <a:solidFill>
                  <a:srgbClr val="002060"/>
                </a:solidFill>
              </a:rPr>
              <a:t>م</a:t>
            </a:r>
            <a:r>
              <a:rPr lang="ar-SA" sz="5400" b="1" dirty="0" smtClean="0">
                <a:solidFill>
                  <a:srgbClr val="002060"/>
                </a:solidFill>
              </a:rPr>
              <a:t>ُ</a:t>
            </a:r>
            <a:r>
              <a:rPr lang="ar-EG" sz="5400" b="1" dirty="0" smtClean="0">
                <a:solidFill>
                  <a:srgbClr val="002060"/>
                </a:solidFill>
              </a:rPr>
              <a:t>ور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ي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 </a:t>
            </a:r>
            <a:r>
              <a:rPr lang="ar-EG" sz="5400" b="1" dirty="0">
                <a:solidFill>
                  <a:srgbClr val="002060"/>
                </a:solidFill>
              </a:rPr>
              <a:t>» </a:t>
            </a:r>
            <a:r>
              <a:rPr lang="ar-EG" sz="5400" b="1" dirty="0" smtClean="0">
                <a:solidFill>
                  <a:srgbClr val="002060"/>
                </a:solidFill>
              </a:rPr>
              <a:t>وشعرُهُ 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ماذا عن شعرِ الشَّاعرِ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يِّ « م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ور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ي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 » ؟ </a:t>
            </a:r>
          </a:p>
          <a:p>
            <a:pPr>
              <a:buNone/>
            </a:pPr>
            <a:r>
              <a:rPr lang="ar-EG" sz="4800" b="1" dirty="0" smtClean="0"/>
              <a:t>ج - شعرُهُ في طريقةِ نظمِهِ يَتَوَافَقُ مع القوانينِ الَّتي سنَّهَا </a:t>
            </a:r>
            <a:r>
              <a:rPr lang="ar-EG" sz="4800" b="1" dirty="0" smtClean="0">
                <a:solidFill>
                  <a:srgbClr val="002060"/>
                </a:solidFill>
              </a:rPr>
              <a:t>« ف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ر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ل</a:t>
            </a:r>
            <a:r>
              <a:rPr lang="ar-SA" sz="4800" b="1" dirty="0" smtClean="0">
                <a:solidFill>
                  <a:srgbClr val="002060"/>
                </a:solidFill>
              </a:rPr>
              <a:t>ِ</a:t>
            </a:r>
            <a:r>
              <a:rPr lang="ar-EG" sz="4800" b="1" dirty="0" smtClean="0">
                <a:solidFill>
                  <a:srgbClr val="002060"/>
                </a:solidFill>
              </a:rPr>
              <a:t>ين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 » </a:t>
            </a:r>
            <a:r>
              <a:rPr lang="ar-EG" sz="4800" b="1" dirty="0" smtClean="0"/>
              <a:t>، وهو بشعرِهِ هذا بعيدٌ عن </a:t>
            </a:r>
            <a:r>
              <a:rPr lang="ar-EG" sz="4800" b="1" dirty="0" smtClean="0">
                <a:solidFill>
                  <a:srgbClr val="C00000"/>
                </a:solidFill>
              </a:rPr>
              <a:t>الرَّمزيَّةِ</a:t>
            </a:r>
            <a:r>
              <a:rPr lang="ar-EG" sz="4800" b="1" dirty="0" smtClean="0"/>
              <a:t> .</a:t>
            </a:r>
            <a:r>
              <a:rPr lang="ar-EG" sz="5400" b="1" dirty="0" smtClean="0"/>
              <a:t>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12066115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الشَّاعر</a:t>
            </a:r>
            <a:r>
              <a:rPr lang="ar-SA" sz="4800" b="1" dirty="0" smtClean="0">
                <a:solidFill>
                  <a:srgbClr val="002060"/>
                </a:solidFill>
              </a:rPr>
              <a:t>ُ</a:t>
            </a:r>
            <a:r>
              <a:rPr lang="ar-EG" sz="4800" b="1" dirty="0" smtClean="0">
                <a:solidFill>
                  <a:srgbClr val="002060"/>
                </a:solidFill>
              </a:rPr>
              <a:t> الب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ر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ن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اس</a:t>
            </a:r>
            <a:r>
              <a:rPr lang="ar-SA" sz="4800" b="1" dirty="0" smtClean="0">
                <a:solidFill>
                  <a:srgbClr val="002060"/>
                </a:solidFill>
              </a:rPr>
              <a:t>ِ</a:t>
            </a:r>
            <a:r>
              <a:rPr lang="ar-EG" sz="4800" b="1" dirty="0" smtClean="0">
                <a:solidFill>
                  <a:srgbClr val="002060"/>
                </a:solidFill>
              </a:rPr>
              <a:t>يُّ « م</a:t>
            </a:r>
            <a:r>
              <a:rPr lang="ar-SA" sz="4800" b="1" dirty="0" smtClean="0">
                <a:solidFill>
                  <a:srgbClr val="002060"/>
                </a:solidFill>
              </a:rPr>
              <a:t>ُ</a:t>
            </a:r>
            <a:r>
              <a:rPr lang="ar-EG" sz="4800" b="1" dirty="0" smtClean="0">
                <a:solidFill>
                  <a:srgbClr val="002060"/>
                </a:solidFill>
              </a:rPr>
              <a:t>ور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ي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اس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 » وتصريحُهُ بالانفصال</a:t>
            </a:r>
            <a:r>
              <a:rPr lang="ar-SA" sz="4800" b="1" dirty="0" smtClean="0">
                <a:solidFill>
                  <a:srgbClr val="002060"/>
                </a:solidFill>
              </a:rPr>
              <a:t>ِ</a:t>
            </a:r>
            <a:r>
              <a:rPr lang="ar-EG" sz="4800" b="1" dirty="0" smtClean="0">
                <a:solidFill>
                  <a:srgbClr val="002060"/>
                </a:solidFill>
              </a:rPr>
              <a:t> عنِ الرَّمزيَّةِ</a:t>
            </a:r>
            <a:r>
              <a:rPr lang="ar-EG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ما الَّذي صرَّح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 بِه الشَّاعرُ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يُّ «م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ور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ي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» عن إنشاءِ الشِّعرِ ؟</a:t>
            </a:r>
          </a:p>
          <a:p>
            <a:pPr>
              <a:buNone/>
            </a:pPr>
            <a:r>
              <a:rPr lang="ar-EG" sz="4400" b="1" dirty="0" smtClean="0"/>
              <a:t> ج – لقد صرَّحَ الشَّاعرُ الب</a:t>
            </a:r>
            <a:r>
              <a:rPr lang="ar-SA" sz="4400" b="1" dirty="0" smtClean="0"/>
              <a:t>َ</a:t>
            </a:r>
            <a:r>
              <a:rPr lang="ar-EG" sz="4400" b="1" dirty="0" smtClean="0"/>
              <a:t>ر</a:t>
            </a:r>
            <a:r>
              <a:rPr lang="ar-SA" sz="4400" b="1" dirty="0" smtClean="0"/>
              <a:t>ْ</a:t>
            </a:r>
            <a:r>
              <a:rPr lang="ar-EG" sz="4400" b="1" dirty="0" smtClean="0"/>
              <a:t>ن</a:t>
            </a:r>
            <a:r>
              <a:rPr lang="ar-SA" sz="4400" b="1" dirty="0" smtClean="0"/>
              <a:t>َ</a:t>
            </a:r>
            <a:r>
              <a:rPr lang="ar-EG" sz="4400" b="1" dirty="0" smtClean="0"/>
              <a:t>اس</a:t>
            </a:r>
            <a:r>
              <a:rPr lang="ar-SA" sz="4400" b="1" dirty="0" smtClean="0"/>
              <a:t>ِ</a:t>
            </a:r>
            <a:r>
              <a:rPr lang="ar-EG" sz="4400" b="1" dirty="0" smtClean="0"/>
              <a:t>يُّ </a:t>
            </a:r>
            <a:r>
              <a:rPr lang="ar-EG" sz="4400" b="1" dirty="0" smtClean="0">
                <a:solidFill>
                  <a:srgbClr val="002060"/>
                </a:solidFill>
              </a:rPr>
              <a:t>« م</a:t>
            </a:r>
            <a:r>
              <a:rPr lang="ar-SA" sz="4400" b="1" dirty="0" smtClean="0">
                <a:solidFill>
                  <a:srgbClr val="002060"/>
                </a:solidFill>
              </a:rPr>
              <a:t>ُ</a:t>
            </a:r>
            <a:r>
              <a:rPr lang="ar-EG" sz="4400" b="1" dirty="0" smtClean="0">
                <a:solidFill>
                  <a:srgbClr val="002060"/>
                </a:solidFill>
              </a:rPr>
              <a:t>ور</a:t>
            </a:r>
            <a:r>
              <a:rPr lang="ar-SA" sz="4400" b="1" dirty="0" smtClean="0">
                <a:solidFill>
                  <a:srgbClr val="002060"/>
                </a:solidFill>
              </a:rPr>
              <a:t>ْ</a:t>
            </a:r>
            <a:r>
              <a:rPr lang="ar-EG" sz="4400" b="1" dirty="0" smtClean="0">
                <a:solidFill>
                  <a:srgbClr val="002060"/>
                </a:solidFill>
              </a:rPr>
              <a:t>ي</a:t>
            </a:r>
            <a:r>
              <a:rPr lang="ar-SA" sz="4400" b="1" dirty="0" smtClean="0">
                <a:solidFill>
                  <a:srgbClr val="002060"/>
                </a:solidFill>
              </a:rPr>
              <a:t>َ</a:t>
            </a:r>
            <a:r>
              <a:rPr lang="ar-EG" sz="4400" b="1" dirty="0" smtClean="0">
                <a:solidFill>
                  <a:srgbClr val="002060"/>
                </a:solidFill>
              </a:rPr>
              <a:t>اس</a:t>
            </a:r>
            <a:r>
              <a:rPr lang="ar-SA" sz="4400" b="1" dirty="0" smtClean="0">
                <a:solidFill>
                  <a:srgbClr val="002060"/>
                </a:solidFill>
              </a:rPr>
              <a:t>ْ</a:t>
            </a:r>
            <a:r>
              <a:rPr lang="ar-EG" sz="4400" b="1" dirty="0" smtClean="0">
                <a:solidFill>
                  <a:srgbClr val="002060"/>
                </a:solidFill>
              </a:rPr>
              <a:t> » </a:t>
            </a:r>
            <a:r>
              <a:rPr lang="ar-EG" sz="4400" b="1" dirty="0" smtClean="0"/>
              <a:t>في سياقِ حديثـِهِ بالانفصالِ عن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الرَّمزيَّةِ </a:t>
            </a:r>
            <a:r>
              <a:rPr lang="ar-EG" sz="4400" b="1" dirty="0" smtClean="0"/>
              <a:t>، حيــــثُ </a:t>
            </a:r>
            <a:r>
              <a:rPr lang="ar-EG" sz="4400" b="1" dirty="0" err="1" smtClean="0"/>
              <a:t>قالَ : </a:t>
            </a:r>
            <a:r>
              <a:rPr lang="ar-EG" sz="4400" b="1" dirty="0" smtClean="0"/>
              <a:t>« إنَّنِي أنفصلُ عن </a:t>
            </a:r>
            <a:r>
              <a:rPr lang="ar-EG" sz="4400" b="1" dirty="0" err="1" smtClean="0">
                <a:solidFill>
                  <a:schemeClr val="accent2">
                    <a:lumMod val="50000"/>
                  </a:schemeClr>
                </a:solidFill>
              </a:rPr>
              <a:t>الرَّمزيَّــةِ</a:t>
            </a:r>
            <a:r>
              <a:rPr lang="ar-EG" sz="4400" b="1" dirty="0" err="1" smtClean="0"/>
              <a:t> </a:t>
            </a:r>
            <a:r>
              <a:rPr lang="ar-EG" sz="4400" b="1" dirty="0" smtClean="0"/>
              <a:t>، وينبغي أن نُنشئَ شعرًا مُطلقًا قويًّا جديدًا يُقابلَ بالشِّعرِ </a:t>
            </a:r>
            <a:r>
              <a:rPr lang="ar-EG" sz="4400" b="1" dirty="0" err="1" smtClean="0"/>
              <a:t>القديمِ » .</a:t>
            </a:r>
            <a:r>
              <a:rPr lang="ar-EG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2089931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8000" b="1" dirty="0" smtClean="0">
                <a:solidFill>
                  <a:srgbClr val="002060"/>
                </a:solidFill>
              </a:rPr>
              <a:t>- خلاصةٌ عن البَر</a:t>
            </a:r>
            <a:r>
              <a:rPr lang="ar-SA" sz="8000" b="1" dirty="0" smtClean="0">
                <a:solidFill>
                  <a:srgbClr val="002060"/>
                </a:solidFill>
              </a:rPr>
              <a:t>ْ</a:t>
            </a:r>
            <a:r>
              <a:rPr lang="ar-EG" sz="8000" b="1" dirty="0" smtClean="0">
                <a:solidFill>
                  <a:srgbClr val="002060"/>
                </a:solidFill>
              </a:rPr>
              <a:t>نَاس</a:t>
            </a:r>
            <a:r>
              <a:rPr lang="ar-SA" sz="8000" b="1" dirty="0" smtClean="0">
                <a:solidFill>
                  <a:srgbClr val="002060"/>
                </a:solidFill>
              </a:rPr>
              <a:t>ِ</a:t>
            </a:r>
            <a:r>
              <a:rPr lang="ar-EG" sz="8000" b="1" dirty="0" err="1" smtClean="0">
                <a:solidFill>
                  <a:srgbClr val="002060"/>
                </a:solidFill>
              </a:rPr>
              <a:t>يَّةِ</a:t>
            </a:r>
            <a:r>
              <a:rPr lang="ar-EG" sz="8000" b="1" dirty="0" smtClean="0">
                <a:solidFill>
                  <a:srgbClr val="002060"/>
                </a:solidFill>
              </a:rPr>
              <a:t> : </a:t>
            </a:r>
            <a:endParaRPr lang="en-US" sz="8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- قَدِّمْ ( قدِّمي ) خ</a:t>
            </a:r>
            <a:r>
              <a:rPr lang="ar-SA" sz="4000" b="1" u="sng" dirty="0" smtClean="0">
                <a:solidFill>
                  <a:srgbClr val="C00000"/>
                </a:solidFill>
              </a:rPr>
              <a:t>ُ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لاصةً</a:t>
            </a:r>
            <a:r>
              <a:rPr lang="ar-EG" sz="4000" b="1" u="sng" dirty="0" smtClean="0">
                <a:solidFill>
                  <a:srgbClr val="C00000"/>
                </a:solidFill>
              </a:rPr>
              <a:t> عن المذهبِ أو المدرسةِ </a:t>
            </a:r>
          </a:p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0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sz="3600" b="1" dirty="0" smtClean="0"/>
              <a:t>ج – تقولُ الخ</a:t>
            </a:r>
            <a:r>
              <a:rPr lang="ar-SA" sz="3600" b="1" dirty="0" smtClean="0"/>
              <a:t>ُ</a:t>
            </a:r>
            <a:r>
              <a:rPr lang="ar-EG" sz="3600" b="1" dirty="0" err="1" smtClean="0"/>
              <a:t>لاصةُ</a:t>
            </a:r>
            <a:r>
              <a:rPr lang="ar-EG" sz="3600" b="1" dirty="0" smtClean="0"/>
              <a:t> : إنَّ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« الب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ر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ْ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ن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اس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ِ</a:t>
            </a:r>
            <a:r>
              <a:rPr lang="ar-EG" sz="3600" b="1" dirty="0" err="1" smtClean="0">
                <a:solidFill>
                  <a:schemeClr val="accent2">
                    <a:lumMod val="50000"/>
                  </a:schemeClr>
                </a:solidFill>
              </a:rPr>
              <a:t>يَّةَ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3600" b="1" dirty="0" smtClean="0"/>
              <a:t>قد كوَّنــــــ</a:t>
            </a:r>
            <a:r>
              <a:rPr lang="ar-SA" sz="3600" b="1" dirty="0" smtClean="0"/>
              <a:t>َ</a:t>
            </a:r>
            <a:r>
              <a:rPr lang="ar-EG" sz="3600" b="1" dirty="0" smtClean="0"/>
              <a:t>ت</a:t>
            </a:r>
            <a:r>
              <a:rPr lang="ar-SA" sz="3600" b="1" dirty="0" smtClean="0"/>
              <a:t>ْ</a:t>
            </a:r>
            <a:r>
              <a:rPr lang="ar-EG" sz="3600" b="1" dirty="0" smtClean="0"/>
              <a:t> في ذاتِهَا الدَّاخليَّةِ نزعةً قويَّةً، لها تكوينُـــهـَا الفنِّيُّ والأدبيُّ الخاصُّ ، حيثُ نَصَّبت نفسَهَا حِصنًا قويًّا في وجهِ التَّيَّارِ </a:t>
            </a:r>
            <a:r>
              <a:rPr lang="ar-EG" sz="3600" b="1" dirty="0" smtClean="0">
                <a:solidFill>
                  <a:srgbClr val="0070C0"/>
                </a:solidFill>
              </a:rPr>
              <a:t>الرُّومانسيِّ</a:t>
            </a:r>
            <a:r>
              <a:rPr lang="ar-EG" sz="3600" b="1" dirty="0" smtClean="0"/>
              <a:t> الم</a:t>
            </a:r>
            <a:r>
              <a:rPr lang="ar-SA" sz="3600" b="1" dirty="0" smtClean="0"/>
              <a:t>ُ</a:t>
            </a:r>
            <a:r>
              <a:rPr lang="ar-EG" sz="3600" b="1" dirty="0" smtClean="0"/>
              <a:t>ت</a:t>
            </a:r>
            <a:r>
              <a:rPr lang="ar-SA" sz="3600" b="1" dirty="0" smtClean="0"/>
              <a:t>َ</a:t>
            </a:r>
            <a:r>
              <a:rPr lang="ar-EG" sz="3600" b="1" dirty="0" smtClean="0"/>
              <a:t>د</a:t>
            </a:r>
            <a:r>
              <a:rPr lang="ar-SA" sz="3600" b="1" dirty="0" smtClean="0"/>
              <a:t>َ</a:t>
            </a:r>
            <a:r>
              <a:rPr lang="ar-EG" sz="3600" b="1" dirty="0" smtClean="0"/>
              <a:t>اع</a:t>
            </a:r>
            <a:r>
              <a:rPr lang="ar-SA" sz="3600" b="1" dirty="0" smtClean="0"/>
              <a:t>ِ</a:t>
            </a:r>
            <a:r>
              <a:rPr lang="ar-EG" sz="3600" b="1" dirty="0" smtClean="0"/>
              <a:t>ي، وتيَّار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الرمزيَّةِ</a:t>
            </a:r>
            <a:r>
              <a:rPr lang="ar-EG" sz="3600" b="1" dirty="0" smtClean="0"/>
              <a:t> المُتصاعد</a:t>
            </a:r>
            <a:r>
              <a:rPr lang="ar-SA" sz="3600" b="1" dirty="0" smtClean="0"/>
              <a:t>ِ</a:t>
            </a:r>
            <a:r>
              <a:rPr lang="ar-EG" sz="3600" b="1" dirty="0" smtClean="0"/>
              <a:t> ، ولكـن لم يبــقَ هــذا الحصنُ شامخًا ، إذ سُرعــانَ ما أصابَــــهُ التَّصَدُّعُ </a:t>
            </a:r>
            <a:r>
              <a:rPr lang="ar-SA" sz="3600" b="1" dirty="0" smtClean="0"/>
              <a:t>ِ</a:t>
            </a:r>
            <a:r>
              <a:rPr lang="ar-EG" sz="3600" b="1" dirty="0" smtClean="0"/>
              <a:t> .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231810597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146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5400" b="1" dirty="0" smtClean="0">
                <a:solidFill>
                  <a:srgbClr val="FF0000"/>
                </a:solidFill>
                <a:cs typeface="+mn-cs"/>
              </a:rPr>
              <a:t>المحاضرةُ الحاديةَ عشرة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5400" b="1" dirty="0" smtClean="0">
                <a:solidFill>
                  <a:srgbClr val="FF0000"/>
                </a:solidFill>
                <a:cs typeface="+mn-cs"/>
              </a:rPr>
              <a:t>المذهب الرَّمزي أو المدرسةُ الرَّمزيَّة</a:t>
            </a:r>
            <a:endParaRPr lang="en-US" sz="5400" b="1" dirty="0" smtClean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969125" y="452437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0" y="3581400"/>
            <a:ext cx="9906000" cy="27432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146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147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سيادة الرَّمزيَّة في فرنسا في القرنِ التَّاسعِ عشر 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400" b="1" u="sng" dirty="0" smtClean="0">
                <a:solidFill>
                  <a:schemeClr val="accent6">
                    <a:lumMod val="50000"/>
                  </a:schemeClr>
                </a:solidFill>
              </a:rPr>
              <a:t>س – استعرض سيادة الرَّمزيَّةِ في فرنسا في القرن التاسع عشر </a:t>
            </a:r>
            <a:r>
              <a:rPr lang="ar-SA" sz="4400" b="1" u="sng" dirty="0" err="1" smtClean="0">
                <a:solidFill>
                  <a:schemeClr val="accent6">
                    <a:lumMod val="50000"/>
                  </a:schemeClr>
                </a:solidFill>
              </a:rPr>
              <a:t>؟</a:t>
            </a:r>
            <a:r>
              <a:rPr lang="ar-SA" sz="44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لقد سادت فرنسا في </a:t>
            </a:r>
            <a:r>
              <a:rPr lang="ar-SA" sz="4000" b="1" dirty="0" smtClean="0">
                <a:solidFill>
                  <a:srgbClr val="0070C0"/>
                </a:solidFill>
              </a:rPr>
              <a:t>القرنِ التَّاســـــع عشر </a:t>
            </a:r>
            <a:r>
              <a:rPr lang="ar-SA" sz="4000" b="1" dirty="0" err="1" smtClean="0">
                <a:solidFill>
                  <a:srgbClr val="0070C0"/>
                </a:solidFill>
              </a:rPr>
              <a:t>الميلاديِّ </a:t>
            </a:r>
            <a:r>
              <a:rPr lang="ar-SA" sz="4000" b="1" dirty="0" smtClean="0">
                <a:solidFill>
                  <a:srgbClr val="0070C0"/>
                </a:solidFill>
              </a:rPr>
              <a:t>« </a:t>
            </a:r>
            <a:r>
              <a:rPr lang="ar-SA" sz="4000" b="1" dirty="0" err="1" smtClean="0">
                <a:solidFill>
                  <a:srgbClr val="0070C0"/>
                </a:solidFill>
              </a:rPr>
              <a:t>الرَّمزيَّةِ </a:t>
            </a:r>
            <a:r>
              <a:rPr lang="ar-SA" sz="4000" b="1" dirty="0" smtClean="0">
                <a:solidFill>
                  <a:srgbClr val="0070C0"/>
                </a:solidFill>
              </a:rPr>
              <a:t>» 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الَّتي جاءت في أعقابِ المدرسةِ </a:t>
            </a:r>
            <a:r>
              <a:rPr lang="ar-SA" sz="40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البرناسيَّةِ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الَّتي مالت </a:t>
            </a:r>
            <a:r>
              <a:rPr lang="ar-SA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بمذهبها </a:t>
            </a:r>
            <a:r>
              <a:rPr lang="ar-SA" sz="3600" b="1" dirty="0" smtClean="0">
                <a:solidFill>
                  <a:srgbClr val="00B050"/>
                </a:solidFill>
              </a:rPr>
              <a:t>« الجمال </a:t>
            </a:r>
            <a:r>
              <a:rPr lang="ar-SA" sz="3600" b="1" dirty="0" err="1" smtClean="0">
                <a:solidFill>
                  <a:srgbClr val="00B050"/>
                </a:solidFill>
              </a:rPr>
              <a:t>للجمال </a:t>
            </a:r>
            <a:r>
              <a:rPr lang="ar-SA" sz="3600" b="1" dirty="0" smtClean="0">
                <a:solidFill>
                  <a:srgbClr val="00B050"/>
                </a:solidFill>
              </a:rPr>
              <a:t>» 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فجـــاءت تلك </a:t>
            </a:r>
            <a:r>
              <a:rPr lang="ar-SA" sz="3600" b="1" dirty="0" smtClean="0">
                <a:solidFill>
                  <a:srgbClr val="0070C0"/>
                </a:solidFill>
              </a:rPr>
              <a:t>الرَّمزيَّةُ 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كردَّة فعل على تلك المبالغةِ </a:t>
            </a:r>
            <a:r>
              <a:rPr lang="ar-SA" sz="3600" b="1" dirty="0" err="1" smtClean="0">
                <a:solidFill>
                  <a:srgbClr val="00B050"/>
                </a:solidFill>
              </a:rPr>
              <a:t>الرُّومانتيكـــــــيِّةِ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من جهةٍ و وذلك الغلوِّ </a:t>
            </a:r>
            <a:r>
              <a:rPr lang="ar-SA" sz="36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البرناسيِّ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من جهةٍ </a:t>
            </a:r>
            <a:r>
              <a:rPr lang="ar-SA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اخرى .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148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شكري الزيَّات ورؤيتهما إلى الرَّمزيَّةِ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– كيفَ رأى عبد الرحمن شكري وأحمد حسن الزَّيَّات « المدرسةَ الرَّمزيَّةَ » ؟ </a:t>
            </a:r>
          </a:p>
          <a:p>
            <a:pPr eaLnBrk="1" hangingPunct="1">
              <a:buNone/>
            </a:pPr>
            <a:r>
              <a:rPr lang="ar-SA" sz="4800" b="1" dirty="0" smtClean="0">
                <a:cs typeface="Arial" pitchFamily="34" charset="0"/>
              </a:rPr>
              <a:t>ج – لقد تَشَاركَ النَّاقدان في رؤيتِهِمَا إلى </a:t>
            </a:r>
            <a:r>
              <a:rPr lang="ar-SA" sz="4800" b="1" dirty="0" err="1" smtClean="0">
                <a:cs typeface="Arial" pitchFamily="34" charset="0"/>
              </a:rPr>
              <a:t>المدرسةِ </a:t>
            </a:r>
            <a:r>
              <a:rPr lang="ar-SA" sz="4800" b="1" dirty="0" smtClean="0">
                <a:solidFill>
                  <a:srgbClr val="0070C0"/>
                </a:solidFill>
                <a:cs typeface="Arial" pitchFamily="34" charset="0"/>
              </a:rPr>
              <a:t>« الرَّمزيَّةِ » </a:t>
            </a:r>
            <a:r>
              <a:rPr lang="ar-SA" sz="4800" b="1" dirty="0" smtClean="0">
                <a:cs typeface="Arial" pitchFamily="34" charset="0"/>
              </a:rPr>
              <a:t>، حيثُ ينكرُ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شكري</a:t>
            </a:r>
            <a:r>
              <a:rPr lang="ar-SA" sz="4800" b="1" dirty="0" smtClean="0">
                <a:cs typeface="Arial" pitchFamily="34" charset="0"/>
              </a:rPr>
              <a:t> الرَّمزيَّةَ من أساسِهَا ، أمَّا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الزَّيَّاتُ</a:t>
            </a:r>
            <a:r>
              <a:rPr lang="ar-SA" sz="4800" b="1" dirty="0" smtClean="0">
                <a:cs typeface="Arial" pitchFamily="34" charset="0"/>
              </a:rPr>
              <a:t> فيراها نوعًا من الحذلقةِ والإغرابِ .  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149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dirty="0" smtClean="0">
                <a:solidFill>
                  <a:schemeClr val="tx2">
                    <a:lumMod val="75000"/>
                  </a:schemeClr>
                </a:solidFill>
              </a:rPr>
              <a:t>- الرَّمزُ بِمفهومِهِ العامِّ والمُطلقِ : 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استعرضْ ( اِستعرِضي ) مفهومَ الرَّمزِ العامَّ المُطلقَ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ج – </a:t>
            </a:r>
            <a:r>
              <a:rPr lang="ar-EG" sz="4800" b="1" dirty="0" smtClean="0">
                <a:solidFill>
                  <a:srgbClr val="0070C0"/>
                </a:solidFill>
              </a:rPr>
              <a:t>الرَّمزُ: </a:t>
            </a:r>
            <a:r>
              <a:rPr lang="ar-EG" sz="4400" b="1" dirty="0" smtClean="0"/>
              <a:t>بمفهومِهِ العامِّ المطلقِ هو أيُّ شيءٍ يدلُّ على شيءٍ آخـــرَ غيرِهِ ، وبهذا المفهومِ فَإنَّ كُــــلَّ الألفاظِ تُصبحُ رموزًا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err="1" smtClean="0"/>
              <a:t>.</a:t>
            </a:r>
            <a:r>
              <a:rPr lang="ar-EG" sz="4400" b="1" dirty="0" smtClean="0"/>
              <a:t>  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150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7200" b="1" dirty="0" smtClean="0">
                <a:solidFill>
                  <a:srgbClr val="002060"/>
                </a:solidFill>
                <a:cs typeface="Arial" pitchFamily="34" charset="0"/>
              </a:rPr>
              <a:t>- الرَّمزِ </a:t>
            </a:r>
            <a:r>
              <a:rPr lang="ar-EG" sz="7200" b="1" dirty="0">
                <a:solidFill>
                  <a:srgbClr val="002060"/>
                </a:solidFill>
                <a:cs typeface="Arial" pitchFamily="34" charset="0"/>
              </a:rPr>
              <a:t>في مجالِ </a:t>
            </a:r>
            <a:r>
              <a:rPr lang="ar-EG" sz="7200" b="1" dirty="0" smtClean="0">
                <a:solidFill>
                  <a:srgbClr val="002060"/>
                </a:solidFill>
                <a:cs typeface="Arial" pitchFamily="34" charset="0"/>
              </a:rPr>
              <a:t>الأدبِ : </a:t>
            </a:r>
            <a:endParaRPr lang="en-US" sz="7200" b="1" dirty="0" smtClean="0">
              <a:solidFill>
                <a:srgbClr val="002060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س – ماذا يُعنَى بالرَّمزِ في مجالِ الأدبِ ؟ </a:t>
            </a:r>
          </a:p>
          <a:p>
            <a:pPr eaLnBrk="1" hangingPunct="1">
              <a:buNone/>
            </a:pPr>
            <a:r>
              <a:rPr lang="ar-EG" sz="5400" b="1" dirty="0" smtClean="0">
                <a:cs typeface="Arial" pitchFamily="34" charset="0"/>
              </a:rPr>
              <a:t>ج – إنَّ مُصطلحَ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الرَّمزِ » </a:t>
            </a:r>
            <a:r>
              <a:rPr lang="ar-EG" sz="5400" b="1" dirty="0" smtClean="0">
                <a:cs typeface="Arial" pitchFamily="34" charset="0"/>
              </a:rPr>
              <a:t>يعني فقط </a:t>
            </a:r>
            <a:r>
              <a:rPr lang="ar-EG" sz="5400" b="1" dirty="0" smtClean="0">
                <a:solidFill>
                  <a:srgbClr val="0070C0"/>
                </a:solidFill>
                <a:cs typeface="Arial" pitchFamily="34" charset="0"/>
              </a:rPr>
              <a:t>الكلمةَ</a:t>
            </a:r>
            <a:r>
              <a:rPr lang="ar-EG" sz="5400" b="1" dirty="0" smtClean="0">
                <a:cs typeface="Arial" pitchFamily="34" charset="0"/>
              </a:rPr>
              <a:t> </a:t>
            </a:r>
            <a:r>
              <a:rPr lang="ar-EG" sz="5400" b="1" dirty="0">
                <a:cs typeface="Arial" pitchFamily="34" charset="0"/>
              </a:rPr>
              <a:t>أو </a:t>
            </a:r>
            <a:r>
              <a:rPr lang="ar-EG" sz="5400" b="1" dirty="0">
                <a:solidFill>
                  <a:srgbClr val="0070C0"/>
                </a:solidFill>
                <a:cs typeface="Arial" pitchFamily="34" charset="0"/>
              </a:rPr>
              <a:t>التَّعبيرَ</a:t>
            </a:r>
            <a:r>
              <a:rPr lang="ar-EG" sz="5400" b="1" dirty="0">
                <a:cs typeface="Arial" pitchFamily="34" charset="0"/>
              </a:rPr>
              <a:t> الَّذي يدُلُّ </a:t>
            </a:r>
            <a:r>
              <a:rPr lang="ar-EG" sz="5400" b="1" dirty="0" smtClean="0">
                <a:cs typeface="Arial" pitchFamily="34" charset="0"/>
              </a:rPr>
              <a:t>على موضوعٍ أو حدَثٍ، والَّذي بدورِهِ يَدُلُّ على شيءٍ ما ، أو شيءٍ لَهُ مرجعيَّةٌ مُعيَّنَةٌ خارجَ ذاتِهِ .</a:t>
            </a:r>
            <a:r>
              <a:rPr lang="ar-EG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151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الرموز بين العمومِ والخصوصِ :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5400" b="1" u="sng" dirty="0" smtClean="0">
                <a:solidFill>
                  <a:srgbClr val="C00000"/>
                </a:solidFill>
              </a:rPr>
              <a:t>س هل هناك رموزٌ عامَّةٌ وأخرى خاصَّةٌ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smtClean="0"/>
              <a:t>ج – نعمٌ ، هناكَ </a:t>
            </a:r>
            <a:r>
              <a:rPr lang="ar-EG" sz="3600" b="1" dirty="0" smtClean="0">
                <a:solidFill>
                  <a:srgbClr val="002060"/>
                </a:solidFill>
              </a:rPr>
              <a:t>رمـــوزٌ عامَّةٌ </a:t>
            </a:r>
            <a:r>
              <a:rPr lang="ar-EG" sz="3600" b="1" dirty="0" smtClean="0"/>
              <a:t>، مثلُ : الهلالِ ، والصَّليـــبِ ، والَّلونِ الأسـودِ ، ونظيرِهِ الأحمرِ . وهناكَ </a:t>
            </a:r>
            <a:r>
              <a:rPr lang="ar-EG" sz="3600" b="1" dirty="0" smtClean="0">
                <a:solidFill>
                  <a:srgbClr val="002060"/>
                </a:solidFill>
              </a:rPr>
              <a:t>رموزٌ أخرى خاصَّـةٌ </a:t>
            </a:r>
            <a:r>
              <a:rPr lang="ar-EG" sz="3600" b="1" dirty="0" smtClean="0"/>
              <a:t>يستخدِمُهَا </a:t>
            </a:r>
            <a:r>
              <a:rPr lang="ar-EG" sz="2800" b="1" dirty="0" smtClean="0"/>
              <a:t>الأدباءُ </a:t>
            </a:r>
            <a:r>
              <a:rPr lang="ar-EG" b="1" dirty="0" smtClean="0"/>
              <a:t>والشُّعراءُ ، وغالبًا ما تكونُ هذه </a:t>
            </a:r>
            <a:r>
              <a:rPr lang="ar-EG" b="1" dirty="0" smtClean="0">
                <a:solidFill>
                  <a:srgbClr val="002060"/>
                </a:solidFill>
              </a:rPr>
              <a:t>الرُّمــوزُ الخاصَّةُ </a:t>
            </a:r>
            <a:r>
              <a:rPr lang="ar-EG" b="1" dirty="0" smtClean="0"/>
              <a:t>ذاتُ علاقةٍ ما بمضامينَ أو مفاهـــــــــيمَ تَصُبُّ في النِّهايةِ في عموميَّةٍ ما </a:t>
            </a:r>
            <a:r>
              <a:rPr lang="ar-EG" sz="4400" b="1" dirty="0" smtClean="0"/>
              <a:t>.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152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rgbClr val="002060"/>
                </a:solidFill>
              </a:rPr>
              <a:t>- أمثلةٌ تطبيقيَّةٌ دالَّةٌ على الرُّموزِ الخَاصَّةِ </a:t>
            </a:r>
            <a:endParaRPr lang="en-US" sz="5400" b="1" dirty="0" smtClean="0">
              <a:solidFill>
                <a:srgbClr val="00206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هل من أمثلةٍ </a:t>
            </a:r>
            <a:r>
              <a:rPr lang="ar-EG" sz="4400" b="1" u="sng" dirty="0">
                <a:solidFill>
                  <a:srgbClr val="C00000"/>
                </a:solidFill>
              </a:rPr>
              <a:t>تطبيقيَّةٍ دالَّةٍ تبينُ </a:t>
            </a:r>
            <a:r>
              <a:rPr lang="ar-EG" sz="4400" b="1" u="sng" dirty="0" smtClean="0">
                <a:solidFill>
                  <a:srgbClr val="C00000"/>
                </a:solidFill>
              </a:rPr>
              <a:t>بصورَةٍ جليَّةٍ </a:t>
            </a:r>
            <a:r>
              <a:rPr lang="ar-EG" sz="4400" b="1" u="sng" dirty="0">
                <a:solidFill>
                  <a:srgbClr val="C00000"/>
                </a:solidFill>
              </a:rPr>
              <a:t>عن </a:t>
            </a:r>
            <a:r>
              <a:rPr lang="ar-EG" sz="4400" b="1" u="sng" dirty="0" smtClean="0">
                <a:solidFill>
                  <a:srgbClr val="C00000"/>
                </a:solidFill>
              </a:rPr>
              <a:t>الرُّموزِ الخاصَّةِ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dirty="0" err="1" smtClean="0"/>
              <a:t>ج –</a:t>
            </a:r>
            <a:r>
              <a:rPr lang="ar-EG" sz="44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err="1" smtClean="0"/>
              <a:t>1 </a:t>
            </a:r>
            <a:r>
              <a:rPr lang="ar-EG" sz="2400" b="1" dirty="0" smtClean="0"/>
              <a:t>– </a:t>
            </a:r>
            <a:r>
              <a:rPr lang="ar-EG" sz="2400" b="1" dirty="0" smtClean="0">
                <a:solidFill>
                  <a:srgbClr val="00B050"/>
                </a:solidFill>
              </a:rPr>
              <a:t>شجرة البرتقال </a:t>
            </a:r>
            <a:r>
              <a:rPr lang="ar-EG" sz="2400" b="1" dirty="0" smtClean="0"/>
              <a:t>: </a:t>
            </a:r>
            <a:r>
              <a:rPr lang="ar-EG" sz="2000" b="1" dirty="0" smtClean="0"/>
              <a:t>أصبـحت من خـــــلال اِستعمالِهَا وتوظيفِهَا في </a:t>
            </a:r>
            <a:r>
              <a:rPr lang="ar-EG" sz="2000" b="1" dirty="0" smtClean="0">
                <a:solidFill>
                  <a:schemeClr val="accent2">
                    <a:lumMod val="50000"/>
                  </a:schemeClr>
                </a:solidFill>
              </a:rPr>
              <a:t>القضيَّةِ الفلسطينيَّةِ </a:t>
            </a:r>
            <a:r>
              <a:rPr lang="ar-EG" sz="2000" b="1" dirty="0" smtClean="0">
                <a:solidFill>
                  <a:srgbClr val="002060"/>
                </a:solidFill>
              </a:rPr>
              <a:t>رمـزًا</a:t>
            </a:r>
            <a:r>
              <a:rPr lang="ar-EG" sz="2000" b="1" dirty="0" smtClean="0"/>
              <a:t> لتلك </a:t>
            </a:r>
            <a:r>
              <a:rPr lang="ar-EG" sz="2000" b="1" dirty="0" err="1" smtClean="0"/>
              <a:t>القضيَّةِ .</a:t>
            </a:r>
            <a:r>
              <a:rPr lang="ar-EG" sz="2000" b="1" dirty="0" smtClean="0"/>
              <a:t>  </a:t>
            </a:r>
            <a:r>
              <a:rPr lang="ar-SA" sz="2000" b="1" dirty="0" smtClean="0"/>
              <a:t>2</a:t>
            </a:r>
            <a:r>
              <a:rPr lang="ar-EG" sz="2000" b="1" dirty="0" smtClean="0"/>
              <a:t>–</a:t>
            </a:r>
            <a:r>
              <a:rPr lang="ar-EG" sz="2800" b="1" dirty="0" smtClean="0"/>
              <a:t> </a:t>
            </a:r>
            <a:r>
              <a:rPr lang="ar-EG" sz="2800" b="1" dirty="0" err="1" smtClean="0"/>
              <a:t>لفظةُ </a:t>
            </a:r>
            <a:r>
              <a:rPr lang="ar-EG" sz="2800" b="1" dirty="0" smtClean="0">
                <a:solidFill>
                  <a:srgbClr val="0070C0"/>
                </a:solidFill>
              </a:rPr>
              <a:t>« </a:t>
            </a:r>
            <a:r>
              <a:rPr lang="ar-EG" sz="2800" b="1" dirty="0" err="1" smtClean="0">
                <a:solidFill>
                  <a:srgbClr val="0070C0"/>
                </a:solidFill>
              </a:rPr>
              <a:t>عائشةَ » </a:t>
            </a:r>
            <a:r>
              <a:rPr lang="ar-EG" sz="2000" b="1" dirty="0" smtClean="0"/>
              <a:t>: أصبحت من خلالِ توظيفِ بعضِ الشُّعراءِ </a:t>
            </a:r>
            <a:r>
              <a:rPr lang="ar-EG" sz="2000" b="1" dirty="0" err="1" smtClean="0"/>
              <a:t>لها </a:t>
            </a:r>
            <a:r>
              <a:rPr lang="ar-EG" sz="2000" b="1" dirty="0" smtClean="0"/>
              <a:t>، </a:t>
            </a:r>
            <a:r>
              <a:rPr lang="ar-EG" sz="2000" b="1" dirty="0" err="1" smtClean="0"/>
              <a:t>و</a:t>
            </a:r>
            <a:r>
              <a:rPr lang="ar-EG" sz="2000" b="1" dirty="0" err="1" smtClean="0">
                <a:solidFill>
                  <a:srgbClr val="002060"/>
                </a:solidFill>
              </a:rPr>
              <a:t>البيَّاتي</a:t>
            </a:r>
            <a:r>
              <a:rPr lang="ar-EG" sz="2000" b="1" dirty="0" smtClean="0"/>
              <a:t> منهم بشــكلٍ خــــــاصٍّ </a:t>
            </a:r>
            <a:r>
              <a:rPr lang="en-US" sz="2000" b="1" dirty="0" smtClean="0"/>
              <a:t> </a:t>
            </a:r>
            <a:r>
              <a:rPr lang="ar-SA" sz="2000" b="1" dirty="0" smtClean="0"/>
              <a:t> </a:t>
            </a:r>
            <a:r>
              <a:rPr lang="ar-EG" sz="2000" b="1" dirty="0" smtClean="0"/>
              <a:t>رمــزًا من رمـــوزِ المـيلادِ والانبعاثِ</a:t>
            </a:r>
            <a:endParaRPr lang="ar-SA" sz="2000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2000" b="1" dirty="0" smtClean="0"/>
              <a:t>   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153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rgbClr val="002060"/>
                </a:solidFill>
              </a:rPr>
              <a:t>- اهتمامُ الشِّعرِ الغربيِّ بالرَّمزِ وتوظيفُهُ </a:t>
            </a:r>
            <a:endParaRPr lang="en-US" sz="5400" b="1" dirty="0" smtClean="0">
              <a:solidFill>
                <a:srgbClr val="00206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هل اِهتمَّ الشِّعرُ الغربيُّ بالرَّمزِ وتوظيفِهِ ؟ </a:t>
            </a:r>
          </a:p>
          <a:p>
            <a:pPr eaLnBrk="1" hangingPunct="1">
              <a:buNone/>
              <a:defRPr/>
            </a:pPr>
            <a:r>
              <a:rPr lang="ar-EG" sz="6000" b="1" dirty="0" smtClean="0"/>
              <a:t>ج – نَعَمٌ ، </a:t>
            </a:r>
            <a:r>
              <a:rPr lang="ar-EG" sz="6000" b="1" dirty="0"/>
              <a:t>اِهتمَّ الشِّعرُ الغربيُّ </a:t>
            </a:r>
            <a:r>
              <a:rPr lang="ar-EG" sz="6000" b="1" dirty="0" smtClean="0">
                <a:solidFill>
                  <a:srgbClr val="002060"/>
                </a:solidFill>
              </a:rPr>
              <a:t>بالرَّمــزِ</a:t>
            </a:r>
            <a:r>
              <a:rPr lang="ar-EG" sz="6000" b="1" dirty="0" smtClean="0"/>
              <a:t> وتوظيفِهِ ، حيــثً نلحظُ  جُلَّ الشُّعراءِ الغربيِّينَ يوظِّفونَ جملةً من الرُّمـــوزِ </a:t>
            </a:r>
            <a:r>
              <a:rPr lang="ar-EG" sz="5400" b="1" dirty="0" smtClean="0"/>
              <a:t>الخاصَّةِ توظيفًا ذاتيًّا في جملة أشعارِهم .</a:t>
            </a:r>
            <a:r>
              <a:rPr lang="ar-EG" sz="6000" b="1" dirty="0" smtClean="0"/>
              <a:t>  </a:t>
            </a:r>
            <a:endParaRPr lang="en-US" sz="6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rgbClr val="002060"/>
                </a:solidFill>
              </a:rPr>
              <a:t>اِستخدامُ الرَّمزِ في النَّصِّ الأدبيِّ لا يعني إطلاقَ « المذهبِ الرَّمزيِّ » </a:t>
            </a:r>
            <a:endParaRPr lang="en-US" sz="4800" b="1" dirty="0" smtClean="0">
              <a:solidFill>
                <a:srgbClr val="002060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هل يعني اِستخدامنا للرَّمزِ في النَّصِّ الأدبيِّ إطلاقَ « المذهبِ الرَّمزيِّ » على هذا النَّصِّ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dirty="0" smtClean="0"/>
              <a:t>ج – لا بالطَّبعِ ، لأنَّ استخدامَ </a:t>
            </a:r>
            <a:r>
              <a:rPr lang="ar-EG" sz="4400" b="1" dirty="0" smtClean="0">
                <a:solidFill>
                  <a:srgbClr val="0070C0"/>
                </a:solidFill>
              </a:rPr>
              <a:t>الرَّمزِ</a:t>
            </a:r>
            <a:r>
              <a:rPr lang="ar-EG" sz="4400" b="1" dirty="0" smtClean="0"/>
              <a:t> في لُغةِ الأدبِ أو الشِّعرِ، أو بتعبيرٍ آخرَ أنَّ مجرَّدَ استخ</a:t>
            </a:r>
            <a:r>
              <a:rPr lang="ar-EG" sz="4400" b="1" dirty="0"/>
              <a:t>ـ</a:t>
            </a:r>
            <a:r>
              <a:rPr lang="ar-EG" sz="4400" b="1" dirty="0" smtClean="0"/>
              <a:t>دامِ الرَّمزِ في لغةِ نَصٍّ أدبيٍّ، كقصيدةٍ، أو روايةٍ، </a:t>
            </a:r>
            <a:r>
              <a:rPr lang="ar-EG" sz="4400" b="1" dirty="0" err="1" smtClean="0"/>
              <a:t>أوقصَّةٍ</a:t>
            </a:r>
            <a:r>
              <a:rPr lang="ar-EG" sz="4400" b="1" dirty="0" smtClean="0"/>
              <a:t> قصيرةٍ ، أو حتَّى مسرحيَّةٍ، لا يعني بالضَّرورةِ إطلاقَ اسم </a:t>
            </a:r>
            <a:r>
              <a:rPr lang="ar-EG" sz="4400" b="1" dirty="0" smtClean="0">
                <a:solidFill>
                  <a:srgbClr val="002060"/>
                </a:solidFill>
              </a:rPr>
              <a:t>« المذهبِ الرَّمزيِّ » </a:t>
            </a:r>
            <a:r>
              <a:rPr lang="ar-EG" sz="4400" b="1" dirty="0" smtClean="0"/>
              <a:t>على نمطيَّةِ هذا النَّصِّ </a:t>
            </a:r>
            <a:r>
              <a:rPr lang="ar-EG" sz="4400" dirty="0" smtClean="0"/>
              <a:t>.   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155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الرَّمزيَّةُ وتاريخُهَا الإنسانيُّ والأدبيُّ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استعرضْ ( اِستعرِضي ) بصورةٍ مجملةٍ تاريخ الرَّمزيَّةِ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dirty="0" err="1" smtClean="0"/>
              <a:t>ج </a:t>
            </a:r>
            <a:r>
              <a:rPr lang="ar-EG" sz="4400" b="1" dirty="0" smtClean="0"/>
              <a:t>– لقد جاءتِ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الرَّمزيَّةُ</a:t>
            </a:r>
            <a:r>
              <a:rPr lang="ar-EG" sz="4400" b="1" dirty="0" smtClean="0"/>
              <a:t> حركةٍ أدبيَّةٍ بعد </a:t>
            </a:r>
            <a:r>
              <a:rPr lang="ar-EG" sz="4400" b="1" dirty="0" smtClean="0">
                <a:solidFill>
                  <a:srgbClr val="002060"/>
                </a:solidFill>
              </a:rPr>
              <a:t>المدرسةِ </a:t>
            </a:r>
            <a:r>
              <a:rPr lang="ar-EG" sz="4400" b="1" dirty="0" err="1" smtClean="0">
                <a:solidFill>
                  <a:srgbClr val="002060"/>
                </a:solidFill>
              </a:rPr>
              <a:t>البرناسيَّةِ</a:t>
            </a:r>
            <a:r>
              <a:rPr lang="ar-EG" sz="4400" b="1" dirty="0" smtClean="0">
                <a:solidFill>
                  <a:srgbClr val="002060"/>
                </a:solidFill>
              </a:rPr>
              <a:t> </a:t>
            </a:r>
            <a:r>
              <a:rPr lang="ar-EG" sz="4400" b="1" dirty="0" smtClean="0"/>
              <a:t>، واِستمرارًا للثَّورةِ </a:t>
            </a:r>
            <a:r>
              <a:rPr lang="ar-EG" sz="4400" b="1" dirty="0" smtClean="0">
                <a:solidFill>
                  <a:srgbClr val="002060"/>
                </a:solidFill>
              </a:rPr>
              <a:t>الرومانسيَّةِ </a:t>
            </a:r>
            <a:r>
              <a:rPr lang="ar-EG" sz="4400" b="1" dirty="0" smtClean="0"/>
              <a:t>في الشِّعرِ </a:t>
            </a:r>
            <a:r>
              <a:rPr lang="ar-EG" sz="4400" b="1" dirty="0" smtClean="0">
                <a:solidFill>
                  <a:schemeClr val="accent6">
                    <a:lumMod val="50000"/>
                  </a:schemeClr>
                </a:solidFill>
              </a:rPr>
              <a:t>الفرنسيِّ</a:t>
            </a:r>
            <a:r>
              <a:rPr lang="ar-EG" sz="4400" b="1" dirty="0" smtClean="0"/>
              <a:t> في القرنِ </a:t>
            </a:r>
            <a:r>
              <a:rPr lang="ar-EG" sz="4400" b="1" dirty="0" smtClean="0">
                <a:solidFill>
                  <a:srgbClr val="FF0000"/>
                </a:solidFill>
              </a:rPr>
              <a:t>التَّاسعِ عشر </a:t>
            </a:r>
            <a:r>
              <a:rPr lang="ar-EG" sz="4400" b="1" dirty="0" smtClean="0"/>
              <a:t>كردِّ فعلٍ </a:t>
            </a:r>
            <a:r>
              <a:rPr lang="ar-EG" sz="4400" b="1" dirty="0" err="1" smtClean="0"/>
              <a:t>على </a:t>
            </a:r>
            <a:r>
              <a:rPr lang="ar-EG" sz="4400" b="1" dirty="0" smtClean="0">
                <a:solidFill>
                  <a:srgbClr val="00B050"/>
                </a:solidFill>
              </a:rPr>
              <a:t>« </a:t>
            </a:r>
            <a:r>
              <a:rPr lang="ar-EG" sz="4400" b="1" dirty="0" err="1" smtClean="0">
                <a:solidFill>
                  <a:srgbClr val="00B050"/>
                </a:solidFill>
              </a:rPr>
              <a:t>الطَّبيعيَّة </a:t>
            </a:r>
            <a:r>
              <a:rPr lang="ar-EG" sz="4400" b="1" dirty="0" smtClean="0">
                <a:solidFill>
                  <a:srgbClr val="00B050"/>
                </a:solidFill>
              </a:rPr>
              <a:t>» </a:t>
            </a:r>
            <a:r>
              <a:rPr lang="ar-EG" sz="3600" b="1" dirty="0" smtClean="0"/>
              <a:t>الَّتي </a:t>
            </a:r>
            <a:r>
              <a:rPr lang="ar-EG" sz="3600" b="1" dirty="0" err="1" smtClean="0"/>
              <a:t>قادَهَا </a:t>
            </a:r>
            <a:r>
              <a:rPr lang="ar-EG" sz="4400" b="1" dirty="0" smtClean="0">
                <a:solidFill>
                  <a:srgbClr val="002060"/>
                </a:solidFill>
              </a:rPr>
              <a:t>« إميل </a:t>
            </a:r>
            <a:r>
              <a:rPr lang="ar-EG" sz="4400" b="1" dirty="0" err="1" smtClean="0">
                <a:solidFill>
                  <a:srgbClr val="002060"/>
                </a:solidFill>
              </a:rPr>
              <a:t>زُولا »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156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dirty="0" smtClean="0">
                <a:solidFill>
                  <a:schemeClr val="tx2">
                    <a:lumMod val="75000"/>
                  </a:schemeClr>
                </a:solidFill>
              </a:rPr>
              <a:t>موضوعُ المدرسةِ الرَّمزيَّةِ النَّقديَّةِ 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اِستعرِض ( اِستعرضي ) بصورةٍ مختصرةٍ موضوعَ المدرسةِ « الر َّمزيَّةِ » النَّقديَّةِ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يبدو موضـــوعُ المدرسةِ </a:t>
            </a:r>
            <a:r>
              <a:rPr lang="ar-EG" b="1" dirty="0" smtClean="0">
                <a:solidFill>
                  <a:srgbClr val="002060"/>
                </a:solidFill>
              </a:rPr>
              <a:t>« الرَّمـــــزيَّةِ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النَّقديَّةِ متمثِّلًا في عــــودةِ العواطــفِ الدَّاخلـيَّةِ والتَّجــربةِ الجمالــيَّةِ الفرديَّةِ ، بعدَ أن </a:t>
            </a:r>
            <a:r>
              <a:rPr lang="ar-SA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انهتمت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المدرسة 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« </a:t>
            </a:r>
            <a:r>
              <a:rPr lang="ar-EG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البرناسـيَّةُ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b="1" dirty="0" err="1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بالجانب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الحسِّيِّ </a:t>
            </a:r>
            <a:r>
              <a:rPr lang="ar-EG" b="1" dirty="0" smtClean="0">
                <a:solidFill>
                  <a:schemeClr val="tx2">
                    <a:lumMod val="50000"/>
                  </a:schemeClr>
                </a:solidFill>
              </a:rPr>
              <a:t>« المادِّيِّ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157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مواضعُ الاختلافِ بينَ الرَّمزيَّةِ والرُّومانسيَّةِ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أبنْ (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أبيني</a:t>
            </a:r>
            <a:r>
              <a:rPr lang="ar-EG" sz="4000" b="1" u="sng" dirty="0" smtClean="0">
                <a:solidFill>
                  <a:srgbClr val="C00000"/>
                </a:solidFill>
              </a:rPr>
              <a:t>) مواضعَ الاختلافِ بينَ الرَّمزيَّةِ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>
                <a:solidFill>
                  <a:srgbClr val="C00000"/>
                </a:solidFill>
              </a:rPr>
              <a:t> </a:t>
            </a:r>
            <a:r>
              <a:rPr lang="ar-EG" sz="4000" b="1" u="sng" dirty="0" smtClean="0">
                <a:solidFill>
                  <a:srgbClr val="C00000"/>
                </a:solidFill>
              </a:rPr>
              <a:t>والرُّومانسيَّةِ الفرنسيَّةِ التَّاريخيَّةِ ؟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تختلف</a:t>
            </a:r>
            <a:r>
              <a:rPr lang="ar-EG" sz="2800" b="1" dirty="0" smtClean="0">
                <a:solidFill>
                  <a:schemeClr val="accent2">
                    <a:lumMod val="50000"/>
                  </a:schemeClr>
                </a:solidFill>
              </a:rPr>
              <a:t> الرَّمزيَّةُ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 </a:t>
            </a:r>
            <a:r>
              <a:rPr lang="ar-EG" sz="2800" b="1" dirty="0" smtClean="0">
                <a:solidFill>
                  <a:srgbClr val="00B050"/>
                </a:solidFill>
              </a:rPr>
              <a:t>الرُّومانسيَّةِ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الفرنسيَّةِ التَّاريخيَّةِ في نقاطٍ بعينِهَا،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منها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1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– دقَّتُهَا الشَّديدةُ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– اِهتمامُهَا بالحياةِ الدَّاخليَّةِ .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3 – تَجنُّبُهَا النَّزعةَ العاطفيَّةَ المُفرطةَ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4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– تجنُّبُهَا الموضوعاتِ السِياسيَّةَ والعامَّةَ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5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– حرصُهَا على عدم الوقوعِ في أيِّ نمطٍ من أنماطِ الالتزام مهما كانَ .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158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>
                <a:solidFill>
                  <a:srgbClr val="002060"/>
                </a:solidFill>
              </a:rPr>
              <a:t>الرَّمزيَّةُ من حركةٍ نقديَّةٍ إلى مدرسةٍ نقديَّة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- كيفَ تحوَّلت الرَّمزيَّةُ من حركةٍ نقديَّةٍ إلى مدرسةٍ نقديَّةٍ ؟ </a:t>
            </a:r>
          </a:p>
          <a:p>
            <a:pPr>
              <a:buNone/>
            </a:pPr>
            <a:r>
              <a:rPr lang="ar-EG" sz="3600" b="1" dirty="0" smtClean="0"/>
              <a:t>ج – إنَّ </a:t>
            </a:r>
            <a:r>
              <a:rPr lang="ar-EG" sz="3600" b="1" dirty="0" smtClean="0">
                <a:solidFill>
                  <a:srgbClr val="002060"/>
                </a:solidFill>
              </a:rPr>
              <a:t>الرَّمزيَّةَ</a:t>
            </a:r>
            <a:r>
              <a:rPr lang="ar-EG" sz="3600" b="1" dirty="0" smtClean="0"/>
              <a:t> تحوَّلت </a:t>
            </a:r>
            <a:r>
              <a:rPr lang="ar-SA" sz="3600" b="1" dirty="0" smtClean="0"/>
              <a:t>من </a:t>
            </a:r>
            <a:r>
              <a:rPr lang="ar-EG" sz="3600" b="1" dirty="0" smtClean="0"/>
              <a:t>حركةً نقديَّةً إلى مدرسةٍ نقديَّــةٍ في النِّصــفِ الثَّاني مـن القرنِ التَّاسعِ عشرِ الميلاديِّ على أيـــــدي مجموعةٍ من الشُّعراءِ الفرنسيِّينَ ،على رأسِهم الشَّاعرِ </a:t>
            </a:r>
            <a:r>
              <a:rPr lang="ar-EG" sz="3600" b="1" dirty="0" smtClean="0">
                <a:solidFill>
                  <a:srgbClr val="FF0000"/>
                </a:solidFill>
              </a:rPr>
              <a:t>« </a:t>
            </a:r>
            <a:r>
              <a:rPr lang="ar-EG" sz="3600" b="1" dirty="0" err="1" smtClean="0">
                <a:solidFill>
                  <a:srgbClr val="FF0000"/>
                </a:solidFill>
              </a:rPr>
              <a:t>بودلير</a:t>
            </a:r>
            <a:r>
              <a:rPr lang="ar-EG" sz="3600" b="1" dirty="0" smtClean="0">
                <a:solidFill>
                  <a:srgbClr val="FF0000"/>
                </a:solidFill>
              </a:rPr>
              <a:t> » </a:t>
            </a:r>
            <a:r>
              <a:rPr lang="ar-EG" sz="3600" b="1" dirty="0" smtClean="0"/>
              <a:t>من خلالِ ديوانِهِ الشَّهيرِ ( </a:t>
            </a:r>
            <a:r>
              <a:rPr lang="ar-EG" sz="3600" b="1" dirty="0" smtClean="0">
                <a:solidFill>
                  <a:srgbClr val="00B050"/>
                </a:solidFill>
              </a:rPr>
              <a:t>أزهارِ </a:t>
            </a:r>
            <a:r>
              <a:rPr lang="ar-EG" sz="3600" b="1" dirty="0" err="1" smtClean="0">
                <a:solidFill>
                  <a:schemeClr val="accent2">
                    <a:lumMod val="50000"/>
                  </a:schemeClr>
                </a:solidFill>
              </a:rPr>
              <a:t>الشَّر</a:t>
            </a:r>
            <a:r>
              <a:rPr lang="ar-EG" sz="3600" b="1" dirty="0" err="1" smtClean="0">
                <a:solidFill>
                  <a:srgbClr val="00B050"/>
                </a:solidFill>
              </a:rPr>
              <a:t>ِّ )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13761975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159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>
                <a:solidFill>
                  <a:srgbClr val="002060"/>
                </a:solidFill>
              </a:rPr>
              <a:t>الرَّمزيَّةُ من حركةٍ نقديَّةٍ إلى مدرسةٍ نقديَّة</a:t>
            </a:r>
            <a:endParaRPr lang="en-US" sz="5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امتدَّ هذا التَّحوُّلُ عند بقيَّةِ شعراء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الرَّمزيَّةِ ؟</a:t>
            </a:r>
            <a:endParaRPr lang="ar-EG" sz="40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2400" b="1" dirty="0"/>
              <a:t>ن</a:t>
            </a:r>
            <a:r>
              <a:rPr lang="ar-EG" sz="2400" b="1" dirty="0" smtClean="0"/>
              <a:t>عمٌ ، اِمتدَّ هذا التَّحوُّلُ  </a:t>
            </a:r>
            <a:r>
              <a:rPr lang="ar-EG" sz="2400" b="1" dirty="0"/>
              <a:t>إلى مجموعةٍ من الشُّعراء – روَّاد </a:t>
            </a:r>
            <a:r>
              <a:rPr lang="ar-EG" sz="2400" b="1" dirty="0" smtClean="0"/>
              <a:t>تلك المدرسة </a:t>
            </a:r>
            <a:r>
              <a:rPr lang="ar-EG" sz="2400" b="1" dirty="0"/>
              <a:t>الرَّمزيَّة </a:t>
            </a:r>
            <a:r>
              <a:rPr lang="ar-EG" sz="2400" b="1" dirty="0" smtClean="0"/>
              <a:t>– الرَّمزيِّينَ الَّلاحقينَ </a:t>
            </a:r>
            <a:r>
              <a:rPr lang="ar-EG" sz="2400" b="1" dirty="0"/>
              <a:t>بهِ ، من أمثال : </a:t>
            </a:r>
          </a:p>
          <a:p>
            <a:pPr>
              <a:buNone/>
            </a:pPr>
            <a:r>
              <a:rPr lang="ar-EG" sz="2800" b="1" dirty="0">
                <a:solidFill>
                  <a:srgbClr val="002060"/>
                </a:solidFill>
              </a:rPr>
              <a:t>1 – آرثر </a:t>
            </a:r>
            <a:r>
              <a:rPr lang="ar-EG" sz="2800" b="1" dirty="0" err="1" smtClean="0">
                <a:solidFill>
                  <a:srgbClr val="002060"/>
                </a:solidFill>
              </a:rPr>
              <a:t>رمبو</a:t>
            </a:r>
            <a:endParaRPr lang="ar-EG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 2 – </a:t>
            </a:r>
            <a:r>
              <a:rPr lang="ar-EG" sz="2800" b="1" dirty="0">
                <a:solidFill>
                  <a:srgbClr val="002060"/>
                </a:solidFill>
              </a:rPr>
              <a:t>بول </a:t>
            </a:r>
            <a:r>
              <a:rPr lang="ar-EG" sz="2800" b="1" dirty="0" err="1" smtClean="0">
                <a:solidFill>
                  <a:srgbClr val="002060"/>
                </a:solidFill>
              </a:rPr>
              <a:t>فارلين</a:t>
            </a:r>
            <a:endParaRPr lang="ar-EG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3 </a:t>
            </a:r>
            <a:r>
              <a:rPr lang="ar-EG" sz="2800" b="1" dirty="0">
                <a:solidFill>
                  <a:srgbClr val="002060"/>
                </a:solidFill>
              </a:rPr>
              <a:t>– ستيفان </a:t>
            </a:r>
            <a:r>
              <a:rPr lang="ar-EG" sz="2800" b="1" dirty="0" err="1" smtClean="0">
                <a:solidFill>
                  <a:srgbClr val="002060"/>
                </a:solidFill>
              </a:rPr>
              <a:t>ملارميه</a:t>
            </a:r>
            <a:endParaRPr lang="ar-EG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4 </a:t>
            </a:r>
            <a:r>
              <a:rPr lang="ar-EG" sz="2800" b="1" dirty="0">
                <a:solidFill>
                  <a:srgbClr val="002060"/>
                </a:solidFill>
              </a:rPr>
              <a:t>– بول </a:t>
            </a:r>
            <a:r>
              <a:rPr lang="ar-EG" sz="2800" b="1" dirty="0" err="1" smtClean="0">
                <a:solidFill>
                  <a:srgbClr val="002060"/>
                </a:solidFill>
              </a:rPr>
              <a:t>فاليري</a:t>
            </a:r>
            <a:endParaRPr lang="en-US" sz="2800" b="1" dirty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4858603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>
                <a:solidFill>
                  <a:srgbClr val="002060"/>
                </a:solidFill>
              </a:rPr>
              <a:t>- أصولُ الرَّمزيَّةِ والمثاليَّةُ الأفلاطونيَّةُ 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2800" b="1" u="sng" dirty="0" smtClean="0">
                <a:solidFill>
                  <a:srgbClr val="C00000"/>
                </a:solidFill>
              </a:rPr>
              <a:t>س « يقول بعضُ الباحثينَ: تعودُ أصولُ الرَّمزَّيَّةِ إلى مثاليَّةِ « أفلاطون » اِشرحْ (اِشْرَحِي) تلكَ المقولةَ في إيجازٍ غيرِ مُخِلٍّ؟  </a:t>
            </a:r>
          </a:p>
          <a:p>
            <a:pPr>
              <a:buNone/>
            </a:pPr>
            <a:r>
              <a:rPr lang="ar-EG" sz="4800" b="1" dirty="0" smtClean="0"/>
              <a:t>ج</a:t>
            </a:r>
            <a:r>
              <a:rPr lang="ar-EG" b="1" dirty="0" smtClean="0"/>
              <a:t> – يعيدُ بعضُ الدَّارسينَ أصـــولَ 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الرَّمزيَّةِ</a:t>
            </a:r>
            <a:r>
              <a:rPr lang="ar-EG" b="1" dirty="0" smtClean="0"/>
              <a:t> إلى مثاليَّةِ </a:t>
            </a:r>
            <a:r>
              <a:rPr lang="ar-EG" b="1" dirty="0" smtClean="0">
                <a:solidFill>
                  <a:srgbClr val="002060"/>
                </a:solidFill>
              </a:rPr>
              <a:t>« أفلاطــــونَ » </a:t>
            </a:r>
            <a:r>
              <a:rPr lang="ar-EG" b="1" dirty="0" smtClean="0"/>
              <a:t>الَّتي كانت تنكرُ حقائقَ الأشياءِ المحسوسةِ ، ولا ترى فيهَا غير صورٍ للحقائقِ المثاليَّةِ البعيدةِ عن عالمنا المحسوسِ </a:t>
            </a:r>
            <a:r>
              <a:rPr lang="ar-EG" sz="4800" b="1" dirty="0" smtClean="0"/>
              <a:t>. </a:t>
            </a:r>
            <a:endParaRPr lang="en-US" sz="4800" b="1" dirty="0"/>
          </a:p>
        </p:txBody>
      </p:sp>
    </p:spTree>
    <p:extLst>
      <p:ext uri="{BB962C8B-B14F-4D97-AF65-F5344CB8AC3E}">
        <p14:creationId xmlns="" xmlns:p14="http://schemas.microsoft.com/office/powerpoint/2010/main" val="268003098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حقائقُ الأشياءِ عند الرَّمزيِّينَ وعلاقَتُهَا بالعقلِ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اِستعرض (استعرِضي) حقائقَ الأشياءِ عندَ الرَّمزيِّينَ؟ </a:t>
            </a:r>
          </a:p>
          <a:p>
            <a:pPr>
              <a:buNone/>
            </a:pPr>
            <a:r>
              <a:rPr lang="ar-EG" sz="4800" b="1" dirty="0" smtClean="0"/>
              <a:t>ج – إنَّ حقائقَ الأشياءِ من وُجهةِ نظرِ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الرَّمزيِّينَ</a:t>
            </a:r>
            <a:r>
              <a:rPr lang="ar-EG" sz="4800" b="1" dirty="0" smtClean="0"/>
              <a:t> يستحيلُ إدراكُهَا من خلالِ </a:t>
            </a:r>
            <a:r>
              <a:rPr lang="ar-EG" sz="4800" b="1" u="sng" dirty="0" smtClean="0">
                <a:solidFill>
                  <a:srgbClr val="0070C0"/>
                </a:solidFill>
              </a:rPr>
              <a:t>العقلِ الواعي </a:t>
            </a:r>
            <a:r>
              <a:rPr lang="ar-EG" sz="4800" b="1" dirty="0" smtClean="0"/>
              <a:t>، وكلُّ ما يمكنُ إدراكُهُ منها هو ظواهــرها الخارجيَّة، وليست هذه المظاهرُ الخارجــــيَّةُ للأشياءِ أكثرَ من صورٍ ذهنيَّةٍ لها تنعكسُ في مدارِكنا . </a:t>
            </a:r>
            <a:endParaRPr lang="en-US" sz="4800" b="1" dirty="0"/>
          </a:p>
        </p:txBody>
      </p:sp>
    </p:spTree>
    <p:extLst>
      <p:ext uri="{BB962C8B-B14F-4D97-AF65-F5344CB8AC3E}">
        <p14:creationId xmlns="" xmlns:p14="http://schemas.microsoft.com/office/powerpoint/2010/main" val="261989932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العقلُ الواعي والعقلُ </a:t>
            </a:r>
            <a:r>
              <a:rPr lang="ar-EG" sz="4800" b="1" dirty="0" err="1" smtClean="0">
                <a:solidFill>
                  <a:srgbClr val="002060"/>
                </a:solidFill>
              </a:rPr>
              <a:t>الَّلاواعي</a:t>
            </a:r>
            <a:r>
              <a:rPr lang="ar-EG" sz="4800" b="1" dirty="0" smtClean="0">
                <a:solidFill>
                  <a:srgbClr val="002060"/>
                </a:solidFill>
              </a:rPr>
              <a:t> عندَ الرَّمزيِّينَ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– وماذا عن رؤيتُهُم إزاءَ العقلِ الواعي </a:t>
            </a:r>
            <a:r>
              <a:rPr lang="ar-EG" sz="3600" b="1" u="sng" dirty="0" err="1" smtClean="0">
                <a:solidFill>
                  <a:srgbClr val="C00000"/>
                </a:solidFill>
              </a:rPr>
              <a:t>والَّلاواعي</a:t>
            </a:r>
            <a:r>
              <a:rPr lang="ar-EG" sz="36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sz="4400" b="1" dirty="0" smtClean="0"/>
              <a:t>ج – إنَّ </a:t>
            </a:r>
            <a:r>
              <a:rPr lang="ar-EG" sz="4400" b="1" dirty="0" smtClean="0">
                <a:solidFill>
                  <a:srgbClr val="0070C0"/>
                </a:solidFill>
              </a:rPr>
              <a:t>العقلَ الواعيَ </a:t>
            </a:r>
            <a:r>
              <a:rPr lang="ar-EG" sz="4400" b="1" dirty="0" smtClean="0"/>
              <a:t>– كما يقــولُ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الرَّمزيُّونَ</a:t>
            </a:r>
            <a:r>
              <a:rPr lang="ar-EG" sz="4400" b="1" dirty="0" smtClean="0"/>
              <a:t> – عقلٌ محدودٌ ، ووراءَ هذا العقلِ المحــدودِ حقلٌ فسيــحٌ من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العقلِ </a:t>
            </a:r>
            <a:r>
              <a:rPr lang="ar-EG" sz="4400" b="1" dirty="0" err="1" smtClean="0">
                <a:solidFill>
                  <a:schemeClr val="accent2">
                    <a:lumMod val="50000"/>
                  </a:schemeClr>
                </a:solidFill>
              </a:rPr>
              <a:t>الَّلاواعي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sz="4400" b="1" dirty="0" smtClean="0"/>
              <a:t>( </a:t>
            </a:r>
            <a:r>
              <a:rPr lang="ar-EG" sz="4400" b="1" dirty="0" smtClean="0">
                <a:solidFill>
                  <a:schemeClr val="bg2">
                    <a:lumMod val="25000"/>
                  </a:schemeClr>
                </a:solidFill>
              </a:rPr>
              <a:t>العقل الباطـن </a:t>
            </a:r>
            <a:r>
              <a:rPr lang="ar-EG" sz="4400" b="1" dirty="0" smtClean="0"/>
              <a:t>) ، وحولَ هذا العقلِ </a:t>
            </a:r>
            <a:r>
              <a:rPr lang="ar-EG" sz="4400" b="1" dirty="0" smtClean="0">
                <a:solidFill>
                  <a:schemeClr val="bg2">
                    <a:lumMod val="25000"/>
                  </a:schemeClr>
                </a:solidFill>
              </a:rPr>
              <a:t>« الباطنِ » </a:t>
            </a:r>
            <a:r>
              <a:rPr lang="ar-EG" sz="4400" b="1" dirty="0" err="1" smtClean="0">
                <a:solidFill>
                  <a:schemeClr val="accent2">
                    <a:lumMod val="50000"/>
                  </a:schemeClr>
                </a:solidFill>
              </a:rPr>
              <a:t>الَّلاواعي</a:t>
            </a:r>
            <a:r>
              <a:rPr lang="ar-EG" sz="4400" b="1" dirty="0" smtClean="0"/>
              <a:t> تركَّزت مجهوداتُ كثيرٍ من العلماءِ والفلاسفةِ .   </a:t>
            </a:r>
            <a:endParaRPr lang="en-US" sz="4400" b="1" dirty="0"/>
          </a:p>
        </p:txBody>
      </p:sp>
    </p:spTree>
    <p:extLst>
      <p:ext uri="{BB962C8B-B14F-4D97-AF65-F5344CB8AC3E}">
        <p14:creationId xmlns="" xmlns:p14="http://schemas.microsoft.com/office/powerpoint/2010/main" val="315127175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الُّلغةُ – كالعقلِ الواعي – غير مدركةِ للحقائقِ المثاليَّةِ عندَ الرَّمزيِّينَ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5400" b="1" u="sng" dirty="0" smtClean="0">
                <a:solidFill>
                  <a:srgbClr val="C00000"/>
                </a:solidFill>
              </a:rPr>
              <a:t>ماذا عن الُّلغةِ عندَ الرَّمزيِّينَ ؟</a:t>
            </a:r>
          </a:p>
          <a:p>
            <a:pPr>
              <a:buNone/>
            </a:pPr>
            <a:r>
              <a:rPr lang="ar-EG" sz="3600" b="1" dirty="0" smtClean="0"/>
              <a:t>ج - كان من نتيجةِ محدوديَّةِ </a:t>
            </a:r>
            <a:r>
              <a:rPr lang="ar-EG" sz="3600" b="1" dirty="0" smtClean="0">
                <a:solidFill>
                  <a:srgbClr val="00B0F0"/>
                </a:solidFill>
              </a:rPr>
              <a:t>العقلِ الواعي </a:t>
            </a:r>
            <a:r>
              <a:rPr lang="ar-EG" sz="3600" b="1" dirty="0" smtClean="0">
                <a:solidFill>
                  <a:srgbClr val="0070C0"/>
                </a:solidFill>
              </a:rPr>
              <a:t>(الحسِّ) </a:t>
            </a:r>
            <a:r>
              <a:rPr lang="ar-EG" sz="3600" b="1" dirty="0" smtClean="0"/>
              <a:t>في إدراكِ </a:t>
            </a:r>
            <a:r>
              <a:rPr lang="ar-EG" sz="3600" b="1" dirty="0" smtClean="0">
                <a:solidFill>
                  <a:srgbClr val="00B050"/>
                </a:solidFill>
              </a:rPr>
              <a:t>الحقائقِ المثاليَّةِ </a:t>
            </a:r>
            <a:r>
              <a:rPr lang="ar-EG" sz="3600" b="1" dirty="0" smtClean="0"/>
              <a:t>لــــدى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الرَّمزيِّينَ</a:t>
            </a:r>
            <a:r>
              <a:rPr lang="ar-EG" sz="3600" b="1" dirty="0" smtClean="0"/>
              <a:t> أن عدَّ أولئكَ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الرَّمزيُّونَ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tx2">
                    <a:lumMod val="50000"/>
                  </a:schemeClr>
                </a:solidFill>
              </a:rPr>
              <a:t>الُّلغةَ</a:t>
            </a:r>
            <a:r>
              <a:rPr lang="ar-EG" sz="3600" b="1" dirty="0" smtClean="0"/>
              <a:t> غيرَ قادرةٍ على نقلِ حقائــقِ الأشياءِ ، وهي ( أي تلك </a:t>
            </a:r>
            <a:r>
              <a:rPr lang="ar-EG" sz="3600" b="1" dirty="0" smtClean="0">
                <a:solidFill>
                  <a:schemeClr val="tx2">
                    <a:lumMod val="50000"/>
                  </a:schemeClr>
                </a:solidFill>
              </a:rPr>
              <a:t>الُّلُغةُ</a:t>
            </a:r>
            <a:r>
              <a:rPr lang="ar-EG" sz="3600" b="1" dirty="0" smtClean="0"/>
              <a:t> ) ليست إلَّا رمــوزًا تَمَّ اِختراعُهَا ؛ لِتُثيرَ الصُّــورَ الذِّهنيَّةَ الخارجـــيَّةَ . 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87797544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164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</a:rPr>
              <a:t>- الرَّمزُ وتوظيفُهُ شعريًّا </a:t>
            </a:r>
            <a:endParaRPr lang="en-US" sz="8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كيفَ رأى الدَّارسون توظيفَ الرَّمزِ عندَ أعلامِ الشُّعراءِ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إنَّ هؤلاءِ الدَّارسينَ عندما يتحدَّثـــــــــــونَ عن </a:t>
            </a:r>
            <a:r>
              <a:rPr lang="ar-EG" sz="28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2800" b="1" dirty="0" smtClean="0">
                <a:solidFill>
                  <a:schemeClr val="accent2">
                    <a:lumMod val="50000"/>
                  </a:schemeClr>
                </a:solidFill>
              </a:rPr>
              <a:t>المدرسةِ الرَّمزيَّةِ »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لا يصــفــونَ مثلَ هـــــؤلاءِ الأعلامِ </a:t>
            </a:r>
            <a:r>
              <a:rPr lang="ar-EG" sz="2800" b="1" dirty="0" smtClean="0">
                <a:solidFill>
                  <a:schemeClr val="tx2">
                    <a:lumMod val="50000"/>
                  </a:schemeClr>
                </a:solidFill>
              </a:rPr>
              <a:t>( أعلامِ المدرسةِ الرَّمزيَّةِ )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على أنَّهم مــن شعراءِ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« الرَّمزيَّةِ »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بل مِمَن وَظَّفُوا تقنيَةَ الرَّمزِ في أشعارِهِم ، وجعلوهُ وسيــلَةً ، وليسَ بالضَّرورةِ أن يكونَ بغرضِ الإيحاءِ ، كما يبتغي </a:t>
            </a:r>
            <a:r>
              <a:rPr lang="ar-EG" sz="2800" b="1" dirty="0" smtClean="0">
                <a:solidFill>
                  <a:srgbClr val="0070C0"/>
                </a:solidFill>
              </a:rPr>
              <a:t>الرَّمزيُّونَ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. 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165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الشِّعرُ العربيُّ الحداثيُّ وعلاقَتُهُ بالرَّمزيَّةِ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– « يقولُ جمعٌ من نقَّادِنا المعاصرينَ : إنَّ الشِّعر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العربيّ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« الحداثيّ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» اِستخدمَ الرَّمزَ بكثرةٍ وتنوُّعٍ »، اِشرحْ ( اِشرَحِي ) ذلكَ بصورةٍ مجملةٍ ؟</a:t>
            </a:r>
            <a:r>
              <a:rPr lang="ar-EG" sz="3600" b="1" u="sng" dirty="0" smtClean="0"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EG" sz="3600" b="1" dirty="0" smtClean="0">
                <a:cs typeface="Arial" pitchFamily="34" charset="0"/>
              </a:rPr>
              <a:t>ج – يتَّكئُ الشِّعرُ العربيُّ المعاصر</a:t>
            </a:r>
            <a:r>
              <a:rPr lang="ar-SA" sz="3600" b="1" dirty="0" smtClean="0">
                <a:cs typeface="Arial" pitchFamily="34" charset="0"/>
              </a:rPr>
              <a:t>ُ</a:t>
            </a:r>
            <a:r>
              <a:rPr lang="ar-EG" sz="3600" b="1" dirty="0" smtClean="0">
                <a:cs typeface="Arial" pitchFamily="34" charset="0"/>
              </a:rPr>
              <a:t> و</a:t>
            </a:r>
            <a:r>
              <a:rPr lang="ar-EG" sz="3600" b="1" dirty="0" smtClean="0">
                <a:solidFill>
                  <a:srgbClr val="002060"/>
                </a:solidFill>
                <a:cs typeface="Arial" pitchFamily="34" charset="0"/>
              </a:rPr>
              <a:t>« الحداثيُّ » </a:t>
            </a:r>
            <a:r>
              <a:rPr lang="ar-EG" sz="3600" b="1" dirty="0" smtClean="0">
                <a:cs typeface="Arial" pitchFamily="34" charset="0"/>
              </a:rPr>
              <a:t>منه بوجــــــــهٍ خاصٍّ على </a:t>
            </a:r>
            <a:r>
              <a:rPr lang="ar-EG" sz="3600" b="1" dirty="0" smtClean="0">
                <a:solidFill>
                  <a:srgbClr val="002060"/>
                </a:solidFill>
                <a:cs typeface="Arial" pitchFamily="34" charset="0"/>
              </a:rPr>
              <a:t>الرَّمزِ</a:t>
            </a:r>
            <a:r>
              <a:rPr lang="ar-EG" sz="3600" b="1" dirty="0" smtClean="0">
                <a:cs typeface="Arial" pitchFamily="34" charset="0"/>
              </a:rPr>
              <a:t> كثيرًا ، كما يستخـــــدمُ جملةً من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الرُّمـــــوزِ</a:t>
            </a:r>
            <a:r>
              <a:rPr lang="ar-EG" sz="3600" b="1" dirty="0" smtClean="0">
                <a:cs typeface="Arial" pitchFamily="34" charset="0"/>
              </a:rPr>
              <a:t> ، سواءٌ كانت </a:t>
            </a:r>
            <a:r>
              <a:rPr lang="ar-EG" sz="3600" b="1" dirty="0" smtClean="0">
                <a:solidFill>
                  <a:srgbClr val="0070C0"/>
                </a:solidFill>
                <a:cs typeface="Arial" pitchFamily="34" charset="0"/>
              </a:rPr>
              <a:t>أسطوريَّةً ، أو لغويَّةً ، أو تاريخـــيَّةً ، أو شعبيَّةً </a:t>
            </a:r>
            <a:r>
              <a:rPr lang="ar-EG" sz="3600" b="1" dirty="0" smtClean="0">
                <a:cs typeface="Arial" pitchFamily="34" charset="0"/>
              </a:rPr>
              <a:t>؛ مُستفيدًا بذلكَ من مخــــزونِ أُسطوريٍّ ضخمٍ ، وثقافةٍ كونيَّةٍ طبيعيَّةٍ </a:t>
            </a:r>
            <a:r>
              <a:rPr lang="ar-EG" sz="3600" b="1" dirty="0" err="1" smtClean="0">
                <a:cs typeface="Arial" pitchFamily="34" charset="0"/>
              </a:rPr>
              <a:t>متَّسِعَةً .</a:t>
            </a:r>
            <a:r>
              <a:rPr lang="ar-EG" sz="3600" b="1" dirty="0" smtClean="0">
                <a:cs typeface="Arial" pitchFamily="34" charset="0"/>
              </a:rPr>
              <a:t> 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166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الشِّعرُ العربيُّ الحداثيُّ واختلافُهُ عن شعر المدرسةِ الرَّمزيَّةِ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يتوافـــق</a:t>
            </a:r>
            <a:r>
              <a:rPr lang="ar-SA" sz="4000" b="1" u="sng" dirty="0" smtClean="0">
                <a:solidFill>
                  <a:srgbClr val="C00000"/>
                </a:solidFill>
              </a:rPr>
              <a:t>ُ</a:t>
            </a:r>
            <a:r>
              <a:rPr lang="ar-EG" sz="4000" b="1" u="sng" dirty="0" smtClean="0">
                <a:solidFill>
                  <a:srgbClr val="C00000"/>
                </a:solidFill>
              </a:rPr>
              <a:t> شعرُنا العربيُّ المعاصر</a:t>
            </a:r>
            <a:r>
              <a:rPr lang="ar-SA" sz="4000" b="1" u="sng" dirty="0" smtClean="0">
                <a:solidFill>
                  <a:srgbClr val="C00000"/>
                </a:solidFill>
              </a:rPr>
              <a:t>ُ</a:t>
            </a:r>
            <a:r>
              <a:rPr lang="ar-EG" sz="4000" b="1" u="sng" dirty="0" smtClean="0">
                <a:solidFill>
                  <a:srgbClr val="C00000"/>
                </a:solidFill>
              </a:rPr>
              <a:t> « الحداثيُّ » مع شعر</a:t>
            </a:r>
            <a:r>
              <a:rPr lang="ar-SA" sz="4000" b="1" u="sng" dirty="0" smtClean="0">
                <a:solidFill>
                  <a:srgbClr val="C00000"/>
                </a:solidFill>
              </a:rPr>
              <a:t> </a:t>
            </a:r>
            <a:r>
              <a:rPr lang="ar-EG" sz="4000" b="1" u="sng" dirty="0" smtClean="0">
                <a:solidFill>
                  <a:srgbClr val="C00000"/>
                </a:solidFill>
              </a:rPr>
              <a:t>المدرسةِ الرَّمزيَّةِ ؟ </a:t>
            </a:r>
          </a:p>
          <a:p>
            <a:pPr eaLnBrk="1" hangingPunct="1">
              <a:buNone/>
              <a:defRPr/>
            </a:pPr>
            <a:r>
              <a:rPr lang="ar-EG" sz="3600" b="1" dirty="0" smtClean="0"/>
              <a:t>ج – الإجــــــابةُ بالنَّفي قطعًا ، لأنَّ هذا الشِّعرَ العربيَّ المعاصرَ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الحداثيَّ » </a:t>
            </a:r>
            <a:r>
              <a:rPr lang="ar-EG" sz="3600" b="1" dirty="0" smtClean="0"/>
              <a:t>في كـــــلِّ الأحــــوالِ يَظــــلُّ لغةً مختلفةً عن لُغَةِ </a:t>
            </a:r>
            <a:r>
              <a:rPr lang="ar-EG" sz="3600" b="1" dirty="0" smtClean="0">
                <a:solidFill>
                  <a:srgbClr val="002060"/>
                </a:solidFill>
              </a:rPr>
              <a:t>« المدرسةِ الرَّمزيَّةِ » </a:t>
            </a:r>
            <a:r>
              <a:rPr lang="ar-EG" sz="3600" b="1" dirty="0" smtClean="0"/>
              <a:t>، وإن كانــــت في بعضِ الأحيانِ تلتقي مع لُغَةِ الرَّمزيِّينَ ، لكنَّ هذا التَّلاقيَ يأتي من قبيلِ الخــــــروجِ على مألوفِ </a:t>
            </a:r>
            <a:r>
              <a:rPr lang="ar-EG" sz="3600" b="1" dirty="0" err="1" smtClean="0"/>
              <a:t>التَّعبيرِ</a:t>
            </a:r>
            <a:r>
              <a:rPr lang="ar-EG" b="1" dirty="0" err="1" smtClean="0"/>
              <a:t>مثالُ</a:t>
            </a:r>
            <a:r>
              <a:rPr lang="ar-EG" b="1" dirty="0" smtClean="0"/>
              <a:t> ذلك : قضيَّة أو ظاهرةُ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«الغموضِ في الشِّعرِ الحُرِّ»</a:t>
            </a:r>
            <a:r>
              <a:rPr lang="ar-EG" sz="3600" b="1" dirty="0" smtClean="0"/>
              <a:t>.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167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إكثارُ الشعراء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العرب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المح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دَ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ثين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من استخدامِ الرَّمزِ وتوظيفِهِ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b="1" u="sng" dirty="0" smtClean="0">
                <a:solidFill>
                  <a:srgbClr val="C00000"/>
                </a:solidFill>
                <a:cs typeface="Arial" pitchFamily="34" charset="0"/>
              </a:rPr>
              <a:t>س – هل بهذا التَّوجُّهِ نجعلُ الشعراءَ العربَ المستخدمينَ للرَّمزِ بكثرةٍ مِنَ أعلامِ المدرسةِ الرَّمزيَّةِ ؟</a:t>
            </a:r>
            <a:r>
              <a:rPr lang="ar-SA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SA" sz="4000" b="1" dirty="0" smtClean="0">
                <a:cs typeface="Arial" pitchFamily="34" charset="0"/>
              </a:rPr>
              <a:t>ج – لا بالطَّبعِ ، حيثُ أكثرَ الشُّعراءُ العربُ - في أشعارِهِم الحديثةِ والمعاصرةِ منها تحديدًا - من اِستخــدامِ الرَّمــزِ حتَّى صارَ </a:t>
            </a:r>
            <a:r>
              <a:rPr lang="ar-SA" sz="3600" b="1" dirty="0" smtClean="0">
                <a:cs typeface="Arial" pitchFamily="34" charset="0"/>
              </a:rPr>
              <a:t>موضــوعًا مُتَّسِعًا ومُتشعِّبًا ، أنَّ الشَّاعرَ العربيَّ المُعاصرَ وهو يستخــدمُ الرَّمزَ في شِعرِهِ لم يَستخدِمْهُ اِنطلاقًا من كونِهِ واحدًا من الشُّعراءِ الرَّمزيِّينَ، مِمَّنْ ينتمونَ إلى المدرسةِ الرَّمزيَّةِ بأيدلوجِيَّتِهَا الغربيَّةِ الخاصَّةِ والدَّالَّةِ .  </a:t>
            </a:r>
            <a:r>
              <a:rPr lang="ar-EG" sz="3600" b="1" dirty="0" smtClean="0">
                <a:cs typeface="Arial" pitchFamily="34" charset="0"/>
              </a:rPr>
              <a:t>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168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u="sng" dirty="0" smtClean="0">
                <a:solidFill>
                  <a:schemeClr val="tx2">
                    <a:lumMod val="75000"/>
                  </a:schemeClr>
                </a:solidFill>
              </a:rPr>
              <a:t>علاقةُ الشِّعرِ الرَّمزيِّ بالشِّعرِ الصُّوفيِّ </a:t>
            </a:r>
            <a:endParaRPr lang="en-US" sz="6000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ar-SA" b="1" u="sng" dirty="0" smtClean="0"/>
              <a:t>يرى بعضُ الدَّارسينَ الباحثينَ عن أوجهِ التَّشابُهِ أو التَّخالفِ بينَ الأجناسِ الأدبيَّةِ أنَّ هناك جدليَّةً دائرةً بينَ </a:t>
            </a:r>
            <a:r>
              <a:rPr lang="ar-SA" b="1" u="sng" dirty="0" smtClean="0">
                <a:solidFill>
                  <a:srgbClr val="002060"/>
                </a:solidFill>
              </a:rPr>
              <a:t>الشِّعرِ الرَّمزيِّ </a:t>
            </a:r>
            <a:r>
              <a:rPr lang="ar-SA" b="1" u="sng" dirty="0" smtClean="0"/>
              <a:t>و</a:t>
            </a:r>
            <a:r>
              <a:rPr lang="ar-SA" b="1" u="sng" dirty="0" smtClean="0">
                <a:solidFill>
                  <a:schemeClr val="accent2">
                    <a:lumMod val="50000"/>
                  </a:schemeClr>
                </a:solidFill>
              </a:rPr>
              <a:t>الشِّعرِ</a:t>
            </a:r>
            <a:r>
              <a:rPr lang="ar-SA" b="1" u="sng" dirty="0" smtClean="0"/>
              <a:t> </a:t>
            </a:r>
            <a:endParaRPr lang="en-US" b="1" u="sng" dirty="0" smtClean="0"/>
          </a:p>
          <a:p>
            <a:pPr eaLnBrk="1" hangingPunct="1">
              <a:buNone/>
              <a:defRPr/>
            </a:pPr>
            <a:r>
              <a:rPr lang="ar-SA" b="1" u="sng" dirty="0" err="1" smtClean="0">
                <a:solidFill>
                  <a:schemeClr val="accent2">
                    <a:lumMod val="50000"/>
                  </a:schemeClr>
                </a:solidFill>
              </a:rPr>
              <a:t>الصُّوفيِّ</a:t>
            </a:r>
            <a:r>
              <a:rPr lang="ar-SA" b="1" u="sng" dirty="0" err="1" smtClean="0"/>
              <a:t> </a:t>
            </a:r>
            <a:r>
              <a:rPr lang="ar-SA" b="1" u="sng" dirty="0" smtClean="0"/>
              <a:t>، وخلصوا بعد دراسةٍ متأنيَةٍ إلى النِّقاطِ الآتيةِ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err="1" smtClean="0"/>
              <a:t>.</a:t>
            </a:r>
            <a:endParaRPr lang="ar-SA" sz="2000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err="1" smtClean="0"/>
              <a:t>1 </a:t>
            </a:r>
            <a:r>
              <a:rPr lang="ar-SA" sz="2000" b="1" dirty="0" smtClean="0"/>
              <a:t>– يندرجُ </a:t>
            </a:r>
            <a:r>
              <a:rPr lang="ar-SA" sz="2000" b="1" dirty="0" smtClean="0">
                <a:solidFill>
                  <a:srgbClr val="002060"/>
                </a:solidFill>
              </a:rPr>
              <a:t>الشِّعرُ الرَّمزيُّ </a:t>
            </a:r>
            <a:r>
              <a:rPr lang="ar-SA" sz="2000" b="1" dirty="0" smtClean="0"/>
              <a:t>من حيثُ الطَّبيعةُ تحتَ الفنِّ الأدبيِّ . أمَّا </a:t>
            </a:r>
            <a:r>
              <a:rPr lang="ar-SA" sz="2000" b="1" dirty="0" smtClean="0">
                <a:solidFill>
                  <a:schemeClr val="accent2">
                    <a:lumMod val="50000"/>
                  </a:schemeClr>
                </a:solidFill>
              </a:rPr>
              <a:t>الشِّعرُ الصُّوفيُّ </a:t>
            </a:r>
            <a:r>
              <a:rPr lang="ar-SA" sz="2000" b="1" dirty="0" smtClean="0"/>
              <a:t>فينطوي تحتَ دائرة الفلسفةِ الدِّينيَّةِ .  </a:t>
            </a:r>
          </a:p>
          <a:p>
            <a:pPr eaLnBrk="1" hangingPunct="1">
              <a:buNone/>
              <a:defRPr/>
            </a:pPr>
            <a:r>
              <a:rPr lang="ar-SA" sz="2000" b="1" dirty="0" smtClean="0"/>
              <a:t>2 – يعتمدُ </a:t>
            </a:r>
            <a:r>
              <a:rPr lang="ar-SA" sz="2000" b="1" dirty="0" smtClean="0">
                <a:solidFill>
                  <a:srgbClr val="002060"/>
                </a:solidFill>
              </a:rPr>
              <a:t>الشِّعرُ الرَّمزيُّ </a:t>
            </a:r>
            <a:r>
              <a:rPr lang="ar-SA" sz="2000" b="1" dirty="0" smtClean="0"/>
              <a:t>على اِرتِحالِ النَّفسِ أو المخيَّلةِ في عالمٍ من الصُّورِ الفنِّيَّةِ لا تؤدِّي بصاحِبِهَا إلى غيبوبةِ </a:t>
            </a:r>
            <a:r>
              <a:rPr lang="ar-SA" sz="2000" b="1" dirty="0" err="1" smtClean="0"/>
              <a:t>الصوفيين .</a:t>
            </a:r>
            <a:endParaRPr lang="ar-SA" sz="2000" b="1" dirty="0" smtClean="0"/>
          </a:p>
          <a:p>
            <a:pPr eaLnBrk="1" hangingPunct="1">
              <a:buNone/>
              <a:defRPr/>
            </a:pPr>
            <a:r>
              <a:rPr lang="ar-SA" sz="2000" b="1" dirty="0" smtClean="0"/>
              <a:t> </a:t>
            </a:r>
            <a:r>
              <a:rPr lang="ar-SA" sz="2000" b="1" dirty="0" err="1" smtClean="0"/>
              <a:t>3 </a:t>
            </a:r>
            <a:r>
              <a:rPr lang="ar-SA" sz="2000" b="1" dirty="0" smtClean="0"/>
              <a:t>– </a:t>
            </a:r>
            <a:r>
              <a:rPr lang="ar-SA" sz="2000" b="1" dirty="0" err="1" smtClean="0"/>
              <a:t>أنَّ </a:t>
            </a:r>
            <a:r>
              <a:rPr lang="ar-SA" sz="2000" b="1" dirty="0" smtClean="0"/>
              <a:t>( الأدبَ </a:t>
            </a:r>
            <a:r>
              <a:rPr lang="ar-SA" sz="2000" b="1" dirty="0" err="1" smtClean="0"/>
              <a:t>الصُّوفيَّ </a:t>
            </a:r>
            <a:r>
              <a:rPr lang="ar-SA" sz="2000" b="1" dirty="0" smtClean="0"/>
              <a:t>) يبحثُ عنِ اليقينِ الذَّاتيِّ عبرَ طَمَأْنينَةِ الرُّوحِ الهائمةِ في دنيا العبادةِ </a:t>
            </a:r>
            <a:r>
              <a:rPr lang="ar-SA" sz="2000" b="1" dirty="0" err="1" smtClean="0"/>
              <a:t>الخالصةِ </a:t>
            </a:r>
            <a:r>
              <a:rPr lang="ar-SA" sz="2000" b="1" dirty="0" smtClean="0"/>
              <a:t>، بينما يبحثُ </a:t>
            </a:r>
            <a:r>
              <a:rPr lang="ar-SA" sz="2000" b="1" dirty="0" err="1" smtClean="0"/>
              <a:t>الثَّاني </a:t>
            </a:r>
            <a:r>
              <a:rPr lang="ar-SA" sz="2000" b="1" dirty="0" smtClean="0"/>
              <a:t>( الأدبُ </a:t>
            </a:r>
            <a:r>
              <a:rPr lang="ar-SA" sz="2000" b="1" dirty="0" err="1" smtClean="0"/>
              <a:t>الرَّمزيُّ </a:t>
            </a:r>
            <a:r>
              <a:rPr lang="ar-SA" sz="2000" b="1" dirty="0" smtClean="0"/>
              <a:t>) عنِ المتعةِ الفنِّيَّةِ أو الَّلذَّةِ الفنِّيَّةِ الخالصةِ </a:t>
            </a:r>
            <a:r>
              <a:rPr lang="ar-SA" sz="2000" b="1" dirty="0" err="1" smtClean="0"/>
              <a:t>المتأتِّيةِ.</a:t>
            </a:r>
            <a:r>
              <a:rPr lang="ar-SA" sz="2000" b="1" dirty="0" smtClean="0"/>
              <a:t>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smtClean="0"/>
              <a:t>  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169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الُّلُغةُ في سياقِ المذهبِ الرَّمزيِّ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كيفَ بَدَتِ الُّلُغةُ في سياقِ المذهبِ الرَّمزيِّ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5400" b="1" dirty="0" smtClean="0"/>
              <a:t>ج – بَدَتِ الُّلغةُ في سياقِ المذهبِ الرَّمزيِّ أداةً كلاميَّةً تُثيرُ الإيحاءَ أكثـــرَ من كونِهَا أداةً تنقلُ المعانِيَ المحدَّدةَ ، أو تنقلُ الصُّورَ في جوهرِهَا .  </a:t>
            </a:r>
            <a:endParaRPr lang="en-US" sz="5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170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القصيدةُ الرَّمزيَّةُ والوظيفةُ الأدبيَّةُ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– اِستَعْرِضْ ( اِسْتَعْرِضِي ) الوظيفةَ الأساسيَّةَ للأدبِ عمومًا والأدبِ الرَّمزيّ خصوصًا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</a:t>
            </a:r>
            <a:r>
              <a:rPr lang="ar-SA" b="1" dirty="0" smtClean="0"/>
              <a:t>– نعلم جميعًا أن الوظيفةَ الأساســـــيَّةَ للأدبِ هي خلقُ مشاركةٍ وُجدانيَّةٍ بينَ القارئِ والأديـبِ ، وبناءً على ذلكَ فإِنَّ على الأديــبِ أن يعملَ على نقلِ الحالةِ النَّفسيَّةِ الَّتي يكونُ قد عاشَهَا إلى ذلك القارئ الَّذي يستقبلُ نَصَّـــــهُ ، ويتمُّ للأديـــــــبِ ذلك إذا نَجَحَ في تنقيةِ فنِّهِ مِمَّا هو غير أساسيٍّ . وتِلكَ مهمَّةُ </a:t>
            </a:r>
            <a:r>
              <a:rPr lang="ar-SA" b="1" dirty="0" smtClean="0">
                <a:solidFill>
                  <a:srgbClr val="0070C0"/>
                </a:solidFill>
              </a:rPr>
              <a:t>الأدبِ الرَّمزيِّ </a:t>
            </a:r>
            <a:r>
              <a:rPr lang="ar-SA" b="1" dirty="0" smtClean="0"/>
              <a:t>وأديبِهِ </a:t>
            </a:r>
            <a:r>
              <a:rPr lang="ar-SA" b="1" dirty="0" err="1" smtClean="0">
                <a:solidFill>
                  <a:srgbClr val="0070C0"/>
                </a:solidFill>
              </a:rPr>
              <a:t>الرَّامزِ</a:t>
            </a:r>
            <a:r>
              <a:rPr lang="ar-SA" b="1" dirty="0" err="1" smtClean="0"/>
              <a:t> </a:t>
            </a:r>
            <a:r>
              <a:rPr lang="ar-SA" b="1" dirty="0" smtClean="0"/>
              <a:t>.</a:t>
            </a:r>
            <a:r>
              <a:rPr lang="ar-SA" sz="2000" b="1" dirty="0" smtClean="0"/>
              <a:t>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171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الرَّمزيُّون ورفضُهُم النظرةَ البلاغيَّةَ كوظيفةٍ أدبيَّةٍ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فَصِّل (فَصِّلي) كيفَ كانت رؤيةُ الرَّمزيِّينَ أو نظرتُهُم إزاءَ الوظيفةِ الأدبيَّةِ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b="1" dirty="0" err="1" smtClean="0"/>
              <a:t>ج </a:t>
            </a:r>
            <a:r>
              <a:rPr lang="ar-SA" b="1" dirty="0" smtClean="0"/>
              <a:t>– الرَّمزيِّينَ يرفضـونَ النَّظرةَ البلاغيَّةَ { كوظيفةٍ أدبيَّةٍ } ، حيـــثُ عدُّوهَا نظرةً مُصطنعةً ، كما رفضـــوا ما سَمُّوهُ بالتَّدوينِ المُفرطِ الَّذي يُلازِمُ الوصفَ والسَّردَ، مِمَّا يَقعُ ضِمنَ إطارِ نقلِ وقعِ الأشياءِ الخارجيَّةِ من نفسٍ إلى نفسٍ . 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172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مبررات رفضِ الرَّمزيِّينَ لكلِّ هذه الأشياءِ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ماذا عن مبرِّراتِ رفضِ الرَّمزيِّينَ لِكلِّ هذه الأشياءِ؟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5400" b="1" dirty="0" err="1" smtClean="0"/>
              <a:t>ج </a:t>
            </a:r>
            <a:r>
              <a:rPr lang="ar-SA" sz="5400" b="1" dirty="0" smtClean="0"/>
              <a:t>–لأنَّها من وجهةِ نظـــرِهم شَوَّهــت الطَّبيعةَ الحقيقيَّةَ للشِّعرِ ، وعلى هذا فإنَّ القصيدةَ الرَّمزيَّةَ ينبغي أن تكونَ قصيدةً قصيرةً موحيةً ومُكتنفةً بالأسرارِ.  </a:t>
            </a:r>
            <a:endParaRPr lang="en-US" sz="5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173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الدَّاعي إلى تصوُّر الرَّمزيِّينَ السَّابقِ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– ما الدَّاعي إلى تَصَوُّرِ الرَّمزيِّينَ </a:t>
            </a:r>
            <a:r>
              <a:rPr lang="ar-SA" sz="4800" b="1" u="sng" dirty="0" err="1" smtClean="0">
                <a:solidFill>
                  <a:srgbClr val="C00000"/>
                </a:solidFill>
              </a:rPr>
              <a:t>السَّابقِ ؟</a:t>
            </a:r>
            <a:endParaRPr lang="ar-SA" sz="4800" b="1" u="sng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هو حرصِهم على الإيحــاءِ أكثرَ من القولِ ( الصَّريحِ ) ، وعلى إثارةِ الشُّعـورِ من خلالِ الرُّموزِ أكثرَ من الُّلُغةِ البلاغيَّةِ. </a:t>
            </a:r>
            <a:endParaRPr lang="en-US" sz="5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174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المذهبُ الرَّمزيُّ وبروزُ مصطلحِ التَّراسُلِ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هل بَرَزَ مصطلحُ (التَّراسُلِ) في سياقِ المذهبِ الرَّمزيِّ؟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برزَ  - في سياقات </a:t>
            </a:r>
            <a:r>
              <a:rPr lang="ar-SA" sz="4400" b="1" dirty="0" smtClean="0">
                <a:solidFill>
                  <a:srgbClr val="002060"/>
                </a:solidFill>
              </a:rPr>
              <a:t>المذهـــــب </a:t>
            </a:r>
            <a:r>
              <a:rPr lang="ar-SA" sz="4400" b="1" dirty="0" err="1" smtClean="0">
                <a:solidFill>
                  <a:srgbClr val="002060"/>
                </a:solidFill>
              </a:rPr>
              <a:t>الرَّمزيِّ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مصطلحُ </a:t>
            </a:r>
            <a:r>
              <a:rPr lang="ar-SA" sz="4400" b="1" dirty="0" smtClean="0">
                <a:solidFill>
                  <a:srgbClr val="0070C0"/>
                </a:solidFill>
              </a:rPr>
              <a:t>التَّراسلِ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أو </a:t>
            </a:r>
            <a:r>
              <a:rPr lang="ar-SA" sz="4400" b="1" dirty="0" smtClean="0">
                <a:solidFill>
                  <a:srgbClr val="0070C0"/>
                </a:solidFill>
              </a:rPr>
              <a:t>التَّبادلِ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، أي تراسلِ الحـــواسِّ وتبادُلها ، وقد اِصطلــــحَ </a:t>
            </a:r>
            <a:r>
              <a:rPr lang="ar-SA" sz="4400" b="1" dirty="0" smtClean="0">
                <a:solidFill>
                  <a:srgbClr val="002060"/>
                </a:solidFill>
              </a:rPr>
              <a:t>« </a:t>
            </a:r>
            <a:r>
              <a:rPr lang="ar-SA" sz="4400" b="1" dirty="0" err="1" smtClean="0">
                <a:solidFill>
                  <a:srgbClr val="002060"/>
                </a:solidFill>
              </a:rPr>
              <a:t>بُودلير</a:t>
            </a:r>
            <a:r>
              <a:rPr lang="ar-SA" sz="4400" b="1" dirty="0" smtClean="0">
                <a:solidFill>
                  <a:srgbClr val="002060"/>
                </a:solidFill>
              </a:rPr>
              <a:t>»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هــــذه الكلمةَ بصيغةِ الجمع </a:t>
            </a:r>
            <a:r>
              <a:rPr lang="ar-SA" sz="4400" b="1" dirty="0" smtClean="0">
                <a:solidFill>
                  <a:srgbClr val="0070C0"/>
                </a:solidFill>
              </a:rPr>
              <a:t>(</a:t>
            </a:r>
            <a:r>
              <a:rPr lang="ar-SA" sz="4400" b="1" dirty="0" err="1" smtClean="0">
                <a:solidFill>
                  <a:srgbClr val="0070C0"/>
                </a:solidFill>
              </a:rPr>
              <a:t>تراسلات</a:t>
            </a:r>
            <a:r>
              <a:rPr lang="ar-SA" sz="4400" b="1" dirty="0" smtClean="0">
                <a:solidFill>
                  <a:srgbClr val="0070C0"/>
                </a:solidFill>
              </a:rPr>
              <a:t>)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عنوانًا لقصيدةٍ أصبحــت فيما بعدُ نَصًّا مُحبَّـــبًا للاقتباسِ من قبَلِ كثــــيرٍ من الباحثينَ والدَّارسين .   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175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 رؤية « </a:t>
            </a:r>
            <a:r>
              <a:rPr lang="ar-SA" sz="6000" b="1" dirty="0" err="1" smtClean="0">
                <a:solidFill>
                  <a:srgbClr val="002060"/>
                </a:solidFill>
              </a:rPr>
              <a:t>بودلير</a:t>
            </a:r>
            <a:r>
              <a:rPr lang="ar-SA" sz="6000" b="1" dirty="0" smtClean="0">
                <a:solidFill>
                  <a:srgbClr val="002060"/>
                </a:solidFill>
              </a:rPr>
              <a:t> » لأنواعِ التَّراسُلِ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كيفَ يرى « </a:t>
            </a:r>
            <a:r>
              <a:rPr lang="ar-SA" sz="4400" b="1" u="sng" dirty="0" err="1" smtClean="0">
                <a:solidFill>
                  <a:srgbClr val="C00000"/>
                </a:solidFill>
              </a:rPr>
              <a:t>بودلير</a:t>
            </a:r>
            <a:r>
              <a:rPr lang="ar-SA" sz="4400" b="1" u="sng" dirty="0" smtClean="0">
                <a:solidFill>
                  <a:srgbClr val="C00000"/>
                </a:solidFill>
              </a:rPr>
              <a:t> » أنواعَ « التَّراسُلِ </a:t>
            </a:r>
            <a:r>
              <a:rPr lang="ar-SA" sz="4400" b="1" u="sng" dirty="0" err="1" smtClean="0">
                <a:solidFill>
                  <a:srgbClr val="C00000"/>
                </a:solidFill>
              </a:rPr>
              <a:t>» ؟</a:t>
            </a:r>
            <a:endParaRPr lang="ar-SA" sz="44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b="1" dirty="0" smtClean="0"/>
              <a:t>ج – يرى </a:t>
            </a:r>
            <a:r>
              <a:rPr lang="ar-SA" b="1" dirty="0" smtClean="0">
                <a:solidFill>
                  <a:srgbClr val="002060"/>
                </a:solidFill>
              </a:rPr>
              <a:t>« </a:t>
            </a:r>
            <a:r>
              <a:rPr lang="ar-SA" b="1" dirty="0" err="1" smtClean="0">
                <a:solidFill>
                  <a:srgbClr val="002060"/>
                </a:solidFill>
              </a:rPr>
              <a:t>بودلير</a:t>
            </a:r>
            <a:r>
              <a:rPr lang="ar-SA" b="1" dirty="0" smtClean="0">
                <a:solidFill>
                  <a:srgbClr val="002060"/>
                </a:solidFill>
              </a:rPr>
              <a:t> » </a:t>
            </a:r>
            <a:r>
              <a:rPr lang="ar-SA" b="1" dirty="0" smtClean="0"/>
              <a:t>أنَّ هناكَ نوعينِ من </a:t>
            </a:r>
            <a:r>
              <a:rPr lang="ar-SA" b="1" dirty="0" err="1" smtClean="0"/>
              <a:t>أنواعِ </a:t>
            </a:r>
            <a:r>
              <a:rPr lang="ar-SA" b="1" dirty="0" smtClean="0">
                <a:solidFill>
                  <a:srgbClr val="0070C0"/>
                </a:solidFill>
              </a:rPr>
              <a:t>« التَّراسُلِ » </a:t>
            </a:r>
            <a:r>
              <a:rPr lang="ar-SA" b="1" dirty="0" smtClean="0"/>
              <a:t>، هما </a:t>
            </a:r>
            <a:r>
              <a:rPr lang="ar-SA" b="1" dirty="0" err="1" smtClean="0"/>
              <a:t>: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err="1" smtClean="0"/>
              <a:t>1 </a:t>
            </a:r>
            <a:r>
              <a:rPr lang="ar-SA" b="1" dirty="0" smtClean="0"/>
              <a:t>– تبادلٌ وتراسلٌ بينَ العالم الحسيِّ والحقائقِ </a:t>
            </a:r>
            <a:r>
              <a:rPr lang="ar-SA" b="1" dirty="0" err="1" smtClean="0"/>
              <a:t>الرُّوحيَّةِ .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( </a:t>
            </a:r>
            <a:r>
              <a:rPr lang="ar-SA" b="1" dirty="0" err="1" smtClean="0">
                <a:solidFill>
                  <a:schemeClr val="accent2">
                    <a:lumMod val="50000"/>
                  </a:schemeClr>
                </a:solidFill>
              </a:rPr>
              <a:t>داخليٌّ </a:t>
            </a:r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/ </a:t>
            </a:r>
            <a:r>
              <a:rPr lang="ar-SA" b="1" dirty="0" err="1" smtClean="0">
                <a:solidFill>
                  <a:schemeClr val="accent2">
                    <a:lumMod val="50000"/>
                  </a:schemeClr>
                </a:solidFill>
              </a:rPr>
              <a:t>خارجيٌّ ) .</a:t>
            </a:r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ar-SA" b="1" dirty="0" err="1" smtClean="0"/>
              <a:t>2 </a:t>
            </a:r>
            <a:r>
              <a:rPr lang="ar-SA" b="1" dirty="0" smtClean="0"/>
              <a:t>– </a:t>
            </a:r>
            <a:r>
              <a:rPr lang="ar-SA" sz="2800" b="1" dirty="0" smtClean="0"/>
              <a:t>تبادلٌ بينَ شكليَّةِ الأحاسيسِ البشريَّةِ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( الألوانِ والرَّوائحِ والأصواتِ والمرئيَّاتِ )</a:t>
            </a:r>
            <a:r>
              <a:rPr lang="ar-SA" sz="2800" b="1" dirty="0" smtClean="0"/>
              <a:t>« خارجيٌّ /خارجيٌّ». 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xmlns="" val="876278342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176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المذهبُ الرَّمزيُّ في البيئةِ العربيَّةِ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يمكنُ لنا أن نَعُدَّ « المذهبَ الرَّمزيَّ » بعدَ حضورِهِ البيئةَ مذهبًا نقديًّا عربيًّا خالصًا ؟ </a:t>
            </a:r>
          </a:p>
          <a:p>
            <a:pPr>
              <a:buNone/>
            </a:pPr>
            <a:r>
              <a:rPr lang="ar-SA" sz="3600" b="1" dirty="0" smtClean="0"/>
              <a:t>ج – الإجابةُ بالنَّفي قطْعًا ، حيثُ حــــاولَ بعضُ الدَّارسينَ والأدباءِ ومنـــــــذُ نهايةِ الأربعينيَّاتِ من القرنِ العشرينَ أن يُروِّجُوا </a:t>
            </a:r>
            <a:r>
              <a:rPr lang="ar-SA" sz="3600" b="1" dirty="0" smtClean="0">
                <a:solidFill>
                  <a:srgbClr val="002060"/>
                </a:solidFill>
              </a:rPr>
              <a:t>للمذهبِ الرَّمزيِّ </a:t>
            </a:r>
            <a:r>
              <a:rPr lang="ar-SA" sz="3600" b="1" dirty="0" smtClean="0"/>
              <a:t>بينَ أدباءِ العربِ وشعرائِهم ، وقد سَقَطُوا دون الغايــــــــــــةِ . وقد تمثَّلت بعضُ تلك المحاولاتِ في دراسةِ </a:t>
            </a:r>
            <a:r>
              <a:rPr lang="ar-SA" sz="3600" b="1" dirty="0" smtClean="0">
                <a:solidFill>
                  <a:srgbClr val="002060"/>
                </a:solidFill>
              </a:rPr>
              <a:t>« أَنطون غطَّاس كرم » </a:t>
            </a:r>
            <a:r>
              <a:rPr lang="ar-SA" sz="3600" b="1" dirty="0" err="1" smtClean="0"/>
              <a:t>المُعَنْوَنَةِ</a:t>
            </a:r>
            <a:r>
              <a:rPr lang="ar-SA" sz="3600" b="1" dirty="0" smtClean="0"/>
              <a:t> بـ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« الرَّمزيَّةُ والأدبُ العربيُّ » </a:t>
            </a:r>
            <a:r>
              <a:rPr lang="ar-SA" sz="3600" b="1" dirty="0" smtClean="0"/>
              <a:t>.</a:t>
            </a:r>
            <a:r>
              <a:rPr lang="ar-SA" sz="2800" dirty="0" smtClean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153815983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177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dirty="0" smtClean="0">
                <a:solidFill>
                  <a:srgbClr val="002060"/>
                </a:solidFill>
              </a:rPr>
              <a:t>غربةُ المذهبِ الرَّمزيِّ في </a:t>
            </a:r>
            <a:r>
              <a:rPr lang="ar-SA" sz="5400" b="1" dirty="0">
                <a:solidFill>
                  <a:srgbClr val="002060"/>
                </a:solidFill>
              </a:rPr>
              <a:t>البيئةِ العربيَّةِ </a:t>
            </a:r>
            <a:endParaRPr lang="ar-SA" sz="5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</a:t>
            </a:r>
            <a:r>
              <a:rPr lang="ar-SA" sz="4000" b="1" u="sng" dirty="0">
                <a:solidFill>
                  <a:srgbClr val="C00000"/>
                </a:solidFill>
              </a:rPr>
              <a:t>هل </a:t>
            </a:r>
            <a:r>
              <a:rPr lang="ar-SA" sz="4000" b="1" u="sng" dirty="0" smtClean="0">
                <a:solidFill>
                  <a:srgbClr val="C00000"/>
                </a:solidFill>
              </a:rPr>
              <a:t>قَبلت بيئتُنَا العربيَّةُ « المذهبَ الرَّمزيَّ » </a:t>
            </a:r>
            <a:r>
              <a:rPr lang="ar-SA" sz="4000" b="1" u="sng" dirty="0">
                <a:solidFill>
                  <a:srgbClr val="C00000"/>
                </a:solidFill>
              </a:rPr>
              <a:t>مذهبًا نقديًّا </a:t>
            </a:r>
            <a:r>
              <a:rPr lang="ar-SA" sz="4000" b="1" u="sng" dirty="0" smtClean="0">
                <a:solidFill>
                  <a:srgbClr val="C00000"/>
                </a:solidFill>
              </a:rPr>
              <a:t>لها </a:t>
            </a:r>
            <a:r>
              <a:rPr lang="ar-SA" sz="4000" b="1" u="sng" dirty="0">
                <a:solidFill>
                  <a:srgbClr val="C00000"/>
                </a:solidFill>
              </a:rPr>
              <a:t>؟ </a:t>
            </a:r>
            <a:endParaRPr lang="ar-SA" sz="40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sz="2400" b="1" dirty="0" smtClean="0"/>
              <a:t>ج – لا، </a:t>
            </a:r>
            <a:r>
              <a:rPr lang="ar-SA" sz="2400" b="1" dirty="0" err="1" smtClean="0"/>
              <a:t>لأنَّ </a:t>
            </a:r>
            <a:r>
              <a:rPr lang="ar-SA" sz="2400" b="1" dirty="0" smtClean="0">
                <a:solidFill>
                  <a:srgbClr val="002060"/>
                </a:solidFill>
              </a:rPr>
              <a:t>« المذهبَ الرَّمزيَّ » </a:t>
            </a:r>
            <a:r>
              <a:rPr lang="ar-SA" sz="2400" b="1" dirty="0" smtClean="0"/>
              <a:t>بسماتِهِ الأساسـيَّةِ ، وخصائصِهِ الفلسفيَّةِ ، وغاياتِهِ ، وجماليَّاتِهِ ، قد ظلَّ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« غريبًا » </a:t>
            </a:r>
            <a:r>
              <a:rPr lang="ar-SA" sz="2400" b="1" dirty="0" smtClean="0"/>
              <a:t>، بل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« غربيًّا » </a:t>
            </a:r>
            <a:r>
              <a:rPr lang="ar-SA" sz="2400" b="1" dirty="0" smtClean="0"/>
              <a:t>، إذ لم يجــد تربةً عربيَّةً خالصةً تحتضنُهُ ، من هنا لم يُصبح مذهــبًا لَهُ حضُورُهُ على الخريطةِ الأدبيَّةِ العربيَّةِ الحديثةِ .  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xmlns="" val="382821191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178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ar-SA" sz="6000" b="1" dirty="0" smtClean="0">
              <a:solidFill>
                <a:srgbClr val="C00000"/>
              </a:solidFill>
              <a:cs typeface="+mn-cs"/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6000" b="1" dirty="0" smtClean="0">
                <a:solidFill>
                  <a:srgbClr val="C00000"/>
                </a:solidFill>
                <a:cs typeface="+mn-cs"/>
              </a:rPr>
              <a:t> المحاضرةُ الثَّالثةَ عشرةَ 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6000" b="1" dirty="0" smtClean="0">
                <a:solidFill>
                  <a:srgbClr val="C00000"/>
                </a:solidFill>
                <a:cs typeface="+mn-cs"/>
              </a:rPr>
              <a:t>« المذهبُ السِّرياليُّ »  </a:t>
            </a:r>
            <a:endParaRPr lang="en-US" sz="60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581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mtClean="0"/>
              <a:t>يييييي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580188" y="2286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178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179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</a:rPr>
              <a:t>ماهيةُ المذهبِ السِّرياليِّ </a:t>
            </a:r>
            <a:endParaRPr lang="en-US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ar-SA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مَاذا يُعنَى بالمذهبِ السِّرياليِّ « المدرسةِ </a:t>
            </a:r>
            <a:r>
              <a:rPr lang="en-US" sz="4400" b="1" u="sng" dirty="0" smtClean="0">
                <a:solidFill>
                  <a:srgbClr val="C00000"/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السِّرياليَّةِ » ؟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المذهـــــــبُ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السِّرياليُّ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هو عبارةٌ عن نزعـةٍ أدبيَّةٍ </a:t>
            </a:r>
            <a:r>
              <a:rPr lang="ar-SA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مُتطَرِّفةٍ 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تُديـــنُ بالحريَّةِ المُطلقةِ ، والخروجِ على كُلِّ عُرفٍ وتقليدٍ .  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180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600" b="1" dirty="0" smtClean="0">
                <a:solidFill>
                  <a:schemeClr val="tx2">
                    <a:lumMod val="75000"/>
                  </a:schemeClr>
                </a:solidFill>
              </a:rPr>
              <a:t>السِّرياليَّةُ في سياقِ الأدبِ  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س - مَاذَا عن السِّرياليَّةِ في سياقِ </a:t>
            </a:r>
            <a:r>
              <a:rPr lang="ar-SA" sz="5400" b="1" u="sng" dirty="0" err="1" smtClean="0">
                <a:solidFill>
                  <a:srgbClr val="C00000"/>
                </a:solidFill>
                <a:cs typeface="Arial" pitchFamily="34" charset="0"/>
              </a:rPr>
              <a:t>الأدبِ ؟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ج – نلحـــــظُ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السِّريالــــيَّةَ </a:t>
            </a:r>
            <a:r>
              <a:rPr lang="ar-SA" sz="2000" b="1" dirty="0" smtClean="0">
                <a:cs typeface="Arial" pitchFamily="34" charset="0"/>
              </a:rPr>
              <a:t>في سياقِ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الأدبِ</a:t>
            </a:r>
            <a:r>
              <a:rPr lang="ar-SA" sz="2000" b="1" dirty="0" smtClean="0">
                <a:cs typeface="Arial" pitchFamily="34" charset="0"/>
              </a:rPr>
              <a:t> تنــفرُ من موضوعـــــاتِ الفكرِ المألوفِ الجاريةِ والمتداولةِ ، وتحتقرُ الأساليــــــبَ السَّائدةَ في أشكالِهَا وصُورِهَا ومجازاتِهَا وكلماتِهَا ، وتسخرُ مـن العقلِ </a:t>
            </a:r>
            <a:r>
              <a:rPr lang="ar-SA" sz="2000" b="1" dirty="0" err="1" smtClean="0">
                <a:cs typeface="Arial" pitchFamily="34" charset="0"/>
              </a:rPr>
              <a:t>ومنطِقِهِ .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181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السِّرياليَّةُ إملاءٌ للفِكرِ دونَ مراقبَةِ العقلِ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-هَلِ السِّرياليَّةُ بالفِعلِ تبدو إملاءً </a:t>
            </a:r>
            <a:r>
              <a:rPr lang="ar-SA" sz="4800" b="1" u="sng" dirty="0">
                <a:solidFill>
                  <a:srgbClr val="C00000"/>
                </a:solidFill>
              </a:rPr>
              <a:t>للفِكرِ </a:t>
            </a:r>
            <a:r>
              <a:rPr lang="ar-SA" sz="4800" b="1" u="sng" dirty="0" smtClean="0">
                <a:solidFill>
                  <a:srgbClr val="C00000"/>
                </a:solidFill>
              </a:rPr>
              <a:t>دُونَ </a:t>
            </a:r>
            <a:r>
              <a:rPr lang="ar-SA" sz="4800" b="1" u="sng" dirty="0">
                <a:solidFill>
                  <a:srgbClr val="C00000"/>
                </a:solidFill>
              </a:rPr>
              <a:t>مراقبَةِ </a:t>
            </a:r>
            <a:r>
              <a:rPr lang="ar-SA" sz="4800" b="1" u="sng" dirty="0" smtClean="0">
                <a:solidFill>
                  <a:srgbClr val="C00000"/>
                </a:solidFill>
              </a:rPr>
              <a:t>العقلِ ؟ </a:t>
            </a:r>
          </a:p>
          <a:p>
            <a:pPr eaLnBrk="1" hangingPunct="1">
              <a:buNone/>
              <a:defRPr/>
            </a:pPr>
            <a:r>
              <a:rPr lang="ar-SA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إنَّ السِّرياليَّةَ بالفعلِ تمثِّلُ إملاءً للفِكرِ، دُونَ مراقبةِ العقلِ ، وبعيــــدةً عن كلِّ اِهتمامٍ فنِّيٍّ جماليٍّ أو أخلاقيٍّ سلوكيٍّ.     </a:t>
            </a:r>
            <a:endParaRPr lang="en-US" sz="5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182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دعاةُ السِّرياليَّةِ بينَ فرنسا وإنجلترا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000" b="1" u="sng" dirty="0" smtClean="0">
                <a:solidFill>
                  <a:srgbClr val="C00000"/>
                </a:solidFill>
                <a:cs typeface="Arial" pitchFamily="34" charset="0"/>
              </a:rPr>
              <a:t>س  اِستعرضْ ( اِستعرِضِي ) أبرزَ دعاةِ السِّرياليَّةِ في فرنسا وإنجلترَا ؟ </a:t>
            </a:r>
            <a:endParaRPr lang="ar-SA" b="1" u="sng" dirty="0">
              <a:solidFill>
                <a:srgbClr val="C00000"/>
              </a:solidFill>
              <a:cs typeface="Arial" pitchFamily="34" charset="0"/>
            </a:endParaRPr>
          </a:p>
          <a:p>
            <a:pPr eaLnBrk="1" hangingPunct="1">
              <a:buNone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sz="5400" b="1" dirty="0" smtClean="0">
                <a:cs typeface="Arial" pitchFamily="34" charset="0"/>
              </a:rPr>
              <a:t>ج – مِنْ أبرزِ دُعَاةِ </a:t>
            </a:r>
            <a:r>
              <a:rPr lang="ar-SA" sz="54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السِّرياليَّةِ</a:t>
            </a:r>
            <a:r>
              <a:rPr lang="ar-SA" sz="5400" b="1" dirty="0" err="1" smtClean="0">
                <a:cs typeface="Arial" pitchFamily="34" charset="0"/>
              </a:rPr>
              <a:t> :</a:t>
            </a:r>
            <a:endParaRPr lang="ar-SA" sz="54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SA" sz="5400" b="1" dirty="0" smtClean="0">
                <a:cs typeface="Arial" pitchFamily="34" charset="0"/>
              </a:rPr>
              <a:t>أ – في فرنسا : </a:t>
            </a:r>
            <a:r>
              <a:rPr lang="ar-SA" sz="5400" b="1" dirty="0" err="1" smtClean="0">
                <a:solidFill>
                  <a:srgbClr val="002060"/>
                </a:solidFill>
                <a:cs typeface="Arial" pitchFamily="34" charset="0"/>
              </a:rPr>
              <a:t>ريمبو</a:t>
            </a:r>
            <a:r>
              <a:rPr lang="ar-SA" sz="5400" b="1" dirty="0" smtClean="0">
                <a:cs typeface="Arial" pitchFamily="34" charset="0"/>
              </a:rPr>
              <a:t> – </a:t>
            </a:r>
            <a:r>
              <a:rPr lang="ar-SA" sz="5400" b="1" dirty="0" err="1" smtClean="0">
                <a:solidFill>
                  <a:srgbClr val="002060"/>
                </a:solidFill>
                <a:cs typeface="Arial" pitchFamily="34" charset="0"/>
              </a:rPr>
              <a:t>لوتريامو</a:t>
            </a:r>
            <a:r>
              <a:rPr lang="ar-SA" sz="5400" b="1" dirty="0" smtClean="0">
                <a:cs typeface="Arial" pitchFamily="34" charset="0"/>
              </a:rPr>
              <a:t> . </a:t>
            </a:r>
          </a:p>
          <a:p>
            <a:pPr eaLnBrk="1" hangingPunct="1">
              <a:buNone/>
            </a:pPr>
            <a:r>
              <a:rPr lang="ar-SA" sz="5400" b="1" dirty="0" smtClean="0">
                <a:cs typeface="Arial" pitchFamily="34" charset="0"/>
              </a:rPr>
              <a:t>ب – في إنجلترا : </a:t>
            </a:r>
            <a:r>
              <a:rPr lang="ar-SA" sz="5400" b="1" dirty="0" smtClean="0">
                <a:solidFill>
                  <a:srgbClr val="0070C0"/>
                </a:solidFill>
                <a:cs typeface="Arial" pitchFamily="34" charset="0"/>
              </a:rPr>
              <a:t>دافيد </a:t>
            </a:r>
            <a:r>
              <a:rPr lang="ar-SA" sz="5400" b="1" dirty="0" err="1" smtClean="0">
                <a:solidFill>
                  <a:srgbClr val="0070C0"/>
                </a:solidFill>
                <a:cs typeface="Arial" pitchFamily="34" charset="0"/>
              </a:rPr>
              <a:t>جاسكوين</a:t>
            </a:r>
            <a:r>
              <a:rPr lang="ar-SA" sz="54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5400" b="1" dirty="0" smtClean="0">
                <a:cs typeface="Arial" pitchFamily="34" charset="0"/>
              </a:rPr>
              <a:t>.  </a:t>
            </a:r>
            <a:endParaRPr lang="en-US" sz="5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183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</a:rPr>
              <a:t>تأثُّرُ السِّرياليَّةِ : </a:t>
            </a:r>
            <a:endParaRPr lang="en-US" sz="7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ما الَّذي تَأثَّرَتْ بِهِ السِّرياليَّةُ، ومن أيِّ مصدرٍ اِستمدَّ شُعْرَاؤُهَا تَجَارِبَهُم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800" b="1" dirty="0" smtClean="0"/>
              <a:t>ج – تأثَّرتِ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«المدرسةُ السِّرياليَّةُ» </a:t>
            </a:r>
            <a:r>
              <a:rPr lang="ar-SA" sz="4800" b="1" dirty="0" smtClean="0"/>
              <a:t>بسيكولوجيـَّةِ </a:t>
            </a:r>
            <a:r>
              <a:rPr lang="ar-SA" sz="4800" b="1" dirty="0" smtClean="0">
                <a:solidFill>
                  <a:srgbClr val="0070C0"/>
                </a:solidFill>
              </a:rPr>
              <a:t>فرويد</a:t>
            </a:r>
            <a:r>
              <a:rPr lang="ar-SA" sz="4800" b="1" dirty="0" smtClean="0"/>
              <a:t> ، وفلسفةِ </a:t>
            </a:r>
            <a:r>
              <a:rPr lang="ar-SA" sz="4800" b="1" dirty="0" smtClean="0">
                <a:solidFill>
                  <a:srgbClr val="0070C0"/>
                </a:solidFill>
              </a:rPr>
              <a:t>هيجل</a:t>
            </a:r>
            <a:r>
              <a:rPr lang="ar-SA" sz="4800" b="1" dirty="0" smtClean="0"/>
              <a:t> ، وقــدِ استمدَّ شُعراؤُهَا تجارِبَهُم الشِّعريَّةَ مـن 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</a:rPr>
              <a:t>الحلمِ</a:t>
            </a:r>
            <a:r>
              <a:rPr lang="ar-SA" sz="4800" b="1" dirty="0" smtClean="0"/>
              <a:t> و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</a:rPr>
              <a:t>الَّلاشُعورِ.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184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تشابُهُ المذهبِ السِّرياليِّ معَ مذهبِ أهلِ الطَّبعِ في الشِّعرِ العربيِّ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هناك تشابُهٌ بينَ المذهبِ السِّرياليِّ ومذهبِ أهلِ الطَّبعِ في الشِّعرِ العربيِّ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400" b="1" dirty="0" smtClean="0"/>
              <a:t>ج – نعمٌ ، حيــــثُ يقـــــــولُ بعضُ النُّقَّادِ: إنَّ هذا المذهبَ السِّرياليِّ يتشابَهُ كثيــــــرًا مع مذهــــبِ أهلِ الطَّبعِ في شعرنا العربيِّ، فهم يُرسلـــــــونَ أشعارَهُم إرسالًا عفوَ الخاطرِ والقريحةِ، ويقولــــون : إنَّ الشِّعرَ الَّذي يجيءُ خلافَ ذلك ويكونُ مفعمًا بالتَّفكيرِ لا يعيشُ ؛ لأنَّهُ ليسَ مستمدًّا من نبعِ الوحيِ والإلهامِ والشَّاعريَّةِ . 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185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الشُّعراءُ السِّرياليُّونَ وعدمُ اهتمامِهم بنظمِ الأشعارِ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- ما الَّذي يمكنُ أن نلاحِظَهُ في نظمِ السِّرياليِّينَ الشِّعريِّ ؟ </a:t>
            </a:r>
          </a:p>
          <a:p>
            <a:pPr eaLnBrk="1" hangingPunct="1">
              <a:buNone/>
              <a:defRPr/>
            </a:pPr>
            <a:r>
              <a:rPr lang="ar-SA" sz="2800" b="1" dirty="0" smtClean="0"/>
              <a:t>ج – الَّذي يمكنُ أن نلاحِظَهُ </a:t>
            </a:r>
            <a:r>
              <a:rPr lang="ar-SA" sz="2800" b="1" dirty="0"/>
              <a:t>في نظمِ السِّرياليِّينَ </a:t>
            </a:r>
            <a:r>
              <a:rPr lang="ar-SA" sz="2800" b="1" dirty="0" smtClean="0"/>
              <a:t>الشِّعــريِّ هو أنَّ هـــــــــؤلاء الشُّعراءَ السِّرياليِّينَ لا يهتمُّونَ بنظمِ أشعارِهِم ، أو بالأحــرى لا يقرضونَ أشعارَهم على نظامِ الشِّعرِ الحُـــرِّ أو الشِّعرِ المُرســـلِ أو الشِّعرِ </a:t>
            </a:r>
            <a:r>
              <a:rPr lang="ar-SA" sz="2800" b="1" dirty="0" err="1" smtClean="0"/>
              <a:t>المُقَفَّى.</a:t>
            </a:r>
            <a:r>
              <a:rPr lang="ar-SA" sz="2800" b="1" dirty="0" smtClean="0"/>
              <a:t>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186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المذهبُ السِّرياليُّ الجديدُ في شعرِ بعضِ شعرائنا العربِ اَلْمُحْدَثِينَ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نلحظُ أثرًا للمذهبِ السِّرياليِّ في شعرنا العربيِّ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800" b="1" dirty="0" smtClean="0"/>
              <a:t>ج – يظهرُ هذا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المذهبُ السِّرياليُّ </a:t>
            </a:r>
            <a:r>
              <a:rPr lang="ar-SA" sz="2800" b="1" dirty="0" smtClean="0">
                <a:solidFill>
                  <a:srgbClr val="00B050"/>
                </a:solidFill>
              </a:rPr>
              <a:t>الجديـــــــدُ</a:t>
            </a:r>
            <a:r>
              <a:rPr lang="ar-SA" sz="2800" b="1" dirty="0" smtClean="0"/>
              <a:t> في شعر بعض شعرائِـــنَا من أمثال : </a:t>
            </a:r>
            <a:r>
              <a:rPr lang="ar-SA" sz="2800" b="1" dirty="0" smtClean="0">
                <a:solidFill>
                  <a:srgbClr val="002060"/>
                </a:solidFill>
              </a:rPr>
              <a:t>كامل أمين </a:t>
            </a:r>
            <a:r>
              <a:rPr lang="ar-SA" sz="2800" b="1" dirty="0" smtClean="0"/>
              <a:t>، و</a:t>
            </a:r>
            <a:r>
              <a:rPr lang="ar-SA" sz="2800" b="1" dirty="0" smtClean="0">
                <a:solidFill>
                  <a:srgbClr val="002060"/>
                </a:solidFill>
              </a:rPr>
              <a:t>كامل زهيري </a:t>
            </a:r>
            <a:r>
              <a:rPr lang="ar-SA" sz="2800" b="1" dirty="0" smtClean="0"/>
              <a:t>، و</a:t>
            </a:r>
            <a:r>
              <a:rPr lang="ar-SA" sz="2800" b="1" dirty="0" smtClean="0">
                <a:solidFill>
                  <a:srgbClr val="002060"/>
                </a:solidFill>
              </a:rPr>
              <a:t>عادل أمين </a:t>
            </a:r>
            <a:r>
              <a:rPr lang="ar-SA" sz="2800" b="1" dirty="0" smtClean="0"/>
              <a:t>، و</a:t>
            </a:r>
            <a:r>
              <a:rPr lang="ar-SA" sz="2800" b="1" dirty="0" smtClean="0">
                <a:solidFill>
                  <a:srgbClr val="002060"/>
                </a:solidFill>
              </a:rPr>
              <a:t>محمود حسن إسماعيل</a:t>
            </a:r>
            <a:r>
              <a:rPr lang="ar-SA" sz="2800" b="1" dirty="0" smtClean="0"/>
              <a:t> ، الَّذي نلحــــظُ لُمْحَتَهُ الكلاسيكيَّةَ في جانبٍ من تعبيرِهِ، كما نلحظُ نَفْحَتَهُ الرُّومانسيِّةَ في جملةِ موضوعاتِهِ .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187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>
                <a:solidFill>
                  <a:srgbClr val="002060"/>
                </a:solidFill>
              </a:rPr>
              <a:t>- العقَّادُ ورؤيتُهُ للفنِّ وعلاقةُ ذلك بالسِّرياليَّةِ </a:t>
            </a:r>
            <a:endParaRPr lang="en-US" sz="4800" b="1" dirty="0" smtClean="0">
              <a:solidFill>
                <a:srgbClr val="002060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كيفَ يرى </a:t>
            </a:r>
            <a:r>
              <a:rPr lang="ar-SA" sz="4400" b="1" u="sng" dirty="0" err="1" smtClean="0">
                <a:solidFill>
                  <a:srgbClr val="C00000"/>
                </a:solidFill>
              </a:rPr>
              <a:t>العقَّادُ </a:t>
            </a:r>
            <a:r>
              <a:rPr lang="ar-SA" sz="4400" b="1" u="sng" dirty="0" smtClean="0">
                <a:solidFill>
                  <a:srgbClr val="C00000"/>
                </a:solidFill>
              </a:rPr>
              <a:t>« الفَنَّ » في سياقِ السِّرياليَّةِ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dirty="0" smtClean="0"/>
              <a:t>ج – يَرَى </a:t>
            </a:r>
            <a:r>
              <a:rPr lang="ar-SA" sz="3600" b="1" dirty="0" smtClean="0">
                <a:solidFill>
                  <a:srgbClr val="002060"/>
                </a:solidFill>
              </a:rPr>
              <a:t>العقَّادُ</a:t>
            </a:r>
            <a:r>
              <a:rPr lang="ar-SA" sz="3600" b="1" dirty="0" smtClean="0"/>
              <a:t> أنَّ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« الفَنَّ » </a:t>
            </a:r>
            <a:r>
              <a:rPr lang="ar-SA" sz="3600" b="1" dirty="0" smtClean="0"/>
              <a:t>: « لابدَّ أن تَتَوَافَــــــــرَ فيه شروطٌ، وأنَّ الشِّرطَ الأوَّلَ فيه هو أن تَكـــونَ له قواعدُهُ ومقاييسُهُ ، وأن يستطيع النَّاظــــــرُ إليه أن يُميِّزَ بينَ الصَّادقِ منه والكاذبِ، وأن يدلَّ على أسبابِ الصَّوابِ فيهِ </a:t>
            </a:r>
            <a:r>
              <a:rPr lang="ar-SA" sz="3600" b="1" dirty="0" err="1" smtClean="0"/>
              <a:t>والخطأِ....</a:t>
            </a:r>
            <a:r>
              <a:rPr lang="ar-SA" sz="3600" b="1" dirty="0" smtClean="0"/>
              <a:t> » .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188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العقَّادُ وَرَابِطُ السِّرياليَّةِ بِالْفَنِّ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84300"/>
            <a:ext cx="94488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– هَلْ هناك رابطٌ بينَ السِّرياليَّةِ والفَنِّ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400" b="1" dirty="0" smtClean="0"/>
              <a:t>ج – يعودُ العقادُ فيتحدَّثُ عن ذلك الرَّابطِ بقولِهِ : « ... فليسَ بفنٍّ على الإطلاقِ شيءٌ يَبْطُلُ فـيهِ كلُّ دليــــلٍ على جودَتِـــهِ أو رداءتِـهِ غير الَّلفظِ بدعوى الوعيِ الباطنِ ، أو بما فوقَ الواقـــعِ ، أو ما دونَ الواقعِ ، إذا شاءَ من شاءَ أن يجعلَ ( ما دون الواقع ) اسمًا من </a:t>
            </a:r>
            <a:r>
              <a:rPr lang="ar-SA" sz="2400" b="1" dirty="0" err="1" smtClean="0"/>
              <a:t>الأسماءِ </a:t>
            </a:r>
            <a:r>
              <a:rPr lang="ar-SA" sz="2400" b="1" dirty="0" smtClean="0"/>
              <a:t>» </a:t>
            </a:r>
            <a:r>
              <a:rPr lang="ar-SA" sz="4800" b="1" dirty="0" smtClean="0"/>
              <a:t>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189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العقَّادُ ورؤيتُهُ الجامعةُ للسِّرياليَّةِ والتَّجريديَّةِ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كيفَ يَرَى العقَّادُ السِّرياليَّةَ والتَّجريديَّةَ 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يُشِيرُ </a:t>
            </a:r>
            <a:r>
              <a:rPr lang="ar-SA" sz="4800" b="1" dirty="0" smtClean="0">
                <a:solidFill>
                  <a:srgbClr val="002060"/>
                </a:solidFill>
              </a:rPr>
              <a:t>العقَّادُ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إلى المدرستينِ قائلًا : « ليستِ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السِّرياليَّةُ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و</a:t>
            </a:r>
            <a:r>
              <a:rPr lang="ar-SA" sz="4800" b="1" dirty="0" smtClean="0">
                <a:solidFill>
                  <a:schemeClr val="accent4">
                    <a:lumMod val="50000"/>
                  </a:schemeClr>
                </a:solidFill>
              </a:rPr>
              <a:t>التَّجريديَّةُ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مدارسَ أو مذاهـبَ قائمةً على أصولِ الفنونِ الجميلةِ ، ولكنَّها </a:t>
            </a:r>
            <a:r>
              <a:rPr lang="ar-SA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تُسمَّى </a:t>
            </a:r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</a:rPr>
              <a:t>« موضاتٍ » 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أو </a:t>
            </a:r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</a:rPr>
              <a:t>« تقليعاتٍ </a:t>
            </a:r>
            <a:r>
              <a:rPr lang="ar-SA" sz="4800" b="1" dirty="0" err="1" smtClean="0">
                <a:solidFill>
                  <a:schemeClr val="accent1">
                    <a:lumMod val="75000"/>
                  </a:schemeClr>
                </a:solidFill>
              </a:rPr>
              <a:t>» </a:t>
            </a:r>
            <a:r>
              <a:rPr lang="ar-SA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/>
              <a:t>التَّجريدُ وقتلُهُ للفنونِ التَّشكيليَّةِ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استعرضْ ( اِستعرِضي ) رؤيةَ العقَّادِ ونظرائِهِ في طبيعةِ التَّجريدِ ؟</a:t>
            </a:r>
            <a:r>
              <a:rPr lang="ar-SA" sz="4000" b="1" u="sng" dirty="0" smtClean="0"/>
              <a:t> </a:t>
            </a:r>
          </a:p>
          <a:p>
            <a:pPr>
              <a:buNone/>
            </a:pPr>
            <a:r>
              <a:rPr lang="ar-SA" sz="4000" b="1" dirty="0" smtClean="0"/>
              <a:t>ج - يَتَعَجَّبُ العقَّادُ ومعَهُ نفرٌ من النُّقَّادِ من التَّجريدِ بعدِّهِ قتلًا للفنونِ التَّشكيليَّةِ ، حيثُ يُصرِّحون بالقولِ : « وما هو « التَّجريدُ » بالنِّسبةِ إلى الفنونِ « التَّشكيليَّةِ » إن لم يكنْ إلغاءً لوجودِهَا وإزهاقًا لحياتِهَا </a:t>
            </a:r>
            <a:r>
              <a:rPr lang="ar-SA" sz="4000" b="1" dirty="0" err="1" smtClean="0"/>
              <a:t>؟!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»...</a:t>
            </a:r>
            <a:r>
              <a:rPr lang="ar-SA" sz="4000" b="1" dirty="0" smtClean="0"/>
              <a:t> » .  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xmlns="" val="235197017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dirty="0" smtClean="0">
                <a:solidFill>
                  <a:srgbClr val="002060"/>
                </a:solidFill>
              </a:rPr>
              <a:t>تساؤلٌ مُتَعَجِّبٌ من العقَّادِ وزملائِهِ حولَ هذه التَّقليعاتِ 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3600" b="1" u="sng" dirty="0" smtClean="0">
                <a:solidFill>
                  <a:srgbClr val="C00000"/>
                </a:solidFill>
              </a:rPr>
              <a:t>س </a:t>
            </a:r>
            <a:r>
              <a:rPr lang="ar-SA" sz="3600" b="1" u="sng" dirty="0">
                <a:solidFill>
                  <a:srgbClr val="C00000"/>
                </a:solidFill>
              </a:rPr>
              <a:t>– استعرضْ ( </a:t>
            </a:r>
            <a:r>
              <a:rPr lang="ar-SA" sz="3600" b="1" u="sng" dirty="0" smtClean="0">
                <a:solidFill>
                  <a:srgbClr val="C00000"/>
                </a:solidFill>
              </a:rPr>
              <a:t>اِستعرِضِي </a:t>
            </a:r>
            <a:r>
              <a:rPr lang="ar-SA" sz="3600" b="1" u="sng" dirty="0">
                <a:solidFill>
                  <a:srgbClr val="C00000"/>
                </a:solidFill>
              </a:rPr>
              <a:t>) </a:t>
            </a:r>
            <a:r>
              <a:rPr lang="ar-SA" sz="3600" b="1" u="sng" dirty="0" smtClean="0">
                <a:solidFill>
                  <a:srgbClr val="C00000"/>
                </a:solidFill>
              </a:rPr>
              <a:t>تَسَاؤُلَ العقَّادِ </a:t>
            </a:r>
            <a:r>
              <a:rPr lang="ar-SA" sz="3600" b="1" u="sng" dirty="0">
                <a:solidFill>
                  <a:srgbClr val="C00000"/>
                </a:solidFill>
              </a:rPr>
              <a:t>ونظرائِهِ </a:t>
            </a:r>
            <a:r>
              <a:rPr lang="ar-SA" sz="3600" b="1" u="sng" dirty="0" smtClean="0">
                <a:solidFill>
                  <a:srgbClr val="C00000"/>
                </a:solidFill>
              </a:rPr>
              <a:t>حولَ هذا الأمر </a:t>
            </a:r>
            <a:r>
              <a:rPr lang="ar-SA" sz="3600" b="1" u="sng" dirty="0">
                <a:solidFill>
                  <a:srgbClr val="C00000"/>
                </a:solidFill>
              </a:rPr>
              <a:t>؟</a:t>
            </a:r>
            <a:r>
              <a:rPr lang="ar-SA" sz="3600" b="1" u="sng" dirty="0"/>
              <a:t> </a:t>
            </a:r>
            <a:endParaRPr lang="ar-SA" sz="3600" b="1" u="sng" dirty="0" smtClean="0"/>
          </a:p>
          <a:p>
            <a:pPr>
              <a:buNone/>
            </a:pPr>
            <a:r>
              <a:rPr lang="ar-SA" b="1" dirty="0" smtClean="0"/>
              <a:t>ج -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يُشِيرُ </a:t>
            </a:r>
            <a:r>
              <a:rPr lang="ar-SA" b="1" dirty="0" smtClean="0">
                <a:solidFill>
                  <a:srgbClr val="002060"/>
                </a:solidFill>
              </a:rPr>
              <a:t>العقَّادُ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إلى تلك التَّقليعاتِ متسائلًا : « ما الفرقُ بينَ وجودِ الفُنونِ الإنسانـيَّةِ وعدَمِهَا في العصورِ الماضــــيةِ بالنِّسبةِ لهذه التَّقليعاتِ الَّتي يَتَسَاوَى الرَّاســمُ فيهَا وغيرُ الرَّاسمِ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كما يَتَسَاوَى الأعمى والبصيرُ في مسألةِ التَّلوينِ »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xmlns="" val="339600052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التَّصويرُ وعالمُ التَّجريدِ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800" b="1" u="sng" dirty="0" smtClean="0">
                <a:solidFill>
                  <a:srgbClr val="C00000"/>
                </a:solidFill>
              </a:rPr>
              <a:t>س – ماذا عن التَّصويرِ وعلاقتِهِ بالتَّجريدِ ؟ </a:t>
            </a:r>
          </a:p>
          <a:p>
            <a:pPr>
              <a:buNone/>
            </a:pPr>
            <a:r>
              <a:rPr lang="ar-SA" sz="3600" b="1" dirty="0" smtClean="0"/>
              <a:t>ج – إنَّ التَّصويرَ يموتُ في الَّلحــــظةِ الَّتي يَنْتَقِلُ فيـهَا مـــن عالمِ الحِسِّ الصَّادقِ إلى عالمِ التَّجريدِ من كُلِّ </a:t>
            </a:r>
            <a:r>
              <a:rPr lang="ar-SA" sz="3600" b="1" dirty="0" err="1" smtClean="0"/>
              <a:t>محســــــوسٍ.</a:t>
            </a:r>
            <a:r>
              <a:rPr lang="ar-SA" sz="1800" dirty="0" smtClean="0"/>
              <a:t> 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xmlns="" val="1993693608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600" b="1" dirty="0" smtClean="0">
                <a:solidFill>
                  <a:srgbClr val="002060"/>
                </a:solidFill>
              </a:rPr>
              <a:t>تقريرُ التَّصويرِ التَّجريديِّ </a:t>
            </a:r>
            <a:endParaRPr lang="ar-SA" sz="66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400" b="1" u="sng" dirty="0" smtClean="0">
                <a:solidFill>
                  <a:srgbClr val="C00000"/>
                </a:solidFill>
              </a:rPr>
              <a:t>س ماذا يبقى بعد تقريرِ التَّصويرِ « التَّجريديِّ » ؟ </a:t>
            </a:r>
          </a:p>
          <a:p>
            <a:pPr>
              <a:buNone/>
            </a:pPr>
            <a:r>
              <a:rPr lang="ar-SA" sz="2800" b="1" dirty="0" smtClean="0"/>
              <a:t>ج - هذا تساؤلٌ يُسَطِّرُهُ أصحابُ النَّظرةِ الموضوعيَّةِ إزاءَ </a:t>
            </a:r>
            <a:r>
              <a:rPr lang="ar-SA" sz="2800" b="1" dirty="0" err="1" smtClean="0"/>
              <a:t>الفنِّ </a:t>
            </a:r>
            <a:r>
              <a:rPr lang="ar-SA" sz="2800" b="1" dirty="0" smtClean="0"/>
              <a:t>« المحسوسِ » ، فماذا يبقى بعدَ تقريرِ التَّصويرِ 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« التَّجريديِّ» </a:t>
            </a:r>
            <a:r>
              <a:rPr lang="ar-SA" sz="2800" b="1" dirty="0" smtClean="0"/>
              <a:t>من الفارقِ بينَ تعليمِ المُصوِّرِ وتعليمِ الكاتبِ وتعليمِ كائنٍ مَنْ كانَ من مُصوِّري الوعي الباطنِ بغيرِ شكلٍ ولا مثالٍ ؟ » .</a:t>
            </a:r>
            <a:r>
              <a:rPr lang="ar-SA" sz="1800" dirty="0" smtClean="0"/>
              <a:t> 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xmlns="" val="3483510652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4800" b="1" dirty="0" smtClean="0"/>
              <a:t>خلاصةُ القولِ فيما يُسمَّى بالمدرستينِ السِّرياليَّةِ والتَّجريديَّةِ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قَدِّمْ ( قدِّمِي ) خلاصةً عن المدرستينِ : السِّرياليَّةِ والتَّجريديَّةِ ؟ </a:t>
            </a:r>
          </a:p>
          <a:p>
            <a:pPr>
              <a:buNone/>
            </a:pPr>
            <a:r>
              <a:rPr lang="ar-SA" sz="4800" b="1" dirty="0" smtClean="0"/>
              <a:t>ج – إنَّ خلاصةَ أنَّها لا مدارسَ ولا فنونَ ولا تطوُّرَ ولا تصويــــرَ ولا حتَّى غيــــرَ تصويـــرٍ ؛ لأنَّ المدارسَ تُعلِّمُ شيئًا، وتلك المدرستين لا تُعلِّمُ شيئًا ، ولا محلَّ فيها للتَّعليمِ .  </a:t>
            </a:r>
            <a:endParaRPr lang="ar-SA" sz="4800" b="1" dirty="0"/>
          </a:p>
        </p:txBody>
      </p:sp>
    </p:spTree>
    <p:extLst>
      <p:ext uri="{BB962C8B-B14F-4D97-AF65-F5344CB8AC3E}">
        <p14:creationId xmlns:p14="http://schemas.microsoft.com/office/powerpoint/2010/main" xmlns="" val="3648823135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600" b="1" dirty="0" smtClean="0"/>
              <a:t>تعميقُ الخلاصةِ  </a:t>
            </a:r>
            <a:endParaRPr lang="ar-SA" sz="6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800" b="1" u="sng" dirty="0" smtClean="0">
                <a:solidFill>
                  <a:srgbClr val="C00000"/>
                </a:solidFill>
              </a:rPr>
              <a:t>س – عمِّقْ ( عَمِّقي ) تلكَ الخلاصةَ </a:t>
            </a:r>
            <a:r>
              <a:rPr lang="ar-SA" sz="4800" b="1" u="sng" dirty="0" err="1" smtClean="0">
                <a:solidFill>
                  <a:srgbClr val="C00000"/>
                </a:solidFill>
              </a:rPr>
              <a:t>السَّابقةَ ؟</a:t>
            </a:r>
            <a:r>
              <a:rPr lang="ar-SA" sz="4800" b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SA" sz="2800" b="1" dirty="0" smtClean="0"/>
              <a:t>ج – المعروفُ أن لِلفنونِ قواعدَ ومقاييسَ ؛ أمَّا المدرستين فيُبطلُن كلَّ القواعـــدِ، و التَّطوُّرُ </a:t>
            </a:r>
            <a:r>
              <a:rPr lang="ar-SA" sz="2800" b="1" dirty="0" err="1" smtClean="0"/>
              <a:t>هواستمرارٌ</a:t>
            </a:r>
            <a:r>
              <a:rPr lang="ar-SA" sz="2800" b="1" dirty="0" smtClean="0"/>
              <a:t> للحياةِ ، والمدرستين يلغن الفنِّ من </a:t>
            </a:r>
            <a:r>
              <a:rPr lang="ar-SA" sz="2800" b="1" dirty="0" err="1" smtClean="0"/>
              <a:t>الحــــياةٍ </a:t>
            </a:r>
            <a:r>
              <a:rPr lang="ar-SA" sz="2800" b="1" dirty="0" smtClean="0"/>
              <a:t>، و التَّصـــويرُ « صـورةٌ </a:t>
            </a:r>
            <a:r>
              <a:rPr lang="ar-SA" sz="2800" b="1" dirty="0" err="1" smtClean="0"/>
              <a:t>محسوسةٌ </a:t>
            </a:r>
            <a:r>
              <a:rPr lang="ar-SA" sz="2800" b="1" dirty="0" smtClean="0"/>
              <a:t>»، والمدرستين تنتقلُ من عالمِ المحسوسِ إلى عالمِ المُجرَّدِ . 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xmlns="" val="369075294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196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5400" b="1" dirty="0" smtClean="0">
                <a:solidFill>
                  <a:srgbClr val="C00000"/>
                </a:solidFill>
                <a:cs typeface="+mn-cs"/>
              </a:rPr>
              <a:t>المحاضرةُ الرَّابعةَ عشرة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4800" b="1" dirty="0" smtClean="0">
                <a:solidFill>
                  <a:srgbClr val="C00000"/>
                </a:solidFill>
                <a:cs typeface="+mn-cs"/>
              </a:rPr>
              <a:t>( المذاهبُ الثَّلاثة الحديثة : الفنّ للحياةِ ، والفنِّ للفنِّ ، ومذهبُ أصحاب المدرسةِ الحديثةِ )</a:t>
            </a:r>
            <a:endParaRPr lang="en-US" sz="48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280275" y="6096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196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197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الأدبُ بينَ الوظيفةِ والتَّعبيرِ </a:t>
            </a:r>
            <a:endParaRPr lang="en-US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-  هل للأدبِ وظيفةٌ ، أو هو في الواقعِ مُجرَّدُ تعبيرٍ فنِّيٍّ جميلٍ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</a:t>
            </a:r>
            <a:r>
              <a:rPr lang="ar-S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تتوزَّعُ الإجابةُ على ثلاثةِ مذاهبَ </a:t>
            </a:r>
            <a:r>
              <a:rPr lang="ar-S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حديثةٍ </a:t>
            </a:r>
            <a:r>
              <a:rPr lang="ar-S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على </a:t>
            </a:r>
            <a:r>
              <a:rPr lang="ar-S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رأسِهَا </a:t>
            </a:r>
            <a:r>
              <a:rPr lang="ar-SA" sz="2400" b="1" dirty="0" smtClean="0">
                <a:solidFill>
                  <a:srgbClr val="00B050"/>
                </a:solidFill>
              </a:rPr>
              <a:t>« مذهبُ الفنِّ </a:t>
            </a:r>
            <a:r>
              <a:rPr lang="ar-SA" sz="2400" b="1" dirty="0" err="1" smtClean="0">
                <a:solidFill>
                  <a:srgbClr val="00B050"/>
                </a:solidFill>
              </a:rPr>
              <a:t>للحَياةِ » </a:t>
            </a:r>
            <a:r>
              <a:rPr lang="ar-S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ar-S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endParaRPr lang="en-US" sz="6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198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رؤيةُ مذهبِ « الفنِّ للحياةِ » للأدبِ 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– كيفَ يرى مذهبُ « الفنِّ للحياةِ » للأدبِ ؟ </a:t>
            </a:r>
          </a:p>
          <a:p>
            <a:pPr eaLnBrk="1" hangingPunct="1">
              <a:buNone/>
            </a:pPr>
            <a:r>
              <a:rPr lang="ar-SA" sz="2800" b="1" dirty="0" smtClean="0">
                <a:cs typeface="Arial" pitchFamily="34" charset="0"/>
              </a:rPr>
              <a:t>ج – يرى مذهبُ </a:t>
            </a:r>
            <a:r>
              <a:rPr lang="ar-SA" sz="2800" b="1" dirty="0" smtClean="0">
                <a:solidFill>
                  <a:srgbClr val="0070C0"/>
                </a:solidFill>
                <a:cs typeface="Arial" pitchFamily="34" charset="0"/>
              </a:rPr>
              <a:t>«الفنِّ للحياةِ» </a:t>
            </a:r>
            <a:r>
              <a:rPr lang="ar-SA" sz="2800" b="1" dirty="0" smtClean="0">
                <a:cs typeface="Arial" pitchFamily="34" charset="0"/>
              </a:rPr>
              <a:t>أنَّ الأدبَ ســـــــواءٌ تمثَّلَ في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القصَّةِ</a:t>
            </a:r>
            <a:r>
              <a:rPr lang="ar-SA" sz="2800" b="1" dirty="0" smtClean="0">
                <a:cs typeface="Arial" pitchFamily="34" charset="0"/>
              </a:rPr>
              <a:t> أو </a:t>
            </a:r>
            <a:r>
              <a:rPr lang="ar-SA" sz="2800" b="1" dirty="0" smtClean="0">
                <a:solidFill>
                  <a:srgbClr val="00B050"/>
                </a:solidFill>
                <a:cs typeface="Arial" pitchFamily="34" charset="0"/>
              </a:rPr>
              <a:t>المسرحيـَّةِ</a:t>
            </a:r>
            <a:r>
              <a:rPr lang="ar-SA" sz="2800" b="1" dirty="0" smtClean="0">
                <a:cs typeface="Arial" pitchFamily="34" charset="0"/>
              </a:rPr>
              <a:t> أو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القصيدةِ الشِّعريَّةِ </a:t>
            </a:r>
            <a:r>
              <a:rPr lang="ar-SA" sz="2800" b="1" dirty="0" smtClean="0">
                <a:cs typeface="Arial" pitchFamily="34" charset="0"/>
              </a:rPr>
              <a:t>تَظلُّ مصدرَهُ الجماعةُ ، وروحُ الشَّعبِ ، فهو ثمرةُ إحساسِهَا ، ونتيـــــجةُ تفكيرِهَا ، وموجَّهًا </a:t>
            </a:r>
            <a:r>
              <a:rPr lang="ar-SA" sz="2800" b="1" dirty="0" err="1" smtClean="0">
                <a:cs typeface="Arial" pitchFamily="34" charset="0"/>
              </a:rPr>
              <a:t>لخدمتِهَا.</a:t>
            </a:r>
            <a:r>
              <a:rPr lang="ar-SA" sz="2800" b="1" dirty="0" smtClean="0">
                <a:cs typeface="Arial" pitchFamily="34" charset="0"/>
              </a:rPr>
              <a:t> 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199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بعضُ نقَّادِ هذا المذهبِ والربط بين الأدبِ والأخلاقِ والمثلِ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ربطَ أنصارُ هذا المذهبِ بينَ الأدبِ والأخلاقِ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– نعمٌ ، لقد حــاولَ بعضُ نقَّادهِ أن يربطــــــوا بينَ الأدبِ والأخلاقِ، فالأدبُ عنـدَهُم لابُدَّ أن يكونَ أدبًا هادفًا ، يدعـو إلى تَغليبِ عاملِ الخيرِ والثِّقَةِ </a:t>
            </a:r>
            <a:r>
              <a:rPr lang="ar-SA" sz="4000" b="1" dirty="0" err="1" smtClean="0"/>
              <a:t>بالإنسانِ.</a:t>
            </a:r>
            <a:r>
              <a:rPr lang="ar-SA" sz="4000" b="1" dirty="0" smtClean="0"/>
              <a:t>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200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واقعيَّةُ مذهبِ « الفنِّ للحياةِ » الإيجابيَّةُ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– كيف ترى ( تَرَينَ ) مضمونَ مذهبِ « الفنِّ للحياةِ » ورُوحَهُ ؟ </a:t>
            </a:r>
          </a:p>
          <a:p>
            <a:pPr eaLnBrk="1" hangingPunct="1">
              <a:buNone/>
            </a:pPr>
            <a:r>
              <a:rPr lang="ar-SA" sz="4400" b="1" dirty="0" smtClean="0">
                <a:cs typeface="Arial" pitchFamily="34" charset="0"/>
              </a:rPr>
              <a:t>ج – اِتَّخَذَ مضمونَهُ من حياةِ عامَّــــةِ الشَّعــــبِ ومشكلاتِهِ ، و أنَّ روحَــهُ متفائلةٌ ، تؤمـنُ بإيجابيَّةِ الإنسانِ وقدرتِهِ على فعلِ الخير </a:t>
            </a:r>
            <a:r>
              <a:rPr lang="ar-SA" sz="4400" b="1" dirty="0" err="1" smtClean="0">
                <a:cs typeface="Arial" pitchFamily="34" charset="0"/>
              </a:rPr>
              <a:t>وتقديمِهِ .</a:t>
            </a:r>
            <a:r>
              <a:rPr lang="ar-SA" sz="4400" b="1" dirty="0" smtClean="0">
                <a:cs typeface="Arial" pitchFamily="34" charset="0"/>
              </a:rPr>
              <a:t> </a:t>
            </a:r>
            <a:endParaRPr lang="en-US" sz="4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ما سبقَ يمثِّلُ صورةً للواقعيَّةِ كما يشير النَّاقد الكبير الدكتور : محمَّد مندور 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/>
              <a:t>س – بِمَ تُمَثِّلُ تلكَ الرُّؤيةَ السَّابقةَ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ج – إنَّ كلَّ ما ذُكــــــرَ عن فاعليَّةِ الإنسانِ وإيجَابِيَّتِهِ تحتَ مظلَّةِ هذا المذهبِ «</a:t>
            </a:r>
            <a:r>
              <a:rPr lang="ar-SA" b="1" dirty="0" smtClean="0">
                <a:solidFill>
                  <a:srgbClr val="0070C0"/>
                </a:solidFill>
              </a:rPr>
              <a:t> الفنِّ للحــياةِ</a:t>
            </a:r>
            <a:r>
              <a:rPr lang="ar-SA" b="1" dirty="0" smtClean="0"/>
              <a:t> » هـو في حقيـقةِ الأمـرِ صـــورةٌ للواقعيَّةِ ، وإنِ اِتَّخَذَتْ في بعضِ الأحيانِ، صورةَ نقدٍ متشائمةً وسلبيَّةً .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</a:rPr>
              <a:t>- ثانيًا : مَذْهبُ « الفَنِّ لِلْفَنِّ »</a:t>
            </a:r>
            <a:endParaRPr lang="en-US" sz="7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- كيفَ نظرَ أنصارُ هذا المذهبِ إلى الفنِّ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3600" b="1" dirty="0" smtClean="0"/>
              <a:t>ج – إنَّ أصــــحابَ هذا المذهــــبِ هــــم أنفُسُهُم أصـحابُ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« المدرسةِ الفنِّيَّةِ » </a:t>
            </a:r>
            <a:r>
              <a:rPr lang="ar-SA" sz="3600" b="1" dirty="0" smtClean="0"/>
              <a:t>الَّتي تنظُرُ للفنِّ كمتعةٍ عاديَّةٍ ، أو غيــــرَ عاديَّةٍ ، والَّتي تُمجِّدُ التَّجربةَ الأدبيَّةَ </a:t>
            </a:r>
            <a:r>
              <a:rPr lang="ar-SA" sz="3600" b="1" dirty="0" smtClean="0">
                <a:solidFill>
                  <a:srgbClr val="0070C0"/>
                </a:solidFill>
              </a:rPr>
              <a:t>« الإبداعــــيَّةَ » </a:t>
            </a:r>
            <a:r>
              <a:rPr lang="ar-SA" sz="3600" b="1" dirty="0" smtClean="0"/>
              <a:t>لذاتِهَا ، وكيفيَّة </a:t>
            </a:r>
            <a:r>
              <a:rPr lang="ar-SA" sz="3600" b="1" dirty="0" err="1" smtClean="0"/>
              <a:t>تناوُلِهَا .</a:t>
            </a:r>
            <a:r>
              <a:rPr lang="ar-SA" sz="3600" b="1" dirty="0" smtClean="0"/>
              <a:t>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203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نشأة هذا المذهبِ وأبرزُ أنصارِهِ وكيفيَّةُ ظهورِهِ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SA" sz="2800" b="1" dirty="0" smtClean="0"/>
              <a:t>نشأَ مذهبُ « الفنِّ للفنِّ » في </a:t>
            </a:r>
            <a:r>
              <a:rPr lang="ar-SA" sz="2800" b="1" dirty="0" smtClean="0">
                <a:solidFill>
                  <a:srgbClr val="0070C0"/>
                </a:solidFill>
              </a:rPr>
              <a:t>فرنسا</a:t>
            </a:r>
            <a:r>
              <a:rPr lang="ar-SA" sz="2800" b="1" dirty="0" smtClean="0"/>
              <a:t> على أساسِ نظريَّــــــةِ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« الصِّياغةِ » </a:t>
            </a:r>
            <a:r>
              <a:rPr lang="ar-SA" sz="2800" b="1" dirty="0" smtClean="0"/>
              <a:t>الَّتي نَادَى بها </a:t>
            </a:r>
            <a:r>
              <a:rPr lang="ar-SA" sz="2800" b="1" dirty="0" smtClean="0">
                <a:solidFill>
                  <a:srgbClr val="002060"/>
                </a:solidFill>
              </a:rPr>
              <a:t>« </a:t>
            </a:r>
            <a:r>
              <a:rPr lang="ar-SA" sz="2800" b="1" dirty="0" err="1" smtClean="0">
                <a:solidFill>
                  <a:srgbClr val="002060"/>
                </a:solidFill>
              </a:rPr>
              <a:t>البَرْنَاسِيُّونَ</a:t>
            </a:r>
            <a:r>
              <a:rPr lang="ar-SA" sz="2800" b="1" dirty="0" smtClean="0">
                <a:solidFill>
                  <a:srgbClr val="002060"/>
                </a:solidFill>
              </a:rPr>
              <a:t> » </a:t>
            </a:r>
            <a:r>
              <a:rPr lang="ar-SA" sz="2800" b="1" dirty="0" smtClean="0"/>
              <a:t>، وقـــد ترأَّسَ نُقَّادَهُ النَّاقــدُ الأديــبُ  </a:t>
            </a:r>
            <a:r>
              <a:rPr lang="ar-SA" sz="2800" b="1" dirty="0">
                <a:solidFill>
                  <a:srgbClr val="0070C0"/>
                </a:solidFill>
              </a:rPr>
              <a:t>« </a:t>
            </a:r>
            <a:r>
              <a:rPr lang="ar-SA" sz="2800" b="1" dirty="0" err="1" smtClean="0">
                <a:solidFill>
                  <a:srgbClr val="0070C0"/>
                </a:solidFill>
              </a:rPr>
              <a:t>جُوتَيِيهْ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  <a:r>
              <a:rPr lang="ar-SA" sz="2800" b="1" dirty="0">
                <a:solidFill>
                  <a:srgbClr val="0070C0"/>
                </a:solidFill>
              </a:rPr>
              <a:t>» </a:t>
            </a:r>
            <a:r>
              <a:rPr lang="ar-SA" sz="2800" b="1" dirty="0" smtClean="0"/>
              <a:t>، وقد ظَهَرَ هذا المذهبُ كردِّ فعلٍ للمذهـــبِ </a:t>
            </a:r>
            <a:r>
              <a:rPr lang="ar-SA" sz="2800" b="1" dirty="0" smtClean="0">
                <a:solidFill>
                  <a:srgbClr val="00B050"/>
                </a:solidFill>
              </a:rPr>
              <a:t>« الرُّومانتيكيِّ »</a:t>
            </a:r>
            <a:r>
              <a:rPr lang="ar-SA" sz="2800" b="1" dirty="0" smtClean="0"/>
              <a:t>، وَيَرَى أَصْحَابُهُ أنَّ مِنْ حَقِّ الأدبِ أَنْ يُصبحَ </a:t>
            </a:r>
            <a:r>
              <a:rPr lang="ar-SA" sz="2800" b="1" dirty="0" smtClean="0">
                <a:solidFill>
                  <a:srgbClr val="002060"/>
                </a:solidFill>
              </a:rPr>
              <a:t>غايةً في ذاتِهِ </a:t>
            </a:r>
            <a:r>
              <a:rPr lang="ar-SA" sz="2800" b="1" dirty="0" smtClean="0"/>
              <a:t>، </a:t>
            </a:r>
            <a:r>
              <a:rPr lang="ar-SA" sz="2800" b="1" dirty="0" smtClean="0">
                <a:solidFill>
                  <a:srgbClr val="002060"/>
                </a:solidFill>
              </a:rPr>
              <a:t>وَفَنًّا لِلفنِّ </a:t>
            </a:r>
            <a:r>
              <a:rPr lang="ar-SA" sz="2800" b="1" dirty="0" smtClean="0"/>
              <a:t>.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204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مذهبُ « الفنِّ للفنِّ » والبعدُ الأخلاقيُّ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– هل لهذا المذهبِ « الفنِّ للفنِّ » علاقةٌ بالبعدِ الأخلاقيِّ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– لا بالطَّبعِ ، لا صـــــلةَ له بالمسألةِ الأخلاقـــــيَّةِ وارتباطِهَا بالأدبِ ، والقولُ : بأنَّ </a:t>
            </a:r>
            <a:r>
              <a:rPr lang="ar-SA" sz="4000" b="1" dirty="0"/>
              <a:t>غ</a:t>
            </a:r>
            <a:r>
              <a:rPr lang="ar-SA" sz="4000" b="1" dirty="0" smtClean="0"/>
              <a:t>ايةَ الفنِّ في ذاتِهِ لا محلَّ للحكمِ فيهِ حكمًا أخلاقيًّا ، بأن يُقالَ : إنَّ المذهبَ مع الأخلاقِ ، فلا نقولُ عنهُ : إنَّهُ خيرٌ أوشرٌّ ، ولا إنَّهُ يماشي الأخلاقَ أو يُعارِضُهَا ، كذلك لا يُعارضُ هذا المذهبُ أدبَ الكفاحِ أو الأدبَ الاجتماعيَّ .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205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النُّقَّادُ وَمُهَاجَمَةُ مَذْهَبِ « الفَنِّ لِلْفَنِّ »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 لماذا هَاجَمَ بعضُ النُّقَّادِ مذهبَ « الفنِّ للفنِّ »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dirty="0" smtClean="0"/>
              <a:t>ج – يتعسَّفُ بعضُ « </a:t>
            </a: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</a:rPr>
              <a:t>الكُتَّابِ</a:t>
            </a:r>
            <a:r>
              <a:rPr lang="ar-SA" sz="3600" b="1" dirty="0" smtClean="0"/>
              <a:t> » أو « </a:t>
            </a:r>
            <a:r>
              <a:rPr lang="ar-SA" sz="3600" b="1" dirty="0" smtClean="0">
                <a:solidFill>
                  <a:srgbClr val="002060"/>
                </a:solidFill>
              </a:rPr>
              <a:t>النُّقَّادِ</a:t>
            </a:r>
            <a:r>
              <a:rPr lang="ar-SA" sz="3600" b="1" dirty="0" smtClean="0"/>
              <a:t> » بمهاجمةِ مذهبِ « </a:t>
            </a:r>
            <a:r>
              <a:rPr lang="ar-SA" sz="3600" b="1" dirty="0" smtClean="0">
                <a:solidFill>
                  <a:schemeClr val="accent3">
                    <a:lumMod val="50000"/>
                  </a:schemeClr>
                </a:solidFill>
              </a:rPr>
              <a:t>الفنِّ للفنِّ </a:t>
            </a:r>
            <a:r>
              <a:rPr lang="ar-SA" sz="3600" b="1" dirty="0" smtClean="0"/>
              <a:t>» ظَانِّينَ أنَّ في ذلكَ صرفًا للأدبِ عن </a:t>
            </a:r>
            <a:r>
              <a:rPr lang="ar-SA" b="1" dirty="0" smtClean="0"/>
              <a:t>وظيفَتِهِ ، وأنَّهُ دليلُ اِنصرافِ الكاتبِ عن رسالتِهِ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206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مذهبُ « الفنِّ للفنِّ » وبروزُهُ في النَّقدِ العربيِّ القديمِ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36100" cy="54737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« يقولونَ : إِنَّ مَذْهَبَ « الفنِّ للفنِّ » كان سائدًا في نقدنا العربيِّ القديمِ » اِشْرَحْ ( </a:t>
            </a:r>
            <a:r>
              <a:rPr lang="ar-SA" sz="3600" b="1" u="sng" dirty="0" err="1" smtClean="0">
                <a:solidFill>
                  <a:srgbClr val="C00000"/>
                </a:solidFill>
              </a:rPr>
              <a:t>اِشْرَحِي </a:t>
            </a:r>
            <a:r>
              <a:rPr lang="ar-SA" sz="3600" b="1" u="sng" dirty="0" smtClean="0">
                <a:solidFill>
                  <a:srgbClr val="C00000"/>
                </a:solidFill>
              </a:rPr>
              <a:t>) ذلك وَفقَ دراستكِ </a:t>
            </a:r>
            <a:r>
              <a:rPr lang="ar-SA" sz="3600" b="1" u="sng" dirty="0" err="1" smtClean="0">
                <a:solidFill>
                  <a:srgbClr val="C00000"/>
                </a:solidFill>
              </a:rPr>
              <a:t>لَهَ </a:t>
            </a:r>
            <a:r>
              <a:rPr lang="ar-SA" sz="3600" b="1" u="sng" dirty="0" smtClean="0">
                <a:solidFill>
                  <a:srgbClr val="C00000"/>
                </a:solidFill>
              </a:rPr>
              <a:t>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400" b="1" dirty="0" smtClean="0"/>
              <a:t>ج  من المُسلَّمِ به أنَّ هذا المذهــبَ «</a:t>
            </a:r>
            <a:r>
              <a:rPr lang="ar-SA" sz="2400" b="1" dirty="0" smtClean="0">
                <a:solidFill>
                  <a:srgbClr val="0070C0"/>
                </a:solidFill>
              </a:rPr>
              <a:t>الفَنَّ لِلْفَنِّ</a:t>
            </a:r>
            <a:r>
              <a:rPr lang="ar-SA" sz="2400" b="1" dirty="0" smtClean="0"/>
              <a:t>» هو السَّائدُ في النَّقدِ العربيِّ القديـــــمِ ، ومن ثـَـمَّ نَجِــــدُ «</a:t>
            </a:r>
            <a:r>
              <a:rPr lang="ar-SA" sz="2400" b="1" dirty="0" smtClean="0">
                <a:solidFill>
                  <a:srgbClr val="002060"/>
                </a:solidFill>
              </a:rPr>
              <a:t>القاضِيَ الجُرجَانيَّ</a:t>
            </a:r>
            <a:r>
              <a:rPr lang="ar-SA" sz="2400" b="1" dirty="0" smtClean="0"/>
              <a:t>» و « </a:t>
            </a:r>
            <a:r>
              <a:rPr lang="ar-SA" sz="2400" b="1" dirty="0" smtClean="0">
                <a:solidFill>
                  <a:srgbClr val="002060"/>
                </a:solidFill>
              </a:rPr>
              <a:t>ابنَ رشيقِ </a:t>
            </a:r>
            <a:r>
              <a:rPr lang="ar-SA" sz="2400" b="1" dirty="0" smtClean="0"/>
              <a:t>» وغيرَهما مـــــن النُّقَّادِ العرب القُدامـــى لا يَحْكُمُـــــونَ على «</a:t>
            </a:r>
            <a:r>
              <a:rPr lang="ar-SA" sz="2400" b="1" dirty="0" smtClean="0">
                <a:solidFill>
                  <a:srgbClr val="002060"/>
                </a:solidFill>
              </a:rPr>
              <a:t>أبي نُوَاسٍ</a:t>
            </a:r>
            <a:r>
              <a:rPr lang="ar-SA" sz="2400" b="1" dirty="0" smtClean="0"/>
              <a:t>» و «</a:t>
            </a:r>
            <a:r>
              <a:rPr lang="ar-SA" sz="2400" b="1" dirty="0" smtClean="0">
                <a:solidFill>
                  <a:srgbClr val="002060"/>
                </a:solidFill>
              </a:rPr>
              <a:t>المتنبِّي</a:t>
            </a:r>
            <a:r>
              <a:rPr lang="ar-SA" sz="2400" b="1" dirty="0" smtClean="0"/>
              <a:t>» وسواهُما على ضـوءِ ما في شعرِهم من مجونٍ أو من ضعفٍ في العقيدةِ.    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207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مذهبُ « الفنِّ للفنِّ » وعدمُ خُلُوُّهِ من الموضوعِ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هل معنى « الفنِّ لِلْفَنِّ » خُلوُّ الأدبِ من الموضوعِ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ليس معنى « </a:t>
            </a:r>
            <a:r>
              <a:rPr lang="ar-SA" sz="2800" b="1" dirty="0" smtClean="0">
                <a:solidFill>
                  <a:srgbClr val="0070C0"/>
                </a:solidFill>
              </a:rPr>
              <a:t>الفنِّ للفنِّ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أَنْ يَخْــلُوَ الأدبُ من موضوعٍ </a:t>
            </a:r>
            <a:r>
              <a:rPr lang="ar-SA" sz="2800" b="1" dirty="0" smtClean="0">
                <a:solidFill>
                  <a:srgbClr val="0070C0"/>
                </a:solidFill>
              </a:rPr>
              <a:t>(معنىً)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؛ وذلـك لأنَّهُ ليسَ التَّفكيرُ أو العاطفةُ هما الموضوعينِ الوحيدينِ الَّلذيــنِ  يَصْلُحَانِ مادَّةً لِلأدبِ ، بل إلى جانبهما كافَّةُ معطياتِ الحواسِّ الَّتي تتلقَّاهَا مِنَ الخارجِ ، وبخاصَّةٍ المرئيَّاتُ . 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208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الأدبُ لا يتجاهلُ مواصفاتِ الأخلاقِ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5400" b="1" u="sng" dirty="0" smtClean="0">
                <a:solidFill>
                  <a:srgbClr val="C00000"/>
                </a:solidFill>
              </a:rPr>
              <a:t>س هَلْ يَتَجَاهَلُ الأدبُ مواصفاتِ الأخلاقِ ؟ </a:t>
            </a:r>
          </a:p>
          <a:p>
            <a:pPr>
              <a:buNone/>
            </a:pPr>
            <a:r>
              <a:rPr lang="ar-SA" sz="4400" b="1" dirty="0" smtClean="0"/>
              <a:t>ج – يُشِيرُ الدكتور: </a:t>
            </a:r>
            <a:r>
              <a:rPr lang="ar-SA" sz="4400" b="1" dirty="0" smtClean="0">
                <a:solidFill>
                  <a:srgbClr val="002060"/>
                </a:solidFill>
              </a:rPr>
              <a:t>محمَّد مندور </a:t>
            </a:r>
            <a:r>
              <a:rPr lang="ar-SA" sz="4400" b="1" dirty="0" smtClean="0"/>
              <a:t>-  إلى أنَّ الأدبَ لا يتجاهــــلُ مواصفاتِ الأخــــلاقِ ، ولكنَّهُ يُحاولُ أن يُحِــــلَّ مقياسًا مكانَ آخرَ ، فالعملُ الأخلاقيُّ عِنْدَ كثيرٍ من الأدباءِ هو العملُ الجمـــــيلُ </a:t>
            </a:r>
            <a:r>
              <a:rPr lang="ar-SA" sz="4400" b="1" dirty="0" err="1" smtClean="0"/>
              <a:t>في .</a:t>
            </a:r>
            <a:r>
              <a:rPr lang="ar-SA" sz="4400" b="1" dirty="0" smtClean="0"/>
              <a:t> </a:t>
            </a: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xmlns="" val="4274155479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209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u="sng" dirty="0" smtClean="0">
                <a:solidFill>
                  <a:srgbClr val="002060"/>
                </a:solidFill>
              </a:rPr>
              <a:t>خُلاصَةٌ عن مَذْهَبِ « الفَنِّ لِلْفَنِّ » </a:t>
            </a:r>
            <a:endParaRPr lang="ar-SA" sz="6000" b="1" u="sng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2000" b="1" dirty="0" err="1" smtClean="0"/>
              <a:t>.</a:t>
            </a:r>
            <a:endParaRPr lang="en-US" sz="2000" b="1" dirty="0" smtClean="0"/>
          </a:p>
          <a:p>
            <a:pPr>
              <a:buNone/>
            </a:pPr>
            <a:r>
              <a:rPr lang="ar-SA" sz="2000" b="1" dirty="0" smtClean="0"/>
              <a:t>تشِيرُ تلكَ الخلاصةُ إلى أنَّ مذهــــــــبَ </a:t>
            </a:r>
            <a:r>
              <a:rPr lang="ar-SA" sz="2000" b="1" dirty="0" smtClean="0">
                <a:solidFill>
                  <a:srgbClr val="0070C0"/>
                </a:solidFill>
              </a:rPr>
              <a:t>«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0070C0"/>
                </a:solidFill>
              </a:rPr>
              <a:t>الفنِّ لِلفنِّ » </a:t>
            </a:r>
            <a:r>
              <a:rPr lang="ar-SA" sz="2000" b="1" dirty="0" smtClean="0"/>
              <a:t>لا يُعارضُ الأخـــــلاقَ ،وإنَّما يسعى إلى خلــــــقِ الجمالِ في </a:t>
            </a:r>
            <a:r>
              <a:rPr lang="ar-SA" sz="2000" b="1" dirty="0" err="1" smtClean="0"/>
              <a:t>ذاتِهِ.</a:t>
            </a:r>
            <a:r>
              <a:rPr lang="ar-SA" sz="2000" b="1" dirty="0" smtClean="0"/>
              <a:t> 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xmlns="" val="526401838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210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smtClean="0">
                <a:solidFill>
                  <a:srgbClr val="002060"/>
                </a:solidFill>
              </a:rPr>
              <a:t>ثالثًا مَذْهَبُ « أَصْحَابِ الْمَدْرَسَةِ الْحَدِيثَةِ </a:t>
            </a:r>
            <a:r>
              <a:rPr lang="ar-SA" sz="5400" b="1" dirty="0" smtClean="0">
                <a:solidFill>
                  <a:srgbClr val="002060"/>
                </a:solidFill>
              </a:rPr>
              <a:t>» 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كَيْفَ وَقَفَ أنصارُ هذا المذهبِ بمذهَبِهِم هذا بالنِّسبةِ لِلْمَذهَبَيْنِ السَّابِقَيْنِ ؟ </a:t>
            </a:r>
          </a:p>
          <a:p>
            <a:pPr>
              <a:buNone/>
            </a:pPr>
            <a:r>
              <a:rPr lang="ar-SA" sz="2800" b="1" dirty="0" smtClean="0"/>
              <a:t>ج – إنَّ أنصارَ هذا المذهبِ </a:t>
            </a:r>
            <a:r>
              <a:rPr lang="ar-SA" sz="2800" b="1" dirty="0" smtClean="0">
                <a:solidFill>
                  <a:srgbClr val="0070C0"/>
                </a:solidFill>
              </a:rPr>
              <a:t>« أصحابَ المدرسةِ الحديثةِ »</a:t>
            </a:r>
            <a:r>
              <a:rPr lang="ar-SA" sz="2800" b="1" dirty="0" smtClean="0"/>
              <a:t> يقفونَ </a:t>
            </a:r>
            <a:r>
              <a:rPr lang="ar-SA" sz="2800" b="1" dirty="0" err="1" smtClean="0"/>
              <a:t>بِهِ</a:t>
            </a:r>
            <a:r>
              <a:rPr lang="ar-SA" sz="2800" b="1" dirty="0" smtClean="0"/>
              <a:t> بينَ المذهبــــينِ السَّابقينِ موقفًا وسطًا ، فيرونَ وجـــوبَ وجـودِ العنصرِ الشَّخصيِّ للفنَّانِ ، على أَنْ تَحْوِيَ تجربتُهُ كلَّ مظهرٍ من حياةِ الإنسانِ ، سواءٌ أكانَ دينيًّا أم نفسيًّا أم اِجتماعيًّا .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xmlns="" val="2228491291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ADC228-DBAA-4CB6-B3C0-3E0ABF3AE7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1512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9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10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13387</Words>
  <Application>Microsoft Office PowerPoint</Application>
  <PresentationFormat>A4 Paper (210x297 mm)‎</PresentationFormat>
  <Paragraphs>1046</Paragraphs>
  <Slides>211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211</vt:i4>
      </vt:variant>
    </vt:vector>
  </HeadingPairs>
  <TitlesOfParts>
    <vt:vector size="212" baseType="lpstr">
      <vt:lpstr>Office Theme</vt:lpstr>
      <vt:lpstr>الشريحة 1</vt:lpstr>
      <vt:lpstr>الكلاسيكيَّةُ بين الهدفِ والغايةِ والازدهارِ :</vt:lpstr>
      <vt:lpstr>- الكلاسيكيَّة وإعلاؤها من الأدبين :  ( اليونانيِّ والرُّومانيِّ )  </vt:lpstr>
      <vt:lpstr>الكلاسيكيَّة ورؤيتها للأدبِ ( شعرًا ونثرًا )</vt:lpstr>
      <vt:lpstr> - الكلاسيكيَّةُ والأجناسُ الأدبيَّةُ :   </vt:lpstr>
      <vt:lpstr>استقرارُ الكلاسيكيَّة في فرنسا مع ( بوالو )</vt:lpstr>
      <vt:lpstr>رؤيةُ « بوالو» إزاء الأجناس الأدبيَّة والوحدات الثلاث </vt:lpstr>
      <vt:lpstr>- العقلُ والعقليَّةُ عندَ الكلاسيكيِّينَ : </vt:lpstr>
      <vt:lpstr>- تابعُ العقلِ والعقليَّةِ عندَ الكلاسيكيِّينَ : </vt:lpstr>
      <vt:lpstr>العقل عند الكلاسيكيِّينَ مرادفٌ لِلذَّوقِ السليم :</vt:lpstr>
      <vt:lpstr>الحمهور الكلاسيكيّ ( صفوته وأرستقراطيَّته ) :</vt:lpstr>
      <vt:lpstr>- سماتُ الأدبِ الكلاسيكيِّ : </vt:lpstr>
      <vt:lpstr>تابعُ سماتِ الأدبِ الكلاسيكيِّ :</vt:lpstr>
      <vt:lpstr> الملهاة ومحو الذَّاتيَّةِ عنَ الكلاسيكيِّينَ : </vt:lpstr>
      <vt:lpstr>الكلاسيكيَّةُ ودورُها في الحياةِ الأدبيَّة والنَّقديَّة : </vt:lpstr>
      <vt:lpstr>عمر تلك الكلاسيكية واستعادتها للفلسفة الأرسطية :  </vt:lpstr>
      <vt:lpstr>- الكلاسيكيَّةُ الأوربيَّة وفاعليَّتُها في الأجناسِ الأدبيَّةِ : </vt:lpstr>
      <vt:lpstr> - تابعُ الكلاسيكيَّةِ الأوربيَّةِ وفاعليَّتِها في الأجناسِ الأدبيَّةِ :  </vt:lpstr>
      <vt:lpstr>- مهمَّةُ النَّقدِ عندَ الكلاسيكيِّينَ :  </vt:lpstr>
      <vt:lpstr>- شخصيَّاتٌ ومدارس عبرَ التَّاريخِ الكلاسيكيِّ : </vt:lpstr>
      <vt:lpstr>- تابعُ شخصيَّاتٍ ومدارسَ عبرَ التَّاريخِ الكلاسيكيِّ :</vt:lpstr>
      <vt:lpstr>- المذهبُ الكلاسيكيُّ الحديثُ وقيادةُ فرنسا له : </vt:lpstr>
      <vt:lpstr>- أبرزُ شخصيَّاتِ المذهبِ الكلاسيكيِّ بعدَ « بوالو »  : </vt:lpstr>
      <vt:lpstr>تابعُ أبرزُ شخصيَّاتِ المذهبِ الكلاسيكيِّ بعدَ « بوالو »  :</vt:lpstr>
      <vt:lpstr>تابعُ أبرزُ شخصيَّاتِ المذهبِ الكلاسيكيِّ بعدَ « بوالو » : </vt:lpstr>
      <vt:lpstr>أسسُ المذهبِ الكلاسيكيِّ الحديثِ : </vt:lpstr>
      <vt:lpstr>- تابعُ أسسِ المذهبِ الكلاسيكيِّ الحديثِ : </vt:lpstr>
      <vt:lpstr>- تأثير الكلاسيكيَّة على الأدب العربيِّ : </vt:lpstr>
      <vt:lpstr>- نماذج تطبيقيَّة للتَّأثير الكلاسيكيِّ في الأدب العربيِّ </vt:lpstr>
      <vt:lpstr>أحمد شوقي واقتناؤُهُ عناصر المذهب الكلاسيكي : </vt:lpstr>
      <vt:lpstr>تشابكُ الموضوعيَّة بالذَّاتيَّةِ من جَرَّاءِ ذلك التَّأثُّرِ : </vt:lpstr>
      <vt:lpstr>تراجعُ الكلاسيكيَّةِ وظهور شمس الرُّومانتيكيَّةِ : </vt:lpstr>
      <vt:lpstr>- جدليَّةُ خفوت الكلاسيكيَّة ونهوضِ الرومانتيكيَّة :  </vt:lpstr>
      <vt:lpstr>الشريحة 34</vt:lpstr>
      <vt:lpstr>الرُّومانسيَّةُ حركةٌ فنِّيَّةٌ وثقافيَّةٌ :  </vt:lpstr>
      <vt:lpstr>- بدايةُ الرُّومانسيَّةِ وموقِعُهَا واستخدامُهَا نقديًّا : </vt:lpstr>
      <vt:lpstr>«فريدريك شليجل» ومصطلح «الرُّومانسيَّة » وتبلورها كمذهبٍ أدبيٍّ </vt:lpstr>
      <vt:lpstr>- الرُّومانسيَّةُ في أوروبَّا : </vt:lpstr>
      <vt:lpstr>- تابعُ الرُّومانسيَّةِ في أوروبَّا : </vt:lpstr>
      <vt:lpstr>- تابعُ الرُّومانسيَّةِ في أوروبَّا : </vt:lpstr>
      <vt:lpstr>- أبرزُ الرُّومانسيِّينَ في التَّاريخِ الأدبيِّ النَّقديِّ : </vt:lpstr>
      <vt:lpstr>- تابعُ أبرزِ الرُّومانسيِّينَ في التَّاريخِ الأدبيِّ النَّقديِّ : </vt:lpstr>
      <vt:lpstr>- تابعُ أبرزِ الرُّومانسيِّينَ في التَّاريخِ الأدبيِّ النَّقديِّ : </vt:lpstr>
      <vt:lpstr>- أهدافُ الرُّومانسيَّةِ : </vt:lpstr>
      <vt:lpstr>- الرُّومانسيَّةُ ثورةٌ على القيودِ القديمةِ المتوارثةِ :</vt:lpstr>
      <vt:lpstr> - غلبة نزعة التَّمرُّدِ على الرُّومانسيِّينَ :   </vt:lpstr>
      <vt:lpstr>- الرُّومانسيَّةُ وإشادتُها بأدب العاطفة والحزنِ والأم والخيالِ والتَّمرُّدِ الوجدانيِّ : </vt:lpstr>
      <vt:lpstr>الرُّومانسيُّونَ واتِّخاذُهُم «الرُّومانسيَّةَ» مبدأً لمذهبهم : </vt:lpstr>
      <vt:lpstr>- الرُّومانسيَّةُ تعني الإبداعيَّةَ أو الابتداعيَّةَ : </vt:lpstr>
      <vt:lpstr>الرُّومانسيَّةُ والتَّشديدُ على العواطفِ القويَّةِ : </vt:lpstr>
      <vt:lpstr>الرُّومانسيَّةُ والسٍّياقُ الفلسفيُّ : </vt:lpstr>
      <vt:lpstr>- الرُّومانسيَّةُ مذهبٌ أدبيٌّ يهتمُّ بالنَّفسِ الإنسانيَّةِ : </vt:lpstr>
      <vt:lpstr>الرُّومانسيُّون وتحويلُ اهتمامهم : </vt:lpstr>
      <vt:lpstr>- الرُّومانسيَّةُ ثورة تحريريَّةٌ للأدبِ والنَّقدِ : </vt:lpstr>
      <vt:lpstr>تقدُّمُ الشِّعر الغِنائيِّ على نظيرِهِ الموضوعيِّ عند الرُّومانسيِّينَ </vt:lpstr>
      <vt:lpstr>- صفاتُ المذهبِ الرُّومانسيِّ :  </vt:lpstr>
      <vt:lpstr>- احتواءُ المذهبِ الرُّومانسيِّ على جميع تيارات الفكر: </vt:lpstr>
      <vt:lpstr>- أصول الرُّومانسيَّةِ : </vt:lpstr>
      <vt:lpstr>- الرُّومانسيُّون وتطلُّعُهم إلى المطلقِ : </vt:lpstr>
      <vt:lpstr>- من سماتِ الرُّومانسيَّةِ : </vt:lpstr>
      <vt:lpstr>- ظهور الإجراءاتِ  النَّقديَّةِ « الرُّومانسيَّةِ » : </vt:lpstr>
      <vt:lpstr>مهمَّةُ النَّقدِ عندَ الرُّومانسيِّينَ « الرُّومانتيكيِّينَ » : </vt:lpstr>
      <vt:lpstr>أفكارُ ومبادئ الرُّومانسيَّةِ : </vt:lpstr>
      <vt:lpstr>- تابعُ أفكارِ ومبادئ الرُّومانسيَّةِ :</vt:lpstr>
      <vt:lpstr>- الرُّومانسيَّةُ الجديدةُ : </vt:lpstr>
      <vt:lpstr>- الرَومانسيَّةُ في الإسلامِ : </vt:lpstr>
      <vt:lpstr>- أثرُ الرُّومانسيَّةِ في الأدبِ العربيِّ : </vt:lpstr>
      <vt:lpstr>- المدارسُ الأدبيَّةُ العربيَّةُ تحتَ مظلَّةِ الرُّومانسيَّةِ : </vt:lpstr>
      <vt:lpstr>- مدرسةُ الدِّيوانِ نموذجٌ تطبيقيٌّ عربيٌّ للرُّومانسيَّةِ </vt:lpstr>
      <vt:lpstr>- أعلامٌ رومانسيِّون من شعرائنا العرب : </vt:lpstr>
      <vt:lpstr>خلاصةٌ عن الرُّومانسيَّةِ : </vt:lpstr>
      <vt:lpstr>                                الواقِعِيَّةُ               </vt:lpstr>
      <vt:lpstr>- الواقعيَّةُ العربيَّةُ بين النَّشأةِ والتَّطوُّرِ : </vt:lpstr>
      <vt:lpstr>- دعوة الواقعيَّةِ :  </vt:lpstr>
      <vt:lpstr>الشريحة 75</vt:lpstr>
      <vt:lpstr>الواقعيَّةُ مذهبٌ في الفنِّ والأدب : </vt:lpstr>
      <vt:lpstr>- الكاتبُ الواقعيُّ ومادَّتُهُ الإبداعيَّةُ وغايتُهُ : </vt:lpstr>
      <vt:lpstr>- الواقعيَّةُ لا تناهضُ الرُّومانسيَّةَ : </vt:lpstr>
      <vt:lpstr>- خصائصُ الواقعيَّةِ إجمالًا : </vt:lpstr>
      <vt:lpstr>- تابعُ خصائصِ الواقعيَّةِ إجمالًا : </vt:lpstr>
      <vt:lpstr>- روَّاد الواقعيَّةِ في أوربَّا : </vt:lpstr>
      <vt:lpstr>- تابعُ روَّادِ الواقعيَّةِ في أوربَّا : </vt:lpstr>
      <vt:lpstr> </vt:lpstr>
      <vt:lpstr>الشريحة 84</vt:lpstr>
      <vt:lpstr>- المجتمعُ الاشتراكيُّ ومفهومُهُ للواعيَّةِ : </vt:lpstr>
      <vt:lpstr> أمثلةُ الواقعية :  </vt:lpstr>
      <vt:lpstr>- تابعُ أمثلةُ ذلك : </vt:lpstr>
      <vt:lpstr> - الواقعيَّة وعلاقتُها بالفلسفةِ المثاليَّةِ  </vt:lpstr>
      <vt:lpstr> </vt:lpstr>
      <vt:lpstr> </vt:lpstr>
      <vt:lpstr>تبلورُ الواقعيَّةِ كمصطلحٍ «أدبيِّ» أو مذهبٍ «نقديٍّ»</vt:lpstr>
      <vt:lpstr>- أعمالُ بلزاك الرِّوائيَّةُ « الواقعيَّةُ »</vt:lpstr>
      <vt:lpstr>- أبرز روَّاد الواقعيَّةِ بعدَ « بلزاك »</vt:lpstr>
      <vt:lpstr>الشريحة 94</vt:lpstr>
      <vt:lpstr>- عدم اِصطدام « الرُّومانتيكيَّةِ » بـ «الواقعيَّةِ» </vt:lpstr>
      <vt:lpstr>- الواقعيَّةُ تغايرُ الرُّومانسيَّةَ في الموضوعِ :</vt:lpstr>
      <vt:lpstr>- الواقعيَّةُ من منظورِ « جامعةِ برستون »</vt:lpstr>
      <vt:lpstr> - الشِّعرُ الواقعيُّ الأمثلُ من منظورِ « البرستونيّة »  </vt:lpstr>
      <vt:lpstr>- أهدافُ الواقعيَّةِ :</vt:lpstr>
      <vt:lpstr>- أنماطُ الواقعيَّةِ وأنواعُهَا :  </vt:lpstr>
      <vt:lpstr>الواقعيَّةُ الغربيَّةُ لا تقدِّمُ حلولًا أيديولوجيَّةً: </vt:lpstr>
      <vt:lpstr>- الصِّدقُ عندَ « الواقعيَّةِ الاشتراكيَّةِ » : </vt:lpstr>
      <vt:lpstr>« ما يمكن حدوثهُ » في قصِّ الواقعيِّ الاشتراكيِّ :</vt:lpstr>
      <vt:lpstr>هيبوليت تين وانضمامُهُ إلى المذهب الواقعيِّ التجريبيِّ </vt:lpstr>
      <vt:lpstr>« هيبوليت تين » وتحديدُ الأدب وأسبابُهُ : </vt:lpstr>
      <vt:lpstr>«هيبوليت تين» وأسباب الأدبِ وعناصرُها المركَّبةُ </vt:lpstr>
      <vt:lpstr> « هيبوليت تين » وتحديده للمركَّبِ بأنَّهُ الأدبُ </vt:lpstr>
      <vt:lpstr>الفنَّ القصصيُّ الواقعيُّ وثورَتُهُ وشخصيَّاتُهُ </vt:lpstr>
      <vt:lpstr>المسرحيَّة الواقعيَّةُ بينَ التَّشكيلِ والتَّطوُّرِ : </vt:lpstr>
      <vt:lpstr>المسرحيَّة الواقعيَّةُ وأشكالُهَا المتناميةُ : </vt:lpstr>
      <vt:lpstr>المذهبُ الواقعيُّ «الواقعيَّةُ» وأثرُهُ في الأدب العربيِّ </vt:lpstr>
      <vt:lpstr>- الأدباء العرب واستيحاءُ أدبهم الواقعيِّ من بيئتِهِم</vt:lpstr>
      <vt:lpstr>محمود تيمور وريادتُهُ للأدبِ الواقعيِّ في عالمنا العربيِّ وتأثُّرُهُ ودعوتُهُ إلى الواقعيَّةِ </vt:lpstr>
      <vt:lpstr>- أعمالٌ أدبيَّةٌ واقعيَّةٌ لكتَّابِنَا العربِ : </vt:lpstr>
      <vt:lpstr>الشريحة 115</vt:lpstr>
      <vt:lpstr>- البرناسيَّةُ بين المفهوم والنَّشأةِ : </vt:lpstr>
      <vt:lpstr> « نسبةُ » المذهبِ البَرْنَاسِيُّ</vt:lpstr>
      <vt:lpstr> - اعتمادُ « المذهبِ البَرْنَاسِيِّ »</vt:lpstr>
      <vt:lpstr>المدرسةُ البَرْنَاسِيَّةُ وتأثيرُ الأسلوبِ الُّلغويِّ </vt:lpstr>
      <vt:lpstr>البرناسيَّةُ تَرُدُّ رُوحَ الاعتدالِ إلى الرُّومانسيِّينَ </vt:lpstr>
      <vt:lpstr>اِتِّخَاذُ « البَرْنَاسِيَّةِ » الشِّعرَ تَمْرِينًا لفظيًّا </vt:lpstr>
      <vt:lpstr>الشريحة 122</vt:lpstr>
      <vt:lpstr>- تابِعُ علاقَتِهَا بالفلسفةِ المثاليَّةِ :</vt:lpstr>
      <vt:lpstr>علاقةُ البرناسيَّةِ بالفلسفَةِ الواقعيَّةِ </vt:lpstr>
      <vt:lpstr>البَرْنَاسِيُّون وترفُّعُهم بالأدبِ إلى الصَّفوةِ </vt:lpstr>
      <vt:lpstr>توافقُ دعوةِ البرناسيِّينَ مع دعوةِ الرُّومانتيكيِّينَ</vt:lpstr>
      <vt:lpstr>- البَرْنَاسِيَّةُ تَارِيخٌ وَتَطَوُّرٌ </vt:lpstr>
      <vt:lpstr>تشكُّلُ المَذهبِ البَرْنَاسِيِّ أو البَرناسيَّةِ </vt:lpstr>
      <vt:lpstr>أبرزُ منسوبي البَرْنَاسِيَّةِ وأهمُّ خَصَائِصِهَا </vt:lpstr>
      <vt:lpstr>- بقيَّةُ روَّادِ ومنسوبي المذهبِ البَرْنَاسِيِّ </vt:lpstr>
      <vt:lpstr>- هَمُّ البَرْنَاسِيَّةِ تَصويرُ الحياةِ الوَاقِعِيَّةِ </vt:lpstr>
      <vt:lpstr>- الشِّعرُ عندَ البَرْنَاسِيِّينَ صِناعةٌ </vt:lpstr>
      <vt:lpstr>- البَرْنَاسِيُّونَ والعنايةُ بالبيتِ الشِّعريِّ </vt:lpstr>
      <vt:lpstr>البَرْنَاسِيُّونَ وثورتُهُمُ الشِّعريَّةُ </vt:lpstr>
      <vt:lpstr>- مَيزَاتُ « البَرْنَاسِيَّةِ » أو مميِّزاتُهَا </vt:lpstr>
      <vt:lpstr>تَابعُ مَيزَاتِ « البَرناسيَّةِ » أو مميِّزاتِهَا </vt:lpstr>
      <vt:lpstr>تَابعُ مَيزَاتِ « البَرْنَاسِيَّةِ » أو مميِّزاتِهَا :</vt:lpstr>
      <vt:lpstr>جَوهرُ البَرْنَاسِيَّةِ أو قاعدَتُهَا الأساسيَّةُ </vt:lpstr>
      <vt:lpstr>- البَرْنَاسِيَّةُ والوقوفُ في وجهِ المسيحيَّةِ </vt:lpstr>
      <vt:lpstr>البَْرَناسِيَّةُ بينَ الكلاسيكيَّةِ والرُّومانتيكيَّةِ  </vt:lpstr>
      <vt:lpstr>الشَّاعرُ البَرْنَاسِيُّ « مُورْيَاسُ » مثالٌ للخليطِ النَّقديِّ  </vt:lpstr>
      <vt:lpstr>- الشَّاعرُ البَرْنَاسِيُّ « مُورْيَاسْ » وكتابُهُ </vt:lpstr>
      <vt:lpstr>- الشَّاعرُ البَرْنَاسِيُّ « مُورْيَاسْ » وشعرُهُ </vt:lpstr>
      <vt:lpstr>الشَّاعرُ البَرْنَاسِيُّ « مُورْيَاسْ » وتصريحُهُ بالانفصالِ عنِ الرَّمزيَّةِ </vt:lpstr>
      <vt:lpstr>- خلاصةٌ عن البَرْنَاسِيَّةِ : </vt:lpstr>
      <vt:lpstr>الشريحة 146</vt:lpstr>
      <vt:lpstr>سيادة الرَّمزيَّة في فرنسا في القرنِ التَّاسعِ عشر </vt:lpstr>
      <vt:lpstr>- شكري الزيَّات ورؤيتهما إلى الرَّمزيَّةِ  </vt:lpstr>
      <vt:lpstr>- الرَّمزُ بِمفهومِهِ العامِّ والمُطلقِ : </vt:lpstr>
      <vt:lpstr>- الرَّمزِ في مجالِ الأدبِ : </vt:lpstr>
      <vt:lpstr>- الرموز بين العمومِ والخصوصِ : </vt:lpstr>
      <vt:lpstr>- أمثلةٌ تطبيقيَّةٌ دالَّةٌ على الرُّموزِ الخَاصَّةِ </vt:lpstr>
      <vt:lpstr>- اهتمامُ الشِّعرِ الغربيِّ بالرَّمزِ وتوظيفُهُ </vt:lpstr>
      <vt:lpstr>اِستخدامُ الرَّمزِ في النَّصِّ الأدبيِّ لا يعني إطلاقَ « المذهبِ الرَّمزيِّ » </vt:lpstr>
      <vt:lpstr>- الرَّمزيَّةُ وتاريخُهَا الإنسانيُّ والأدبيُّ</vt:lpstr>
      <vt:lpstr>موضوعُ المدرسةِ الرَّمزيَّةِ النَّقديَّةِ </vt:lpstr>
      <vt:lpstr>مواضعُ الاختلافِ بينَ الرَّمزيَّةِ والرُّومانسيَّةِ </vt:lpstr>
      <vt:lpstr>الرَّمزيَّةُ من حركةٍ نقديَّةٍ إلى مدرسةٍ نقديَّة</vt:lpstr>
      <vt:lpstr>الرَّمزيَّةُ من حركةٍ نقديَّةٍ إلى مدرسةٍ نقديَّة</vt:lpstr>
      <vt:lpstr>- أصولُ الرَّمزيَّةِ والمثاليَّةُ الأفلاطونيَّةُ </vt:lpstr>
      <vt:lpstr>حقائقُ الأشياءِ عند الرَّمزيِّينَ وعلاقَتُهَا بالعقلِ </vt:lpstr>
      <vt:lpstr>العقلُ الواعي والعقلُ الَّلاواعي عندَ الرَّمزيِّينَ </vt:lpstr>
      <vt:lpstr>الُّلغةُ – كالعقلِ الواعي – غير مدركةِ للحقائقِ المثاليَّةِ عندَ الرَّمزيِّينَ </vt:lpstr>
      <vt:lpstr>- الرَّمزُ وتوظيفُهُ شعريًّا </vt:lpstr>
      <vt:lpstr>- الشِّعرُ العربيُّ الحداثيُّ وعلاقَتُهُ بالرَّمزيَّةِ </vt:lpstr>
      <vt:lpstr>الشِّعرُ العربيُّ الحداثيُّ واختلافُهُ عن شعر المدرسةِ الرَّمزيَّةِ  </vt:lpstr>
      <vt:lpstr>إكثارُ الشعراءِ العربِ المحدَثين من استخدامِ الرَّمزِ وتوظيفِهِ </vt:lpstr>
      <vt:lpstr>علاقةُ الشِّعرِ الرَّمزيِّ بالشِّعرِ الصُّوفيِّ </vt:lpstr>
      <vt:lpstr>الُّلُغةُ في سياقِ المذهبِ الرَّمزيِّ </vt:lpstr>
      <vt:lpstr>القصيدةُ الرَّمزيَّةُ والوظيفةُ الأدبيَّةُ </vt:lpstr>
      <vt:lpstr>الرَّمزيُّون ورفضُهُم النظرةَ البلاغيَّةَ كوظيفةٍ أدبيَّةٍ </vt:lpstr>
      <vt:lpstr> مبررات رفضِ الرَّمزيِّينَ لكلِّ هذه الأشياءِ  </vt:lpstr>
      <vt:lpstr>الدَّاعي إلى تصوُّر الرَّمزيِّينَ السَّابقِ </vt:lpstr>
      <vt:lpstr>المذهبُ الرَّمزيُّ وبروزُ مصطلحِ التَّراسُلِ </vt:lpstr>
      <vt:lpstr> رؤية « بودلير » لأنواعِ التَّراسُلِ </vt:lpstr>
      <vt:lpstr>المذهبُ الرَّمزيُّ في البيئةِ العربيَّةِ </vt:lpstr>
      <vt:lpstr>غربةُ المذهبِ الرَّمزيِّ في البيئةِ العربيَّةِ </vt:lpstr>
      <vt:lpstr>الشريحة 178</vt:lpstr>
      <vt:lpstr>ماهيةُ المذهبِ السِّرياليِّ </vt:lpstr>
      <vt:lpstr>السِّرياليَّةُ في سياقِ الأدبِ  </vt:lpstr>
      <vt:lpstr>السِّرياليَّةُ إملاءٌ للفِكرِ دونَ مراقبَةِ العقلِ </vt:lpstr>
      <vt:lpstr>دعاةُ السِّرياليَّةِ بينَ فرنسا وإنجلترا </vt:lpstr>
      <vt:lpstr>تأثُّرُ السِّرياليَّةِ : </vt:lpstr>
      <vt:lpstr>تشابُهُ المذهبِ السِّرياليِّ معَ مذهبِ أهلِ الطَّبعِ في الشِّعرِ العربيِّ </vt:lpstr>
      <vt:lpstr>الشُّعراءُ السِّرياليُّونَ وعدمُ اهتمامِهم بنظمِ الأشعارِ </vt:lpstr>
      <vt:lpstr>المذهبُ السِّرياليُّ الجديدُ في شعرِ بعضِ شعرائنا العربِ اَلْمُحْدَثِينَ </vt:lpstr>
      <vt:lpstr>- العقَّادُ ورؤيتُهُ للفنِّ وعلاقةُ ذلك بالسِّرياليَّةِ </vt:lpstr>
      <vt:lpstr>العقَّادُ وَرَابِطُ السِّرياليَّةِ بِالْفَنِّ </vt:lpstr>
      <vt:lpstr>العقَّادُ ورؤيتُهُ الجامعةُ للسِّرياليَّةِ والتَّجريديَّةِ </vt:lpstr>
      <vt:lpstr>التَّجريدُ وقتلُهُ للفنونِ التَّشكيليَّةِ </vt:lpstr>
      <vt:lpstr>تساؤلٌ مُتَعَجِّبٌ من العقَّادِ وزملائِهِ حولَ هذه التَّقليعاتِ </vt:lpstr>
      <vt:lpstr>التَّصويرُ وعالمُ التَّجريدِ </vt:lpstr>
      <vt:lpstr>تقريرُ التَّصويرِ التَّجريديِّ </vt:lpstr>
      <vt:lpstr>خلاصةُ القولِ فيما يُسمَّى بالمدرستينِ السِّرياليَّةِ والتَّجريديَّةِ </vt:lpstr>
      <vt:lpstr>تعميقُ الخلاصةِ  </vt:lpstr>
      <vt:lpstr>الشريحة 196</vt:lpstr>
      <vt:lpstr>الأدبُ بينَ الوظيفةِ والتَّعبيرِ </vt:lpstr>
      <vt:lpstr>رؤيةُ مذهبِ « الفنِّ للحياةِ » للأدبِ   </vt:lpstr>
      <vt:lpstr>بعضُ نقَّادِ هذا المذهبِ والربط بين الأدبِ والأخلاقِ والمثلِ </vt:lpstr>
      <vt:lpstr>واقعيَّةُ مذهبِ « الفنِّ للحياةِ » الإيجابيَّةُ </vt:lpstr>
      <vt:lpstr>ما سبقَ يمثِّلُ صورةً للواقعيَّةِ كما يشير النَّاقد الكبير الدكتور : محمَّد مندور </vt:lpstr>
      <vt:lpstr>- ثانيًا : مَذْهبُ « الفَنِّ لِلْفَنِّ »</vt:lpstr>
      <vt:lpstr>نشأة هذا المذهبِ وأبرزُ أنصارِهِ وكيفيَّةُ ظهورِهِ </vt:lpstr>
      <vt:lpstr>مذهبُ « الفنِّ للفنِّ » والبعدُ الأخلاقيُّ </vt:lpstr>
      <vt:lpstr>النُّقَّادُ وَمُهَاجَمَةُ مَذْهَبِ « الفَنِّ لِلْفَنِّ »</vt:lpstr>
      <vt:lpstr>مذهبُ « الفنِّ للفنِّ » وبروزُهُ في النَّقدِ العربيِّ القديمِ </vt:lpstr>
      <vt:lpstr>مذهبُ « الفنِّ للفنِّ » وعدمُ خُلُوُّهِ من الموضوعِ </vt:lpstr>
      <vt:lpstr>الأدبُ لا يتجاهلُ مواصفاتِ الأخلاقِ </vt:lpstr>
      <vt:lpstr>خُلاصَةٌ عن مَذْهَبِ « الفَنِّ لِلْفَنِّ » </vt:lpstr>
      <vt:lpstr>ثالثًا مَذْهَبُ « أَصْحَابِ الْمَدْرَسَةِ الْحَدِيثَةِ » </vt:lpstr>
      <vt:lpstr>الشريحة 211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محمد .</cp:lastModifiedBy>
  <cp:revision>304</cp:revision>
  <cp:lastPrinted>2013-02-03T07:13:20Z</cp:lastPrinted>
  <dcterms:created xsi:type="dcterms:W3CDTF">2009-10-14T19:14:34Z</dcterms:created>
  <dcterms:modified xsi:type="dcterms:W3CDTF">2015-04-14T09:28:44Z</dcterms:modified>
</cp:coreProperties>
</file>