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00" r:id="rId2"/>
    <p:sldId id="257" r:id="rId3"/>
    <p:sldId id="302" r:id="rId4"/>
    <p:sldId id="303" r:id="rId5"/>
    <p:sldId id="304" r:id="rId6"/>
    <p:sldId id="305" r:id="rId7"/>
    <p:sldId id="306" r:id="rId8"/>
    <p:sldId id="307" r:id="rId9"/>
    <p:sldId id="308" r:id="rId10"/>
    <p:sldId id="309" r:id="rId11"/>
    <p:sldId id="301"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B84AF"/>
    <a:srgbClr val="009900"/>
    <a:srgbClr val="709256"/>
    <a:srgbClr val="AD9968"/>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a:xfrm>
            <a:off x="533400" y="2971800"/>
            <a:ext cx="4914900" cy="2362200"/>
          </a:xfrm>
        </p:spPr>
        <p:txBody>
          <a:bodyPr/>
          <a:lstStyle/>
          <a:p>
            <a:endParaRPr lang="en-US" sz="1200" dirty="0" smtClean="0">
              <a:solidFill>
                <a:schemeClr val="tx1"/>
              </a:solidFill>
              <a:cs typeface="AL-Mateen" pitchFamily="2" charset="-78"/>
            </a:endParaRPr>
          </a:p>
          <a:p>
            <a:r>
              <a:rPr lang="ar-SA" dirty="0" smtClean="0">
                <a:solidFill>
                  <a:schemeClr val="tx1"/>
                </a:solidFill>
                <a:cs typeface="DecoType Naskh Variants" pitchFamily="2" charset="-78"/>
              </a:rPr>
              <a:t>اسم المقرر :  قراءة في كتب النحو واللغة</a:t>
            </a:r>
          </a:p>
          <a:p>
            <a:endParaRPr lang="ar-SA" sz="1800" dirty="0" smtClean="0">
              <a:solidFill>
                <a:schemeClr val="tx1"/>
              </a:solidFill>
              <a:cs typeface="AL-Mateen" pitchFamily="2" charset="-78"/>
            </a:endParaRPr>
          </a:p>
          <a:p>
            <a:r>
              <a:rPr lang="ar-SA" sz="2800" dirty="0" smtClean="0">
                <a:solidFill>
                  <a:schemeClr val="tx1"/>
                </a:solidFill>
                <a:cs typeface="DecoType Thuluth" pitchFamily="2" charset="-78"/>
              </a:rPr>
              <a:t>د.</a:t>
            </a:r>
            <a:r>
              <a:rPr lang="ar-SA" sz="4000" dirty="0" smtClean="0">
                <a:solidFill>
                  <a:schemeClr val="tx1"/>
                </a:solidFill>
                <a:cs typeface="DecoType Thuluth" pitchFamily="2" charset="-78"/>
              </a:rPr>
              <a:t> عصام الخطيب</a:t>
            </a:r>
            <a:endParaRPr lang="ar-SA" sz="4000" dirty="0">
              <a:solidFill>
                <a:schemeClr val="tx1"/>
              </a:solidFill>
              <a:cs typeface="DecoType Thuluth"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DecoType Thuluth" pitchFamily="2" charset="-78"/>
              </a:rPr>
              <a:t>المحاضرة الأولى</a:t>
            </a:r>
            <a:endParaRPr lang="en-US" spc="-150" dirty="0" smtClean="0">
              <a:solidFill>
                <a:srgbClr val="376092"/>
              </a:solidFill>
              <a:latin typeface="ae_AlMateen" pitchFamily="2" charset="-78"/>
              <a:cs typeface="DecoType Thuluth" pitchFamily="2" charset="-78"/>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1">
              <a:spcAft>
                <a:spcPts val="0"/>
              </a:spcAft>
            </a:pPr>
            <a:r>
              <a:rPr lang="ar-SA" b="1" dirty="0" smtClean="0">
                <a:solidFill>
                  <a:srgbClr val="FF0000"/>
                </a:solidFill>
                <a:latin typeface="Traditional Arabic"/>
                <a:ea typeface="Times New Roman"/>
                <a:cs typeface="Traditional Arabic"/>
              </a:rPr>
              <a:t>الخليل بن أحمد الفراهيدي</a:t>
            </a:r>
            <a:endParaRPr lang="en-US" sz="1800" dirty="0" smtClean="0">
              <a:solidFill>
                <a:srgbClr val="FF0000"/>
              </a:solidFill>
              <a:latin typeface="Times New Roman"/>
              <a:ea typeface="Times New Roman"/>
            </a:endParaRPr>
          </a:p>
          <a:p>
            <a:pPr algn="just" rtl="1">
              <a:spcAft>
                <a:spcPts val="0"/>
              </a:spcAft>
            </a:pPr>
            <a:r>
              <a:rPr lang="ar-SA" b="1" dirty="0" smtClean="0">
                <a:solidFill>
                  <a:srgbClr val="002060"/>
                </a:solidFill>
                <a:latin typeface="Times New Roman"/>
                <a:ea typeface="Times New Roman"/>
                <a:cs typeface="Traditional Arabic"/>
              </a:rPr>
              <a:t>ولد في عُمان سنة 100هـ، وانتقل إلى البصرة لطلب العلم، فتلقى العلم على يد علمائها، مثل : أبي عمرو بن العلاء، وعيسى بن عمر الثقفي وغيرهم، وتبحر في علوم العربية حتى أصبح أستاذ عصره فيها، وإليه يرجع الفضل في تأسيس بعض علومها، كعلم العروض والقوافي ومعاجم اللغة العربية .</a:t>
            </a:r>
            <a:endParaRPr lang="en-US" sz="1800" dirty="0" smtClean="0">
              <a:solidFill>
                <a:srgbClr val="002060"/>
              </a:solidFill>
              <a:latin typeface="Times New Roman"/>
              <a:ea typeface="Times New Roman"/>
            </a:endParaRPr>
          </a:p>
          <a:p>
            <a:pPr algn="just" rtl="1"/>
            <a:r>
              <a:rPr lang="ar-SA" b="1" dirty="0" smtClean="0">
                <a:solidFill>
                  <a:srgbClr val="002060"/>
                </a:solidFill>
                <a:latin typeface="Times New Roman"/>
                <a:ea typeface="Times New Roman"/>
                <a:cs typeface="Traditional Arabic"/>
              </a:rPr>
              <a:t>وبالرغم من هذا العلم الغزير، وتلك العقلية المبتكرة، كان زاهداً ورعاً بعيداً عن الالتفات إلى الدنيا وزخرفها، نقل ابن خلكان عن النضر بن شميل تلميذ الخليل قوله : أقام الخليل في خُصٍّ له بالبصرة لا يقدر على فلسين، وتلامذته  يكسبون بعلمه الأموال . </a:t>
            </a:r>
            <a:endParaRPr lang="ar-SA" b="1" dirty="0">
              <a:solidFill>
                <a:srgbClr val="002060"/>
              </a:solidFill>
              <a:cs typeface="Traditional Arabic" pitchFamily="2" charset="-78"/>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spcAft>
                <a:spcPts val="0"/>
              </a:spcAft>
            </a:pPr>
            <a:r>
              <a:rPr lang="ar-SA" b="1" dirty="0" smtClean="0">
                <a:solidFill>
                  <a:srgbClr val="002060"/>
                </a:solidFill>
                <a:latin typeface="Times New Roman"/>
                <a:ea typeface="Times New Roman"/>
                <a:cs typeface="Traditional Arabic"/>
              </a:rPr>
              <a:t>كما نقل عن سفيان بن عيينة قوله : من أحب أن ينظر إلى رجلٍ خُلِق </a:t>
            </a:r>
            <a:br>
              <a:rPr lang="ar-SA" b="1" dirty="0" smtClean="0">
                <a:solidFill>
                  <a:srgbClr val="002060"/>
                </a:solidFill>
                <a:latin typeface="Times New Roman"/>
                <a:ea typeface="Times New Roman"/>
                <a:cs typeface="Traditional Arabic"/>
              </a:rPr>
            </a:br>
            <a:r>
              <a:rPr lang="ar-SA" b="1" dirty="0" smtClean="0">
                <a:solidFill>
                  <a:srgbClr val="002060"/>
                </a:solidFill>
                <a:latin typeface="Times New Roman"/>
                <a:ea typeface="Times New Roman"/>
                <a:cs typeface="Traditional Arabic"/>
              </a:rPr>
              <a:t>من الذهب والمسك فلينظر إلى الخليل بن أحمد .</a:t>
            </a:r>
            <a:endParaRPr lang="en-US" sz="1800" dirty="0" smtClean="0">
              <a:solidFill>
                <a:srgbClr val="002060"/>
              </a:solidFill>
              <a:latin typeface="Times New Roman"/>
              <a:ea typeface="Times New Roman"/>
            </a:endParaRPr>
          </a:p>
          <a:p>
            <a:pPr algn="just" rtl="1">
              <a:spcAft>
                <a:spcPts val="0"/>
              </a:spcAft>
            </a:pPr>
            <a:r>
              <a:rPr lang="ar-SA" b="1" dirty="0" smtClean="0">
                <a:solidFill>
                  <a:srgbClr val="002060"/>
                </a:solidFill>
                <a:latin typeface="Times New Roman"/>
                <a:ea typeface="Times New Roman"/>
                <a:cs typeface="Traditional Arabic"/>
              </a:rPr>
              <a:t>وحينما أرسل إليه والي فارس رسولاً يدعوه إليه، رفض القدوم إليه وقدَّم للرسولِ خبزاً يابساً مما عنده قائلاً : مادمت أجده فلا حاجة بي إلى واليك .</a:t>
            </a:r>
            <a:endParaRPr lang="en-US" sz="1800" dirty="0" smtClean="0">
              <a:solidFill>
                <a:srgbClr val="002060"/>
              </a:solidFill>
              <a:latin typeface="Times New Roman"/>
              <a:ea typeface="Times New Roman"/>
            </a:endParaRPr>
          </a:p>
          <a:p>
            <a:pPr algn="just" rtl="1">
              <a:spcAft>
                <a:spcPts val="0"/>
              </a:spcAft>
            </a:pPr>
            <a:r>
              <a:rPr lang="ar-SA" b="1" dirty="0" smtClean="0">
                <a:solidFill>
                  <a:srgbClr val="002060"/>
                </a:solidFill>
                <a:latin typeface="Times New Roman"/>
                <a:ea typeface="Times New Roman"/>
                <a:cs typeface="Traditional Arabic"/>
              </a:rPr>
              <a:t>توفي رحمه الله تعالى سنة 170 هـ .</a:t>
            </a:r>
            <a:endParaRPr lang="en-US" sz="1800" dirty="0" smtClean="0">
              <a:solidFill>
                <a:srgbClr val="002060"/>
              </a:solidFill>
              <a:latin typeface="Times New Roman"/>
              <a:ea typeface="Times New Roman"/>
            </a:endParaRPr>
          </a:p>
          <a:p>
            <a:pPr algn="just" rtl="1"/>
            <a:r>
              <a:rPr lang="ar-SA" b="1" dirty="0" smtClean="0">
                <a:solidFill>
                  <a:srgbClr val="002060"/>
                </a:solidFill>
                <a:latin typeface="Times New Roman"/>
                <a:ea typeface="Times New Roman"/>
                <a:cs typeface="Traditional Arabic"/>
              </a:rPr>
              <a:t>له مؤلفات عظيمة في علوم العربية، منها كتاب العين، الذي يُعَدُّ أول معجم لغوي متكامل في العربية، وله في العروض عدة كتب، منها : كتاب العروض، وكتاب النغم، وكتاب الإيقاع .</a:t>
            </a:r>
            <a:endParaRPr lang="ar-SA" dirty="0">
              <a:solidFill>
                <a:srgbClr val="002060"/>
              </a:solidFill>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002060"/>
                </a:solidFill>
                <a:latin typeface="Times New Roman"/>
                <a:ea typeface="Times New Roman"/>
                <a:cs typeface="Traditional Arabic"/>
              </a:rPr>
              <a:t>وله كتاب مختصر في علم النحو، أسماه : الجمل في النحو، طبع بتحقيق : د. فخر الدين قباوة، وهو كتاب مختصر جداً، يقوم على تعريف موضوعات النحو عامة بمجرد أمثلة يذكرها لها، وهذا الكتاب هو الذي سنطل عليه في هذه المحاضرة إطلالة نحاول أن نستكشف بها منهجه فيه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imes New Roman"/>
                <a:ea typeface="Times New Roman"/>
                <a:cs typeface="Traditional Arabic"/>
              </a:rPr>
              <a:t>قال رحمه الله تعالى في هذا الكتاب   ص </a:t>
            </a:r>
            <a:r>
              <a:rPr lang="ar-SA" b="1" dirty="0" smtClean="0">
                <a:solidFill>
                  <a:srgbClr val="002060"/>
                </a:solidFill>
                <a:latin typeface="Traditional Arabic"/>
                <a:ea typeface="Times New Roman"/>
                <a:cs typeface="Traditional Arabic"/>
              </a:rPr>
              <a:t>143 :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وجوه الرفع : والرفع أحد وعشرون وجهاً :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الفاعل، وما لم يذكر فاعله، والمبتدأ وخبره، واسم كان وأخواتها، وخبر إنَّ،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وما بعد مذ، والنداء المفرد، وفقدان الناصب، والحمل على الموضع، ……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a:t>
            </a:r>
            <a:r>
              <a:rPr lang="ar-SA" b="1" dirty="0" smtClean="0">
                <a:solidFill>
                  <a:srgbClr val="002060"/>
                </a:solidFill>
                <a:latin typeface="Traditional Arabic"/>
                <a:ea typeface="Times New Roman"/>
                <a:cs typeface="Traditional Arabic"/>
              </a:rPr>
              <a:t>ويستمر في تعداد جميع المرفوعات </a:t>
            </a:r>
            <a:r>
              <a:rPr lang="ar-SA" b="1" dirty="0" smtClean="0">
                <a:latin typeface="Traditional Arabic"/>
                <a:ea typeface="Times New Roman"/>
                <a:cs typeface="Traditional Arabic"/>
              </a:rPr>
              <a:t>.</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600200"/>
            <a:ext cx="9105900" cy="4525963"/>
          </a:xfrm>
        </p:spPr>
        <p:txBody>
          <a:bodyPr/>
          <a:lstStyle/>
          <a:p>
            <a:pPr algn="justLow" rtl="1">
              <a:spcAft>
                <a:spcPts val="0"/>
              </a:spcAft>
            </a:pPr>
            <a:r>
              <a:rPr lang="ar-SA" b="1" dirty="0" smtClean="0">
                <a:solidFill>
                  <a:srgbClr val="002060"/>
                </a:solidFill>
                <a:latin typeface="Traditional Arabic"/>
                <a:ea typeface="Times New Roman"/>
                <a:cs typeface="Traditional Arabic"/>
              </a:rPr>
              <a:t>ثم يذكر علامات الرفع بقوله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وعلامة الرفع ستة أشياء : الضمة والواو والفتحة والألف والنون والسكون، فالضم : عبدُالله وزيدٌ، والواو : أخوك وأبوك، والفتحة : عبداالله ( في الاثنين ) والألف في قولهم : الزيدان والعمران، والنون في : يقومان ويقومون، والسكون في : يرمي ويقضي ويغزو ويخشى .</a:t>
            </a:r>
            <a:endParaRPr lang="en-US" sz="1800" dirty="0" smtClean="0">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وهو هنا يجمع في العلامات بين العلامات الأصلية ( الضمة )، والعلامات الفرعية ( الواو والألف والنون )، والعلامات اللفظية الظاهرية التي لم يجعلها النحاة فيما بعد من علامات الرفع، مثل : السكون في ( يرمي ) فالفعل المضارع هنا مرفوع بضمة مقدرة، أما السكون فهو اللفظ الظاهر من نطق الكلمة .</a:t>
            </a:r>
            <a:endParaRPr lang="en-US" sz="1800" dirty="0" smtClean="0">
              <a:solidFill>
                <a:srgbClr val="002060"/>
              </a:solidFill>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b="1" dirty="0" smtClean="0">
                <a:solidFill>
                  <a:srgbClr val="002060"/>
                </a:solidFill>
                <a:latin typeface="Traditional Arabic"/>
                <a:ea typeface="Times New Roman"/>
                <a:cs typeface="Traditional Arabic"/>
              </a:rPr>
              <a:t>وكذلك الفتحة في كلمة ( عبداالله ) وهي مثنى ( عبدالله )، فكلمة ( عبدا ) مرفوعة بالألف ؛ لأنها مثنى، لكننا لا نستطيع نطق هذه الألف ؛ لالتقائها ساكنة مع </a:t>
            </a:r>
            <a:r>
              <a:rPr lang="ar-SA" b="1" dirty="0" smtClean="0">
                <a:solidFill>
                  <a:srgbClr val="002060"/>
                </a:solidFill>
                <a:latin typeface="Traditional Arabic"/>
                <a:ea typeface="Times New Roman"/>
                <a:cs typeface="Traditional Arabic"/>
              </a:rPr>
              <a:t>لام</a:t>
            </a:r>
            <a:r>
              <a:rPr lang="ar-SA" b="1" dirty="0" smtClean="0">
                <a:solidFill>
                  <a:srgbClr val="002060"/>
                </a:solidFill>
                <a:latin typeface="Traditional Arabic"/>
                <a:ea typeface="Times New Roman"/>
                <a:cs typeface="Traditional Arabic"/>
              </a:rPr>
              <a:t> </a:t>
            </a:r>
            <a:r>
              <a:rPr lang="ar-SA" b="1" dirty="0" smtClean="0">
                <a:solidFill>
                  <a:srgbClr val="002060"/>
                </a:solidFill>
                <a:latin typeface="Traditional Arabic"/>
                <a:ea typeface="Times New Roman"/>
                <a:cs typeface="Traditional Arabic"/>
              </a:rPr>
              <a:t>( الله )، ولذلك لا يظهر في اللفظ سوى الفتحة على الدال </a:t>
            </a:r>
            <a:r>
              <a:rPr lang="ar-SA" b="1" dirty="0" smtClean="0">
                <a:solidFill>
                  <a:srgbClr val="002060"/>
                </a:solidFill>
                <a:latin typeface="Traditional Arabic"/>
                <a:ea typeface="Times New Roman"/>
                <a:cs typeface="Traditional Arabic"/>
              </a:rPr>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من </a:t>
            </a:r>
            <a:r>
              <a:rPr lang="ar-SA" b="1" dirty="0" smtClean="0">
                <a:solidFill>
                  <a:srgbClr val="002060"/>
                </a:solidFill>
                <a:latin typeface="Traditional Arabic"/>
                <a:ea typeface="Times New Roman"/>
                <a:cs typeface="Traditional Arabic"/>
              </a:rPr>
              <a:t>( عبدَا ) فاعتبار الخليل إياها هنا علامة رفع هو في ظاهر اللفظ فقط، </a:t>
            </a:r>
            <a:br>
              <a:rPr lang="ar-SA" b="1" dirty="0" smtClean="0">
                <a:solidFill>
                  <a:srgbClr val="002060"/>
                </a:solidFill>
                <a:latin typeface="Traditional Arabic"/>
                <a:ea typeface="Times New Roman"/>
                <a:cs typeface="Traditional Arabic"/>
              </a:rPr>
            </a:br>
            <a:r>
              <a:rPr lang="ar-SA" b="1" dirty="0" smtClean="0">
                <a:solidFill>
                  <a:srgbClr val="002060"/>
                </a:solidFill>
                <a:latin typeface="Traditional Arabic"/>
                <a:ea typeface="Times New Roman"/>
                <a:cs typeface="Traditional Arabic"/>
              </a:rPr>
              <a:t>وإن كانت في الحقيقة مرفوعة بالألف .</a:t>
            </a:r>
            <a:endParaRPr lang="en-US" sz="1800" dirty="0" smtClean="0">
              <a:solidFill>
                <a:srgbClr val="002060"/>
              </a:solidFill>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ثم أخذ الخليل رحمه يفصل تلك الموضوعات التي عددها واحداً واحداً فقال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فالرفع بالفاعل، قولك : خرج زيدٌ، وقام عمرٌو .</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وما لم يذكر فاعله </a:t>
            </a:r>
            <a:r>
              <a:rPr lang="ar-SA" b="1" dirty="0" smtClean="0">
                <a:solidFill>
                  <a:srgbClr val="002060"/>
                </a:solidFill>
                <a:latin typeface="Traditional Arabic"/>
                <a:ea typeface="Times New Roman"/>
                <a:cs typeface="Traditional Arabic"/>
              </a:rPr>
              <a:t>( أي الفعل المبني للمجهول ) </a:t>
            </a:r>
            <a:r>
              <a:rPr lang="ar-SA" b="1" dirty="0" smtClean="0">
                <a:latin typeface="Traditional Arabic"/>
                <a:ea typeface="Times New Roman"/>
                <a:cs typeface="Traditional Arabic"/>
              </a:rPr>
              <a:t>: ضُرِبَ زيدٌ، وكُسِيَ عمرٌو .</a:t>
            </a:r>
            <a:endParaRPr lang="en-US" sz="1800" dirty="0" smtClean="0">
              <a:latin typeface="Times New Roman"/>
              <a:ea typeface="Times New Roman"/>
            </a:endParaRPr>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447800"/>
            <a:ext cx="9105900" cy="4678363"/>
          </a:xfrm>
        </p:spPr>
        <p:txBody>
          <a:bodyPr/>
          <a:lstStyle/>
          <a:p>
            <a:pPr algn="justLow" rtl="1">
              <a:spcAft>
                <a:spcPts val="0"/>
              </a:spcAft>
            </a:pPr>
            <a:r>
              <a:rPr lang="ar-SA" b="1" dirty="0" smtClean="0">
                <a:latin typeface="Traditional Arabic"/>
                <a:ea typeface="Times New Roman"/>
                <a:cs typeface="Traditional Arabic"/>
              </a:rPr>
              <a:t>والمبتدأ وخبره : زيدٌ خارجٌ، والمرأةُ منطلقةٌ، رَفَعتَ ( زيداً ) بالابتداء، ورفعتَ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خارجاً ) لأنه خبر الابتداء .</a:t>
            </a:r>
            <a:endParaRPr lang="en-US" sz="1800" dirty="0" smtClean="0">
              <a:latin typeface="Times New Roman"/>
              <a:ea typeface="Times New Roman"/>
            </a:endParaRPr>
          </a:p>
          <a:p>
            <a:pPr algn="just" rtl="1">
              <a:spcAft>
                <a:spcPts val="0"/>
              </a:spcAft>
            </a:pPr>
            <a:r>
              <a:rPr lang="ar-SA" b="1" dirty="0" smtClean="0">
                <a:latin typeface="Traditional Arabic"/>
                <a:ea typeface="Times New Roman"/>
                <a:cs typeface="Traditional Arabic"/>
              </a:rPr>
              <a:t>واسم ( كان ) وأخواتها، تقول : كان عبدُالله شاخصاً، رَفَعتَ ( عبدالله )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بـ( كان ) ونصبت ( شاخصاً ) لأنه خبر ( كان ) ولابُدَّ لـ( كان ) من خبر .</a:t>
            </a:r>
            <a:endParaRPr lang="en-US" sz="1800" dirty="0" smtClean="0">
              <a:latin typeface="Times New Roman"/>
              <a:ea typeface="Times New Roman"/>
            </a:endParaRPr>
          </a:p>
          <a:p>
            <a:pPr algn="justLow" rtl="1">
              <a:spcAft>
                <a:spcPts val="0"/>
              </a:spcAft>
            </a:pPr>
            <a:r>
              <a:rPr lang="ar-SA" b="1" dirty="0" smtClean="0">
                <a:solidFill>
                  <a:srgbClr val="002060"/>
                </a:solidFill>
                <a:latin typeface="Traditional Arabic"/>
                <a:ea typeface="Times New Roman"/>
                <a:cs typeface="Traditional Arabic"/>
              </a:rPr>
              <a:t>ثم يستطرد في مجيء الفعل الماضي بمعنى المضارع فيقول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وقد يجعل ( كان ) في معنى ( يكون )، ومنه قول الله تعالى في ( سأل سائل ) :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في يوم كان مقداره خمسين ألف سنة )، والمعنى ( يكون )، قال الشاعر :</a:t>
            </a:r>
            <a:endParaRPr lang="en-US" sz="1800" dirty="0" smtClean="0">
              <a:latin typeface="Times New Roman"/>
              <a:ea typeface="Times New Roman"/>
            </a:endParaRPr>
          </a:p>
          <a:p>
            <a:pPr algn="ctr" rtl="1">
              <a:spcAft>
                <a:spcPts val="0"/>
              </a:spcAft>
            </a:pPr>
            <a:r>
              <a:rPr lang="ar-SA" b="1" dirty="0" smtClean="0">
                <a:latin typeface="Traditional Arabic"/>
                <a:ea typeface="Times New Roman"/>
                <a:cs typeface="Traditional Arabic"/>
              </a:rPr>
              <a:t>فإني لآتيكم بشكري ما مضى     من العرف واستيجاب ما كان في غد</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         والمعنى يكون في غد .</a:t>
            </a:r>
            <a:endParaRPr lang="en-US" sz="1800" dirty="0" smtClean="0">
              <a:latin typeface="Times New Roman"/>
              <a:ea typeface="Times New Roman"/>
            </a:endParaRPr>
          </a:p>
          <a:p>
            <a:endParaRPr lang="ar-SA" dirty="0"/>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600200"/>
            <a:ext cx="9105900" cy="4525963"/>
          </a:xfrm>
        </p:spPr>
        <p:txBody>
          <a:bodyPr/>
          <a:lstStyle/>
          <a:p>
            <a:pPr algn="justLow" rtl="1">
              <a:spcAft>
                <a:spcPts val="0"/>
              </a:spcAft>
            </a:pPr>
            <a:r>
              <a:rPr lang="ar-SA" b="1" dirty="0" smtClean="0">
                <a:solidFill>
                  <a:srgbClr val="002060"/>
                </a:solidFill>
                <a:latin typeface="Traditional Arabic"/>
                <a:ea typeface="Times New Roman"/>
                <a:cs typeface="Traditional Arabic"/>
              </a:rPr>
              <a:t>ثم بين الحكم فيما لو ورد عن العرب ما يظهر منه إلغاء عمل ( كان ) فقال :</a:t>
            </a:r>
            <a:endParaRPr lang="en-US" sz="1800" dirty="0" smtClean="0">
              <a:solidFill>
                <a:srgbClr val="002060"/>
              </a:solidFill>
              <a:latin typeface="Times New Roman"/>
              <a:ea typeface="Times New Roman"/>
            </a:endParaRPr>
          </a:p>
          <a:p>
            <a:pPr algn="justLow" rtl="1">
              <a:spcAft>
                <a:spcPts val="0"/>
              </a:spcAft>
            </a:pPr>
            <a:r>
              <a:rPr lang="ar-SA" b="1" dirty="0" smtClean="0">
                <a:latin typeface="Traditional Arabic"/>
                <a:ea typeface="Times New Roman"/>
                <a:cs typeface="Traditional Arabic"/>
              </a:rPr>
              <a:t>وقد يرفعون بـ( كان ) الاسم والخبر، فيقولون : كان زيدٌ قائمٌ، وقال الشاعر :</a:t>
            </a:r>
            <a:endParaRPr lang="en-US" sz="1800" dirty="0" smtClean="0">
              <a:latin typeface="Times New Roman"/>
              <a:ea typeface="Times New Roman"/>
            </a:endParaRPr>
          </a:p>
          <a:p>
            <a:pPr algn="ctr" rtl="1">
              <a:spcAft>
                <a:spcPts val="0"/>
              </a:spcAft>
            </a:pPr>
            <a:r>
              <a:rPr lang="ar-SA" b="1" dirty="0" smtClean="0">
                <a:latin typeface="Traditional Arabic"/>
                <a:ea typeface="Times New Roman"/>
                <a:cs typeface="Traditional Arabic"/>
              </a:rPr>
              <a:t>إذا ما المرء كان أبوه </a:t>
            </a:r>
            <a:r>
              <a:rPr lang="ar-SA" b="1" dirty="0" smtClean="0">
                <a:latin typeface="Traditional Arabic"/>
                <a:ea typeface="Times New Roman"/>
                <a:cs typeface="Traditional Arabic"/>
              </a:rPr>
              <a:t>عبسٌ     </a:t>
            </a:r>
            <a:r>
              <a:rPr lang="ar-SA" b="1" dirty="0" smtClean="0">
                <a:latin typeface="Traditional Arabic"/>
                <a:ea typeface="Times New Roman"/>
                <a:cs typeface="Traditional Arabic"/>
              </a:rPr>
              <a:t>فحسبك ما تريد من الكلام</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رفع ( الأبُ ) على الابتداء، و( عبسٌ ) خبره، ولم يعبأ بـ( كان ) وقال آخر :</a:t>
            </a:r>
            <a:endParaRPr lang="en-US" sz="1800" dirty="0" smtClean="0">
              <a:latin typeface="Times New Roman"/>
              <a:ea typeface="Times New Roman"/>
            </a:endParaRPr>
          </a:p>
          <a:p>
            <a:pPr algn="ctr" rtl="1">
              <a:spcAft>
                <a:spcPts val="0"/>
              </a:spcAft>
            </a:pPr>
            <a:r>
              <a:rPr lang="ar-SA" b="1" dirty="0" smtClean="0">
                <a:latin typeface="Traditional Arabic"/>
                <a:ea typeface="Times New Roman"/>
                <a:cs typeface="Traditional Arabic"/>
              </a:rPr>
              <a:t>إذا مت كان </a:t>
            </a:r>
            <a:r>
              <a:rPr lang="ar-SA" b="1" dirty="0" smtClean="0">
                <a:latin typeface="Traditional Arabic"/>
                <a:ea typeface="Times New Roman"/>
                <a:cs typeface="Traditional Arabic"/>
              </a:rPr>
              <a:t>الناسُ </a:t>
            </a:r>
            <a:r>
              <a:rPr lang="ar-SA" b="1" dirty="0" smtClean="0">
                <a:latin typeface="Traditional Arabic"/>
                <a:ea typeface="Times New Roman"/>
                <a:cs typeface="Traditional Arabic"/>
              </a:rPr>
              <a:t>صنفان شامت     وآخر مثن بالذي كنت أصنع</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وقال :  وهي الشفاء لدائي لو ظفرت بها    وليس منها </a:t>
            </a:r>
            <a:r>
              <a:rPr lang="ar-SA" b="1" dirty="0" smtClean="0">
                <a:latin typeface="Traditional Arabic"/>
                <a:ea typeface="Times New Roman"/>
                <a:cs typeface="Traditional Arabic"/>
              </a:rPr>
              <a:t>شفاءُ </a:t>
            </a:r>
            <a:r>
              <a:rPr lang="ar-SA" b="1" dirty="0" smtClean="0">
                <a:latin typeface="Traditional Arabic"/>
                <a:ea typeface="Times New Roman"/>
                <a:cs typeface="Traditional Arabic"/>
              </a:rPr>
              <a:t>الداء </a:t>
            </a:r>
            <a:r>
              <a:rPr lang="ar-SA" b="1" dirty="0" smtClean="0">
                <a:latin typeface="Traditional Arabic"/>
                <a:ea typeface="Times New Roman"/>
                <a:cs typeface="Traditional Arabic"/>
              </a:rPr>
              <a:t>مبذولُ</a:t>
            </a:r>
            <a:endParaRPr lang="en-US" sz="1800" dirty="0" smtClean="0">
              <a:latin typeface="Times New Roman"/>
              <a:ea typeface="Times New Roman"/>
            </a:endParaRPr>
          </a:p>
          <a:p>
            <a:pPr algn="justLow" rtl="1">
              <a:spcAft>
                <a:spcPts val="0"/>
              </a:spcAft>
            </a:pPr>
            <a:r>
              <a:rPr lang="ar-SA" b="1" dirty="0" smtClean="0">
                <a:latin typeface="Traditional Arabic"/>
                <a:ea typeface="Times New Roman"/>
                <a:cs typeface="Traditional Arabic"/>
              </a:rPr>
              <a:t>فكأنهم قالوا : كان الأمر والقصة : الناس صنفان، وشفاء الداء مبذول، </a:t>
            </a:r>
            <a:br>
              <a:rPr lang="ar-SA" b="1" dirty="0" smtClean="0">
                <a:latin typeface="Traditional Arabic"/>
                <a:ea typeface="Times New Roman"/>
                <a:cs typeface="Traditional Arabic"/>
              </a:rPr>
            </a:br>
            <a:r>
              <a:rPr lang="ar-SA" b="1" dirty="0" smtClean="0">
                <a:latin typeface="Traditional Arabic"/>
                <a:ea typeface="Times New Roman"/>
                <a:cs typeface="Traditional Arabic"/>
              </a:rPr>
              <a:t>     وما أشبه ذلك .</a:t>
            </a:r>
            <a:endParaRPr lang="en-US" sz="1800" dirty="0" smtClean="0">
              <a:latin typeface="Times New Roman"/>
              <a:ea typeface="Times New Roman"/>
            </a:endParaRPr>
          </a:p>
          <a:p>
            <a:endParaRPr lang="ar-SA" dirty="0"/>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Low" rtl="1">
              <a:spcAft>
                <a:spcPts val="0"/>
              </a:spcAft>
            </a:pPr>
            <a:r>
              <a:rPr lang="ar-SA" sz="4400" b="1" dirty="0" smtClean="0">
                <a:solidFill>
                  <a:srgbClr val="3B84AF"/>
                </a:solidFill>
                <a:latin typeface="Traditional Arabic"/>
                <a:ea typeface="Times New Roman"/>
                <a:cs typeface="Traditional Arabic"/>
              </a:rPr>
              <a:t>وهكذا يواصل الخليل رحمه الله تعالى ذكر القواعد النحوية، مستشهداً لها بشواهد عربية، أو بأمثلة صناعية، بعبارات سهلة واضحة، وكأنه يتحدث معك بها، إلا أنه قد يصعب علينا فهم بعض عبارات الكتاب ؛ بسبب تغير المصطلحات النحوية فيما بعد، فيشكل علينا ذلك المصطلح القديم الذي استخدمه الخليل، ولم يكن </a:t>
            </a:r>
            <a:br>
              <a:rPr lang="ar-SA" sz="4400" b="1" dirty="0" smtClean="0">
                <a:solidFill>
                  <a:srgbClr val="3B84AF"/>
                </a:solidFill>
                <a:latin typeface="Traditional Arabic"/>
                <a:ea typeface="Times New Roman"/>
                <a:cs typeface="Traditional Arabic"/>
              </a:rPr>
            </a:br>
            <a:r>
              <a:rPr lang="ar-SA" sz="4400" b="1" dirty="0" smtClean="0">
                <a:solidFill>
                  <a:srgbClr val="3B84AF"/>
                </a:solidFill>
                <a:latin typeface="Traditional Arabic"/>
                <a:ea typeface="Times New Roman"/>
                <a:cs typeface="Traditional Arabic"/>
              </a:rPr>
              <a:t>    قد مرَّ بنا في قراءتنا لكتب النحو المتأخرة .</a:t>
            </a:r>
            <a:endParaRPr lang="en-US" sz="2800" dirty="0" smtClean="0">
              <a:solidFill>
                <a:srgbClr val="3B84AF"/>
              </a:solidFill>
              <a:latin typeface="Times New Roman"/>
              <a:ea typeface="Times New Roman"/>
            </a:endParaRPr>
          </a:p>
          <a:p>
            <a:endParaRPr lang="ar-SA" dirty="0"/>
          </a:p>
        </p:txBody>
      </p:sp>
      <p:sp>
        <p:nvSpPr>
          <p:cNvPr id="4"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en-US" dirty="0" smtClean="0">
                <a:solidFill>
                  <a:srgbClr val="C00000"/>
                </a:solidFill>
                <a:cs typeface="DecoType Thuluth" pitchFamily="2" charset="-78"/>
              </a:rPr>
              <a:t>  </a:t>
            </a:r>
            <a:r>
              <a:rPr lang="ar-SA" dirty="0" smtClean="0">
                <a:solidFill>
                  <a:srgbClr val="C00000"/>
                </a:solidFill>
                <a:cs typeface="DecoType Thuluth" pitchFamily="2" charset="-78"/>
              </a:rPr>
              <a:t>  كتاب : </a:t>
            </a:r>
            <a:r>
              <a:rPr lang="ar-SA" dirty="0" smtClean="0">
                <a:solidFill>
                  <a:srgbClr val="C00000"/>
                </a:solidFill>
                <a:cs typeface="DecoType Naskh Variants" pitchFamily="2" charset="-78"/>
              </a:rPr>
              <a:t>الجمل في النحو  للخليل بن أحمد الفراهيدي</a:t>
            </a:r>
            <a:endParaRPr lang="en-US" dirty="0">
              <a:solidFill>
                <a:srgbClr val="C00000"/>
              </a:solidFill>
              <a:cs typeface="DecoType Naskh Variants" pitchFamily="2" charset="-78"/>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1644</TotalTime>
  <Words>641</Words>
  <Application>Microsoft Office PowerPoint</Application>
  <PresentationFormat>A4 Paper (210x297 mm)‎</PresentationFormat>
  <Paragraphs>46</Paragraphs>
  <Slides>11</Slides>
  <Notes>1</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المحاضرة الأولى</vt:lpstr>
      <vt:lpstr>    كتاب : الجمل في النحو  للخليل بن أحمد الفراهيدي</vt:lpstr>
      <vt:lpstr>    كتاب : الجمل في النحو  للخليل بن أحمد الفراهيدي</vt:lpstr>
      <vt:lpstr>    كتاب : الجمل في النحو  للخليل بن أحمد الفراهيدي</vt:lpstr>
      <vt:lpstr>    كتاب : الجمل في النحو  للخليل بن أحمد الفراهيدي</vt:lpstr>
      <vt:lpstr>    كتاب : الجمل في النحو  للخليل بن أحمد الفراهيدي</vt:lpstr>
      <vt:lpstr>    كتاب : الجمل في النحو  للخليل بن أحمد الفراهيدي</vt:lpstr>
      <vt:lpstr>    كتاب : الجمل في النحو  للخليل بن أحمد الفراهيدي</vt:lpstr>
      <vt:lpstr>    كتاب : الجمل في النحو  للخليل بن أحمد الفراهيدي</vt:lpstr>
      <vt:lpstr>الشريحة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ealkhateeb</cp:lastModifiedBy>
  <cp:revision>118</cp:revision>
  <dcterms:created xsi:type="dcterms:W3CDTF">2009-10-14T19:14:34Z</dcterms:created>
  <dcterms:modified xsi:type="dcterms:W3CDTF">2012-09-03T15:11:25Z</dcterms:modified>
</cp:coreProperties>
</file>