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0" r:id="rId2"/>
    <p:sldId id="257"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01"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8" d="100"/>
          <a:sy n="68" d="100"/>
        </p:scale>
        <p:origin x="-420" y="-14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381000" y="2971800"/>
            <a:ext cx="5067300" cy="2362200"/>
          </a:xfrm>
        </p:spPr>
        <p:txBody>
          <a:bodyPr/>
          <a:lstStyle/>
          <a:p>
            <a:endParaRPr lang="en-US" sz="1200" dirty="0" smtClean="0">
              <a:solidFill>
                <a:schemeClr val="tx1"/>
              </a:solidFill>
              <a:cs typeface="AL-Mateen" pitchFamily="2" charset="-78"/>
            </a:endParaRPr>
          </a:p>
          <a:p>
            <a:r>
              <a:rPr lang="ar-SA" dirty="0" smtClean="0">
                <a:solidFill>
                  <a:schemeClr val="tx1"/>
                </a:solidFill>
                <a:cs typeface="DecoType Naskh Variants" pitchFamily="2" charset="-78"/>
              </a:rPr>
              <a:t>اسم المقرر :  قراءة في كتب النحو واللغة</a:t>
            </a:r>
          </a:p>
          <a:p>
            <a:endParaRPr lang="ar-SA" sz="1800" dirty="0" smtClean="0">
              <a:solidFill>
                <a:schemeClr val="tx1"/>
              </a:solidFill>
              <a:cs typeface="AL-Mateen" pitchFamily="2" charset="-78"/>
            </a:endParaRPr>
          </a:p>
          <a:p>
            <a:r>
              <a:rPr lang="ar-SA" sz="2800" dirty="0" smtClean="0">
                <a:solidFill>
                  <a:schemeClr val="tx1"/>
                </a:solidFill>
                <a:cs typeface="DecoType Thuluth" pitchFamily="2" charset="-78"/>
              </a:rPr>
              <a:t>د.</a:t>
            </a:r>
            <a:r>
              <a:rPr lang="ar-SA" sz="4000" dirty="0" smtClean="0">
                <a:solidFill>
                  <a:schemeClr val="tx1"/>
                </a:solidFill>
                <a:cs typeface="DecoType Thuluth" pitchFamily="2" charset="-78"/>
              </a:rPr>
              <a:t> عصام الخطيب</a:t>
            </a:r>
            <a:endParaRPr lang="ar-SA" sz="4000" dirty="0">
              <a:solidFill>
                <a:schemeClr val="tx1"/>
              </a:solidFill>
              <a:cs typeface="DecoType Thuluth"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DecoType Thuluth" pitchFamily="2" charset="-78"/>
              </a:rPr>
              <a:t>المحاضرة الثانية</a:t>
            </a:r>
            <a:endParaRPr lang="en-US" spc="-150" dirty="0" smtClean="0">
              <a:solidFill>
                <a:srgbClr val="376092"/>
              </a:solidFill>
              <a:latin typeface="ae_AlMateen" pitchFamily="2" charset="-78"/>
              <a:cs typeface="AL-Mateen"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876800"/>
          </a:xfrm>
        </p:spPr>
        <p:txBody>
          <a:bodyPr/>
          <a:lstStyle/>
          <a:p>
            <a:pPr algn="ctr" rtl="1">
              <a:spcAft>
                <a:spcPts val="0"/>
              </a:spcAft>
            </a:pPr>
            <a:r>
              <a:rPr lang="ar-SA" b="1" dirty="0" smtClean="0">
                <a:solidFill>
                  <a:srgbClr val="FF0000"/>
                </a:solidFill>
                <a:latin typeface="Times New Roman"/>
                <a:ea typeface="Times New Roman"/>
                <a:cs typeface="Traditional Arabic"/>
              </a:rPr>
              <a:t>سيبويه</a:t>
            </a:r>
            <a:endParaRPr lang="en-US" sz="1800" dirty="0" smtClean="0">
              <a:solidFill>
                <a:srgbClr val="FF000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أبو بشر عمرو بن عثمان بن قنبر، الملقب : سيبويه ( وهي كلمة فارسية، </a:t>
            </a:r>
            <a:r>
              <a:rPr lang="ar-SA" b="1" dirty="0" smtClean="0">
                <a:solidFill>
                  <a:srgbClr val="002060"/>
                </a:solidFill>
                <a:latin typeface="Times New Roman"/>
                <a:ea typeface="Times New Roman"/>
                <a:cs typeface="Traditional Arabic"/>
              </a:rPr>
              <a:t>معناها: </a:t>
            </a:r>
            <a:r>
              <a:rPr lang="ar-SA" b="1" dirty="0" smtClean="0">
                <a:solidFill>
                  <a:srgbClr val="002060"/>
                </a:solidFill>
                <a:latin typeface="Times New Roman"/>
                <a:ea typeface="Times New Roman"/>
                <a:cs typeface="Traditional Arabic"/>
              </a:rPr>
              <a:t>رائحة التفاح ) : إمام العربية وشيخ النحاة، وأول من بسط علم النحو .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ولد في إحدى قرى شيراز في بلاد فارس، سنة 148 هـ، وقدم البصرة ، فلزم كبار علمائها، وعلى رأسهم الخليل بن أحمد الفراهيدي، فورث علومهم، ورحل إلى بغداد ، فناظر الكسائي، وأجازه الرشيد بعشرة آلاف درهم .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ثم عاد إلى الأهواز فتوفي بها سنة 180 وهو شاب في الثانية والثلاثين من عمره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أما كتابه ( الكتاب ) فهو أول كتاب منهجي متكامل ينسق ويدوِّن قواعد اللغة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العربية .</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600200"/>
            <a:ext cx="9372600" cy="4525963"/>
          </a:xfrm>
        </p:spPr>
        <p:txBody>
          <a:bodyPr/>
          <a:lstStyle/>
          <a:p>
            <a:pPr algn="justLow" rtl="1">
              <a:spcAft>
                <a:spcPts val="0"/>
              </a:spcAft>
            </a:pPr>
            <a:r>
              <a:rPr lang="ar-SA" b="1" dirty="0" smtClean="0">
                <a:solidFill>
                  <a:srgbClr val="002060"/>
                </a:solidFill>
                <a:latin typeface="Traditional Arabic"/>
                <a:ea typeface="Times New Roman"/>
                <a:cs typeface="Traditional Arabic"/>
              </a:rPr>
              <a:t>سمي بـ( الكتاب ) لأن مؤلفه تركه دون عنوان، على حين كان العلماء في دهره ومن قبل دهره يضعون لكل كتاب اسماً، وقد يكون أعجل عن تسميته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لأنه توفي شاباً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أثنى علماء اللغة على هذا الكتاب ثناء عاطراً، فقال عنه الجاحظ : لم يكتب الناس في النحو كتاباً مثله . وقال عنه السيرافي : وكان كتاب سيبويه لشهرته وفضله علَماً عند النحويين، فكان يقال بالبصرة : قرأ فلان الكتاب، فيعلم أنه كتاب سيبويه . وقال الجرمي : أنا منذ ثلاثين سنة أفتي الناس في الفقه من كتاب سيبويه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طبع هذا الكتاب العظيم بتحقيق عبدالسلام هارون، وهانحن نقرأ شيئاً من أول أبوابه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      لنطلع على أسلوبه .</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600200" y="1600200"/>
            <a:ext cx="7810500" cy="4525963"/>
          </a:xfrm>
        </p:spPr>
        <p:txBody>
          <a:bodyPr/>
          <a:lstStyle/>
          <a:p>
            <a:pPr algn="justLow" rtl="1">
              <a:spcAft>
                <a:spcPts val="0"/>
              </a:spcAft>
            </a:pPr>
            <a:r>
              <a:rPr lang="ar-SA" b="1" dirty="0" smtClean="0">
                <a:solidFill>
                  <a:srgbClr val="002060"/>
                </a:solidFill>
                <a:latin typeface="Traditional Arabic"/>
                <a:ea typeface="Times New Roman"/>
                <a:cs typeface="Traditional Arabic"/>
              </a:rPr>
              <a:t>قال سيبويه رحمه الله تعالى في الكتاب ( 1/ 12 )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C00000"/>
                </a:solidFill>
                <a:latin typeface="Traditional Arabic"/>
                <a:ea typeface="Times New Roman"/>
                <a:cs typeface="Traditional Arabic"/>
              </a:rPr>
              <a:t>( هذا بابُ علْم ما الكَلِمُ من العربية )</a:t>
            </a:r>
            <a:endParaRPr lang="en-US" sz="1800" dirty="0" smtClean="0">
              <a:solidFill>
                <a:srgbClr val="C0000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فالكَلِم : اسمٌ وفِعْلٌ وحَرْفٌ جاء لمعنّى ليس باسم ولا فعل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فالاسمُ : رجلٌ وفرسٌ وحائط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وأما الفعل : فأمثلة أُخذتْ من لفظ أحداث الأسماء، وبُنيتْ لما مضى، ولما يكون ولم يقع، وما هو كائن لم ينَقطع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فأما بناء ما مضى : فذَهَبَ وسَمِعِ ومَكُث وحُمِدَ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وأما بناء ما لم يقطع : فإنّه قولك آمِراً : اذهَب واقتُلْ واضرِبْ، ومخبراً : يَقْتُلُ ويَذهَبُ ويَضرِبُ ويُقْتَلُ ويُضرَبُ، وكذلك بناء ما لم يَنقطع وهو كائن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إذا أخبرتَ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فهذه الأمثلة التي أُخذت من لفظ أحداث الأسماء، ولها أبنية كثيرة ستبيَّن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إن شاء الله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والأحداث نحو : الضَّرْبِ والحمد والقتل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وأما ما جاء لمعنّى وليس باسم ولا فعلٍ فنحو : ثُمَّ وسَوْف وواو القسم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ولام الإضافة ونحوها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raditional Arabic"/>
                <a:ea typeface="Times New Roman"/>
                <a:cs typeface="Traditional Arabic"/>
              </a:rPr>
              <a:t>وهانحن ـ من خلال هذا المقطع الصغير من أول كتاب سيبويه ـ نستطيع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أن ندرك مدى دقته ـ رحمه الله ـ في كل كلمة يثبتها في كتابه، فكل كلمة لها أهميتها الخاصة، وأثرها الواضح في فهم القاعدة، بل إن ضبط كل كلمة من الكلمات له دوره المهم في فهم كلامه ـ رحمه الله ـ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ولن ننسى ذلك الاستيعاب الشامل لكل أحوال الكلمة في اللغة العربية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بأوضح عبارة وأخصر لفظ، لكنها تحتاج إلى تركيز جيد أثناء القراءة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ثم ينتقل ـ رحمه الله ـ إلى ذكر أحوال نطق أواخر الكلمات في  اللغة العربية، فيقول :</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C00000"/>
                </a:solidFill>
                <a:latin typeface="Traditional Arabic"/>
                <a:ea typeface="Times New Roman"/>
                <a:cs typeface="Traditional Arabic"/>
              </a:rPr>
              <a:t>( هذا باب مجاري أواخر الكلم من العربية )</a:t>
            </a:r>
            <a:endParaRPr lang="en-US" sz="1800" dirty="0" smtClean="0">
              <a:solidFill>
                <a:srgbClr val="C0000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أي كيف يمكن أن يجري كلامنا عند النطق بأواخر الكلمات العربية ؟ وما هي أحواله ؟ وهذا ما اصطلح عليه عند النحاة فيما بعد بـ( أنواع الإعراب وعلاماته ) ، يقول - رحمه الله -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وهي تجري على ثماني مجارٍ، على النصب والجرَّ والرفع والجزم والفتح والضمّ والكسر والوقف، وهذه المجاري الثمانيةُ يَجمعهنّ في اللفظ أربعةُ أضرب، فالنصبُ والفتح في اللفظ ضربٌ واحد، والجرّ والكسر فيه ضرب واحد، وكذلك الرفع والضمّ، والجزم والوقف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وإنّما ذكرتُ لك ثمانية مجار ؛ لأفُرقَ بين ما يدخله ضربٌ من هذه الأربعة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لما يُحِدثُ فيه العاملُ - وليس شئٌ منها إلا وهو يزول عنه -، وبين ما يُبْنَى عليه الحرفُ بناءً لا يزول عنه لغير شئ أحدثَ ذلك فيه من العوامل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والنصب في الأسماء : رأيت زيداً، والجرّ : مررت بزيد، والرفع : هذا زيدٌ، وليس في الأسماء جزم ؛ لتمكنها وللحاق التنوين، فإذا ذهب التنوين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لم يَجمعوا على الاسم ذهابَه وذهاب الحركة، والنصب في المضارع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من الأفعال : لن يَفعلَ، والرفع : سيَفعل، والجزم : لم يفعلْ، وليس في الأفعال المضارعة جرٌّ، كما أنّه ليس في الأسماء جزم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600200"/>
            <a:ext cx="9296400" cy="4525963"/>
          </a:xfrm>
        </p:spPr>
        <p:txBody>
          <a:bodyPr/>
          <a:lstStyle/>
          <a:p>
            <a:pPr algn="justLow" rtl="1">
              <a:spcAft>
                <a:spcPts val="0"/>
              </a:spcAft>
            </a:pPr>
            <a:r>
              <a:rPr lang="ar-SA" b="1" dirty="0" smtClean="0">
                <a:latin typeface="Traditional Arabic"/>
                <a:ea typeface="Times New Roman"/>
                <a:cs typeface="Traditional Arabic"/>
              </a:rPr>
              <a:t>وأمْا الفتح والكسر والضم والوقف : فللأسماء غير المتمكَّنة المضارعة عندهم ما ليس باسمٍ ولا فعل مما جاء لمعنًى ليس غيُر، نحو : سَوْفَ وقَدْ، وللأفعال التي لم تَجر مجرى المضارِعة، وللحروف التي ليست بأسماءٍ ولا أفعال ولم تجئْ إلاّ لمعنى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فالفتح في الأسماء قولهم : حيثَ وأينَ وكيفَ، والكسر فيها نحو: أولاءِ وحَذارِ وبدادِ، والضمّ نحو : حيثُ وقبلُ وبعدُ، والوقف نحو : مَنْ وكمْ وقطْ وإذْ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والفتح في الأفعال التي لم تَجْرِ مجرى المضارعة قولهم : ضَرَب، وكذلك كلُّ بناء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من الفعل كان معناه فَعلَ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والوقفُ قولهم : اضرب في الأمر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3000" y="1600200"/>
            <a:ext cx="8267700" cy="4525963"/>
          </a:xfrm>
        </p:spPr>
        <p:txBody>
          <a:bodyPr/>
          <a:lstStyle/>
          <a:p>
            <a:pPr algn="justLow" rtl="1">
              <a:spcAft>
                <a:spcPts val="0"/>
              </a:spcAft>
            </a:pPr>
            <a:r>
              <a:rPr lang="ar-SA" b="1" dirty="0" smtClean="0">
                <a:latin typeface="Traditional Arabic"/>
                <a:ea typeface="Times New Roman"/>
                <a:cs typeface="Traditional Arabic"/>
              </a:rPr>
              <a:t>والفتح في الحروف التي ليست إلا لمعنى وليست بأسماء ولا أفعال قولهم : سوفَ وثم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والكسر فيها قولهم في باء الإضافة ولامها : بِزيدٍ ولِزيد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والضم فيها : مُنْذُ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والوقف فيها قولهم : مِنْ وهَلْ وبل وقد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ولا ضَمَّ في الفعل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واعلم أنك إذا ثنَّيت الواحدَ لحقتْه زيادتان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الأولى منهما حرف المد واللين، وهو حرف الإعراب غير متحرِّك ولا منوَّن، يكون في الرفع ألفاً، ولم يكن واواً ليفصل بين التثنية والجمع الذي على حدّ التثنية، ويكون في الجرّ ياءً مفتوحاً ما قبلها، ولم يكسَرْ ليُفْصَل بين التثنية والجمع الذي على حدّ التثنية، ويكون في النصب كذلك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وتكون الزيادة الثانية نوناً، كأنها عوضٌ لما منع من الحركة والتنوين، وهي النون، وحركتها الكسر، وذلك قولك : هما الرجلانِ، ورأيت الرجلَينِ، ومررت بالرجلَيْنِ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وإذا جمعتَ على حدَّ التثنية لحقتْها زائدتان، الأولى منهما : حرف المدّ واللين، والثانية : نون، وحال الأولى في السكون وتركِ التنوين وأنّها حرف الإعراب حال الأولى في التثنية، إلاّ أنها واو مضمومٌ ما قبلها في الرفع، وفي الجر والنصب ياءٌ مكسورٌ ما قبلها، ونونها مفتوحة، فرقوا بينها وبين نون الاثنين كما أنَّ حرف اللين الذي هو حرف الإعراب مختلِفٌ فيهما، وذلك قولك : المسلمُوَن، ورأيت المسلِمينَ، ومررت بالمسلمين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واعلم أنّ التثنية إذا لحقت الأفعال المضارعة علامةً للفاعلين لحقتها ألف ونون، ولم تكن الألف حرفَ الإعراب ؛ لأنك لم ترد أن تثنِّى ( يَفْعَلُ ) هذا البناءَ، فتَضمَّ إليه ( يفعل ) آخَرَ، ولكنك إنما ألحقته هذا علامة للفاعلين، … فجعلوا إعرابه في الرَّفع ثباتَ النون ؛ لتكون له في التثنية علامةً للرَّفع، وجعلوا النون مكسورةً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وحذفوها في الجزم، كما حذفوا الحركة في الواحد، ووافَق النصبُ الجزمَ في الحذف، كما وافَق النصبُ الجرَّ في الأسماء ؛ لأن الجزم في الأفعال نظير الجر في الأسماء، والأسماء ليس لها في الجزم نصيبٌ، كما أنه ليس للفعل في الجر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نصيب، وذلك قولك : هما يَفعَلاَنِ، ولم يَفعَلاَ، ولن يَفعَلاَ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latin typeface="Traditional Arabic"/>
                <a:ea typeface="Times New Roman"/>
                <a:cs typeface="Traditional Arabic"/>
              </a:rPr>
              <a:t>وكذلك إذا لحقت الأفعالَ علامةُ للجمع لحقتها زائدتان، إلا أنّ الأولى واو مضموم ما قبلها ؛ لئلا يكون الجمع كالتثنية، ونونُها مفتوحة بمنزلتها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في الأسماء، وهو قولك : هم يَفْعَلُونَ، ولم يَفعلوا، ولن يفعلوا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وكذلك إذا ألحقتَ التأنيثَ في المخاطبة، إلاّ أنّ الأولى ياء، وتَفتَحُ النونَ،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وذلك قولك : أنت تَفْعَلين، ولم تفعِلي، ولن تفعَلي .</a:t>
            </a:r>
            <a:endParaRPr lang="en-US" sz="1800" dirty="0" smtClean="0">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وهكذا يمضي – رحمه الله – في تفصيل علامات الإعراب الفرعية، معللاً كل صغيرة وكبيرة يذكرها، إلا أنني حذفت من كلامه بعض التعليلات ؛ لحاجتها إلى تركيز شديد، قد يصعب علينا إدراكها في محاضرة واحدة .</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الكتاب : لسيبويه</a:t>
            </a:r>
            <a:endParaRPr lang="en-US" dirty="0">
              <a:solidFill>
                <a:srgbClr val="C00000"/>
              </a:solidFill>
              <a:cs typeface="DecoType Thuluth" pitchFamily="2" charset="-78"/>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1652</TotalTime>
  <Words>870</Words>
  <Application>Microsoft Office PowerPoint</Application>
  <PresentationFormat>A4 Paper (210x297 mm)‎</PresentationFormat>
  <Paragraphs>62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الثانية</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    الكتاب : لسيبويه</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أبو يحيى</cp:lastModifiedBy>
  <cp:revision>119</cp:revision>
  <dcterms:created xsi:type="dcterms:W3CDTF">2009-10-14T19:14:34Z</dcterms:created>
  <dcterms:modified xsi:type="dcterms:W3CDTF">2012-09-09T12:06:29Z</dcterms:modified>
</cp:coreProperties>
</file>