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01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5067300" cy="2362200"/>
          </a:xfrm>
        </p:spPr>
        <p:txBody>
          <a:bodyPr/>
          <a:lstStyle/>
          <a:p>
            <a:endParaRPr lang="en-US" sz="12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DecoType Naskh Variants" pitchFamily="2" charset="-78"/>
              </a:rPr>
              <a:t>اسم المقرر :  قراءة في كتب النحو واللغة</a:t>
            </a:r>
          </a:p>
          <a:p>
            <a:endParaRPr lang="ar-SA" sz="18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cs typeface="DecoType Thuluth" pitchFamily="2" charset="-78"/>
              </a:rPr>
              <a:t>د.</a:t>
            </a:r>
            <a:r>
              <a:rPr lang="ar-SA" sz="4000" dirty="0" smtClean="0">
                <a:solidFill>
                  <a:schemeClr val="tx1"/>
                </a:solidFill>
                <a:cs typeface="DecoType Thuluth" pitchFamily="2" charset="-78"/>
              </a:rPr>
              <a:t> عصام الخطيب</a:t>
            </a:r>
            <a:endParaRPr lang="ar-SA" sz="4000" dirty="0">
              <a:solidFill>
                <a:schemeClr val="tx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DecoType Thuluth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L-Matee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Courier New"/>
                <a:ea typeface="Times New Roman"/>
                <a:cs typeface="Traditional Arabic"/>
              </a:rPr>
              <a:t>ابن</a:t>
            </a:r>
            <a:r>
              <a:rPr lang="ar-SA" b="1" dirty="0" smtClean="0">
                <a:latin typeface="Courier New"/>
                <a:ea typeface="Times New Roman"/>
                <a:cs typeface="Traditional Arabic"/>
              </a:rPr>
              <a:t> </a:t>
            </a:r>
            <a:r>
              <a:rPr lang="ar-SA" b="1" dirty="0" smtClean="0">
                <a:solidFill>
                  <a:srgbClr val="FF0000"/>
                </a:solidFill>
                <a:latin typeface="Courier New"/>
                <a:ea typeface="Times New Roman"/>
                <a:cs typeface="Traditional Arabic"/>
              </a:rPr>
              <a:t>السكيت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أبو يوسف يعقوب بن إسحاق، ابن السكيت : إمام في اللغة والادب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ولد في خوزستان ( بين البصرة وفارس ) سنة 186 هـ، تعلم ببغداد، فأخذ عن كبار اللغويين، كالأصمعي وأبي عبيدة والفراء، فورث عنهم علم اللغة، حتى قال ثعلب :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أجمعوا أنه لم يكن أحد بعد ابن الأعرابي أعلم باللغة </a:t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من ابن السكيت . وقال عنه أيضاً : ما عرفنا لابن السكيت خربة قط</a:t>
            </a: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/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اتصل بالمتوكل العباسي، فعهد إليه بتأديب أولاده، وجعله في عداد ندمائه، </a:t>
            </a:r>
            <a:b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ثم قتله لسبب مجهول </a:t>
            </a: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.</a:t>
            </a:r>
            <a:endParaRPr lang="ar-SA" b="1" dirty="0">
              <a:solidFill>
                <a:srgbClr val="002060"/>
              </a:solidFill>
              <a:cs typeface="Traditional Arabic" pitchFamily="2" charset="-78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وقيل في سبب قتله له : أن المتوكل سأله عن ابنيه المعتز والمؤيد : أهما أحب إليه أم الحسن والحسين ؟ فقال ابن السكيت : والله إن قنبراً خادم عليّ خير منك ومن ابنيك ! فقتله سنة 244 هـ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له شعر جيد، وكان إليه المنتهى في اللغة , إلا أنه في النحو والتصريف لم يكن بذاك، فقد سأله المازني مرة أمام الوزير ابن الزيات عن وزن ( نكتل ), فقال : ( نفعل ), فرده، فقال : ( نفتعل ), فقال : أتكون أربعة أحرف وزنها خمسة أحرف ؟ فوقف ابن السكيت . فبين المازني أن وزنه ( نفتل ) . </a:t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فقال الوزير : تأخذ كل شهر ألفين ولا تدري ما وزن ( نكتل ) ؟ فلما خرجا </a:t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   قال ابن السكيت للمازني : هل تدري ما صنعت بي ؟ فاعتذر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له آثار كثيرة، منها : كتاب الألفاظ، وكتاب الأضداد، وكتاب القلب والإبدال، وغريب القرآن، وكتاب النبات والشجر، والنوادر، وكتاب الوحوش، ومعاني الشعر، وسرقات الشعراء، والأمثال، وشرح المعلقات، وشرح عدداً </a:t>
            </a:r>
            <a:b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من الدواوين الشعرية، كديوان عروة بن الورد، وقيس بن الخطيم، والأخطل، وأبي نواس، والأعشى، وزهير، وعمر بن أبي ربيعة، وغيرهم . 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ومن كتبه البديعة : إصلاح المنطق، الذي قال عنه المبرد : ما رأيت للبغداديين كتاباً أحسن منه، وقد طبع بتحقيق : أحمد شاكر وعبدالسلام هارون، </a:t>
            </a:r>
            <a:b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وهو الكتاب الذي سنلقي الضوء عليه في هذه المحاضرة، بقراءة شيء من أوله، </a:t>
            </a:r>
            <a:b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    وشيء من آخره ليظهر لنا منهجه فيه </a:t>
            </a:r>
            <a:r>
              <a:rPr lang="ar-SA" b="1" dirty="0" smtClean="0">
                <a:solidFill>
                  <a:srgbClr val="002060"/>
                </a:solidFill>
                <a:latin typeface="Courier New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0"/>
            <a:ext cx="90297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قال ـ رحمه الله ـ في أول الكتاب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هذا كتاب إصلاح المنطق .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ألفه أبو يوسف يعقوب بن إسحق السكيت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 فَعْل وفِعْل باختلاف المعنى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هكذا يبدأ الكتاب من دون أية مقدمات، ولذلك قيل :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كتاب ( إصلاح المنطق ) كتاب بلا خُطبة, وكتاب ( أدب الكاتب ) خُطبة بلا كتاب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قال أبو محمد القاسم بن محمد : سمعت أبا يوسف يعقوب بن إسحق يقول : </a:t>
            </a:r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الحَمْل : ما كان في بطن، أو على رأس شجرة، وجمعه أحمال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والحِمْل : ما حُمِل على ظهر أو رأس، قال الفراء : ويقال : امرأة حامل وحاملة، إذا كان في بطنها ولد، وأنشد الأصمعي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تمخضت المنون له بيوم      أنى ولكل حاملةٍ تمامُ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فمن قال : حامل، قال : هذا نعت لا يكون إلا للمؤنث، ومن قال : حاملة،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بنى على حَمَلت، فإذا حملت شيئاً على ظهر أو رأس، فهي حاملة، لا غير ؛ لأن هذا قد يكون للمذكر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والوَقر : الثقل في الأذن، من قول الله تبارك وتعالى : ( وفي آذاننا وَقر ) … والوِقْر : الثقل يحمل على رأس أو على ظهر، من قوله تبارك وتعالى :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( فالحاملات وقراً )، ويقال : جاء يحمل وِقْره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والرَّق : ما يكتب فيه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والرِّق : من الملك، ويقال : عبد مرقوق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والغَمر : الماء الكثير، ويقال : رجل غَمْر الخلق، وهو غَمر الرداء، إذا كان واسع المعروف سخياً، قال كثير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غَمْرُ الرداءِ إذا تبسم ضاحكاً     غَلِقت لضحكتِه رقابُ المالِ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 وفرس غَمْر إذا كان شديد الجري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600200" y="1600200"/>
            <a:ext cx="78105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والغِمْر : الحقد، يقال : قد غَمِر عليَّ صَدْرُه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والغُمْر : الذي لم تحنكه التجارب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والغُمَر : القَدَح الصغير، قال الشاعر ( أعشى باهلة )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تكفيه حزة فلذ إن ألم بها     من الشواء ويروي شُرْبَه الغُمَر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والشَّق : الصدع في عود أو حائط أو زجاجة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والشِّق : نصف الشيء، والشِّق أيضا : المشقة، قال الله تبارك وتعالى : ( إلا بشِقِّ الأنفس )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 فِعْل وفَعْل باتفاق معنى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قال أبو عبيدة : تميم من أهل نجد يقولون : نِهْيٌ للغدير، وغيرهم يقولون : نَهْيٌ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وهو الحِج والحَج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والسِّلم : للصلح، وقوم يفتحون أوله، قال عباس بن مرداس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السَّلْمُ تأخذ منها ما رضيت به     والحرب يكفيك من أنفاسها جرع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ويقال : خَرَص النخل خِرْصاً ( بكسر الخاء وسكون الراء ) وإن شئت : خَرصاً .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يقال : فِصٌّ وفَصٌّ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 ما جاء مثنى 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الملوان : الليل والنهار، قال ابن مقبل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ألا ديار الحي بالسَّبُعان     أَمَل عليها بالبِلى الملوان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وهما الجديدان والأجدان والعصران، ويقال : العصران : الغداة والعشي،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قال حميد بن ثور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ولن يلبث العصران يوم وليلة     إذا طَلَبا أن يدركا ما تيمما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وقال الاخر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وأمطُلُه العصرين حتى يملني     ويرضى بنصف الدين، والأنف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راغم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والحجران : الذهب والفضة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والأسودان : التمر والماء، قال : وَضَاف قومٌ مُزَبِّداً المدني، فقال : مالكم عندي إلا الأسوادن، فقالوا : إن في ذلك لمقنعاً : التمر والماء، فقال ما لذاك عنيت، إنما أردت الحرة والليل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والأبيضان : اللبن والماء، قال الشاعر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ولكنه يأتي ليَ الحول كاملاً     وماليَ إلا الأبيضين شرابُ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والأصفران : الذهب والزعفران، ويقال : الورس والزعفران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والأصمعان : القلب الذكي والرأي العازم، وقولهم : إنما المرء بأصغريه،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يعني : بقلبه ولسانه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en-US" b="1" dirty="0" smtClean="0">
                <a:latin typeface="Traditional Arabic"/>
                <a:ea typeface="Times New Roman"/>
              </a:rPr>
              <a:t>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وقولهم : ذهب منه الأطيبان، يعني : النوم والنكاح، ويقال : الأكل والنكاح .</a:t>
            </a:r>
            <a:endParaRPr lang="en-US" b="1" dirty="0" smtClean="0">
              <a:latin typeface="Traditional Arabic"/>
              <a:ea typeface="Times New Roman"/>
              <a:cs typeface="Traditional Arabic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والأزهران : الشمس والقمر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والمسجدان : مسجد مكة ومسجد المدينة، قال الشاعر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لكم مسجدا الله المزوران والحصى     لكم قِبْصُه من بين أثرى وأقترا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أراد من بين من أثرى وبين من أقتر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والحرمان : مكة والمدينة .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الخافقان : المشرق والمغرب ؛ لأن الليل والنهار يخفقان فيهما</a:t>
            </a:r>
            <a:endParaRPr lang="en-US" sz="1800" dirty="0" smtClean="0">
              <a:latin typeface="Times New Roman"/>
              <a:ea typeface="Times New Roman"/>
            </a:endParaRPr>
          </a:p>
          <a:p>
            <a:r>
              <a:rPr lang="en-US" b="1" dirty="0" smtClean="0">
                <a:latin typeface="Traditional Arabic"/>
                <a:ea typeface="Times New Roman"/>
                <a:cs typeface="Traditional Arabic"/>
              </a:rPr>
              <a:t>  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 والمِصران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: الكوفة والبصرة، وهما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العراقان .</a:t>
            </a:r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والرافدان دجلة والفرات، قال الشاعر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بَعَثتَ على العراق ورافديه     فزارياَّ أحذ يد القميص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والهجرتان : هجرة إلى الحبشة وهجرة إلى المدينة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والمُحِلَّتان : القِدْرُ والرَّحى، فإذا قيل : المُحِلاّت فهي القِدر والرَّحى والدَّلو والشفرة والفأس والقداحة، أي : من كان عنده هذا حل حيث شاء وإلا </a:t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فلا بد له من أن يجاور الناس يستعير بعض هذه الأشياء منهم، قال الشاعر :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لا تعدلن أتاويين تضربهم     نكباءُ صِرٌّ بأصحاب المُحِلات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والأتاويون : الغرباء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كتاب : إصلاح المنطق لابن السكيت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865</Words>
  <Application>Microsoft Office PowerPoint</Application>
  <PresentationFormat>A4 Paper (210x297 mm)‎</PresentationFormat>
  <Paragraphs>82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الثالثة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    كتاب : إصلاح المنطق لابن السكيت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أبو يحيى</cp:lastModifiedBy>
  <cp:revision>119</cp:revision>
  <dcterms:created xsi:type="dcterms:W3CDTF">2009-10-14T19:14:34Z</dcterms:created>
  <dcterms:modified xsi:type="dcterms:W3CDTF">2012-09-09T22:30:04Z</dcterms:modified>
</cp:coreProperties>
</file>