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00" r:id="rId2"/>
    <p:sldId id="257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01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70" d="100"/>
          <a:sy n="70" d="100"/>
        </p:scale>
        <p:origin x="-35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فرعي 1"/>
          <p:cNvSpPr>
            <a:spLocks noGrp="1"/>
          </p:cNvSpPr>
          <p:nvPr>
            <p:ph type="subTitle" idx="1"/>
          </p:nvPr>
        </p:nvSpPr>
        <p:spPr>
          <a:xfrm>
            <a:off x="381000" y="2971800"/>
            <a:ext cx="5067300" cy="2362200"/>
          </a:xfrm>
        </p:spPr>
        <p:txBody>
          <a:bodyPr/>
          <a:lstStyle/>
          <a:p>
            <a:endParaRPr lang="en-US" sz="1200" dirty="0" smtClean="0">
              <a:solidFill>
                <a:schemeClr val="tx1"/>
              </a:solidFill>
              <a:cs typeface="AL-Mateen" pitchFamily="2" charset="-78"/>
            </a:endParaRPr>
          </a:p>
          <a:p>
            <a:r>
              <a:rPr lang="ar-SA" dirty="0" smtClean="0">
                <a:solidFill>
                  <a:schemeClr val="tx1"/>
                </a:solidFill>
                <a:cs typeface="DecoType Naskh Variants" pitchFamily="2" charset="-78"/>
              </a:rPr>
              <a:t>اسم المقرر :  قراءة في كتب النحو واللغة</a:t>
            </a:r>
          </a:p>
          <a:p>
            <a:endParaRPr lang="ar-SA" sz="1800" dirty="0" smtClean="0">
              <a:solidFill>
                <a:schemeClr val="tx1"/>
              </a:solidFill>
              <a:cs typeface="AL-Mateen" pitchFamily="2" charset="-78"/>
            </a:endParaRPr>
          </a:p>
          <a:p>
            <a:r>
              <a:rPr lang="ar-SA" sz="2800" dirty="0" smtClean="0">
                <a:solidFill>
                  <a:schemeClr val="tx1"/>
                </a:solidFill>
                <a:cs typeface="DecoType Thuluth" pitchFamily="2" charset="-78"/>
              </a:rPr>
              <a:t>د.</a:t>
            </a:r>
            <a:r>
              <a:rPr lang="ar-SA" sz="4000" dirty="0" smtClean="0">
                <a:solidFill>
                  <a:schemeClr val="tx1"/>
                </a:solidFill>
                <a:cs typeface="DecoType Thuluth" pitchFamily="2" charset="-78"/>
              </a:rPr>
              <a:t> عصام الخطيب</a:t>
            </a:r>
            <a:endParaRPr lang="ar-SA" sz="4000" dirty="0">
              <a:solidFill>
                <a:schemeClr val="tx1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DecoType Thuluth" pitchFamily="2" charset="-78"/>
              </a:rPr>
              <a:t>المحاضرة الخامسة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L-Mateen" pitchFamily="2" charset="-7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ابن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</a:t>
            </a: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السرَّاج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إمام النحو، أبو بكر محمد بن السَّرِي البغدادي، صاحب المبرد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انتهى إليه علم اللسان، وكان أحد الأئمة المشاهير، المجمع على فضله ونبله، وجلالة قدره في النحو والآداب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أخذ عنه : أبو القاسم الزجاجي، وأبو سعيد السيرافي، وعلي بن عيسى الرماني، وغيرهم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مات في الكهولة، في شهر ذي الحجة، سنة 316 هـ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الأصول في النحو  لابن السرَّاج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له آثار كثيرة، منها : كتاب ( شرح سيبويه ) وكتاب ( احتجاج القراء ) وكتاب ( الهواء والنار ) وكتاب ( الجمل ) وكتاب ( الموجز ) وكتاب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(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الاشتقاق ) وكتاب ( الشعر والشعراء ) وغيرها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أما كتابه ( الأصول في النحو ) فهو من أجود الكتب المصنفة في هذا الشأن، وإليه المرجع عند اضطراب النقل واختلافه،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ولهذا الكتاب منزلة خاصة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في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نفوس النحويين، ولآرائه أهمية كبرى في علم النحو، جمع مؤلفه فيه أبواب النحو والصرف، ورتب فيه مسائل سيبويه أحسن ترتيب، واختصر فيه أصول العربية، وجمع مقاييسها، حتى قيل ( ما زال النحو مجنوناً حتى عقله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   ابن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السراج بأصوله )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الأصول في النحو  لابن السرَّاج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447800"/>
            <a:ext cx="9182100" cy="4678363"/>
          </a:xfrm>
        </p:spPr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جرى بحضرة ابن السّرّاج ذكر كتابه هذا، فقال قائل : هو أحسن من كتاب المقتضب للمبرّد، فقال له ابن السراج ( في أدب العلماء وتواضع العقلاء ) : </a:t>
            </a:r>
            <a:b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لا تقل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هذا ؛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فإنما استفدنا ما استفدناه من صاحب المقتضب، و أنشد :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ctr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ولكن بكت قبلي فهيّج لي البكا       بكاها فقلت : الفضل للمتقدّم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وهذا الكتاب هو الذي سنطل عليه في هذه المحاضرة إطلالة نتبين منها منهجه فيه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قال رحمه الله تعالى في ( 1/ 148 ) :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ctr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باب المعرفة والنكرة 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كل اسم عم اثنين فما زاد فهو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نكرة،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وإنما سمي نكرة من أجل أنك لا تعرف به </a:t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   واحداً بعينه إذا ذكر .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الأصول في النحو  لابن السرَّاج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en-US" b="1" dirty="0" smtClean="0">
                <a:latin typeface="Traditional Arabic"/>
                <a:ea typeface="Times New Roman"/>
                <a:cs typeface="Traditional Arabic"/>
              </a:rPr>
              <a:t>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والنكرة تنقسم قسمين : فأحد القسمين : أن يكون الاسم في أول أحواله نكرة مثل : رجل وفرس وحجر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وجمل،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وما أشبه ذلك .</a:t>
            </a:r>
            <a:endParaRPr lang="en-US" b="1" dirty="0" smtClean="0">
              <a:latin typeface="Traditional Arabic"/>
              <a:ea typeface="Times New Roman"/>
              <a:cs typeface="Traditional Arabic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والقسم الثاني : أن يكون الاسم صار نكرة بعد أن كان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معرفة، نحو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أن يُسمى إنسان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بعمرو،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فيكون معروفاً بذلك في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حيه،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فإن سمي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باسمه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آخر لم نعلم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إذا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قال القائل : رأيت عمراً أي العمرين هو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؟ ومن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أجل تنكره دخلت عليه الألف واللام إذا ثنى وجمع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/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وتعتبر النكرة بأن يدخل عليها ( رُبَّ ) فيصلح ذلك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فيها،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أو ألف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ولام،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فيصير بعد دخول الألف واللام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معرفة،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أو تثنيها وتجمعها بلفظها من غير إدخال ألف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   ولام عليها،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فجميع هذا وما أشبهه نكرة .</a:t>
            </a:r>
            <a:endParaRPr lang="ar-SA" dirty="0"/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الأصول في النحو  لابن السرَّاج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والنكرة قبل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المعرفة،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ألا ترى أن الإِنسان اسمه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إنسان،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يجب له هذا الاسم بصورته قبل أن يعرف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باسم،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وأكثر الأسماء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نكرات،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وهذه النكرات بعضها أنكر من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بعض،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فكلما كان أكثر عموماً فهو أنكر مما هو أخص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منه،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فشيء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أنكر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من قولك :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حي،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وحي أنكر من قولك :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إنسان،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فكلما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قَلَّ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ما يقع عليه الاسم فهو أقرب إلى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التعريف،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وكلما كثر كان أنكر فاعلم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ctr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ذكر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</a:t>
            </a: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المعرفة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والمعرفة خمسة أشياء : الاسم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المكني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والمبهم والعلم وما فيه الألف واللام </a:t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وما أُضيف إليهن .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الأصول في النحو  لابن السرَّاج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en-US" b="1" dirty="0" smtClean="0">
                <a:latin typeface="Traditional Arabic"/>
                <a:ea typeface="Times New Roman"/>
                <a:cs typeface="Traditional Arabic"/>
              </a:rPr>
              <a:t>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فأما المكني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؛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فنحو قولك : هو وأنت وإياك والهاء في ( غلامه وضربته ) والكاف في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( غلامك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وضربك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) والتاء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في (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قمتُ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وقمتِ وقمتَ يا هذا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) .</a:t>
            </a:r>
            <a:endParaRPr lang="en-US" b="1" dirty="0" smtClean="0">
              <a:latin typeface="Traditional Arabic"/>
              <a:ea typeface="Times New Roman"/>
              <a:cs typeface="Traditional Arabic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فأما المبهم : فنحو : هذا وتلك وأولئك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وأما العلم : فنحو : زيد وعمر وعثمان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واعلم : أن اسم العلم على ثلاثة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أضرب،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إما أن يكون منقولاً من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نكرة، </a:t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أو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مشتقاً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منها،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أو أعجمياً أعرب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فأما المنقول : فعلى ضربين : أحدهما من الاسم والآخر من صفةٍ .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الأصول في النحو  لابن السرَّاج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600200"/>
            <a:ext cx="9105900" cy="4525963"/>
          </a:xfrm>
        </p:spPr>
        <p:txBody>
          <a:bodyPr/>
          <a:lstStyle/>
          <a:p>
            <a:pPr algn="justLow" rtl="1">
              <a:spcAft>
                <a:spcPts val="0"/>
              </a:spcAft>
            </a:pPr>
            <a:r>
              <a:rPr lang="en-US" b="1" dirty="0" smtClean="0">
                <a:latin typeface="Traditional Arabic"/>
                <a:ea typeface="Times New Roman"/>
                <a:cs typeface="Traditional Arabic"/>
              </a:rPr>
              <a:t>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أما المنقول من الاسم النكرة فنحو : حجر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وأسد،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فكل واحد من هذين نكرة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في أصله،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فإذا سميت به صار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معرفة،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وأما المنقول من صفة فنحو : هاشم وقاسم وعباس وأحمر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؛ لأن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هذه أصولها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صفات،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تقول : مررت برجل هاشم ورجل قاسم وبرجل عباس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.</a:t>
            </a:r>
            <a:endParaRPr lang="en-US" b="1" dirty="0" smtClean="0">
              <a:latin typeface="Traditional Arabic"/>
              <a:ea typeface="Times New Roman"/>
              <a:cs typeface="Traditional Arabic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وأما الأسماء المشتقة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؛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فنحو : عمر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وعثمان،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فهذان مشتقان من عامر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وعاثم،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وليسا بمنقولين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؛ لأنه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ليس في أصول النكرات عثمان ولا عمر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فأسماء الأعلام لا تكاد تخلو من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ذلك،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فإن جاء اسم عربي لا تدري مِمَّ نقل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أو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اشتق فاعلم : أن أصله ذلك وإن لم يصل إلينا علمه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؛ قياساً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على كثرة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   ما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وجدناه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من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ذلك .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الأصول في النحو  لابن السرَّاج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600200"/>
            <a:ext cx="9144000" cy="4525963"/>
          </a:xfrm>
        </p:spPr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وأما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الأعجمية فنحو : إسماعيل وإبراهيم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ويعقوب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فهذه أعربت من كلام العجم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وأما ما فيه الألف واللام فإن الألف واللام يدخلان على الأسماء النكرات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على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ضربين : إمّا إشارة إلى واحد معهود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بعينه،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أو إشارة إلى الجنس ...</a:t>
            </a:r>
            <a:endParaRPr lang="ar-SA" b="1" dirty="0" smtClean="0">
              <a:latin typeface="Traditional Arabic"/>
              <a:ea typeface="Times New Roman"/>
              <a:cs typeface="Traditional Arabic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وأما ما أُضيف إليهن فنحو قولك : غلامك وصاحبك وغلام ذاك وصاحب هذه وغلام زيد وصاحب عمرو وغلام الرجل وصاحب الإِمام ونحو ذلك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.</a:t>
            </a: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ثم أخذ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في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بيان هذه المعارف كلها أتم بيان وأوضحه،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لكننا نكتفي بهذا المقدار الذي نرجو أن يكون موضحاً لأسلوب ابن السراج في هذا الكتاب . والله أعلم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endParaRPr lang="ar-SA" b="1" dirty="0" smtClean="0">
              <a:latin typeface="Traditional Arabic"/>
              <a:ea typeface="Times New Roman"/>
              <a:cs typeface="Traditional Arabic"/>
            </a:endParaRPr>
          </a:p>
          <a:p>
            <a:pPr algn="justLow" rtl="1">
              <a:spcAft>
                <a:spcPts val="0"/>
              </a:spcAft>
            </a:pPr>
            <a:endParaRPr lang="en-US" b="1" dirty="0" smtClean="0">
              <a:latin typeface="Traditional Arabic"/>
              <a:ea typeface="Times New Roman"/>
              <a:cs typeface="Traditional Arabic"/>
            </a:endParaRPr>
          </a:p>
          <a:p>
            <a:pPr algn="justLow" rtl="1">
              <a:spcAft>
                <a:spcPts val="0"/>
              </a:spcAft>
            </a:pPr>
            <a:endParaRPr lang="en-US" sz="1800" dirty="0" smtClean="0">
              <a:latin typeface="Times New Roman"/>
              <a:ea typeface="Times New Roman"/>
            </a:endParaRPr>
          </a:p>
          <a:p>
            <a:endParaRPr lang="ar-SA" dirty="0"/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الأصول في النحو  لابن السرَّاج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1649</TotalTime>
  <Words>463</Words>
  <Application>Microsoft Office PowerPoint</Application>
  <PresentationFormat>A4 Paper (210x297 mm)‎</PresentationFormat>
  <Paragraphs>46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المحاضرة الخامسة</vt:lpstr>
      <vt:lpstr> الأصول في النحو  لابن السرَّاج   كتاب :</vt:lpstr>
      <vt:lpstr> الأصول في النحو  لابن السرَّاج   كتاب :</vt:lpstr>
      <vt:lpstr> الأصول في النحو  لابن السرَّاج   كتاب :</vt:lpstr>
      <vt:lpstr> الأصول في النحو  لابن السرَّاج   كتاب :</vt:lpstr>
      <vt:lpstr> الأصول في النحو  لابن السرَّاج   كتاب :</vt:lpstr>
      <vt:lpstr> الأصول في النحو  لابن السرَّاج   كتاب :</vt:lpstr>
      <vt:lpstr> الأصول في النحو  لابن السرَّاج   كتاب :</vt:lpstr>
      <vt:lpstr> الأصول في النحو  لابن السرَّاج   كتاب :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ealkhateeb</cp:lastModifiedBy>
  <cp:revision>120</cp:revision>
  <dcterms:created xsi:type="dcterms:W3CDTF">2009-10-14T19:14:34Z</dcterms:created>
  <dcterms:modified xsi:type="dcterms:W3CDTF">2012-09-17T15:18:29Z</dcterms:modified>
</cp:coreProperties>
</file>