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0" r:id="rId2"/>
    <p:sldId id="257"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01"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70" d="100"/>
          <a:sy n="70" d="100"/>
        </p:scale>
        <p:origin x="-3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381000" y="2971800"/>
            <a:ext cx="5067300" cy="2362200"/>
          </a:xfrm>
        </p:spPr>
        <p:txBody>
          <a:bodyPr/>
          <a:lstStyle/>
          <a:p>
            <a:endParaRPr lang="en-US" sz="1200" dirty="0" smtClean="0">
              <a:solidFill>
                <a:schemeClr val="tx1"/>
              </a:solidFill>
              <a:cs typeface="AL-Mateen" pitchFamily="2" charset="-78"/>
            </a:endParaRPr>
          </a:p>
          <a:p>
            <a:r>
              <a:rPr lang="ar-SA" dirty="0" smtClean="0">
                <a:solidFill>
                  <a:schemeClr val="tx1"/>
                </a:solidFill>
                <a:cs typeface="DecoType Naskh Variants" pitchFamily="2" charset="-78"/>
              </a:rPr>
              <a:t>اسم المقرر :  قراءة في كتب النحو واللغة</a:t>
            </a:r>
          </a:p>
          <a:p>
            <a:endParaRPr lang="ar-SA" sz="1800" dirty="0" smtClean="0">
              <a:solidFill>
                <a:schemeClr val="tx1"/>
              </a:solidFill>
              <a:cs typeface="AL-Mateen" pitchFamily="2" charset="-78"/>
            </a:endParaRPr>
          </a:p>
          <a:p>
            <a:r>
              <a:rPr lang="ar-SA" sz="2800" dirty="0" smtClean="0">
                <a:solidFill>
                  <a:schemeClr val="tx1"/>
                </a:solidFill>
                <a:cs typeface="DecoType Thuluth" pitchFamily="2" charset="-78"/>
              </a:rPr>
              <a:t>د.</a:t>
            </a:r>
            <a:r>
              <a:rPr lang="ar-SA" sz="4000" dirty="0" smtClean="0">
                <a:solidFill>
                  <a:schemeClr val="tx1"/>
                </a:solidFill>
                <a:cs typeface="DecoType Thuluth" pitchFamily="2" charset="-78"/>
              </a:rPr>
              <a:t> عصام الخطيب</a:t>
            </a:r>
            <a:endParaRPr lang="ar-SA" sz="4000" dirty="0">
              <a:solidFill>
                <a:schemeClr val="tx1"/>
              </a:solidFill>
              <a:cs typeface="DecoType Thuluth"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DecoType Thuluth" pitchFamily="2" charset="-78"/>
              </a:rPr>
              <a:t>المحاضرة السادسة</a:t>
            </a:r>
            <a:endParaRPr lang="en-US" spc="-150" dirty="0" smtClean="0">
              <a:solidFill>
                <a:srgbClr val="376092"/>
              </a:solidFill>
              <a:latin typeface="ae_AlMateen" pitchFamily="2" charset="-78"/>
              <a:cs typeface="AL-Mateen" pitchFamily="2" charset="-78"/>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rtl="1">
              <a:spcAft>
                <a:spcPts val="0"/>
              </a:spcAft>
            </a:pPr>
            <a:r>
              <a:rPr lang="ar-SA" b="1" dirty="0" smtClean="0">
                <a:solidFill>
                  <a:srgbClr val="FF0000"/>
                </a:solidFill>
                <a:latin typeface="Traditional Arabic"/>
                <a:ea typeface="Times New Roman"/>
                <a:cs typeface="Traditional Arabic"/>
              </a:rPr>
              <a:t>ابن</a:t>
            </a:r>
            <a:r>
              <a:rPr lang="ar-SA" b="1" dirty="0" smtClean="0">
                <a:latin typeface="Traditional Arabic"/>
                <a:ea typeface="Times New Roman"/>
                <a:cs typeface="Traditional Arabic"/>
              </a:rPr>
              <a:t> </a:t>
            </a:r>
            <a:r>
              <a:rPr lang="ar-SA" b="1" dirty="0" smtClean="0">
                <a:solidFill>
                  <a:srgbClr val="FF0000"/>
                </a:solidFill>
                <a:latin typeface="Traditional Arabic"/>
                <a:ea typeface="Times New Roman"/>
                <a:cs typeface="Traditional Arabic"/>
              </a:rPr>
              <a:t>جني</a:t>
            </a:r>
            <a:endParaRPr lang="en-US" sz="1800" dirty="0" smtClean="0">
              <a:solidFill>
                <a:srgbClr val="FF000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أبو الفتح عثمان بن جني، إمام من كبار أئمة اللغة والنحو، ولد بالموصل سنة 322 هـ، ونشأ بها، وتعلم النحو فيها على يد أحمد بن محمد الموصلي الأخفش، ولازم الإمام النحوي الكبير أبا علي الفارسي، حيث توثقت الصلات بينهما، فنبغ ابن جني بسبب صحبته، حتى إن أستاذه أبا </a:t>
            </a:r>
            <a:r>
              <a:rPr lang="ar-SA" b="1" dirty="0" smtClean="0">
                <a:solidFill>
                  <a:srgbClr val="002060"/>
                </a:solidFill>
                <a:latin typeface="Times New Roman"/>
                <a:ea typeface="Times New Roman"/>
                <a:cs typeface="Traditional Arabic"/>
              </a:rPr>
              <a:t>علي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كان </a:t>
            </a:r>
            <a:r>
              <a:rPr lang="ar-SA" b="1" dirty="0" smtClean="0">
                <a:solidFill>
                  <a:srgbClr val="002060"/>
                </a:solidFill>
                <a:latin typeface="Times New Roman"/>
                <a:ea typeface="Times New Roman"/>
                <a:cs typeface="Traditional Arabic"/>
              </a:rPr>
              <a:t>يسأله في بعض المسائل، ويرجع إلى رأيه فيها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برع ابن جني في النحو، وكان يتبع المذهب البصري فيه، إلا أنه كان كثير النقل عن أناس ليسوا بصريين، وقد يرى في النحو ما هو بغدادي أو كوفي، فيثبته </a:t>
            </a:r>
            <a:r>
              <a:rPr lang="ar-SA" b="1" dirty="0" smtClean="0">
                <a:solidFill>
                  <a:srgbClr val="002060"/>
                </a:solidFill>
                <a:latin typeface="Times New Roman"/>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029700" cy="4754563"/>
          </a:xfrm>
        </p:spPr>
        <p:txBody>
          <a:bodyPr/>
          <a:lstStyle/>
          <a:p>
            <a:pPr algn="justLow" rtl="1">
              <a:spcAft>
                <a:spcPts val="0"/>
              </a:spcAft>
            </a:pPr>
            <a:r>
              <a:rPr lang="ar-SA" b="1" dirty="0" smtClean="0">
                <a:solidFill>
                  <a:srgbClr val="002060"/>
                </a:solidFill>
                <a:latin typeface="Times New Roman"/>
                <a:ea typeface="Times New Roman"/>
                <a:cs typeface="Traditional Arabic"/>
              </a:rPr>
              <a:t>التقى ابن جني بالشاعر الكبير المتنبي بحلب، عند سيف الدولة الحمداني، </a:t>
            </a:r>
            <a:r>
              <a:rPr lang="ar-SA" b="1" dirty="0" smtClean="0">
                <a:solidFill>
                  <a:srgbClr val="002060"/>
                </a:solidFill>
                <a:latin typeface="Times New Roman"/>
                <a:ea typeface="Times New Roman"/>
                <a:cs typeface="Traditional Arabic"/>
              </a:rPr>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كما </a:t>
            </a:r>
            <a:r>
              <a:rPr lang="ar-SA" b="1" dirty="0" smtClean="0">
                <a:solidFill>
                  <a:srgbClr val="002060"/>
                </a:solidFill>
                <a:latin typeface="Times New Roman"/>
                <a:ea typeface="Times New Roman"/>
                <a:cs typeface="Traditional Arabic"/>
              </a:rPr>
              <a:t>التقاه في شيراز عند عضد الدولة، وكان المتنبي يحترمه ويقول فيه : </a:t>
            </a:r>
            <a:r>
              <a:rPr lang="ar-SA" b="1" dirty="0" smtClean="0">
                <a:solidFill>
                  <a:srgbClr val="002060"/>
                </a:solidFill>
                <a:latin typeface="Times New Roman"/>
                <a:ea typeface="Times New Roman"/>
                <a:cs typeface="Traditional Arabic"/>
              </a:rPr>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 </a:t>
            </a:r>
            <a:r>
              <a:rPr lang="ar-SA" b="1" dirty="0" smtClean="0">
                <a:solidFill>
                  <a:srgbClr val="002060"/>
                </a:solidFill>
                <a:latin typeface="Times New Roman"/>
                <a:ea typeface="Times New Roman"/>
                <a:cs typeface="Traditional Arabic"/>
              </a:rPr>
              <a:t>هذا رجل لا يعرف قدره كثير من الناس "، وكان إذا سئل عن شيء </a:t>
            </a:r>
            <a:r>
              <a:rPr lang="ar-SA" b="1" dirty="0" smtClean="0">
                <a:solidFill>
                  <a:srgbClr val="002060"/>
                </a:solidFill>
                <a:latin typeface="Times New Roman"/>
                <a:ea typeface="Times New Roman"/>
                <a:cs typeface="Traditional Arabic"/>
              </a:rPr>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من </a:t>
            </a:r>
            <a:r>
              <a:rPr lang="ar-SA" b="1" dirty="0" smtClean="0">
                <a:solidFill>
                  <a:srgbClr val="002060"/>
                </a:solidFill>
                <a:latin typeface="Times New Roman"/>
                <a:ea typeface="Times New Roman"/>
                <a:cs typeface="Traditional Arabic"/>
              </a:rPr>
              <a:t>دقائق النحو والتصريف في شعره يقول : </a:t>
            </a:r>
            <a:r>
              <a:rPr lang="ar-SA" b="1" dirty="0" smtClean="0">
                <a:solidFill>
                  <a:srgbClr val="002060"/>
                </a:solidFill>
                <a:latin typeface="Times New Roman"/>
                <a:ea typeface="Times New Roman"/>
                <a:cs typeface="Traditional Arabic"/>
              </a:rPr>
              <a:t>سلوا </a:t>
            </a:r>
            <a:r>
              <a:rPr lang="ar-SA" b="1" dirty="0" smtClean="0">
                <a:solidFill>
                  <a:srgbClr val="002060"/>
                </a:solidFill>
                <a:latin typeface="Times New Roman"/>
                <a:ea typeface="Times New Roman"/>
                <a:cs typeface="Traditional Arabic"/>
              </a:rPr>
              <a:t>صاحبنا أبا الفتح ابن </a:t>
            </a:r>
            <a:r>
              <a:rPr lang="ar-SA" b="1" dirty="0" smtClean="0">
                <a:solidFill>
                  <a:srgbClr val="002060"/>
                </a:solidFill>
                <a:latin typeface="Times New Roman"/>
                <a:ea typeface="Times New Roman"/>
                <a:cs typeface="Traditional Arabic"/>
              </a:rPr>
              <a:t>جني </a:t>
            </a:r>
            <a:r>
              <a:rPr lang="ar-SA" b="1" dirty="0" smtClean="0">
                <a:solidFill>
                  <a:srgbClr val="002060"/>
                </a:solidFill>
                <a:latin typeface="Times New Roman"/>
                <a:ea typeface="Times New Roman"/>
                <a:cs typeface="Traditional Arabic"/>
              </a:rPr>
              <a:t>.</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وبالمقابل كان ابن جني يثني دوماً على المتنبي، ويعبر عنه بشاعرنا، فيقول : </a:t>
            </a:r>
            <a:r>
              <a:rPr lang="ar-SA" b="1" dirty="0" smtClean="0">
                <a:solidFill>
                  <a:srgbClr val="002060"/>
                </a:solidFill>
                <a:latin typeface="Times New Roman"/>
                <a:ea typeface="Times New Roman"/>
                <a:cs typeface="Traditional Arabic"/>
              </a:rPr>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 </a:t>
            </a:r>
            <a:r>
              <a:rPr lang="ar-SA" b="1" dirty="0" smtClean="0">
                <a:solidFill>
                  <a:srgbClr val="002060"/>
                </a:solidFill>
                <a:latin typeface="Times New Roman"/>
                <a:ea typeface="Times New Roman"/>
                <a:cs typeface="Traditional Arabic"/>
              </a:rPr>
              <a:t>وحدثني المتنبي شاعرنا، وما عرفته إلا صادقاً " وكان كثير الاستشهاد بشعره، وقد شرح ديوانه شرحين، ويعد ابن جني أول من شرح ديوان المتنبي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بلغ ابن جني في علوم اللغة العربية من الجلالة ما لم يبلغه إلا القليل، ويبدو ذلك واضحاً في كتبه وأبحاثه التي يظهر عليها الاستقصاء والتعمق في التحليل، </a:t>
            </a:r>
            <a:r>
              <a:rPr lang="ar-SA" b="1" dirty="0" smtClean="0">
                <a:solidFill>
                  <a:srgbClr val="002060"/>
                </a:solidFill>
                <a:latin typeface="Times New Roman"/>
                <a:ea typeface="Times New Roman"/>
                <a:cs typeface="Traditional Arabic"/>
              </a:rPr>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     واستنباط </a:t>
            </a:r>
            <a:r>
              <a:rPr lang="ar-SA" b="1" dirty="0" smtClean="0">
                <a:solidFill>
                  <a:srgbClr val="002060"/>
                </a:solidFill>
                <a:latin typeface="Times New Roman"/>
                <a:ea typeface="Times New Roman"/>
                <a:cs typeface="Traditional Arabic"/>
              </a:rPr>
              <a:t>المبادئ والأصول من الجزئيات </a:t>
            </a:r>
            <a:r>
              <a:rPr lang="ar-SA" b="1" dirty="0" smtClean="0">
                <a:solidFill>
                  <a:srgbClr val="002060"/>
                </a:solidFill>
                <a:latin typeface="Times New Roman"/>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002060"/>
                </a:solidFill>
                <a:latin typeface="Times New Roman"/>
                <a:ea typeface="Times New Roman"/>
                <a:cs typeface="Traditional Arabic"/>
              </a:rPr>
              <a:t>اشتهر ببلاغته، وحسن تصريف الكلام، والإبانة عن المعاني بوجوه الأداء، ووضع أصولاً في الاشتقاق ومناسبة الألفاظ للمعاني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توفي سنة 392 هـ، بعد أن أثرى المكتبة العربية بما يربو على الخمسين كتاباً، منها : </a:t>
            </a:r>
            <a:r>
              <a:rPr lang="ar-SA" b="1" dirty="0" smtClean="0">
                <a:solidFill>
                  <a:srgbClr val="002060"/>
                </a:solidFill>
                <a:latin typeface="Traditional Arabic"/>
                <a:ea typeface="Times New Roman"/>
                <a:cs typeface="Traditional Arabic"/>
              </a:rPr>
              <a:t>التمام في تفسير أشعار هذيل، وسر صناعة الإعراب، وتفسير تصريف المازني، وشرح المقصور والممدود لابن السكيت، وتعاقب العربية، واللمع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في </a:t>
            </a:r>
            <a:r>
              <a:rPr lang="ar-SA" b="1" dirty="0" smtClean="0">
                <a:solidFill>
                  <a:srgbClr val="002060"/>
                </a:solidFill>
                <a:latin typeface="Traditional Arabic"/>
                <a:ea typeface="Times New Roman"/>
                <a:cs typeface="Traditional Arabic"/>
              </a:rPr>
              <a:t>العربية، والتصريف الملوكي، ومختصر العروض والقوافي، والألفاظ المهموزة، والمحتسب في شرح الشواذ، وتفسير أرجوزة أبي نواس، وكتاب المذكر والمؤنث، والوقف والابتداء ، والفائق، وشرح الفصيح، وغيرها </a:t>
            </a:r>
            <a:r>
              <a:rPr lang="ar-SA" b="1" dirty="0" smtClean="0">
                <a:solidFill>
                  <a:srgbClr val="002060"/>
                </a:solidFill>
                <a:latin typeface="Traditional Arabic"/>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002060"/>
                </a:solidFill>
                <a:latin typeface="Times New Roman"/>
                <a:ea typeface="Times New Roman"/>
                <a:cs typeface="Traditional Arabic"/>
              </a:rPr>
              <a:t>وأشهر كتبه وأجلها : كتاب الخصائص، وهو أحد أشهر الكتب التي كتبت </a:t>
            </a:r>
            <a:r>
              <a:rPr lang="ar-SA" b="1" dirty="0" smtClean="0">
                <a:solidFill>
                  <a:srgbClr val="002060"/>
                </a:solidFill>
                <a:latin typeface="Times New Roman"/>
                <a:ea typeface="Times New Roman"/>
                <a:cs typeface="Traditional Arabic"/>
              </a:rPr>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في </a:t>
            </a:r>
            <a:r>
              <a:rPr lang="ar-SA" b="1" dirty="0" smtClean="0">
                <a:solidFill>
                  <a:srgbClr val="002060"/>
                </a:solidFill>
                <a:latin typeface="Times New Roman"/>
                <a:ea typeface="Times New Roman"/>
                <a:cs typeface="Traditional Arabic"/>
              </a:rPr>
              <a:t>فقه اللغة وفلسفتها، وأسرار العربية </a:t>
            </a:r>
            <a:r>
              <a:rPr lang="ar-SA" b="1" dirty="0" smtClean="0">
                <a:solidFill>
                  <a:srgbClr val="002060"/>
                </a:solidFill>
                <a:latin typeface="Times New Roman"/>
                <a:ea typeface="Times New Roman"/>
                <a:cs typeface="Traditional Arabic"/>
              </a:rPr>
              <a:t>ووقائعها .</a:t>
            </a:r>
          </a:p>
          <a:p>
            <a:pPr algn="justLow" rtl="1">
              <a:spcAft>
                <a:spcPts val="0"/>
              </a:spcAft>
            </a:pPr>
            <a:r>
              <a:rPr lang="ar-SA" b="1" dirty="0" smtClean="0">
                <a:solidFill>
                  <a:srgbClr val="002060"/>
                </a:solidFill>
                <a:latin typeface="Times New Roman"/>
                <a:ea typeface="Times New Roman"/>
                <a:cs typeface="Traditional Arabic"/>
              </a:rPr>
              <a:t>يقول </a:t>
            </a:r>
            <a:r>
              <a:rPr lang="ar-SA" b="1" dirty="0" smtClean="0">
                <a:solidFill>
                  <a:srgbClr val="002060"/>
                </a:solidFill>
                <a:latin typeface="Times New Roman"/>
                <a:ea typeface="Times New Roman"/>
                <a:cs typeface="Traditional Arabic"/>
              </a:rPr>
              <a:t>ابن جني عن كتابه هذا في مقدمته : كتاب لم أزل على فارط الحال، </a:t>
            </a:r>
            <a:r>
              <a:rPr lang="ar-SA" b="1" dirty="0" smtClean="0">
                <a:solidFill>
                  <a:srgbClr val="002060"/>
                </a:solidFill>
                <a:latin typeface="Times New Roman"/>
                <a:ea typeface="Times New Roman"/>
                <a:cs typeface="Traditional Arabic"/>
              </a:rPr>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وتقادم </a:t>
            </a:r>
            <a:r>
              <a:rPr lang="ar-SA" b="1" dirty="0" smtClean="0">
                <a:solidFill>
                  <a:srgbClr val="002060"/>
                </a:solidFill>
                <a:latin typeface="Times New Roman"/>
                <a:ea typeface="Times New Roman"/>
                <a:cs typeface="Traditional Arabic"/>
              </a:rPr>
              <a:t>الوقت، ملاحظاً له، عاكف الفكر عليه، منجذب الرأي والروية إليه، هذا مع إعظامي له، وإعصامي بالأسباب المناطة به، واعتقادي فيه </a:t>
            </a:r>
            <a:r>
              <a:rPr lang="ar-SA" b="1" dirty="0" smtClean="0">
                <a:solidFill>
                  <a:srgbClr val="002060"/>
                </a:solidFill>
                <a:latin typeface="Times New Roman"/>
                <a:ea typeface="Times New Roman"/>
                <a:cs typeface="Traditional Arabic"/>
              </a:rPr>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أنه </a:t>
            </a:r>
            <a:r>
              <a:rPr lang="ar-SA" b="1" dirty="0" smtClean="0">
                <a:solidFill>
                  <a:srgbClr val="002060"/>
                </a:solidFill>
                <a:latin typeface="Times New Roman"/>
                <a:ea typeface="Times New Roman"/>
                <a:cs typeface="Traditional Arabic"/>
              </a:rPr>
              <a:t>من أشرف ما صنف في علم العرب، وأذهبه في طريق القياس والنظر، وأجمعه للأدلة على ما </a:t>
            </a:r>
            <a:r>
              <a:rPr lang="ar-SA" b="1" dirty="0" smtClean="0">
                <a:solidFill>
                  <a:srgbClr val="002060"/>
                </a:solidFill>
                <a:latin typeface="Times New Roman"/>
                <a:ea typeface="Times New Roman"/>
                <a:cs typeface="Traditional Arabic"/>
              </a:rPr>
              <a:t>أُودِعَته </a:t>
            </a:r>
            <a:r>
              <a:rPr lang="ar-SA" b="1" dirty="0" smtClean="0">
                <a:solidFill>
                  <a:srgbClr val="002060"/>
                </a:solidFill>
                <a:latin typeface="Times New Roman"/>
                <a:ea typeface="Times New Roman"/>
                <a:cs typeface="Traditional Arabic"/>
              </a:rPr>
              <a:t>هذه اللغة الشريفة </a:t>
            </a:r>
            <a:r>
              <a:rPr lang="ar-SA" b="1" dirty="0" smtClean="0">
                <a:solidFill>
                  <a:srgbClr val="002060"/>
                </a:solidFill>
                <a:latin typeface="Times New Roman"/>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002060"/>
                </a:solidFill>
                <a:latin typeface="Times New Roman"/>
                <a:ea typeface="Times New Roman"/>
                <a:cs typeface="Traditional Arabic"/>
              </a:rPr>
              <a:t>يناقش ابن جني في هذا الكتاب بنية اللغة وفقهها وأصوله، ويبدأ الكتاب بباب في مناقشة إلهامية اللغة واصطلاحيتها، </a:t>
            </a:r>
            <a:r>
              <a:rPr lang="ar-SA" b="1" dirty="0" smtClean="0">
                <a:solidFill>
                  <a:srgbClr val="002060"/>
                </a:solidFill>
                <a:latin typeface="Times New Roman"/>
                <a:ea typeface="Times New Roman"/>
                <a:cs typeface="Traditional Arabic"/>
              </a:rPr>
              <a:t>وعَرَض </a:t>
            </a:r>
            <a:r>
              <a:rPr lang="ar-SA" b="1" dirty="0" smtClean="0">
                <a:solidFill>
                  <a:srgbClr val="002060"/>
                </a:solidFill>
                <a:latin typeface="Times New Roman"/>
                <a:ea typeface="Times New Roman"/>
                <a:cs typeface="Traditional Arabic"/>
              </a:rPr>
              <a:t>لقضايا من أصول اللغة كالقياس والاستحسان، والعلل، والحقيقة والمجاز، والتقديم والتأخير، والأصول والفروع، واختتم بحديث عن أغلاط العرب، وسقطات العلماء .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فتح ابن جني بهذا الكتاب في اللغة العربية أبواباً جديدة لدراستها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وهانحن نحاول التعرف عليه بقراءة شيء من أوله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يقول رحمه الله ( 1/ 34 ) </a:t>
            </a:r>
            <a:r>
              <a:rPr lang="ar-SA" b="1" dirty="0" smtClean="0">
                <a:solidFill>
                  <a:srgbClr val="002060"/>
                </a:solidFill>
                <a:latin typeface="Times New Roman"/>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rtl="1">
              <a:spcAft>
                <a:spcPts val="0"/>
              </a:spcAft>
            </a:pPr>
            <a:r>
              <a:rPr lang="ar-SA" b="1" dirty="0" smtClean="0">
                <a:solidFill>
                  <a:srgbClr val="FF0000"/>
                </a:solidFill>
                <a:latin typeface="Traditional Arabic"/>
                <a:ea typeface="Times New Roman"/>
                <a:cs typeface="Traditional Arabic"/>
              </a:rPr>
              <a:t>باب القول على النحو</a:t>
            </a:r>
            <a:endParaRPr lang="en-US" sz="1800" dirty="0" smtClean="0">
              <a:solidFill>
                <a:srgbClr val="FF000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هو انتحاء سَمْت كلامِ العرب في تصرفه، من إعراب وغيره، كالتثنية والجمع والتحقير والتكسير والإضافة والنسب والتركيب وغير ذلك ؛ ليلحق </a:t>
            </a:r>
            <a:r>
              <a:rPr lang="ar-SA" b="1" dirty="0" smtClean="0">
                <a:latin typeface="Traditional Arabic"/>
                <a:ea typeface="Times New Roman"/>
                <a:cs typeface="Traditional Arabic"/>
              </a:rPr>
              <a:t>من </a:t>
            </a:r>
            <a:r>
              <a:rPr lang="ar-SA" b="1" dirty="0" smtClean="0">
                <a:latin typeface="Traditional Arabic"/>
                <a:ea typeface="Times New Roman"/>
                <a:cs typeface="Traditional Arabic"/>
              </a:rPr>
              <a:t>ليس من أهل اللغة العربية بأهلها في الفصاحة، فينطقَ بها وإن لم يكن </a:t>
            </a:r>
            <a:r>
              <a:rPr lang="ar-SA" b="1" dirty="0" smtClean="0">
                <a:latin typeface="Traditional Arabic"/>
                <a:ea typeface="Times New Roman"/>
                <a:cs typeface="Traditional Arabic"/>
              </a:rPr>
              <a:t>منهم .</a:t>
            </a:r>
          </a:p>
          <a:p>
            <a:pPr algn="justLow" rtl="1">
              <a:spcAft>
                <a:spcPts val="0"/>
              </a:spcAft>
            </a:pPr>
            <a:r>
              <a:rPr lang="ar-SA" b="1" dirty="0" smtClean="0">
                <a:latin typeface="Traditional Arabic"/>
                <a:ea typeface="Times New Roman"/>
                <a:cs typeface="Traditional Arabic"/>
              </a:rPr>
              <a:t>وهو </a:t>
            </a:r>
            <a:r>
              <a:rPr lang="ar-SA" b="1" dirty="0" smtClean="0">
                <a:latin typeface="Traditional Arabic"/>
                <a:ea typeface="Times New Roman"/>
                <a:cs typeface="Traditional Arabic"/>
              </a:rPr>
              <a:t>في الأصل مصدر شائع، أي نحوت نحواً، كقولك قصدت قصداً، ثم خصّ به انتحاء هذا القَبِيل من العلم، كما أن الفقه في الأصل مصدر فقِهت الشئ </a:t>
            </a:r>
            <a:r>
              <a:rPr lang="ar-SA" b="1" dirty="0" smtClean="0">
                <a:latin typeface="Traditional Arabic"/>
                <a:ea typeface="Times New Roman"/>
                <a:cs typeface="Traditional Arabic"/>
              </a:rPr>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أي </a:t>
            </a:r>
            <a:r>
              <a:rPr lang="ar-SA" b="1" dirty="0" smtClean="0">
                <a:latin typeface="Traditional Arabic"/>
                <a:ea typeface="Times New Roman"/>
                <a:cs typeface="Traditional Arabic"/>
              </a:rPr>
              <a:t>عرفته، ثم خصّ به علم الشريعة من التحليل والتحريم، وكما أن بيت الله خُض به الكعبة، وإن كانت البيوت كلّها لله، وله نظائر في قصر ما كان شائعاً </a:t>
            </a:r>
            <a:r>
              <a:rPr lang="ar-SA" b="1" dirty="0" smtClean="0">
                <a:latin typeface="Traditional Arabic"/>
                <a:ea typeface="Times New Roman"/>
                <a:cs typeface="Traditional Arabic"/>
              </a:rPr>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في </a:t>
            </a:r>
            <a:r>
              <a:rPr lang="ar-SA" b="1" dirty="0" smtClean="0">
                <a:latin typeface="Traditional Arabic"/>
                <a:ea typeface="Times New Roman"/>
                <a:cs typeface="Traditional Arabic"/>
              </a:rPr>
              <a:t>جنسه على أحد أنواعه .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algn="justLow" rtl="1">
              <a:spcAft>
                <a:spcPts val="0"/>
              </a:spcAft>
            </a:pPr>
            <a:r>
              <a:rPr lang="ar-SA" b="1" dirty="0" smtClean="0">
                <a:solidFill>
                  <a:srgbClr val="002060"/>
                </a:solidFill>
                <a:latin typeface="Traditional Arabic"/>
                <a:ea typeface="Times New Roman"/>
                <a:cs typeface="Traditional Arabic"/>
              </a:rPr>
              <a:t>أوضح ابن جني هنا عدة أمور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أصل معنى كلمة ( نحو ) : الاتجاه، مثل : سرت </a:t>
            </a:r>
            <a:r>
              <a:rPr lang="ar-SA" b="1" dirty="0" smtClean="0">
                <a:solidFill>
                  <a:srgbClr val="002060"/>
                </a:solidFill>
                <a:latin typeface="Traditional Arabic"/>
                <a:ea typeface="Times New Roman"/>
                <a:cs typeface="Traditional Arabic"/>
              </a:rPr>
              <a:t>نحوك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سمي علم النحو بذلك لأنه الاتجاه بطريقة الكلام إلى طريقة كلام العرب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سبب تعلمه : أن يستطيع غير العربي التكلم باللغة العربية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إذن : أصل كلمة ( النحو ) الاتجاه بشكل عام، ثم تحولت إلى شيء خاص،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وهو </a:t>
            </a:r>
            <a:r>
              <a:rPr lang="ar-SA" b="1" dirty="0" smtClean="0">
                <a:solidFill>
                  <a:srgbClr val="002060"/>
                </a:solidFill>
                <a:latin typeface="Traditional Arabic"/>
                <a:ea typeface="Times New Roman"/>
                <a:cs typeface="Traditional Arabic"/>
              </a:rPr>
              <a:t>الاتجاه إلى أسلوب العرب في كلامها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ومثل النحو في ذلك : كلمة الفقه ( بمعنى الفهم ) ثم صارت خاصة بعلم الفقه، ونحن اليوم نطلق السيارة مثلاً على سياراتنا المعروفة، مع أن كلمة السيارة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كانت </a:t>
            </a:r>
            <a:r>
              <a:rPr lang="ar-SA" b="1" dirty="0" smtClean="0">
                <a:solidFill>
                  <a:srgbClr val="002060"/>
                </a:solidFill>
                <a:latin typeface="Traditional Arabic"/>
                <a:ea typeface="Times New Roman"/>
                <a:cs typeface="Traditional Arabic"/>
              </a:rPr>
              <a:t>تطلق على كل ما يسير على الأرض </a:t>
            </a:r>
            <a:r>
              <a:rPr lang="ar-SA" b="1" dirty="0" smtClean="0">
                <a:solidFill>
                  <a:srgbClr val="002060"/>
                </a:solidFill>
                <a:latin typeface="Traditional Arabic"/>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rtl="1">
              <a:spcAft>
                <a:spcPts val="0"/>
              </a:spcAft>
            </a:pPr>
            <a:r>
              <a:rPr lang="ar-SA" b="1" dirty="0" smtClean="0">
                <a:solidFill>
                  <a:srgbClr val="FF0000"/>
                </a:solidFill>
                <a:latin typeface="Traditional Arabic"/>
                <a:ea typeface="Times New Roman"/>
                <a:cs typeface="Traditional Arabic"/>
              </a:rPr>
              <a:t>باب القول على الإعراب </a:t>
            </a:r>
            <a:endParaRPr lang="en-US" sz="1800" dirty="0" smtClean="0">
              <a:solidFill>
                <a:srgbClr val="FF000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وكما تناول ابن جني كلمة ( النحو ) من الناحية اللغوية الأصلية، ثم أوضح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ما </a:t>
            </a:r>
            <a:r>
              <a:rPr lang="ar-SA" b="1" dirty="0" smtClean="0">
                <a:solidFill>
                  <a:srgbClr val="002060"/>
                </a:solidFill>
                <a:latin typeface="Traditional Arabic"/>
                <a:ea typeface="Times New Roman"/>
                <a:cs typeface="Traditional Arabic"/>
              </a:rPr>
              <a:t>تحولت إليه من المعنى، تناول كذلك كلمة ( الإعراب ) فقال :</a:t>
            </a:r>
            <a:endParaRPr lang="en-US" sz="1800" dirty="0" smtClean="0">
              <a:solidFill>
                <a:srgbClr val="00206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 هو الإبانة عن المعاني بالألفاظ، ألا ترى إنك إذا سمعت : ( أكرم </a:t>
            </a:r>
            <a:r>
              <a:rPr lang="ar-SA" b="1" dirty="0" smtClean="0">
                <a:latin typeface="Traditional Arabic"/>
                <a:ea typeface="Times New Roman"/>
                <a:cs typeface="Traditional Arabic"/>
              </a:rPr>
              <a:t>سعيدٌ </a:t>
            </a:r>
            <a:r>
              <a:rPr lang="ar-SA" b="1" dirty="0" smtClean="0">
                <a:latin typeface="Traditional Arabic"/>
                <a:ea typeface="Times New Roman"/>
                <a:cs typeface="Traditional Arabic"/>
              </a:rPr>
              <a:t>أباه ) </a:t>
            </a:r>
            <a:r>
              <a:rPr lang="ar-SA" b="1" dirty="0" smtClean="0">
                <a:latin typeface="Traditional Arabic"/>
                <a:ea typeface="Times New Roman"/>
                <a:cs typeface="Traditional Arabic"/>
              </a:rPr>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و</a:t>
            </a:r>
            <a:r>
              <a:rPr lang="ar-SA" b="1" dirty="0" smtClean="0">
                <a:latin typeface="Traditional Arabic"/>
                <a:ea typeface="Times New Roman"/>
                <a:cs typeface="Traditional Arabic"/>
              </a:rPr>
              <a:t>( شكر سعيداً أبوه ) علمت برفع أحدهما ونصب الآخر الفاعلَ من المفعول، ولو كان الكلام سِرْجاً واحداً لاستبهم أحدهما من صاحبه .</a:t>
            </a:r>
            <a:endParaRPr lang="en-US" sz="1800" dirty="0" smtClean="0">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إذن : الإعراب هو الذي يجعلنا نعرف الفاعل من المفعول، فنستطيع فهم المعنى </a:t>
            </a:r>
            <a:r>
              <a:rPr lang="ar-SA" b="1" dirty="0" smtClean="0">
                <a:solidFill>
                  <a:srgbClr val="002060"/>
                </a:solidFill>
                <a:latin typeface="Traditional Arabic"/>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latin typeface="Traditional Arabic"/>
                <a:ea typeface="Times New Roman"/>
                <a:cs typeface="Traditional Arabic"/>
              </a:rPr>
              <a:t>فإن قلت : فقد تقول : ( ضرب يحيى بُشْرَى ) فلا تجد هناك إعراباً </a:t>
            </a:r>
            <a:r>
              <a:rPr lang="ar-SA" b="1" dirty="0" smtClean="0">
                <a:latin typeface="Traditional Arabic"/>
                <a:ea typeface="Times New Roman"/>
                <a:cs typeface="Traditional Arabic"/>
              </a:rPr>
              <a:t>فاصلاً  !</a:t>
            </a:r>
          </a:p>
          <a:p>
            <a:pPr algn="justLow" rtl="1">
              <a:spcAft>
                <a:spcPts val="0"/>
              </a:spcAft>
            </a:pPr>
            <a:r>
              <a:rPr lang="ar-SA" b="1" dirty="0" smtClean="0">
                <a:latin typeface="Traditional Arabic"/>
                <a:ea typeface="Times New Roman"/>
                <a:cs typeface="Traditional Arabic"/>
              </a:rPr>
              <a:t>قيل </a:t>
            </a:r>
            <a:r>
              <a:rPr lang="ar-SA" b="1" dirty="0" smtClean="0">
                <a:latin typeface="Traditional Arabic"/>
                <a:ea typeface="Times New Roman"/>
                <a:cs typeface="Traditional Arabic"/>
              </a:rPr>
              <a:t>: إذا اتفق ما هذه سبيله مما يخفى في اللفظ حاله ؛ ألزم الكلامُ من تقديم </a:t>
            </a:r>
            <a:r>
              <a:rPr lang="ar-SA" b="1" dirty="0" smtClean="0">
                <a:latin typeface="Traditional Arabic"/>
                <a:ea typeface="Times New Roman"/>
                <a:cs typeface="Traditional Arabic"/>
              </a:rPr>
              <a:t>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الفاعل </a:t>
            </a:r>
            <a:r>
              <a:rPr lang="ar-SA" b="1" dirty="0" smtClean="0">
                <a:latin typeface="Traditional Arabic"/>
                <a:ea typeface="Times New Roman"/>
                <a:cs typeface="Traditional Arabic"/>
              </a:rPr>
              <a:t>وتأخير المفعول ما يقوم مقام بيان </a:t>
            </a:r>
            <a:r>
              <a:rPr lang="ar-SA" b="1" dirty="0" smtClean="0">
                <a:latin typeface="Traditional Arabic"/>
                <a:ea typeface="Times New Roman"/>
                <a:cs typeface="Traditional Arabic"/>
              </a:rPr>
              <a:t>الإعراب .</a:t>
            </a:r>
          </a:p>
          <a:p>
            <a:pPr algn="justLow" rtl="1">
              <a:spcAft>
                <a:spcPts val="0"/>
              </a:spcAft>
            </a:pPr>
            <a:r>
              <a:rPr lang="ar-SA" b="1" dirty="0" smtClean="0">
                <a:latin typeface="Traditional Arabic"/>
                <a:ea typeface="Times New Roman"/>
                <a:cs typeface="Traditional Arabic"/>
              </a:rPr>
              <a:t>فإن </a:t>
            </a:r>
            <a:r>
              <a:rPr lang="ar-SA" b="1" dirty="0" smtClean="0">
                <a:latin typeface="Traditional Arabic"/>
                <a:ea typeface="Times New Roman"/>
                <a:cs typeface="Traditional Arabic"/>
              </a:rPr>
              <a:t>كانت هناك دلالة أخرى من قِبَل المعنى وقع التصرف فيه بالتقديم والتأخير، نحو ( أكل يحيى كُمَّثْرَى ) لك أن تقدّم وأن تؤخر كيف </a:t>
            </a:r>
            <a:r>
              <a:rPr lang="ar-SA" b="1" dirty="0" smtClean="0">
                <a:latin typeface="Traditional Arabic"/>
                <a:ea typeface="Times New Roman"/>
                <a:cs typeface="Traditional Arabic"/>
              </a:rPr>
              <a:t>شئت .</a:t>
            </a:r>
          </a:p>
          <a:p>
            <a:pPr algn="justLow" rtl="1">
              <a:spcAft>
                <a:spcPts val="0"/>
              </a:spcAft>
            </a:pPr>
            <a:r>
              <a:rPr lang="ar-SA" b="1" dirty="0" smtClean="0">
                <a:latin typeface="Traditional Arabic"/>
                <a:ea typeface="Times New Roman"/>
                <a:cs typeface="Traditional Arabic"/>
              </a:rPr>
              <a:t>وكذلك ( </a:t>
            </a:r>
            <a:r>
              <a:rPr lang="ar-SA" b="1" dirty="0" smtClean="0">
                <a:latin typeface="Traditional Arabic"/>
                <a:ea typeface="Times New Roman"/>
                <a:cs typeface="Traditional Arabic"/>
              </a:rPr>
              <a:t>ضربَتْ هذا هذه ) و( كلّم هذه هذا </a:t>
            </a:r>
            <a:r>
              <a:rPr lang="ar-SA" b="1" dirty="0" smtClean="0">
                <a:latin typeface="Traditional Arabic"/>
                <a:ea typeface="Times New Roman"/>
                <a:cs typeface="Traditional Arabic"/>
              </a:rPr>
              <a:t>) .</a:t>
            </a:r>
          </a:p>
          <a:p>
            <a:pPr algn="justLow" rtl="1">
              <a:spcAft>
                <a:spcPts val="0"/>
              </a:spcAft>
            </a:pPr>
            <a:r>
              <a:rPr lang="ar-SA" b="1" dirty="0" smtClean="0">
                <a:latin typeface="Traditional Arabic"/>
                <a:ea typeface="Times New Roman"/>
                <a:cs typeface="Traditional Arabic"/>
              </a:rPr>
              <a:t>وكذلك </a:t>
            </a:r>
            <a:r>
              <a:rPr lang="ar-SA" b="1" dirty="0" smtClean="0">
                <a:latin typeface="Traditional Arabic"/>
                <a:ea typeface="Times New Roman"/>
                <a:cs typeface="Traditional Arabic"/>
              </a:rPr>
              <a:t>إن وضح الغرض بالتثنية أو الجمع جاز لك التصرف، نحو قولك : </a:t>
            </a:r>
            <a:r>
              <a:rPr lang="ar-SA" b="1" dirty="0" smtClean="0">
                <a:latin typeface="Traditional Arabic"/>
                <a:ea typeface="Times New Roman"/>
                <a:cs typeface="Traditional Arabic"/>
              </a:rPr>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a:t>
            </a:r>
            <a:r>
              <a:rPr lang="ar-SA" b="1" dirty="0" smtClean="0">
                <a:latin typeface="Traditional Arabic"/>
                <a:ea typeface="Times New Roman"/>
                <a:cs typeface="Traditional Arabic"/>
              </a:rPr>
              <a:t>أكرم اليَحْيَيان البُشْريَيْنِ ) و( ضرب البشريينِ اليحيَوْن ) </a:t>
            </a:r>
            <a:r>
              <a:rPr lang="ar-SA" b="1" dirty="0" smtClean="0">
                <a:latin typeface="Traditional Arabic"/>
                <a:ea typeface="Times New Roman"/>
                <a:cs typeface="Traditional Arabic"/>
              </a:rPr>
              <a:t>.</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002060"/>
                </a:solidFill>
                <a:latin typeface="Traditional Arabic"/>
                <a:ea typeface="Times New Roman"/>
                <a:cs typeface="Traditional Arabic"/>
              </a:rPr>
              <a:t>يذكر ابن جني هنا الاستشكال الذي قد يذكره البعض، من أن هناك كلمات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لا </a:t>
            </a:r>
            <a:r>
              <a:rPr lang="ar-SA" b="1" dirty="0" smtClean="0">
                <a:solidFill>
                  <a:srgbClr val="002060"/>
                </a:solidFill>
                <a:latin typeface="Traditional Arabic"/>
                <a:ea typeface="Times New Roman"/>
                <a:cs typeface="Traditional Arabic"/>
              </a:rPr>
              <a:t>يظهر عليها الإعراب، مثل : موسى وعيسى ويحيى وبشرى وغيرها،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فكيف </a:t>
            </a:r>
            <a:r>
              <a:rPr lang="ar-SA" b="1" dirty="0" smtClean="0">
                <a:solidFill>
                  <a:srgbClr val="002060"/>
                </a:solidFill>
                <a:latin typeface="Traditional Arabic"/>
                <a:ea typeface="Times New Roman"/>
                <a:cs typeface="Traditional Arabic"/>
              </a:rPr>
              <a:t>نفهم المعنى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فأجاب : بأن الإعراب إذا لم يظهر ؛ فلا يجوز حينئذ التصرف في الكلام بالتقديم والتأخير، بل يجب تقديم الفاعل على المفعول ( ضرب يحيى بشرى )  ؛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إلا </a:t>
            </a:r>
            <a:r>
              <a:rPr lang="ar-SA" b="1" dirty="0" smtClean="0">
                <a:solidFill>
                  <a:srgbClr val="002060"/>
                </a:solidFill>
                <a:latin typeface="Traditional Arabic"/>
                <a:ea typeface="Times New Roman"/>
                <a:cs typeface="Traditional Arabic"/>
              </a:rPr>
              <a:t>إذا كانت هناك وسيلة أخرى لفهم المعنى مع التقديم والتأخير، مثل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FF0000"/>
                </a:solidFill>
                <a:latin typeface="Traditional Arabic"/>
                <a:ea typeface="Times New Roman"/>
                <a:cs typeface="Traditional Arabic"/>
              </a:rPr>
              <a:t>1 .</a:t>
            </a:r>
            <a:r>
              <a:rPr lang="ar-SA" b="1" dirty="0" smtClean="0">
                <a:solidFill>
                  <a:srgbClr val="002060"/>
                </a:solidFill>
                <a:latin typeface="Traditional Arabic"/>
                <a:ea typeface="Times New Roman"/>
                <a:cs typeface="Traditional Arabic"/>
              </a:rPr>
              <a:t>  وضوح </a:t>
            </a:r>
            <a:r>
              <a:rPr lang="ar-SA" b="1" dirty="0" smtClean="0">
                <a:solidFill>
                  <a:srgbClr val="002060"/>
                </a:solidFill>
                <a:latin typeface="Traditional Arabic"/>
                <a:ea typeface="Times New Roman"/>
                <a:cs typeface="Traditional Arabic"/>
              </a:rPr>
              <a:t>المعنى عقلاً، مثل ( أكل الكمثرى يحيى ) فالفاعل واضح </a:t>
            </a:r>
            <a:r>
              <a:rPr lang="ar-SA" b="1" dirty="0" smtClean="0">
                <a:solidFill>
                  <a:srgbClr val="002060"/>
                </a:solidFill>
                <a:latin typeface="Traditional Arabic"/>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FF0000"/>
                </a:solidFill>
                <a:latin typeface="Traditional Arabic"/>
                <a:ea typeface="Times New Roman"/>
                <a:cs typeface="Traditional Arabic"/>
              </a:rPr>
              <a:t>2 .  </a:t>
            </a:r>
            <a:r>
              <a:rPr lang="ar-SA" b="1" dirty="0" smtClean="0">
                <a:solidFill>
                  <a:srgbClr val="002060"/>
                </a:solidFill>
                <a:latin typeface="Traditional Arabic"/>
                <a:ea typeface="Times New Roman"/>
                <a:cs typeface="Traditional Arabic"/>
              </a:rPr>
              <a:t>وضوح </a:t>
            </a:r>
            <a:r>
              <a:rPr lang="ar-SA" b="1" dirty="0" smtClean="0">
                <a:solidFill>
                  <a:srgbClr val="002060"/>
                </a:solidFill>
                <a:latin typeface="Traditional Arabic"/>
                <a:ea typeface="Times New Roman"/>
                <a:cs typeface="Traditional Arabic"/>
              </a:rPr>
              <a:t>المعنى باللفظ، كالتذكير والتأنيث، مثل ( ضرب هذه هذا ) </a:t>
            </a:r>
            <a:r>
              <a:rPr lang="ar-SA" b="1" dirty="0" smtClean="0">
                <a:solidFill>
                  <a:srgbClr val="002060"/>
                </a:solidFill>
                <a:latin typeface="Traditional Arabic"/>
                <a:ea typeface="Times New Roman"/>
                <a:cs typeface="Traditional Arabic"/>
              </a:rPr>
              <a:t>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فالفاعل </a:t>
            </a:r>
            <a:r>
              <a:rPr lang="ar-SA" b="1" dirty="0" smtClean="0">
                <a:solidFill>
                  <a:srgbClr val="002060"/>
                </a:solidFill>
                <a:latin typeface="Traditional Arabic"/>
                <a:ea typeface="Times New Roman"/>
                <a:cs typeface="Traditional Arabic"/>
              </a:rPr>
              <a:t>( هذا ) لأن الفعل مذكر، أما ( ضربت هذا هذه ) فالفاعل ( هذه )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وإن </a:t>
            </a:r>
            <a:r>
              <a:rPr lang="ar-SA" b="1" dirty="0" smtClean="0">
                <a:solidFill>
                  <a:srgbClr val="002060"/>
                </a:solidFill>
                <a:latin typeface="Traditional Arabic"/>
                <a:ea typeface="Times New Roman"/>
                <a:cs typeface="Traditional Arabic"/>
              </a:rPr>
              <a:t>كانت متأخرة ؛ لأن الفعل مؤنث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FF0000"/>
                </a:solidFill>
                <a:latin typeface="Traditional Arabic"/>
                <a:ea typeface="Times New Roman"/>
                <a:cs typeface="Traditional Arabic"/>
              </a:rPr>
              <a:t>3 .</a:t>
            </a:r>
            <a:r>
              <a:rPr lang="ar-SA" b="1" dirty="0" smtClean="0">
                <a:solidFill>
                  <a:srgbClr val="002060"/>
                </a:solidFill>
                <a:latin typeface="Traditional Arabic"/>
                <a:ea typeface="Times New Roman"/>
                <a:cs typeface="Traditional Arabic"/>
              </a:rPr>
              <a:t>  وضوح </a:t>
            </a:r>
            <a:r>
              <a:rPr lang="ar-SA" b="1" dirty="0" smtClean="0">
                <a:solidFill>
                  <a:srgbClr val="002060"/>
                </a:solidFill>
                <a:latin typeface="Traditional Arabic"/>
                <a:ea typeface="Times New Roman"/>
                <a:cs typeface="Traditional Arabic"/>
              </a:rPr>
              <a:t>الإعراب بالتثنية والجمع، فكلمة ( يحيى ) مثلاً ؛ إذا ثنيت صارت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a:t>
            </a:r>
            <a:r>
              <a:rPr lang="ar-SA" b="1" dirty="0" smtClean="0">
                <a:solidFill>
                  <a:srgbClr val="002060"/>
                </a:solidFill>
                <a:latin typeface="Traditional Arabic"/>
                <a:ea typeface="Times New Roman"/>
                <a:cs typeface="Traditional Arabic"/>
              </a:rPr>
              <a:t>يحييان ) فتعرب إعراب المثنى وهو واضح، فـ( ضرب البشريين اليحييان ) الفاعل فيها ( اليحييان ) كما هو واضح ؛ لأنها مرفوعة بالألف، وهكذا .</a:t>
            </a:r>
            <a:endParaRPr lang="en-US" sz="1800" dirty="0" smtClean="0">
              <a:solidFill>
                <a:srgbClr val="00206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فهذا طرف من القول أدّى إليه ذكر الإعراب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 وأمّا لفظه فإنه مصدر ( أعربْتَ عن الشيء ) إذا أوضحتَ عنه، و( فلان مُعْرِب </a:t>
            </a:r>
            <a:r>
              <a:rPr lang="ar-SA" b="1" dirty="0" smtClean="0">
                <a:latin typeface="Traditional Arabic"/>
                <a:ea typeface="Times New Roman"/>
                <a:cs typeface="Traditional Arabic"/>
              </a:rPr>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عما </a:t>
            </a:r>
            <a:r>
              <a:rPr lang="ar-SA" b="1" dirty="0" smtClean="0">
                <a:latin typeface="Traditional Arabic"/>
                <a:ea typeface="Times New Roman"/>
                <a:cs typeface="Traditional Arabic"/>
              </a:rPr>
              <a:t>في نفسه ) أي مبين له وموضح عنه </a:t>
            </a:r>
            <a:r>
              <a:rPr lang="ar-SA" b="1" dirty="0" smtClean="0">
                <a:latin typeface="Traditional Arabic"/>
                <a:ea typeface="Times New Roman"/>
                <a:cs typeface="Traditional Arabic"/>
              </a:rPr>
              <a:t>.</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latin typeface="Traditional Arabic"/>
                <a:ea typeface="Times New Roman"/>
                <a:cs typeface="Traditional Arabic"/>
              </a:rPr>
              <a:t>وأصل هذا كله قولهم : العرب ؛ وذلك لما يعزى إليها من الفصاحة والإعراب والبيان .</a:t>
            </a:r>
            <a:endParaRPr lang="en-US" sz="1800" dirty="0" smtClean="0">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وهنا يبين ابن جني الأصل اللغوي لكلمة ( الإعراب )، وهو الإيضاح والبيان، ومنه كلمة ( العرب ) ؛ لأنهم أهل فصاحة وبيان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ثم نبه على الفرق بين الإعراب والبناء، وسبب تسميتهما في النحو بذلك،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فذكر </a:t>
            </a:r>
            <a:r>
              <a:rPr lang="ar-SA" b="1" dirty="0" smtClean="0">
                <a:solidFill>
                  <a:srgbClr val="002060"/>
                </a:solidFill>
                <a:latin typeface="Traditional Arabic"/>
                <a:ea typeface="Times New Roman"/>
                <a:cs typeface="Traditional Arabic"/>
              </a:rPr>
              <a:t>أن الإعراب فيه معنى التغير والتحول ؛ ولذلك جعله النحاة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في </a:t>
            </a:r>
            <a:r>
              <a:rPr lang="ar-SA" b="1" dirty="0" smtClean="0">
                <a:solidFill>
                  <a:srgbClr val="002060"/>
                </a:solidFill>
                <a:latin typeface="Traditional Arabic"/>
                <a:ea typeface="Times New Roman"/>
                <a:cs typeface="Traditional Arabic"/>
              </a:rPr>
              <a:t>الكلمات التي تتغير أواخرها بتغير موقعها الإعرابي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أما البناء ؛ فلأنه يدل على الثبات جعله النحاة في الكلمات التي لا تؤثر فيها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العوامل </a:t>
            </a:r>
            <a:r>
              <a:rPr lang="ar-SA" b="1" dirty="0" smtClean="0">
                <a:solidFill>
                  <a:srgbClr val="002060"/>
                </a:solidFill>
                <a:latin typeface="Traditional Arabic"/>
                <a:ea typeface="Times New Roman"/>
                <a:cs typeface="Traditional Arabic"/>
              </a:rPr>
              <a:t>الداخلة عليها، فقال </a:t>
            </a:r>
            <a:r>
              <a:rPr lang="ar-SA" b="1" dirty="0" smtClean="0">
                <a:solidFill>
                  <a:srgbClr val="002060"/>
                </a:solidFill>
                <a:latin typeface="Traditional Arabic"/>
                <a:ea typeface="Times New Roman"/>
                <a:cs typeface="Traditional Arabic"/>
              </a:rPr>
              <a:t>:</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371600"/>
            <a:ext cx="9105900" cy="4754563"/>
          </a:xfrm>
        </p:spPr>
        <p:txBody>
          <a:bodyPr/>
          <a:lstStyle/>
          <a:p>
            <a:pPr algn="justLow" rtl="1">
              <a:spcAft>
                <a:spcPts val="0"/>
              </a:spcAft>
            </a:pPr>
            <a:r>
              <a:rPr lang="ar-SA" sz="2800" b="1" dirty="0" smtClean="0">
                <a:latin typeface="Traditional Arabic"/>
                <a:ea typeface="Times New Roman"/>
                <a:cs typeface="Traditional Arabic"/>
              </a:rPr>
              <a:t>ولما كانت معاني المسمَّين مختلفة ؛ كان الإعراب الدالّ عليها مختلفاً أيضاً، </a:t>
            </a:r>
            <a:r>
              <a:rPr lang="ar-SA" sz="2800" b="1" dirty="0" smtClean="0">
                <a:latin typeface="Traditional Arabic"/>
                <a:ea typeface="Times New Roman"/>
                <a:cs typeface="Traditional Arabic"/>
              </a:rPr>
              <a:t>وكأنه </a:t>
            </a:r>
            <a:r>
              <a:rPr lang="ar-SA" sz="2800" b="1" dirty="0" smtClean="0">
                <a:latin typeface="Traditional Arabic"/>
                <a:ea typeface="Times New Roman"/>
                <a:cs typeface="Traditional Arabic"/>
              </a:rPr>
              <a:t>من قولهم : </a:t>
            </a:r>
            <a:r>
              <a:rPr lang="ar-SA" sz="2800" b="1" dirty="0" smtClean="0">
                <a:latin typeface="Traditional Arabic"/>
                <a:ea typeface="Times New Roman"/>
                <a:cs typeface="Traditional Arabic"/>
              </a:rPr>
              <a:t/>
            </a:r>
            <a:br>
              <a:rPr lang="ar-SA" sz="2800" b="1" dirty="0" smtClean="0">
                <a:latin typeface="Traditional Arabic"/>
                <a:ea typeface="Times New Roman"/>
                <a:cs typeface="Traditional Arabic"/>
              </a:rPr>
            </a:br>
            <a:r>
              <a:rPr lang="ar-SA" sz="2800" b="1" dirty="0" smtClean="0">
                <a:latin typeface="Traditional Arabic"/>
                <a:ea typeface="Times New Roman"/>
                <a:cs typeface="Traditional Arabic"/>
              </a:rPr>
              <a:t>( </a:t>
            </a:r>
            <a:r>
              <a:rPr lang="ar-SA" sz="2800" b="1" dirty="0" smtClean="0">
                <a:latin typeface="Traditional Arabic"/>
                <a:ea typeface="Times New Roman"/>
                <a:cs typeface="Traditional Arabic"/>
              </a:rPr>
              <a:t>عَرِبت معدته ) أي فسدت، كأنها استحالت من حال إلى حال، كاستحالة الإعراب </a:t>
            </a:r>
            <a:r>
              <a:rPr lang="ar-SA" sz="2800" b="1" dirty="0" smtClean="0">
                <a:latin typeface="Traditional Arabic"/>
                <a:ea typeface="Times New Roman"/>
                <a:cs typeface="Traditional Arabic"/>
              </a:rPr>
              <a:t/>
            </a:r>
            <a:br>
              <a:rPr lang="ar-SA" sz="2800" b="1" dirty="0" smtClean="0">
                <a:latin typeface="Traditional Arabic"/>
                <a:ea typeface="Times New Roman"/>
                <a:cs typeface="Traditional Arabic"/>
              </a:rPr>
            </a:br>
            <a:r>
              <a:rPr lang="ar-SA" sz="2800" b="1" dirty="0" smtClean="0">
                <a:latin typeface="Traditional Arabic"/>
                <a:ea typeface="Times New Roman"/>
                <a:cs typeface="Traditional Arabic"/>
              </a:rPr>
              <a:t>من </a:t>
            </a:r>
            <a:r>
              <a:rPr lang="ar-SA" sz="2800" b="1" dirty="0" smtClean="0">
                <a:latin typeface="Traditional Arabic"/>
                <a:ea typeface="Times New Roman"/>
                <a:cs typeface="Traditional Arabic"/>
              </a:rPr>
              <a:t>صورة إلى صورة، </a:t>
            </a:r>
            <a:r>
              <a:rPr lang="ar-SA" sz="2800" b="1" dirty="0" smtClean="0">
                <a:latin typeface="Traditional Arabic"/>
                <a:ea typeface="Times New Roman"/>
                <a:cs typeface="Traditional Arabic"/>
              </a:rPr>
              <a:t>وهذا </a:t>
            </a:r>
            <a:r>
              <a:rPr lang="ar-SA" sz="2800" b="1" dirty="0" smtClean="0">
                <a:latin typeface="Traditional Arabic"/>
                <a:ea typeface="Times New Roman"/>
                <a:cs typeface="Traditional Arabic"/>
              </a:rPr>
              <a:t>كافٍ بإذن الله .</a:t>
            </a:r>
            <a:endParaRPr lang="en-US" sz="1600" dirty="0" smtClean="0">
              <a:latin typeface="Times New Roman"/>
              <a:ea typeface="Times New Roman"/>
            </a:endParaRPr>
          </a:p>
          <a:p>
            <a:pPr algn="ctr" rtl="1">
              <a:spcAft>
                <a:spcPts val="0"/>
              </a:spcAft>
            </a:pPr>
            <a:r>
              <a:rPr lang="ar-SA" b="1" dirty="0" smtClean="0">
                <a:solidFill>
                  <a:srgbClr val="FF0000"/>
                </a:solidFill>
                <a:latin typeface="Traditional Arabic"/>
                <a:ea typeface="Times New Roman"/>
                <a:cs typeface="Traditional Arabic"/>
              </a:rPr>
              <a:t>باب القول على البناء </a:t>
            </a:r>
            <a:endParaRPr lang="en-US" sz="1800" dirty="0" smtClean="0">
              <a:solidFill>
                <a:srgbClr val="FF000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وهو لزوم آخر الكلمة ضرباً واحداً من السكون أو الحركة، لا لشيءٍ أحدث ذلك من العوامل، وكأنهم إنما سمَّوه بناء ؛ لأنه لمّا لزم ضرباً واحداً فلم يتغير تَغير الإعراب سمي بناء، من حيث كان البناء لازماً موضعه، لا يزول من مكان إلى غيره، وليس كذلك سائر الآلات المنقولة المبتذلة كالخيَمة والمِظلة .</a:t>
            </a:r>
            <a:endParaRPr lang="en-US" sz="1800" dirty="0" smtClean="0">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وبهذه </a:t>
            </a:r>
            <a:r>
              <a:rPr lang="ar-SA" b="1" dirty="0" smtClean="0">
                <a:solidFill>
                  <a:srgbClr val="002060"/>
                </a:solidFill>
                <a:latin typeface="Traditional Arabic"/>
                <a:ea typeface="Times New Roman"/>
                <a:cs typeface="Traditional Arabic"/>
              </a:rPr>
              <a:t>الدقة المتناهية في التأصيل والتعليل والتدليل يحقق ابن جني مسائل اللغة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والنحو</a:t>
            </a:r>
            <a:r>
              <a:rPr lang="ar-SA" b="1" dirty="0" smtClean="0">
                <a:solidFill>
                  <a:srgbClr val="002060"/>
                </a:solidFill>
                <a:latin typeface="Traditional Arabic"/>
                <a:ea typeface="Times New Roman"/>
                <a:cs typeface="Traditional Arabic"/>
              </a:rPr>
              <a:t>، ولعل في هذا القدر كفاية، والله أعلم .</a:t>
            </a:r>
            <a:endParaRPr lang="en-US" sz="1800" dirty="0" smtClean="0">
              <a:solidFill>
                <a:srgbClr val="002060"/>
              </a:solidFill>
              <a:latin typeface="Times New Roman"/>
              <a:ea typeface="Times New Roman"/>
            </a:endParaRPr>
          </a:p>
          <a:p>
            <a:endParaRPr lang="ar-SA" dirty="0"/>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الخصائص لابن جني</a:t>
            </a: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a:t>
            </a:r>
            <a:endParaRPr lang="en-US" dirty="0">
              <a:solidFill>
                <a:srgbClr val="C00000"/>
              </a:solidFill>
              <a:cs typeface="DecoType Thuluth"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1663</TotalTime>
  <Words>609</Words>
  <Application>Microsoft Office PowerPoint</Application>
  <PresentationFormat>A4 Paper (210x297 mm)‎</PresentationFormat>
  <Paragraphs>65</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السادسة</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 الخصائص لابن جني   كتاب :</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ealkhateeb</cp:lastModifiedBy>
  <cp:revision>124</cp:revision>
  <dcterms:created xsi:type="dcterms:W3CDTF">2009-10-14T19:14:34Z</dcterms:created>
  <dcterms:modified xsi:type="dcterms:W3CDTF">2012-09-24T14:16:05Z</dcterms:modified>
</cp:coreProperties>
</file>