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0" r:id="rId2"/>
    <p:sldId id="257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01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381000" y="2971800"/>
            <a:ext cx="5067300" cy="2362200"/>
          </a:xfrm>
        </p:spPr>
        <p:txBody>
          <a:bodyPr/>
          <a:lstStyle/>
          <a:p>
            <a:endParaRPr lang="en-US" sz="12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dirty="0" smtClean="0">
                <a:solidFill>
                  <a:schemeClr val="tx1"/>
                </a:solidFill>
                <a:cs typeface="DecoType Naskh Variants" pitchFamily="2" charset="-78"/>
              </a:rPr>
              <a:t>اسم المقرر :  قراءة في كتب النحو واللغة</a:t>
            </a:r>
          </a:p>
          <a:p>
            <a:endParaRPr lang="ar-SA" sz="18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cs typeface="DecoType Thuluth" pitchFamily="2" charset="-78"/>
              </a:rPr>
              <a:t>د.</a:t>
            </a:r>
            <a:r>
              <a:rPr lang="ar-SA" sz="4000" dirty="0" smtClean="0">
                <a:solidFill>
                  <a:schemeClr val="tx1"/>
                </a:solidFill>
                <a:cs typeface="DecoType Thuluth" pitchFamily="2" charset="-78"/>
              </a:rPr>
              <a:t> عصام الخطيب</a:t>
            </a:r>
            <a:endParaRPr lang="ar-SA" sz="4000" dirty="0">
              <a:solidFill>
                <a:schemeClr val="tx1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DecoType Thuluth" pitchFamily="2" charset="-78"/>
              </a:rPr>
              <a:t>المحاضرة 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L-Mateen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imes New Roman"/>
                <a:ea typeface="Times New Roman"/>
                <a:cs typeface="Traditional Arabic"/>
              </a:rPr>
              <a:t>ابن فارس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أبو الحسين أحمد بن فارس بن زكريا القزويني الرازي، المتوفى سنة 395 هـ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إمام من كبار أئمة اللغة، له مؤلفات كثيرة في عدة فنون، في اللغة والأدب والبلاغة والأصول والتفسير، ومن هذه التصانيف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228600"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معجم مقاييس اللغة، وهو من أشهر كتبه، والإتباع والمزاوجة، والأمالي، والانتصار لثعلب، وجامع التأويل في التفسير، وحلية الفقهاء، وذخائر الكلمات، وذم الغيبة، ورائع الدرر ورائق الزهر في أخبار خير البشر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  <a:sym typeface="AGA Arabesque"/>
              </a:rPr>
              <a:t>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، وكفاية المتعلمين في اختلاف النحويين، والمجمل وهو من كتبه المشهورة، وغريب إعراب القرآن، وفتيا فقيه العرب، ومقدمة في الفرائض، وغيرها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7545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وله كتاب عظيم القدر، من أول وأجل ما ألف في فقه اللغة، سماه ( الصاحبي ) نسبة إلى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 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الصاحب بن عباد، حيث أهداه إياه ابن فارس، وأودعه في خزانته . يدور مضمونه حول اللغة العربية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 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وأوليتها ومنشئها، ثم يبحث في أساليب العرب في تخاطبهم، وفي الحقيقة والمجاز، ودراسة الظواهر اللغوية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وهذا الكتاب يشبه إلى حد كبير كتاب الخصائص لابن جني، إلا أن عباراته موجهة لتكون في متناول الجميع، بخلاف عبارات ابن جني فإنها لخاصة المتعلمين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وسنحاول في هذه المحاضرة اكتشاف أسلوب ابن فارس في كتابه هذا،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وذلك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بقراءة شيء من كلامه في هذا الكتاب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.</a:t>
            </a:r>
          </a:p>
          <a:p>
            <a:pPr algn="justLow" rtl="1">
              <a:spcBef>
                <a:spcPts val="0"/>
              </a:spcBef>
              <a:spcAft>
                <a:spcPts val="0"/>
              </a:spcAft>
            </a:pPr>
            <a:r>
              <a:rPr lang="ar-SA" sz="3600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 </a:t>
            </a:r>
            <a:r>
              <a:rPr lang="ar-SA" sz="3600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    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قال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رحمه الله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imes New Roman"/>
                <a:ea typeface="Times New Roman"/>
                <a:cs typeface="Traditional Arabic"/>
              </a:rPr>
              <a:t>باب القول في أن لغة العرب أفضلُ اللغات وأوسعُها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قال جلّ ثناؤه :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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وإنه لتنزيلُ ربّ العالمين، نَزَل بِهِ الرُّوح الأمينُ، عَلَى قلبك لِتكُون من المُنذِرين، بلسان عربيٍّ مبين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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فوصَفه جلّ ثناؤه بأبلغ مَا يوصَف بِهِ الكلام، وهو البيان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وقال جلّ ثناؤه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: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</a:t>
            </a:r>
            <a:r>
              <a:rPr lang="en-US" b="1" dirty="0" smtClean="0">
                <a:latin typeface="Traditional Arabic"/>
                <a:ea typeface="Times New Roman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 pitchFamily="2" charset="-78"/>
              </a:rPr>
              <a:t>خَلَق الإنسان، علَّمه البيان</a:t>
            </a:r>
            <a:r>
              <a:rPr lang="ar-SA" b="1" dirty="0" smtClean="0">
                <a:latin typeface="Traditional Arabic"/>
                <a:ea typeface="Times New Roman"/>
              </a:rPr>
              <a:t>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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فقدّم جلّ ثناؤه ذكر البيان عَلَى جميع مَا توحَّد بخلقه، وتفرَّد بإنشائه، من شمس وقمر ونجم وشجر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وغيرِ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ذَلِكَ من الخلائق المحْكمة، والنشايا المُتْقَنة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فلمّا خصَّ جلَّ ثناؤه اللسانَ العربيَّ بالبيانِ ؛ عُلم أن سائر اللغات قاصِرَةٌ عنه،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وواقعة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دونه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600200"/>
            <a:ext cx="93726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فإن قال قائل : فقد يقع البيانُ بغير اللسان العربي ؛ لأن كلَّ مَن أفْهَم بكلامه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عَلَى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شرط لغته فقد بَيَّن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قيل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لَهُ :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إِن كنتَ تريد أن المتكلّم بغير اللغة العربية قَدْ يُعرِبُ عن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نفسه،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حَتَّى يفهم السامع مراده، فهذا أخس مراتب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البيان؛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لأن الأبكم قَدْ يدلُّ بإشارات وحركات لَهُ عَلَى أكثر مراده، ثُمَّ لا يسمّى متكلماً، فضلاً عن أن يُسمَّى بَيِّناً أَوْ بليغاً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وإن أردت أنَّ سائر اللغات تبيّن إبانة اللغة العربية فهذا غَلط ؛ لأنا لو احتجنا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أن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نعبِّر عن السيف وأوصافه باللغة الفارسية ؛ لما أمكننا ذَلِكَ إِلاَّ باسم واحد، ونحن نذكر للسيف بالعربية صفات كثيرةً، وكذلك الأسد والفرس وغيرهما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  من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الأشياء المسمّاة بالأسماء المترادفة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فأين هَذَا من ذاك ؟! وأين لسائر اللغات من السَّعة مَا للغة العرب ?! </a:t>
            </a:r>
            <a:endParaRPr lang="ar-SA" b="1" dirty="0" smtClean="0">
              <a:latin typeface="Times New Roman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هَذَا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مَا لا خفاء بِهِ عَلَى ذي نُهيَة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وَقَدْ قال بعضُ علمائنا حين ذكر مَا للعرب من الاستعارة والتمثيل والقلب والتقدير والتأخير وغيرها من سنن العرب فِي القرآن ؛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....</a:t>
            </a: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فقال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: ولذلك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لا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يقدر أحد من التراجم عَلَى أن ينقله إِلى شيء من الألسنة، كما نُقل الإنجيل عن السريانية إِلى الحَبشية والرُّومية، وترجمت التوراة والزَّبور وسائرُ كتب الله عزّ وجلّ بالعربية ؛ لأن العجم لم تتَّسع فِي المجاز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اتساع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العرب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ألا ترى أنك لو أردت أن تنقُل قوله جلّ ثناؤه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: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</a:t>
            </a:r>
            <a:r>
              <a:rPr lang="en-US" sz="2400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 pitchFamily="2" charset="-78"/>
              </a:rPr>
              <a:t>وإما </a:t>
            </a:r>
            <a:r>
              <a:rPr lang="ar-SA" b="1" dirty="0" smtClean="0">
                <a:latin typeface="Traditional Arabic"/>
                <a:ea typeface="Times New Roman"/>
                <a:cs typeface="Traditional Arabic" pitchFamily="2" charset="-78"/>
              </a:rPr>
              <a:t>تخافَنَّ مِن قوم خِيانةً فانْبذْ إليهم عَلَى سواء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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لَمْ تستطع أن تأتي بهذه الألفاظ المؤدِّية عن المعنى الَّذِي أُوْدِعَتْه حَتَّى تبسُط مجموعها، وتصِل مقطوعها، وتُظهر مستورها، فتقول : " إِن كَانَ بَيْنَك وبين قوم هدنة وعهد، فخفت منهم خيانة ونقضاً، فأعلِمْهم أنّك قَدْ نقضت مَا شرطته لهم، وآذِنْهم بالحرب ؛ لتكون أنت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وهم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فِي العلم بالنقض عَلى استواء "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وكذلك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قوله جلّ ثناؤه :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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فضربنا عَلَى آذانهم فِي الكهف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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ولو أراد معبّرٌ بالأعجمية أن يعبر عن الغنيمة والإخفاق واليقين والشكّ والظاهر والباطن والحق والباطل والمبين والمشكل والاعتزاز والاستسلام لعيّ بِهِ،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 والله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جلّ ثناؤه أعلم حَيْثُ يجعل الفضل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وممّا لا يمكن نقْله البتَّةَ : أوصافُ السيف والأسد والرمح وغير ذَلِكَ من الأسماء المترادفة، ومعلوم أن العَجَم لا تعرف للأسد غير اسم واحد، فأما نحن فنُخرج لَهُ خمسين ومائة اسم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وحدثني أحمد بن محمد بن بندار قال : سمعت أبا عبد الله بن خالَوَيْهِ الهمذاني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يقول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: جمعت للأسد خمس مائة اسم، وللحيَّة مائتين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وأخبرني عليُّ بنُ أحمد بنِ الصبَّاح قال : حدثنا أبو بكر بن دريد قال : حدثنا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ابن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أخي الأصمعي عن عمه، أن الرشيد سأله عن شعر لابن حزام العُكْلِيّ ففسره، فقال: يَا أصمعي، إِن الغريب عندك لغَيْرُ غريب . فقال :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يَا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أمير المؤمنين، ألا أكون كذلك وَقَدْ حفظتُ للحَجَر سبعين اسماً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?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فأين لسائر الأمم مَا للعرب ?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ومن ذا يمكنه أن يُعبّر عن قولهم : كَثْرَة ذات اليد، ويد الدهر، ورابط الجأش، ... وَمَا اشبه هَذَا من بارع كلامهم، ومن الإيماء اللطيف والإشارة الدّالة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وَمَا في كتاب الله جلّ ثناؤه من الخطاب العالي أكثر وأكثر، قال الله جلّ وعزّ :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</a:t>
            </a:r>
            <a:r>
              <a:rPr lang="en-US" b="1" dirty="0" smtClean="0">
                <a:latin typeface="Traditional Arabic"/>
                <a:ea typeface="Times New Roman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 pitchFamily="2" charset="-78"/>
              </a:rPr>
              <a:t>ولكم فِي القصاص حياة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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</a:t>
            </a:r>
            <a:r>
              <a:rPr lang="en-US" b="1" dirty="0" smtClean="0">
                <a:latin typeface="Times New Roman"/>
                <a:ea typeface="Times New Roman"/>
                <a:cs typeface="Traditional Arabic" pitchFamily="2" charset="-78"/>
                <a:sym typeface="AGA Arabesque"/>
              </a:rPr>
              <a:t></a:t>
            </a:r>
            <a:r>
              <a:rPr lang="en-US" b="1" dirty="0" smtClean="0">
                <a:latin typeface="Traditional Arabic"/>
                <a:ea typeface="Times New Roman"/>
                <a:cs typeface="Traditional Arabic" pitchFamily="2" charset="-78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 pitchFamily="2" charset="-78"/>
              </a:rPr>
              <a:t> يحسبون </a:t>
            </a:r>
            <a:r>
              <a:rPr lang="ar-SA" b="1" dirty="0" smtClean="0">
                <a:latin typeface="Traditional Arabic"/>
                <a:ea typeface="Times New Roman"/>
                <a:cs typeface="Traditional Arabic" pitchFamily="2" charset="-78"/>
              </a:rPr>
              <a:t>كلَّ صَيْحة عليهم </a:t>
            </a:r>
            <a:r>
              <a:rPr lang="en-US" b="1" dirty="0" smtClean="0">
                <a:latin typeface="Times New Roman"/>
                <a:ea typeface="Times New Roman"/>
                <a:cs typeface="Traditional Arabic"/>
                <a:sym typeface="AGA Arabesque"/>
              </a:rPr>
              <a:t>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، ... </a:t>
            </a:r>
            <a:endParaRPr lang="ar-SA" b="1" dirty="0" smtClean="0">
              <a:latin typeface="Times New Roman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وهو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أكثر من أن نأتي عَلَيْه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imes New Roman"/>
                <a:ea typeface="Times New Roman"/>
                <a:cs typeface="Traditional Arabic"/>
              </a:rPr>
              <a:t>باب أجناس الأسماء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قال بعض أهل العلم : الأسماء خمسة : اسم فارقٌ، واسم مُفارِقٌ، واسم مُشْتَقٌّ، واسم مضاف، واسم مُقْتَضٍٍ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فالفارق : قولنا : ( رجل ) و( فرس )، فرقنا بالاسمين بَيْنَ شخصين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والمفارق : قولنا : ( طفل )، يفارقه إذَا كَبر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والمشتق : قولنا : ( كاتب )، وهو مشتق من الكتابة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والمضاف : قولنا : ( كلّ ) و( بعض )، لا بدَّ أن يكونا مضافَين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والمُقْتضي : قولنا : ( أَخ ) و( شَريك ) و( ابن ) و( خَصْم )، كلُّ واحد منها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إذَا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ذُكر اقتضى غيرَهُ، لأن الشريك مُقْتضٍ شريكاً، والأخ مقتض آخر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imes New Roman"/>
                <a:ea typeface="Times New Roman"/>
                <a:cs typeface="Traditional Arabic"/>
              </a:rPr>
              <a:t>باب النعت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النَّعْتُ : هو الوصف كقولنا : هو ( عاقل ) و( جاهل )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والنَّعتُ يجري مَجرَيَيْن :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أحدهما : تخليص اسم من اسم، كقولنا : ( زيد العطَّار ) و( زيد التَّمِيميّ )،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</a:t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   خلصناه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بنعته من الَّذِي شاركه فِي اسمه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والآخر عَلَى معنى المدح والذم، نحو ( العاقل ) و( الجاهل ) . وَعَلَى هَذَا الوجه تجري أسماء الله جلَّ وعزَّ ؛ لأنه المحمود المشكور المثنَّى عَلَيْهِ بكلّ لسان،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ولا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سَمِيَّ لَهُ جلّ اسمُهُ ؛ فيخلُصُ اسمه من غيره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677400" cy="4525963"/>
          </a:xfrm>
        </p:spPr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imes New Roman"/>
                <a:ea typeface="Times New Roman"/>
                <a:cs typeface="Traditional Arabic"/>
              </a:rPr>
              <a:t>باب أجناس الكلام في الاتفاق والافتراق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يكون ذلك على وجوه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فمنه اختلاف اللفظ والمعنى، وهو الأكثر الأشهر،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مثل: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رجل وفرس وسيف ورمح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ومنه اختلاف اللفظ واتفاق المعنى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،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( الترادف )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كقولنا: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سيف وعَضب، ولَيْث وأسَد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ومنه اتفاق اللفظ واختلاف المعنى،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( المشترك اللفظي )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كقولنا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: عين الماء وعين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المال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ومنه اتفاق اللفظ وتضادُّ المعنى،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( التضاد )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كـ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( جلل ) للعظيم والحقير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ومنه تقارب اللفظين والمعنيين، كـ( الخَضْم ) وهو بالفم كله، و( القَضم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)</a:t>
            </a:r>
            <a:br>
              <a:rPr lang="ar-SA" b="1" dirty="0" smtClean="0"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  وهو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بأطراف الأسنان .</a:t>
            </a:r>
            <a:endParaRPr lang="en-US" sz="1800" dirty="0" smtClean="0"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ولا شك أننا نلاحظ هنا جمال أسلوب ابن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فارس ...</a:t>
            </a:r>
          </a:p>
          <a:p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                                    وسهولة عباراته ...</a:t>
            </a:r>
          </a:p>
          <a:p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                                                  وطرافة فوائده ...</a:t>
            </a:r>
          </a:p>
          <a:p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مما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يغري قارئ جزء منه أن يواصل في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قراءته ،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ولعل فيما قرأناه </a:t>
            </a:r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كفاية .</a:t>
            </a:r>
          </a:p>
          <a:p>
            <a:pPr algn="ctr"/>
            <a:r>
              <a:rPr lang="ar-SA" b="1" dirty="0" smtClean="0">
                <a:latin typeface="Times New Roman"/>
                <a:ea typeface="Times New Roman"/>
                <a:cs typeface="Traditional Arabic"/>
              </a:rPr>
              <a:t>والله أعلم</a:t>
            </a:r>
            <a:endParaRPr lang="en-US" sz="1800" dirty="0" smtClean="0"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الصاحبي  لابن فارس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862</Words>
  <Application>Microsoft Office PowerPoint</Application>
  <PresentationFormat>A4 Paper (210x297 mm)‎</PresentationFormat>
  <Paragraphs>70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السابعة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 الصاحبي  لابن فارس   كتاب :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ealkhateeb</cp:lastModifiedBy>
  <cp:revision>126</cp:revision>
  <dcterms:created xsi:type="dcterms:W3CDTF">2009-10-14T19:14:34Z</dcterms:created>
  <dcterms:modified xsi:type="dcterms:W3CDTF">2012-09-24T15:31:24Z</dcterms:modified>
</cp:coreProperties>
</file>