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7"/>
  </p:notesMasterIdLst>
  <p:sldIdLst>
    <p:sldId id="300" r:id="rId2"/>
    <p:sldId id="257" r:id="rId3"/>
    <p:sldId id="302" r:id="rId4"/>
    <p:sldId id="303" r:id="rId5"/>
    <p:sldId id="304" r:id="rId6"/>
    <p:sldId id="305" r:id="rId7"/>
    <p:sldId id="306" r:id="rId8"/>
    <p:sldId id="307" r:id="rId9"/>
    <p:sldId id="308" r:id="rId10"/>
    <p:sldId id="309" r:id="rId11"/>
    <p:sldId id="310" r:id="rId12"/>
    <p:sldId id="311" r:id="rId13"/>
    <p:sldId id="312" r:id="rId14"/>
    <p:sldId id="313" r:id="rId15"/>
    <p:sldId id="301" r:id="rId16"/>
  </p:sldIdLst>
  <p:sldSz cx="9906000" cy="6858000" type="A4"/>
  <p:notesSz cx="6858000" cy="9144000"/>
  <p:defaultTextStyle>
    <a:defPPr>
      <a:defRPr lang="en-US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clrMru>
    <a:srgbClr val="009900"/>
    <a:srgbClr val="709256"/>
    <a:srgbClr val="AD9968"/>
    <a:srgbClr val="3B84AF"/>
    <a:srgbClr val="FF3300"/>
    <a:srgbClr val="000000"/>
    <a:srgbClr val="FF0066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481" autoAdjust="0"/>
    <p:restoredTop sz="94664" autoAdjust="0"/>
  </p:normalViewPr>
  <p:slideViewPr>
    <p:cSldViewPr>
      <p:cViewPr>
        <p:scale>
          <a:sx n="60" d="100"/>
          <a:sy n="60" d="100"/>
        </p:scale>
        <p:origin x="-648" y="-306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4AB5CE1D-9A7D-4D00-832B-AB80E83F9F84}" type="datetimeFigureOut">
              <a:rPr lang="en-US"/>
              <a:pPr>
                <a:defRPr/>
              </a:pPr>
              <a:t>10/1/2012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rtl="0">
              <a:defRPr sz="1200"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CC3E2321-BEA1-483A-B63E-43351015782E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05643335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تخطيط مخص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رقم الشريحة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4" name="Rectangle 4"/>
          <p:cNvSpPr/>
          <p:nvPr userDrawn="1"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5"/>
          <p:cNvSpPr/>
          <p:nvPr userDrawn="1"/>
        </p:nvSpPr>
        <p:spPr>
          <a:xfrm>
            <a:off x="0" y="0"/>
            <a:ext cx="9906000" cy="3429000"/>
          </a:xfrm>
          <a:prstGeom prst="rect">
            <a:avLst/>
          </a:prstGeom>
          <a:solidFill>
            <a:srgbClr val="70925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6" name="Subtitle 2"/>
          <p:cNvSpPr txBox="1">
            <a:spLocks/>
          </p:cNvSpPr>
          <p:nvPr userDrawn="1"/>
        </p:nvSpPr>
        <p:spPr bwMode="auto">
          <a:xfrm>
            <a:off x="5822950" y="4648200"/>
            <a:ext cx="408305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جامعة الملك فيصل</a:t>
            </a: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عمادة التعلم الإلكتروني والتعليم عن بعد</a:t>
            </a:r>
            <a:endParaRPr lang="en-US" sz="2400" b="1" dirty="0">
              <a:solidFill>
                <a:schemeClr val="tx2">
                  <a:lumMod val="75000"/>
                </a:schemeClr>
              </a:solidFill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	</a:t>
            </a:r>
            <a:endParaRPr lang="en-US" sz="2400" dirty="0">
              <a:solidFill>
                <a:schemeClr val="tx2">
                  <a:lumMod val="75000"/>
                </a:schemeClr>
              </a:solidFill>
              <a:latin typeface="Calibri" pitchFamily="34" charset="0"/>
            </a:endParaRPr>
          </a:p>
        </p:txBody>
      </p:sp>
      <p:grpSp>
        <p:nvGrpSpPr>
          <p:cNvPr id="7" name="Group 7"/>
          <p:cNvGrpSpPr>
            <a:grpSpLocks/>
          </p:cNvGrpSpPr>
          <p:nvPr userDrawn="1"/>
        </p:nvGrpSpPr>
        <p:grpSpPr bwMode="auto">
          <a:xfrm>
            <a:off x="6494463" y="1981200"/>
            <a:ext cx="2600325" cy="2524125"/>
            <a:chOff x="5210750" y="1066800"/>
            <a:chExt cx="2976900" cy="3130677"/>
          </a:xfrm>
        </p:grpSpPr>
        <p:sp>
          <p:nvSpPr>
            <p:cNvPr id="8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9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0" name="Freeform 10"/>
          <p:cNvSpPr/>
          <p:nvPr userDrawn="1"/>
        </p:nvSpPr>
        <p:spPr>
          <a:xfrm>
            <a:off x="0" y="2667000"/>
            <a:ext cx="6091238" cy="1447800"/>
          </a:xfrm>
          <a:custGeom>
            <a:avLst/>
            <a:gdLst>
              <a:gd name="connsiteX0" fmla="*/ 0 w 6814457"/>
              <a:gd name="connsiteY0" fmla="*/ 723900 h 1447800"/>
              <a:gd name="connsiteX1" fmla="*/ 212026 w 6814457"/>
              <a:gd name="connsiteY1" fmla="*/ 212025 h 1447800"/>
              <a:gd name="connsiteX2" fmla="*/ 723901 w 6814457"/>
              <a:gd name="connsiteY2" fmla="*/ 0 h 1447800"/>
              <a:gd name="connsiteX3" fmla="*/ 6090557 w 6814457"/>
              <a:gd name="connsiteY3" fmla="*/ 0 h 1447800"/>
              <a:gd name="connsiteX4" fmla="*/ 6602432 w 6814457"/>
              <a:gd name="connsiteY4" fmla="*/ 212026 h 1447800"/>
              <a:gd name="connsiteX5" fmla="*/ 6814457 w 6814457"/>
              <a:gd name="connsiteY5" fmla="*/ 723901 h 1447800"/>
              <a:gd name="connsiteX6" fmla="*/ 6814457 w 6814457"/>
              <a:gd name="connsiteY6" fmla="*/ 723900 h 1447800"/>
              <a:gd name="connsiteX7" fmla="*/ 6602431 w 6814457"/>
              <a:gd name="connsiteY7" fmla="*/ 1235775 h 1447800"/>
              <a:gd name="connsiteX8" fmla="*/ 6090556 w 6814457"/>
              <a:gd name="connsiteY8" fmla="*/ 1447800 h 1447800"/>
              <a:gd name="connsiteX9" fmla="*/ 723900 w 6814457"/>
              <a:gd name="connsiteY9" fmla="*/ 1447800 h 1447800"/>
              <a:gd name="connsiteX10" fmla="*/ 212025 w 6814457"/>
              <a:gd name="connsiteY10" fmla="*/ 1235774 h 1447800"/>
              <a:gd name="connsiteX11" fmla="*/ 0 w 6814457"/>
              <a:gd name="connsiteY11" fmla="*/ 723899 h 1447800"/>
              <a:gd name="connsiteX12" fmla="*/ 0 w 6814457"/>
              <a:gd name="connsiteY12" fmla="*/ 723900 h 1447800"/>
              <a:gd name="connsiteX0" fmla="*/ 291192 w 7105649"/>
              <a:gd name="connsiteY0" fmla="*/ 723900 h 1447800"/>
              <a:gd name="connsiteX1" fmla="*/ 1015093 w 7105649"/>
              <a:gd name="connsiteY1" fmla="*/ 0 h 1447800"/>
              <a:gd name="connsiteX2" fmla="*/ 6381749 w 7105649"/>
              <a:gd name="connsiteY2" fmla="*/ 0 h 1447800"/>
              <a:gd name="connsiteX3" fmla="*/ 6893624 w 7105649"/>
              <a:gd name="connsiteY3" fmla="*/ 212026 h 1447800"/>
              <a:gd name="connsiteX4" fmla="*/ 7105649 w 7105649"/>
              <a:gd name="connsiteY4" fmla="*/ 723901 h 1447800"/>
              <a:gd name="connsiteX5" fmla="*/ 7105649 w 7105649"/>
              <a:gd name="connsiteY5" fmla="*/ 723900 h 1447800"/>
              <a:gd name="connsiteX6" fmla="*/ 6893623 w 7105649"/>
              <a:gd name="connsiteY6" fmla="*/ 1235775 h 1447800"/>
              <a:gd name="connsiteX7" fmla="*/ 6381748 w 7105649"/>
              <a:gd name="connsiteY7" fmla="*/ 1447800 h 1447800"/>
              <a:gd name="connsiteX8" fmla="*/ 1015092 w 7105649"/>
              <a:gd name="connsiteY8" fmla="*/ 1447800 h 1447800"/>
              <a:gd name="connsiteX9" fmla="*/ 503217 w 7105649"/>
              <a:gd name="connsiteY9" fmla="*/ 1235774 h 1447800"/>
              <a:gd name="connsiteX10" fmla="*/ 291192 w 7105649"/>
              <a:gd name="connsiteY10" fmla="*/ 723899 h 1447800"/>
              <a:gd name="connsiteX11" fmla="*/ 291192 w 7105649"/>
              <a:gd name="connsiteY11" fmla="*/ 723900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212025 w 6814457"/>
              <a:gd name="connsiteY9" fmla="*/ 1235774 h 1447800"/>
              <a:gd name="connsiteX10" fmla="*/ 0 w 6814457"/>
              <a:gd name="connsiteY10" fmla="*/ 723899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303465 w 6814457"/>
              <a:gd name="connsiteY9" fmla="*/ 1327214 h 1447800"/>
              <a:gd name="connsiteX0" fmla="*/ 420436 w 6510992"/>
              <a:gd name="connsiteY0" fmla="*/ 0 h 1447800"/>
              <a:gd name="connsiteX1" fmla="*/ 5787092 w 6510992"/>
              <a:gd name="connsiteY1" fmla="*/ 0 h 1447800"/>
              <a:gd name="connsiteX2" fmla="*/ 6298967 w 6510992"/>
              <a:gd name="connsiteY2" fmla="*/ 212026 h 1447800"/>
              <a:gd name="connsiteX3" fmla="*/ 6510992 w 6510992"/>
              <a:gd name="connsiteY3" fmla="*/ 723901 h 1447800"/>
              <a:gd name="connsiteX4" fmla="*/ 6510992 w 6510992"/>
              <a:gd name="connsiteY4" fmla="*/ 723900 h 1447800"/>
              <a:gd name="connsiteX5" fmla="*/ 6298966 w 6510992"/>
              <a:gd name="connsiteY5" fmla="*/ 1235775 h 1447800"/>
              <a:gd name="connsiteX6" fmla="*/ 5787091 w 6510992"/>
              <a:gd name="connsiteY6" fmla="*/ 1447800 h 1447800"/>
              <a:gd name="connsiteX7" fmla="*/ 420435 w 6510992"/>
              <a:gd name="connsiteY7" fmla="*/ 1447800 h 1447800"/>
              <a:gd name="connsiteX8" fmla="*/ 0 w 6510992"/>
              <a:gd name="connsiteY8" fmla="*/ 1327214 h 1447800"/>
              <a:gd name="connsiteX0" fmla="*/ 1 w 6090557"/>
              <a:gd name="connsiteY0" fmla="*/ 0 h 1447800"/>
              <a:gd name="connsiteX1" fmla="*/ 5366657 w 6090557"/>
              <a:gd name="connsiteY1" fmla="*/ 0 h 1447800"/>
              <a:gd name="connsiteX2" fmla="*/ 5878532 w 6090557"/>
              <a:gd name="connsiteY2" fmla="*/ 212026 h 1447800"/>
              <a:gd name="connsiteX3" fmla="*/ 6090557 w 6090557"/>
              <a:gd name="connsiteY3" fmla="*/ 723901 h 1447800"/>
              <a:gd name="connsiteX4" fmla="*/ 6090557 w 6090557"/>
              <a:gd name="connsiteY4" fmla="*/ 723900 h 1447800"/>
              <a:gd name="connsiteX5" fmla="*/ 5878531 w 6090557"/>
              <a:gd name="connsiteY5" fmla="*/ 1235775 h 1447800"/>
              <a:gd name="connsiteX6" fmla="*/ 5366656 w 6090557"/>
              <a:gd name="connsiteY6" fmla="*/ 1447800 h 1447800"/>
              <a:gd name="connsiteX7" fmla="*/ 0 w 6090557"/>
              <a:gd name="connsiteY7" fmla="*/ 1447800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0557" h="1447800">
                <a:moveTo>
                  <a:pt x="1" y="0"/>
                </a:moveTo>
                <a:lnTo>
                  <a:pt x="5366657" y="0"/>
                </a:lnTo>
                <a:cubicBezTo>
                  <a:pt x="5558647" y="0"/>
                  <a:pt x="5742774" y="76268"/>
                  <a:pt x="5878532" y="212026"/>
                </a:cubicBezTo>
                <a:cubicBezTo>
                  <a:pt x="6014289" y="347784"/>
                  <a:pt x="6090557" y="531911"/>
                  <a:pt x="6090557" y="723901"/>
                </a:cubicBezTo>
                <a:lnTo>
                  <a:pt x="6090557" y="723900"/>
                </a:lnTo>
                <a:cubicBezTo>
                  <a:pt x="6090557" y="915890"/>
                  <a:pt x="6014289" y="1100017"/>
                  <a:pt x="5878531" y="1235775"/>
                </a:cubicBezTo>
                <a:cubicBezTo>
                  <a:pt x="5742773" y="1371533"/>
                  <a:pt x="5558646" y="1447800"/>
                  <a:pt x="5366656" y="1447800"/>
                </a:cubicBezTo>
                <a:lnTo>
                  <a:pt x="0" y="1447800"/>
                </a:ln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1" name="Subtitle 2"/>
          <p:cNvSpPr>
            <a:spLocks noGrp="1"/>
          </p:cNvSpPr>
          <p:nvPr>
            <p:ph type="subTitle" idx="1"/>
          </p:nvPr>
        </p:nvSpPr>
        <p:spPr>
          <a:xfrm>
            <a:off x="685800" y="2971800"/>
            <a:ext cx="4762500" cy="23622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Rectangle 9"/>
          <p:cNvSpPr/>
          <p:nvPr/>
        </p:nvSpPr>
        <p:spPr>
          <a:xfrm>
            <a:off x="0" y="2133600"/>
            <a:ext cx="2667000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11"/>
          <p:cNvSpPr/>
          <p:nvPr/>
        </p:nvSpPr>
        <p:spPr>
          <a:xfrm>
            <a:off x="7239000" y="2133600"/>
            <a:ext cx="2667000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>
            <a:lvl1pPr algn="ct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  <p:sp>
        <p:nvSpPr>
          <p:cNvPr id="9" name="Slide Number Placeholder 3"/>
          <p:cNvSpPr>
            <a:spLocks noGrp="1"/>
          </p:cNvSpPr>
          <p:nvPr userDrawn="1">
            <p:ph type="sldNum" sz="quarter" idx="10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‹#›</a:t>
            </a:fld>
            <a:endParaRPr lang="en-US" dirty="0" smtClean="0">
              <a:cs typeface="Arial" pitchFamily="34" charset="0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5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 baseline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6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5025242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Rectangle 3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D0D710-FEE9-4DD8-AEED-EBF044EACAB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D681FE-95EB-43BB-90BC-9DFA564FD6CC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E2D931-4EC8-4CD2-97D6-9D3F541B751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6575" y="274639"/>
            <a:ext cx="7078663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E1D026-1D84-4E55-B04D-2B54F501D563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تخطيط مخص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رقم الشريحة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4" name="Rectangle 4"/>
          <p:cNvSpPr/>
          <p:nvPr userDrawn="1"/>
        </p:nvSpPr>
        <p:spPr>
          <a:xfrm>
            <a:off x="0" y="0"/>
            <a:ext cx="9906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5" name="Group 5"/>
          <p:cNvGrpSpPr>
            <a:grpSpLocks/>
          </p:cNvGrpSpPr>
          <p:nvPr userDrawn="1"/>
        </p:nvGrpSpPr>
        <p:grpSpPr bwMode="auto">
          <a:xfrm>
            <a:off x="6467475" y="1981200"/>
            <a:ext cx="2600325" cy="2524125"/>
            <a:chOff x="5210750" y="1066800"/>
            <a:chExt cx="2976900" cy="3130677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6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7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8" name="Rectangle 8"/>
          <p:cNvSpPr>
            <a:spLocks noChangeArrowheads="1"/>
          </p:cNvSpPr>
          <p:nvPr userDrawn="1"/>
        </p:nvSpPr>
        <p:spPr bwMode="auto">
          <a:xfrm>
            <a:off x="3429000" y="3352800"/>
            <a:ext cx="28194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/>
            <a:r>
              <a:rPr lang="ar-EG" sz="7200">
                <a:solidFill>
                  <a:schemeClr val="bg1"/>
                </a:solidFill>
                <a:latin typeface="Calibri" pitchFamily="34" charset="0"/>
              </a:rPr>
              <a:t>بحمد الله</a:t>
            </a:r>
            <a:endParaRPr lang="en-US" sz="720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9" name="Freeform 6"/>
          <p:cNvSpPr>
            <a:spLocks noEditPoints="1"/>
          </p:cNvSpPr>
          <p:nvPr userDrawn="1"/>
        </p:nvSpPr>
        <p:spPr bwMode="auto">
          <a:xfrm>
            <a:off x="3429000" y="2209800"/>
            <a:ext cx="2689225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ar-SA"/>
          </a:p>
        </p:txBody>
      </p:sp>
      <p:pic>
        <p:nvPicPr>
          <p:cNvPr id="10" name="Picture 8" descr="logo EDE.png"/>
          <p:cNvPicPr>
            <a:picLocks noChangeAspect="1"/>
          </p:cNvPicPr>
          <p:nvPr userDrawn="1"/>
        </p:nvPicPr>
        <p:blipFill>
          <a:blip r:embed="rId3" cstate="print"/>
          <a:stretch>
            <a:fillRect/>
          </a:stretch>
        </p:blipFill>
        <p:spPr>
          <a:xfrm>
            <a:off x="914400" y="2133600"/>
            <a:ext cx="2109419" cy="236220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jpe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9" name="Title Placeholder 1"/>
          <p:cNvSpPr>
            <a:spLocks noGrp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العنوان الرئيسي</a:t>
            </a:r>
            <a:endParaRPr lang="en-US" smtClean="0"/>
          </a:p>
        </p:txBody>
      </p:sp>
      <p:sp>
        <p:nvSpPr>
          <p:cNvPr id="1030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المحتوى المستوى الأول</a:t>
            </a:r>
            <a:endParaRPr lang="en-US" smtClean="0"/>
          </a:p>
          <a:p>
            <a:pPr lvl="1"/>
            <a:r>
              <a:rPr lang="ar-EG" smtClean="0"/>
              <a:t>المحتوى المستوى الثاني</a:t>
            </a:r>
            <a:endParaRPr lang="en-US" smtClean="0"/>
          </a:p>
          <a:p>
            <a:pPr lvl="2"/>
            <a:r>
              <a:rPr lang="ar-EG" smtClean="0"/>
              <a:t>المحتوى المستوى الثالث</a:t>
            </a:r>
            <a:endParaRPr lang="en-US" smtClean="0"/>
          </a:p>
          <a:p>
            <a:pPr lvl="3"/>
            <a:r>
              <a:rPr lang="ar-EG" smtClean="0"/>
              <a:t>المحتوى المستوى الرابع</a:t>
            </a:r>
            <a:endParaRPr lang="en-US" smtClean="0"/>
          </a:p>
          <a:p>
            <a:pPr lvl="4"/>
            <a:r>
              <a:rPr lang="ar-EG" smtClean="0"/>
              <a:t>المحتوى المستوى الخامس</a:t>
            </a:r>
            <a:endParaRPr lang="en-US" smtClean="0"/>
          </a:p>
        </p:txBody>
      </p:sp>
      <p:sp>
        <p:nvSpPr>
          <p:cNvPr id="10" name="Rectangle 9"/>
          <p:cNvSpPr/>
          <p:nvPr userDrawn="1"/>
        </p:nvSpPr>
        <p:spPr>
          <a:xfrm>
            <a:off x="0" y="6324600"/>
            <a:ext cx="9906000" cy="5334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pSp>
        <p:nvGrpSpPr>
          <p:cNvPr id="12" name="Group 7"/>
          <p:cNvGrpSpPr>
            <a:grpSpLocks/>
          </p:cNvGrpSpPr>
          <p:nvPr userDrawn="1"/>
        </p:nvGrpSpPr>
        <p:grpSpPr bwMode="auto">
          <a:xfrm>
            <a:off x="8610600" y="5791200"/>
            <a:ext cx="941388" cy="914400"/>
            <a:chOff x="5210750" y="1066800"/>
            <a:chExt cx="2976900" cy="3130677"/>
          </a:xfrm>
        </p:grpSpPr>
        <p:sp>
          <p:nvSpPr>
            <p:cNvPr id="13" name="Oval 12"/>
            <p:cNvSpPr/>
            <p:nvPr/>
          </p:nvSpPr>
          <p:spPr>
            <a:xfrm>
              <a:off x="5321191" y="1142893"/>
              <a:ext cx="2766057" cy="297305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4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15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76988"/>
            <a:ext cx="5715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6" name="Rectangle 15"/>
          <p:cNvSpPr/>
          <p:nvPr userDrawn="1"/>
        </p:nvSpPr>
        <p:spPr>
          <a:xfrm>
            <a:off x="6781800" y="6519446"/>
            <a:ext cx="192892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King Faisal University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7" name="Rectangle 16"/>
          <p:cNvSpPr/>
          <p:nvPr userDrawn="1"/>
        </p:nvSpPr>
        <p:spPr>
          <a:xfrm>
            <a:off x="7050442" y="6290846"/>
            <a:ext cx="14077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جامعة الملك فيصل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pic>
        <p:nvPicPr>
          <p:cNvPr id="18" name="Picture 17" descr="logo EDE.png"/>
          <p:cNvPicPr>
            <a:picLocks noChangeAspect="1"/>
          </p:cNvPicPr>
          <p:nvPr userDrawn="1"/>
        </p:nvPicPr>
        <p:blipFill>
          <a:blip r:embed="rId16" cstate="print"/>
          <a:stretch>
            <a:fillRect/>
          </a:stretch>
        </p:blipFill>
        <p:spPr>
          <a:xfrm>
            <a:off x="304800" y="5791200"/>
            <a:ext cx="838200" cy="938645"/>
          </a:xfrm>
          <a:prstGeom prst="rect">
            <a:avLst/>
          </a:prstGeom>
        </p:spPr>
      </p:pic>
      <p:sp>
        <p:nvSpPr>
          <p:cNvPr id="19" name="Rectangle 18"/>
          <p:cNvSpPr/>
          <p:nvPr userDrawn="1"/>
        </p:nvSpPr>
        <p:spPr>
          <a:xfrm>
            <a:off x="914400" y="6581001"/>
            <a:ext cx="311604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 smtClean="0">
                <a:solidFill>
                  <a:schemeClr val="bg1"/>
                </a:solidFill>
                <a:latin typeface="+mn-lt"/>
                <a:cs typeface="+mn-cs"/>
              </a:rPr>
              <a:t>Deanship of E-Learning and Distance Education</a:t>
            </a:r>
            <a:endParaRPr lang="en-US" sz="12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0" name="Rectangle 19"/>
          <p:cNvSpPr/>
          <p:nvPr userDrawn="1"/>
        </p:nvSpPr>
        <p:spPr>
          <a:xfrm>
            <a:off x="1183042" y="6290846"/>
            <a:ext cx="27959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عمادة التعلم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 الإ</a:t>
            </a:r>
            <a:r>
              <a:rPr lang="ar-EG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ل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كتروني والتعل</a:t>
            </a:r>
            <a:r>
              <a:rPr lang="ar-EG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ي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م عن بعد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1" name="Slide Number Placeholder 3"/>
          <p:cNvSpPr txBox="1">
            <a:spLocks/>
          </p:cNvSpPr>
          <p:nvPr userDrawn="1"/>
        </p:nvSpPr>
        <p:spPr bwMode="auto">
          <a:xfrm>
            <a:off x="4876800" y="6356350"/>
            <a:ext cx="482600" cy="3651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E1D16D93-8795-4AD6-9A1F-54CC01E741BE}" type="slidenum">
              <a:rPr kumimoji="0" lang="ar-SA" sz="1800" b="0" i="0" u="none" strike="noStrike" kern="120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pPr marL="0" marR="0" lvl="0" indent="0" algn="r" defTabSz="914400" rtl="1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800" b="0" i="0" u="none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5" r:id="rId1"/>
    <p:sldLayoutId id="2147483772" r:id="rId2"/>
    <p:sldLayoutId id="2147483773" r:id="rId3"/>
    <p:sldLayoutId id="2147483764" r:id="rId4"/>
    <p:sldLayoutId id="2147483774" r:id="rId5"/>
    <p:sldLayoutId id="2147483765" r:id="rId6"/>
    <p:sldLayoutId id="2147483766" r:id="rId7"/>
    <p:sldLayoutId id="2147483767" r:id="rId8"/>
    <p:sldLayoutId id="2147483768" r:id="rId9"/>
    <p:sldLayoutId id="2147483769" r:id="rId10"/>
    <p:sldLayoutId id="2147483770" r:id="rId11"/>
    <p:sldLayoutId id="2147483771" r:id="rId12"/>
    <p:sldLayoutId id="2147483776" r:id="rId13"/>
  </p:sldLayoutIdLst>
  <p:hf sldNum="0" hdr="0" ftr="0" dt="0"/>
  <p:txStyles>
    <p:titleStyle>
      <a:lvl1pPr algn="r" rtl="0" eaLnBrk="0" fontAlgn="base" hangingPunct="0">
        <a:spcBef>
          <a:spcPct val="0"/>
        </a:spcBef>
        <a:spcAft>
          <a:spcPct val="0"/>
        </a:spcAft>
        <a:defRPr sz="4400" kern="1200">
          <a:solidFill>
            <a:srgbClr val="376092"/>
          </a:solidFill>
          <a:latin typeface="+mj-lt"/>
          <a:ea typeface="+mj-ea"/>
          <a:cs typeface="Arial" charset="0"/>
        </a:defRPr>
      </a:lvl1pPr>
      <a:lvl2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Arial" charset="0"/>
        </a:defRPr>
      </a:lvl1pPr>
      <a:lvl2pPr marL="742950" indent="-28575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Arial" charset="0"/>
        </a:defRPr>
      </a:lvl2pPr>
      <a:lvl3pPr marL="11430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Arial" charset="0"/>
        </a:defRPr>
      </a:lvl3pPr>
      <a:lvl4pPr marL="16002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4pPr>
      <a:lvl5pPr marL="20574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فرعي 1"/>
          <p:cNvSpPr>
            <a:spLocks noGrp="1"/>
          </p:cNvSpPr>
          <p:nvPr>
            <p:ph type="subTitle" idx="1"/>
          </p:nvPr>
        </p:nvSpPr>
        <p:spPr>
          <a:xfrm>
            <a:off x="381000" y="2971800"/>
            <a:ext cx="5067300" cy="2362200"/>
          </a:xfrm>
        </p:spPr>
        <p:txBody>
          <a:bodyPr/>
          <a:lstStyle/>
          <a:p>
            <a:endParaRPr lang="en-US" sz="1200" dirty="0" smtClean="0">
              <a:solidFill>
                <a:schemeClr val="tx1"/>
              </a:solidFill>
              <a:cs typeface="AL-Mateen" pitchFamily="2" charset="-78"/>
            </a:endParaRPr>
          </a:p>
          <a:p>
            <a:r>
              <a:rPr lang="ar-SA" dirty="0" smtClean="0">
                <a:solidFill>
                  <a:schemeClr val="tx1"/>
                </a:solidFill>
                <a:cs typeface="DecoType Naskh Variants" pitchFamily="2" charset="-78"/>
              </a:rPr>
              <a:t>اسم المقرر :  قراءة في كتب النحو واللغة</a:t>
            </a:r>
          </a:p>
          <a:p>
            <a:endParaRPr lang="ar-SA" sz="1800" dirty="0" smtClean="0">
              <a:solidFill>
                <a:schemeClr val="tx1"/>
              </a:solidFill>
              <a:cs typeface="AL-Mateen" pitchFamily="2" charset="-78"/>
            </a:endParaRPr>
          </a:p>
          <a:p>
            <a:r>
              <a:rPr lang="ar-SA" sz="2800" dirty="0" smtClean="0">
                <a:solidFill>
                  <a:schemeClr val="tx1"/>
                </a:solidFill>
                <a:cs typeface="DecoType Thuluth" pitchFamily="2" charset="-78"/>
              </a:rPr>
              <a:t>د.</a:t>
            </a:r>
            <a:r>
              <a:rPr lang="ar-SA" sz="4000" dirty="0" smtClean="0">
                <a:solidFill>
                  <a:schemeClr val="tx1"/>
                </a:solidFill>
                <a:cs typeface="DecoType Thuluth" pitchFamily="2" charset="-78"/>
              </a:rPr>
              <a:t> عصام الخطيب</a:t>
            </a:r>
            <a:endParaRPr lang="ar-SA" sz="4000" dirty="0">
              <a:solidFill>
                <a:schemeClr val="tx1"/>
              </a:solidFill>
              <a:cs typeface="DecoType Thuluth" pitchFamily="2" charset="-78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4"/>
          <p:cNvSpPr>
            <a:spLocks noGrp="1"/>
          </p:cNvSpPr>
          <p:nvPr>
            <p:ph type="ctrTitle"/>
          </p:nvPr>
        </p:nvSpPr>
        <p:spPr>
          <a:xfrm>
            <a:off x="762000" y="2133600"/>
            <a:ext cx="8420100" cy="1470025"/>
          </a:xfrm>
        </p:spPr>
        <p:txBody>
          <a:bodyPr/>
          <a:lstStyle/>
          <a:p>
            <a:pPr eaLnBrk="1" hangingPunct="1"/>
            <a:r>
              <a:rPr lang="ar-SA" spc="-150" dirty="0" smtClean="0">
                <a:solidFill>
                  <a:srgbClr val="376092"/>
                </a:solidFill>
                <a:latin typeface="ae_AlMateen" pitchFamily="2" charset="-78"/>
                <a:cs typeface="DecoType Thuluth" pitchFamily="2" charset="-78"/>
              </a:rPr>
              <a:t>المحاضرة الثامنة</a:t>
            </a:r>
            <a:endParaRPr lang="en-US" spc="-150" dirty="0" smtClean="0">
              <a:solidFill>
                <a:srgbClr val="376092"/>
              </a:solidFill>
              <a:latin typeface="ae_AlMateen" pitchFamily="2" charset="-78"/>
              <a:cs typeface="AL-Mateen" pitchFamily="2" charset="-78"/>
            </a:endParaRP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495300" y="1447800"/>
            <a:ext cx="8915400" cy="4678363"/>
          </a:xfrm>
        </p:spPr>
        <p:txBody>
          <a:bodyPr/>
          <a:lstStyle/>
          <a:p>
            <a:pPr algn="ctr" rtl="1">
              <a:spcAft>
                <a:spcPts val="0"/>
              </a:spcAft>
            </a:pPr>
            <a:r>
              <a:rPr lang="ar-SA" b="1" dirty="0" smtClean="0">
                <a:solidFill>
                  <a:srgbClr val="FF0000"/>
                </a:solidFill>
                <a:latin typeface="Traditional Arabic"/>
                <a:ea typeface="Times New Roman"/>
                <a:cs typeface="Traditional Arabic"/>
              </a:rPr>
              <a:t>ابن الأنباري</a:t>
            </a:r>
            <a:endParaRPr lang="en-US" sz="1800" dirty="0" smtClean="0">
              <a:solidFill>
                <a:srgbClr val="FF0000"/>
              </a:solidFill>
              <a:latin typeface="Times New Roman"/>
              <a:ea typeface="Times New Roman"/>
            </a:endParaRPr>
          </a:p>
          <a:p>
            <a:pPr algn="justLow" rtl="1">
              <a:spcAft>
                <a:spcPts val="0"/>
              </a:spcAft>
            </a:pPr>
            <a:r>
              <a:rPr lang="ar-SA" b="1" dirty="0" smtClean="0">
                <a:solidFill>
                  <a:srgbClr val="002060"/>
                </a:solidFill>
                <a:latin typeface="Traditional Arabic"/>
                <a:ea typeface="Times New Roman"/>
                <a:cs typeface="Traditional Arabic"/>
              </a:rPr>
              <a:t>كمال الدين أبو البركات عبد الرحمن بن محمد بن أبي سعيد الأنباري الشافعي . </a:t>
            </a:r>
            <a:endParaRPr lang="en-US" sz="1800" dirty="0" smtClean="0">
              <a:solidFill>
                <a:srgbClr val="002060"/>
              </a:solidFill>
              <a:latin typeface="Times New Roman"/>
              <a:ea typeface="Times New Roman"/>
            </a:endParaRPr>
          </a:p>
          <a:p>
            <a:pPr algn="justLow" rtl="1">
              <a:spcAft>
                <a:spcPts val="0"/>
              </a:spcAft>
            </a:pPr>
            <a:r>
              <a:rPr lang="ar-SA" b="1" dirty="0" smtClean="0">
                <a:solidFill>
                  <a:srgbClr val="002060"/>
                </a:solidFill>
                <a:latin typeface="Arial Narrow"/>
                <a:ea typeface="Times New Roman"/>
                <a:cs typeface="Traditional Arabic"/>
              </a:rPr>
              <a:t>من كبار علماء الفقه واللغة والأدب وتاريخ الرجال . </a:t>
            </a:r>
            <a:endParaRPr lang="en-US" sz="1800" dirty="0" smtClean="0">
              <a:solidFill>
                <a:srgbClr val="002060"/>
              </a:solidFill>
              <a:latin typeface="Times New Roman"/>
              <a:ea typeface="Times New Roman"/>
            </a:endParaRPr>
          </a:p>
          <a:p>
            <a:pPr algn="justLow" rtl="1">
              <a:spcAft>
                <a:spcPts val="0"/>
              </a:spcAft>
            </a:pPr>
            <a:r>
              <a:rPr lang="ar-SA" b="1" dirty="0" smtClean="0">
                <a:solidFill>
                  <a:srgbClr val="002060"/>
                </a:solidFill>
                <a:latin typeface="Traditional Arabic"/>
                <a:ea typeface="Times New Roman"/>
                <a:cs typeface="Traditional Arabic"/>
              </a:rPr>
              <a:t>ولد سنة 513 هـ، وقرأ الأدب على أبي منصور الجواليقي، ولازم </a:t>
            </a:r>
            <a:r>
              <a:rPr lang="ar-SA" b="1" dirty="0" smtClean="0">
                <a:solidFill>
                  <a:srgbClr val="002060"/>
                </a:solidFill>
                <a:latin typeface="Traditional Arabic"/>
                <a:ea typeface="Times New Roman"/>
                <a:cs typeface="Traditional Arabic"/>
              </a:rPr>
              <a:t/>
            </a:r>
            <a:br>
              <a:rPr lang="ar-SA" b="1" dirty="0" smtClean="0">
                <a:solidFill>
                  <a:srgbClr val="002060"/>
                </a:solidFill>
                <a:latin typeface="Traditional Arabic"/>
                <a:ea typeface="Times New Roman"/>
                <a:cs typeface="Traditional Arabic"/>
              </a:rPr>
            </a:br>
            <a:r>
              <a:rPr lang="ar-SA" b="1" dirty="0" smtClean="0">
                <a:solidFill>
                  <a:srgbClr val="002060"/>
                </a:solidFill>
                <a:latin typeface="Traditional Arabic"/>
                <a:ea typeface="Times New Roman"/>
                <a:cs typeface="Traditional Arabic"/>
              </a:rPr>
              <a:t>ابن </a:t>
            </a:r>
            <a:r>
              <a:rPr lang="ar-SA" b="1" dirty="0" smtClean="0">
                <a:solidFill>
                  <a:srgbClr val="002060"/>
                </a:solidFill>
                <a:latin typeface="Traditional Arabic"/>
                <a:ea typeface="Times New Roman"/>
                <a:cs typeface="Traditional Arabic"/>
              </a:rPr>
              <a:t>الشجري حتى برع، وصار من المشار إليهم في النحو، وتخرج به جماعة، وسمع بالأنبار من أبيه وببغداد من عبد الوهاب الأنماطي .</a:t>
            </a:r>
            <a:endParaRPr lang="en-US" sz="1800" dirty="0" smtClean="0">
              <a:solidFill>
                <a:srgbClr val="002060"/>
              </a:solidFill>
              <a:latin typeface="Times New Roman"/>
              <a:ea typeface="Times New Roman"/>
            </a:endParaRPr>
          </a:p>
          <a:p>
            <a:pPr algn="justLow" rtl="1">
              <a:spcAft>
                <a:spcPts val="0"/>
              </a:spcAft>
            </a:pPr>
            <a:r>
              <a:rPr lang="ar-SA" b="1" dirty="0" smtClean="0">
                <a:solidFill>
                  <a:srgbClr val="002060"/>
                </a:solidFill>
                <a:latin typeface="Traditional Arabic"/>
                <a:ea typeface="Times New Roman"/>
                <a:cs typeface="Traditional Arabic"/>
              </a:rPr>
              <a:t>كان إماماً ثقة، فقيهاً مناظراً، غزير العلم، ورعاً زاهداً عابداً، تقياً عفيفاً، </a:t>
            </a:r>
            <a:r>
              <a:rPr lang="ar-SA" b="1" dirty="0" smtClean="0">
                <a:solidFill>
                  <a:srgbClr val="002060"/>
                </a:solidFill>
                <a:latin typeface="Traditional Arabic"/>
                <a:ea typeface="Times New Roman"/>
                <a:cs typeface="Traditional Arabic"/>
              </a:rPr>
              <a:t/>
            </a:r>
            <a:br>
              <a:rPr lang="ar-SA" b="1" dirty="0" smtClean="0">
                <a:solidFill>
                  <a:srgbClr val="002060"/>
                </a:solidFill>
                <a:latin typeface="Traditional Arabic"/>
                <a:ea typeface="Times New Roman"/>
                <a:cs typeface="Traditional Arabic"/>
              </a:rPr>
            </a:br>
            <a:r>
              <a:rPr lang="ar-SA" b="1" dirty="0" smtClean="0">
                <a:solidFill>
                  <a:srgbClr val="002060"/>
                </a:solidFill>
                <a:latin typeface="Traditional Arabic"/>
                <a:ea typeface="Times New Roman"/>
                <a:cs typeface="Traditional Arabic"/>
              </a:rPr>
              <a:t>خشن </a:t>
            </a:r>
            <a:r>
              <a:rPr lang="ar-SA" b="1" dirty="0" smtClean="0">
                <a:solidFill>
                  <a:srgbClr val="002060"/>
                </a:solidFill>
                <a:latin typeface="Traditional Arabic"/>
                <a:ea typeface="Times New Roman"/>
                <a:cs typeface="Traditional Arabic"/>
              </a:rPr>
              <a:t>العيش والملبس، لم يتلبس من الدنيا بشي،</a:t>
            </a:r>
            <a:r>
              <a:rPr lang="ar-SA" b="1" dirty="0" smtClean="0">
                <a:solidFill>
                  <a:srgbClr val="002060"/>
                </a:solidFill>
                <a:latin typeface="Arial Narrow"/>
                <a:ea typeface="Times New Roman"/>
                <a:cs typeface="Traditional Arabic"/>
              </a:rPr>
              <a:t> ولا يقبل من أحد شيئاً ، </a:t>
            </a:r>
            <a:r>
              <a:rPr lang="ar-SA" b="1" dirty="0" smtClean="0">
                <a:solidFill>
                  <a:srgbClr val="002060"/>
                </a:solidFill>
                <a:latin typeface="Arial Narrow"/>
                <a:ea typeface="Times New Roman"/>
                <a:cs typeface="Traditional Arabic"/>
              </a:rPr>
              <a:t> </a:t>
            </a:r>
            <a:br>
              <a:rPr lang="ar-SA" b="1" dirty="0" smtClean="0">
                <a:solidFill>
                  <a:srgbClr val="002060"/>
                </a:solidFill>
                <a:latin typeface="Arial Narrow"/>
                <a:ea typeface="Times New Roman"/>
                <a:cs typeface="Traditional Arabic"/>
              </a:rPr>
            </a:br>
            <a:r>
              <a:rPr lang="ar-SA" b="1" dirty="0" smtClean="0">
                <a:solidFill>
                  <a:srgbClr val="002060"/>
                </a:solidFill>
                <a:latin typeface="Arial Narrow"/>
                <a:ea typeface="Times New Roman"/>
                <a:cs typeface="Traditional Arabic"/>
              </a:rPr>
              <a:t>    </a:t>
            </a:r>
            <a:r>
              <a:rPr lang="ar-SA" b="1" dirty="0" smtClean="0">
                <a:solidFill>
                  <a:srgbClr val="002060"/>
                </a:solidFill>
                <a:latin typeface="Traditional Arabic"/>
                <a:ea typeface="Times New Roman"/>
                <a:cs typeface="Traditional Arabic"/>
              </a:rPr>
              <a:t>وكان </a:t>
            </a:r>
            <a:r>
              <a:rPr lang="ar-SA" b="1" dirty="0" smtClean="0">
                <a:solidFill>
                  <a:srgbClr val="002060"/>
                </a:solidFill>
                <a:latin typeface="Traditional Arabic"/>
                <a:ea typeface="Times New Roman"/>
                <a:cs typeface="Traditional Arabic"/>
              </a:rPr>
              <a:t>يعقد مجلس الوعظ،</a:t>
            </a:r>
            <a:r>
              <a:rPr lang="ar-SA" b="1" dirty="0" smtClean="0">
                <a:solidFill>
                  <a:srgbClr val="002060"/>
                </a:solidFill>
                <a:latin typeface="Arial Narrow"/>
                <a:ea typeface="Times New Roman"/>
                <a:cs typeface="Traditional Arabic"/>
              </a:rPr>
              <a:t> سكن بغداد وتوفي فيها </a:t>
            </a:r>
            <a:r>
              <a:rPr lang="ar-SA" b="1" dirty="0" smtClean="0">
                <a:solidFill>
                  <a:srgbClr val="002060"/>
                </a:solidFill>
                <a:latin typeface="Traditional Arabic"/>
                <a:ea typeface="Times New Roman"/>
                <a:cs typeface="Traditional Arabic"/>
              </a:rPr>
              <a:t>سنة 577 هـ .</a:t>
            </a:r>
            <a:r>
              <a:rPr lang="ar-SA" b="1" dirty="0" smtClean="0">
                <a:solidFill>
                  <a:srgbClr val="002060"/>
                </a:solidFill>
                <a:latin typeface="Arial Narrow"/>
                <a:ea typeface="Times New Roman"/>
                <a:cs typeface="Traditional Arabic"/>
              </a:rPr>
              <a:t> </a:t>
            </a:r>
            <a:endParaRPr lang="en-US" sz="1800" dirty="0" smtClean="0">
              <a:solidFill>
                <a:srgbClr val="002060"/>
              </a:solidFill>
              <a:latin typeface="Times New Roman"/>
              <a:ea typeface="Times New Roman"/>
            </a:endParaRPr>
          </a:p>
        </p:txBody>
      </p:sp>
      <p:sp>
        <p:nvSpPr>
          <p:cNvPr id="4" name="Title 6"/>
          <p:cNvSpPr>
            <a:spLocks noGrp="1"/>
          </p:cNvSpPr>
          <p:nvPr>
            <p:ph type="title"/>
          </p:nvPr>
        </p:nvSpPr>
        <p:spPr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/>
          <a:lstStyle/>
          <a:p>
            <a:pPr algn="ctr" eaLnBrk="1" hangingPunct="1">
              <a:defRPr/>
            </a:pPr>
            <a:r>
              <a:rPr lang="en-US" dirty="0" smtClean="0">
                <a:solidFill>
                  <a:srgbClr val="C00000"/>
                </a:solidFill>
                <a:cs typeface="DecoType Thuluth" pitchFamily="2" charset="-78"/>
              </a:rPr>
              <a:t> </a:t>
            </a:r>
            <a:r>
              <a:rPr lang="ar-SA" dirty="0" smtClean="0">
                <a:solidFill>
                  <a:srgbClr val="C00000"/>
                </a:solidFill>
                <a:cs typeface="DecoType Thuluth" pitchFamily="2" charset="-78"/>
              </a:rPr>
              <a:t>أسرار العربية  لابن الأنباري</a:t>
            </a:r>
            <a:r>
              <a:rPr lang="en-US" dirty="0" smtClean="0">
                <a:solidFill>
                  <a:srgbClr val="C00000"/>
                </a:solidFill>
                <a:cs typeface="DecoType Thuluth" pitchFamily="2" charset="-78"/>
              </a:rPr>
              <a:t> </a:t>
            </a:r>
            <a:r>
              <a:rPr lang="ar-SA" dirty="0" smtClean="0">
                <a:solidFill>
                  <a:srgbClr val="C00000"/>
                </a:solidFill>
                <a:cs typeface="DecoType Thuluth" pitchFamily="2" charset="-78"/>
              </a:rPr>
              <a:t>  كتاب :</a:t>
            </a:r>
            <a:endParaRPr lang="en-US" dirty="0">
              <a:solidFill>
                <a:srgbClr val="C00000"/>
              </a:solidFill>
              <a:cs typeface="DecoType Thuluth" pitchFamily="2" charset="-78"/>
            </a:endParaRPr>
          </a:p>
        </p:txBody>
      </p:sp>
    </p:spTree>
  </p:cSld>
  <p:clrMapOvr>
    <a:masterClrMapping/>
  </p:clrMapOvr>
  <p:transition>
    <p:push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Low" rtl="1">
              <a:spcAft>
                <a:spcPts val="0"/>
              </a:spcAft>
            </a:pPr>
            <a:r>
              <a:rPr lang="ar-SA" b="1" dirty="0" smtClean="0">
                <a:solidFill>
                  <a:srgbClr val="002060"/>
                </a:solidFill>
                <a:latin typeface="Arial Narrow"/>
                <a:ea typeface="Times New Roman"/>
                <a:cs typeface="Traditional Arabic"/>
              </a:rPr>
              <a:t>له مؤلفات كثيرة، منها : </a:t>
            </a:r>
            <a:r>
              <a:rPr lang="ar-SA" b="1" dirty="0" smtClean="0">
                <a:solidFill>
                  <a:srgbClr val="002060"/>
                </a:solidFill>
                <a:latin typeface="Traditional Arabic"/>
                <a:ea typeface="Times New Roman"/>
                <a:cs typeface="Traditional Arabic"/>
              </a:rPr>
              <a:t>( حلية العربية ) و ( النوادر ) و ( هداية الذاهب </a:t>
            </a:r>
            <a:r>
              <a:rPr lang="ar-SA" b="1" dirty="0" smtClean="0">
                <a:solidFill>
                  <a:srgbClr val="002060"/>
                </a:solidFill>
                <a:latin typeface="Traditional Arabic"/>
                <a:ea typeface="Times New Roman"/>
                <a:cs typeface="Traditional Arabic"/>
              </a:rPr>
              <a:t/>
            </a:r>
            <a:br>
              <a:rPr lang="ar-SA" b="1" dirty="0" smtClean="0">
                <a:solidFill>
                  <a:srgbClr val="002060"/>
                </a:solidFill>
                <a:latin typeface="Traditional Arabic"/>
                <a:ea typeface="Times New Roman"/>
                <a:cs typeface="Traditional Arabic"/>
              </a:rPr>
            </a:br>
            <a:r>
              <a:rPr lang="ar-SA" b="1" dirty="0" smtClean="0">
                <a:solidFill>
                  <a:srgbClr val="002060"/>
                </a:solidFill>
                <a:latin typeface="Traditional Arabic"/>
                <a:ea typeface="Times New Roman"/>
                <a:cs typeface="Traditional Arabic"/>
              </a:rPr>
              <a:t>في </a:t>
            </a:r>
            <a:r>
              <a:rPr lang="ar-SA" b="1" dirty="0" smtClean="0">
                <a:solidFill>
                  <a:srgbClr val="002060"/>
                </a:solidFill>
                <a:latin typeface="Traditional Arabic"/>
                <a:ea typeface="Times New Roman"/>
                <a:cs typeface="Traditional Arabic"/>
              </a:rPr>
              <a:t>معرفة المذاهب ) و ( الداعي إلى الإسلام في علم الكلام ) و ( الجمل </a:t>
            </a:r>
            <a:r>
              <a:rPr lang="ar-SA" b="1" dirty="0" smtClean="0">
                <a:solidFill>
                  <a:srgbClr val="002060"/>
                </a:solidFill>
                <a:latin typeface="Traditional Arabic"/>
                <a:ea typeface="Times New Roman"/>
                <a:cs typeface="Traditional Arabic"/>
              </a:rPr>
              <a:t/>
            </a:r>
            <a:br>
              <a:rPr lang="ar-SA" b="1" dirty="0" smtClean="0">
                <a:solidFill>
                  <a:srgbClr val="002060"/>
                </a:solidFill>
                <a:latin typeface="Traditional Arabic"/>
                <a:ea typeface="Times New Roman"/>
                <a:cs typeface="Traditional Arabic"/>
              </a:rPr>
            </a:br>
            <a:r>
              <a:rPr lang="ar-SA" b="1" dirty="0" smtClean="0">
                <a:solidFill>
                  <a:srgbClr val="002060"/>
                </a:solidFill>
                <a:latin typeface="Traditional Arabic"/>
                <a:ea typeface="Times New Roman"/>
                <a:cs typeface="Traditional Arabic"/>
              </a:rPr>
              <a:t>في </a:t>
            </a:r>
            <a:r>
              <a:rPr lang="ar-SA" b="1" dirty="0" smtClean="0">
                <a:solidFill>
                  <a:srgbClr val="002060"/>
                </a:solidFill>
                <a:latin typeface="Traditional Arabic"/>
                <a:ea typeface="Times New Roman"/>
                <a:cs typeface="Traditional Arabic"/>
              </a:rPr>
              <a:t>علم الجدل ) و ( ديوان اللغة ) و ( شرح الحماسة ) و ( المقبوض </a:t>
            </a:r>
            <a:r>
              <a:rPr lang="ar-SA" b="1" dirty="0" smtClean="0">
                <a:solidFill>
                  <a:srgbClr val="002060"/>
                </a:solidFill>
                <a:latin typeface="Traditional Arabic"/>
                <a:ea typeface="Times New Roman"/>
                <a:cs typeface="Traditional Arabic"/>
              </a:rPr>
              <a:t/>
            </a:r>
            <a:br>
              <a:rPr lang="ar-SA" b="1" dirty="0" smtClean="0">
                <a:solidFill>
                  <a:srgbClr val="002060"/>
                </a:solidFill>
                <a:latin typeface="Traditional Arabic"/>
                <a:ea typeface="Times New Roman"/>
                <a:cs typeface="Traditional Arabic"/>
              </a:rPr>
            </a:br>
            <a:r>
              <a:rPr lang="ar-SA" b="1" dirty="0" smtClean="0">
                <a:solidFill>
                  <a:srgbClr val="002060"/>
                </a:solidFill>
                <a:latin typeface="Traditional Arabic"/>
                <a:ea typeface="Times New Roman"/>
                <a:cs typeface="Traditional Arabic"/>
              </a:rPr>
              <a:t>في </a:t>
            </a:r>
            <a:r>
              <a:rPr lang="ar-SA" b="1" dirty="0" smtClean="0">
                <a:solidFill>
                  <a:srgbClr val="002060"/>
                </a:solidFill>
                <a:latin typeface="Traditional Arabic"/>
                <a:ea typeface="Times New Roman"/>
                <a:cs typeface="Traditional Arabic"/>
              </a:rPr>
              <a:t>العروض ) و </a:t>
            </a:r>
            <a:r>
              <a:rPr lang="ar-SA" b="1" dirty="0" smtClean="0">
                <a:solidFill>
                  <a:srgbClr val="002060"/>
                </a:solidFill>
                <a:latin typeface="Arial Narrow"/>
                <a:ea typeface="Times New Roman"/>
                <a:cs typeface="Traditional Arabic"/>
              </a:rPr>
              <a:t>( نزهة الألباء في طبقات الأدباء ) و ( الإغراب في جدل الإعراب ) و ( الإنصاف في مسائل الخلاف ) في نحو الكوفيين والبصريين ، </a:t>
            </a:r>
            <a:r>
              <a:rPr lang="ar-SA" b="1" dirty="0" smtClean="0">
                <a:solidFill>
                  <a:srgbClr val="002060"/>
                </a:solidFill>
                <a:latin typeface="Arial Narrow"/>
                <a:ea typeface="Times New Roman"/>
                <a:cs typeface="Traditional Arabic"/>
              </a:rPr>
              <a:t/>
            </a:r>
            <a:br>
              <a:rPr lang="ar-SA" b="1" dirty="0" smtClean="0">
                <a:solidFill>
                  <a:srgbClr val="002060"/>
                </a:solidFill>
                <a:latin typeface="Arial Narrow"/>
                <a:ea typeface="Times New Roman"/>
                <a:cs typeface="Traditional Arabic"/>
              </a:rPr>
            </a:br>
            <a:r>
              <a:rPr lang="ar-SA" b="1" dirty="0" smtClean="0">
                <a:solidFill>
                  <a:srgbClr val="002060"/>
                </a:solidFill>
                <a:latin typeface="Arial Narrow"/>
                <a:ea typeface="Times New Roman"/>
                <a:cs typeface="Traditional Arabic"/>
              </a:rPr>
              <a:t>و </a:t>
            </a:r>
            <a:r>
              <a:rPr lang="ar-SA" b="1" dirty="0" smtClean="0">
                <a:solidFill>
                  <a:srgbClr val="002060"/>
                </a:solidFill>
                <a:latin typeface="Arial Narrow"/>
                <a:ea typeface="Times New Roman"/>
                <a:cs typeface="Traditional Arabic"/>
              </a:rPr>
              <a:t>( البيان في غريب إعراب القرآن ) و ( الميزان ) في النحو ، وغيرها .</a:t>
            </a:r>
            <a:endParaRPr lang="en-US" sz="1800" dirty="0" smtClean="0">
              <a:solidFill>
                <a:srgbClr val="002060"/>
              </a:solidFill>
              <a:latin typeface="Times New Roman"/>
              <a:ea typeface="Times New Roman"/>
            </a:endParaRPr>
          </a:p>
          <a:p>
            <a:pPr algn="justLow" rtl="1">
              <a:spcAft>
                <a:spcPts val="0"/>
              </a:spcAft>
            </a:pPr>
            <a:r>
              <a:rPr lang="ar-SA" b="1" dirty="0" smtClean="0">
                <a:solidFill>
                  <a:srgbClr val="002060"/>
                </a:solidFill>
                <a:latin typeface="Arial Narrow"/>
                <a:ea typeface="Times New Roman"/>
                <a:cs typeface="Traditional Arabic"/>
              </a:rPr>
              <a:t>وله كتاب جميل في علل النحو وأسراره، أسماه ( أسرار العربية ) ، سنحاول إلقاء الضوء عليه في هذه المحاضرة بقراءة شيء منه .</a:t>
            </a:r>
            <a:endParaRPr lang="en-US" sz="1800" dirty="0" smtClean="0">
              <a:solidFill>
                <a:srgbClr val="002060"/>
              </a:solidFill>
              <a:latin typeface="Times New Roman"/>
              <a:ea typeface="Times New Roman"/>
            </a:endParaRPr>
          </a:p>
          <a:p>
            <a:pPr algn="justLow" rtl="1">
              <a:spcAft>
                <a:spcPts val="0"/>
              </a:spcAft>
            </a:pPr>
            <a:r>
              <a:rPr lang="ar-SA" b="1" dirty="0" smtClean="0">
                <a:solidFill>
                  <a:srgbClr val="002060"/>
                </a:solidFill>
                <a:latin typeface="Arial Narrow"/>
                <a:ea typeface="Times New Roman"/>
                <a:cs typeface="Traditional Arabic"/>
              </a:rPr>
              <a:t>        قال </a:t>
            </a:r>
            <a:r>
              <a:rPr lang="ar-SA" b="1" dirty="0" smtClean="0">
                <a:solidFill>
                  <a:srgbClr val="002060"/>
                </a:solidFill>
                <a:latin typeface="Arial Narrow"/>
                <a:ea typeface="Times New Roman"/>
                <a:cs typeface="Traditional Arabic"/>
              </a:rPr>
              <a:t>رحمه الله </a:t>
            </a:r>
            <a:r>
              <a:rPr lang="ar-SA" b="1" dirty="0" smtClean="0">
                <a:solidFill>
                  <a:srgbClr val="002060"/>
                </a:solidFill>
                <a:latin typeface="Arial Narrow"/>
                <a:ea typeface="Times New Roman"/>
                <a:cs typeface="Traditional Arabic"/>
              </a:rPr>
              <a:t>فيه ( </a:t>
            </a:r>
            <a:r>
              <a:rPr lang="ar-SA" b="1" dirty="0" smtClean="0">
                <a:solidFill>
                  <a:srgbClr val="002060"/>
                </a:solidFill>
                <a:latin typeface="Times New Roman"/>
                <a:ea typeface="Times New Roman"/>
                <a:cs typeface="Traditional Arabic"/>
              </a:rPr>
              <a:t>1/ 87 ) </a:t>
            </a:r>
            <a:r>
              <a:rPr lang="ar-SA" b="1" dirty="0" smtClean="0">
                <a:solidFill>
                  <a:srgbClr val="002060"/>
                </a:solidFill>
                <a:latin typeface="Times New Roman"/>
                <a:ea typeface="Times New Roman"/>
                <a:cs typeface="Traditional Arabic"/>
              </a:rPr>
              <a:t>:</a:t>
            </a:r>
            <a:endParaRPr lang="en-US" sz="1800" dirty="0" smtClean="0">
              <a:solidFill>
                <a:srgbClr val="002060"/>
              </a:solidFill>
              <a:latin typeface="Times New Roman"/>
              <a:ea typeface="Times New Roman"/>
            </a:endParaRPr>
          </a:p>
        </p:txBody>
      </p:sp>
      <p:sp>
        <p:nvSpPr>
          <p:cNvPr id="4" name="Title 6"/>
          <p:cNvSpPr>
            <a:spLocks noGrp="1"/>
          </p:cNvSpPr>
          <p:nvPr>
            <p:ph type="title"/>
          </p:nvPr>
        </p:nvSpPr>
        <p:spPr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/>
          <a:lstStyle/>
          <a:p>
            <a:pPr algn="ctr" eaLnBrk="1" hangingPunct="1">
              <a:defRPr/>
            </a:pPr>
            <a:r>
              <a:rPr lang="en-US" dirty="0" smtClean="0">
                <a:solidFill>
                  <a:srgbClr val="C00000"/>
                </a:solidFill>
                <a:cs typeface="DecoType Thuluth" pitchFamily="2" charset="-78"/>
              </a:rPr>
              <a:t> </a:t>
            </a:r>
            <a:r>
              <a:rPr lang="ar-SA" dirty="0" smtClean="0">
                <a:solidFill>
                  <a:srgbClr val="C00000"/>
                </a:solidFill>
                <a:cs typeface="DecoType Thuluth" pitchFamily="2" charset="-78"/>
              </a:rPr>
              <a:t>أسرار العربية  لابن الأنباري</a:t>
            </a:r>
            <a:r>
              <a:rPr lang="en-US" dirty="0" smtClean="0">
                <a:solidFill>
                  <a:srgbClr val="C00000"/>
                </a:solidFill>
                <a:cs typeface="DecoType Thuluth" pitchFamily="2" charset="-78"/>
              </a:rPr>
              <a:t> </a:t>
            </a:r>
            <a:r>
              <a:rPr lang="ar-SA" dirty="0" smtClean="0">
                <a:solidFill>
                  <a:srgbClr val="C00000"/>
                </a:solidFill>
                <a:cs typeface="DecoType Thuluth" pitchFamily="2" charset="-78"/>
              </a:rPr>
              <a:t>  كتاب :</a:t>
            </a:r>
            <a:endParaRPr lang="en-US" dirty="0">
              <a:solidFill>
                <a:srgbClr val="C00000"/>
              </a:solidFill>
              <a:cs typeface="DecoType Thuluth" pitchFamily="2" charset="-78"/>
            </a:endParaRPr>
          </a:p>
        </p:txBody>
      </p:sp>
    </p:spTree>
  </p:cSld>
  <p:clrMapOvr>
    <a:masterClrMapping/>
  </p:clrMapOvr>
  <p:transition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 rtl="1">
              <a:spcAft>
                <a:spcPts val="0"/>
              </a:spcAft>
            </a:pPr>
            <a:r>
              <a:rPr lang="ar-SA" b="1" dirty="0" smtClean="0">
                <a:solidFill>
                  <a:srgbClr val="FF0000"/>
                </a:solidFill>
                <a:latin typeface="Traditional Arabic"/>
                <a:ea typeface="Times New Roman"/>
                <a:cs typeface="Traditional Arabic"/>
              </a:rPr>
              <a:t>باب</a:t>
            </a:r>
            <a:r>
              <a:rPr lang="ar-SA" b="1" dirty="0" smtClean="0">
                <a:latin typeface="Traditional Arabic"/>
                <a:ea typeface="Times New Roman"/>
                <a:cs typeface="Traditional Arabic"/>
              </a:rPr>
              <a:t> </a:t>
            </a:r>
            <a:r>
              <a:rPr lang="ar-SA" b="1" dirty="0" smtClean="0">
                <a:solidFill>
                  <a:srgbClr val="FF0000"/>
                </a:solidFill>
                <a:latin typeface="Traditional Arabic"/>
                <a:ea typeface="Times New Roman"/>
                <a:cs typeface="Traditional Arabic"/>
              </a:rPr>
              <a:t>الفاعل</a:t>
            </a:r>
            <a:endParaRPr lang="en-US" sz="1800" dirty="0" smtClean="0">
              <a:solidFill>
                <a:srgbClr val="FF0000"/>
              </a:solidFill>
              <a:latin typeface="Times New Roman"/>
              <a:ea typeface="Times New Roman"/>
            </a:endParaRPr>
          </a:p>
          <a:p>
            <a:pPr algn="justLow" rtl="1">
              <a:spcAft>
                <a:spcPts val="0"/>
              </a:spcAft>
            </a:pPr>
            <a:r>
              <a:rPr lang="ar-SA" b="1" dirty="0" smtClean="0">
                <a:latin typeface="Traditional Arabic"/>
                <a:ea typeface="Times New Roman"/>
                <a:cs typeface="Traditional Arabic"/>
              </a:rPr>
              <a:t>إن قال قائل : ما الفاعل ؟</a:t>
            </a:r>
            <a:endParaRPr lang="en-US" sz="1800" dirty="0" smtClean="0">
              <a:latin typeface="Times New Roman"/>
              <a:ea typeface="Times New Roman"/>
            </a:endParaRPr>
          </a:p>
          <a:p>
            <a:pPr algn="justLow" rtl="1">
              <a:spcAft>
                <a:spcPts val="0"/>
              </a:spcAft>
            </a:pPr>
            <a:r>
              <a:rPr lang="ar-SA" b="1" dirty="0" smtClean="0">
                <a:latin typeface="Traditional Arabic"/>
                <a:ea typeface="Times New Roman"/>
                <a:cs typeface="Traditional Arabic"/>
              </a:rPr>
              <a:t>قيل : كل اسم ذكرته بعد فعل، وأسندت ذلك الفعل إلى ذلك الاسم، نحو : </a:t>
            </a:r>
            <a:r>
              <a:rPr lang="ar-SA" b="1" dirty="0" smtClean="0">
                <a:latin typeface="Traditional Arabic"/>
                <a:ea typeface="Times New Roman"/>
                <a:cs typeface="Traditional Arabic"/>
              </a:rPr>
              <a:t/>
            </a:r>
            <a:br>
              <a:rPr lang="ar-SA" b="1" dirty="0" smtClean="0">
                <a:latin typeface="Traditional Arabic"/>
                <a:ea typeface="Times New Roman"/>
                <a:cs typeface="Traditional Arabic"/>
              </a:rPr>
            </a:br>
            <a:r>
              <a:rPr lang="ar-SA" b="1" dirty="0" smtClean="0">
                <a:latin typeface="Traditional Arabic"/>
                <a:ea typeface="Times New Roman"/>
                <a:cs typeface="Traditional Arabic"/>
              </a:rPr>
              <a:t>    قام </a:t>
            </a:r>
            <a:r>
              <a:rPr lang="ar-SA" b="1" dirty="0" smtClean="0">
                <a:latin typeface="Traditional Arabic"/>
                <a:ea typeface="Times New Roman"/>
                <a:cs typeface="Traditional Arabic"/>
              </a:rPr>
              <a:t>زيد، وذهب عمرو .</a:t>
            </a:r>
            <a:endParaRPr lang="en-US" sz="1800" dirty="0" smtClean="0">
              <a:latin typeface="Times New Roman"/>
              <a:ea typeface="Times New Roman"/>
            </a:endParaRPr>
          </a:p>
          <a:p>
            <a:pPr algn="justLow" rtl="1">
              <a:spcAft>
                <a:spcPts val="0"/>
              </a:spcAft>
            </a:pPr>
            <a:r>
              <a:rPr lang="ar-SA" b="1" dirty="0" smtClean="0">
                <a:latin typeface="Traditional Arabic"/>
                <a:ea typeface="Times New Roman"/>
                <a:cs typeface="Traditional Arabic"/>
              </a:rPr>
              <a:t>فإن قيل : فَلِمَ كان إعرابه الرفع ؟</a:t>
            </a:r>
            <a:endParaRPr lang="en-US" sz="1800" dirty="0" smtClean="0">
              <a:latin typeface="Times New Roman"/>
              <a:ea typeface="Times New Roman"/>
            </a:endParaRPr>
          </a:p>
          <a:p>
            <a:pPr algn="justLow" rtl="1">
              <a:spcAft>
                <a:spcPts val="0"/>
              </a:spcAft>
            </a:pPr>
            <a:r>
              <a:rPr lang="ar-SA" b="1" dirty="0" smtClean="0">
                <a:latin typeface="Traditional Arabic"/>
                <a:ea typeface="Times New Roman"/>
                <a:cs typeface="Traditional Arabic"/>
              </a:rPr>
              <a:t>قيل : فرقاً بينه وبين المفعول .</a:t>
            </a:r>
            <a:endParaRPr lang="en-US" sz="1800" dirty="0" smtClean="0">
              <a:latin typeface="Times New Roman"/>
              <a:ea typeface="Times New Roman"/>
            </a:endParaRPr>
          </a:p>
          <a:p>
            <a:pPr algn="justLow" rtl="1">
              <a:spcAft>
                <a:spcPts val="0"/>
              </a:spcAft>
            </a:pPr>
            <a:r>
              <a:rPr lang="ar-SA" b="1" dirty="0" smtClean="0">
                <a:latin typeface="Traditional Arabic"/>
                <a:ea typeface="Times New Roman"/>
                <a:cs typeface="Traditional Arabic"/>
              </a:rPr>
              <a:t>فإن قيل : فهلا عكسوا ، وكان الفرق واقعاً .</a:t>
            </a:r>
            <a:endParaRPr lang="en-US" sz="1800" dirty="0" smtClean="0">
              <a:latin typeface="Times New Roman"/>
              <a:ea typeface="Times New Roman"/>
            </a:endParaRPr>
          </a:p>
          <a:p>
            <a:pPr algn="justLow" rtl="1">
              <a:spcAft>
                <a:spcPts val="0"/>
              </a:spcAft>
            </a:pPr>
            <a:r>
              <a:rPr lang="ar-SA" b="1" dirty="0" smtClean="0">
                <a:latin typeface="Traditional Arabic"/>
                <a:ea typeface="Times New Roman"/>
                <a:cs typeface="Traditional Arabic"/>
              </a:rPr>
              <a:t>       قيل </a:t>
            </a:r>
            <a:r>
              <a:rPr lang="ar-SA" b="1" dirty="0" smtClean="0">
                <a:latin typeface="Traditional Arabic"/>
                <a:ea typeface="Times New Roman"/>
                <a:cs typeface="Traditional Arabic"/>
              </a:rPr>
              <a:t>: لخمسة أوجه </a:t>
            </a:r>
            <a:r>
              <a:rPr lang="ar-SA" b="1" dirty="0" smtClean="0">
                <a:latin typeface="Traditional Arabic"/>
                <a:ea typeface="Times New Roman"/>
                <a:cs typeface="Traditional Arabic"/>
              </a:rPr>
              <a:t>:</a:t>
            </a:r>
            <a:endParaRPr lang="en-US" sz="1800" dirty="0" smtClean="0">
              <a:latin typeface="Times New Roman"/>
              <a:ea typeface="Times New Roman"/>
            </a:endParaRPr>
          </a:p>
        </p:txBody>
      </p:sp>
      <p:sp>
        <p:nvSpPr>
          <p:cNvPr id="4" name="Title 6"/>
          <p:cNvSpPr>
            <a:spLocks noGrp="1"/>
          </p:cNvSpPr>
          <p:nvPr>
            <p:ph type="title"/>
          </p:nvPr>
        </p:nvSpPr>
        <p:spPr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/>
          <a:lstStyle/>
          <a:p>
            <a:pPr algn="ctr" eaLnBrk="1" hangingPunct="1">
              <a:defRPr/>
            </a:pPr>
            <a:r>
              <a:rPr lang="en-US" dirty="0" smtClean="0">
                <a:solidFill>
                  <a:srgbClr val="C00000"/>
                </a:solidFill>
                <a:cs typeface="DecoType Thuluth" pitchFamily="2" charset="-78"/>
              </a:rPr>
              <a:t> </a:t>
            </a:r>
            <a:r>
              <a:rPr lang="ar-SA" dirty="0" smtClean="0">
                <a:solidFill>
                  <a:srgbClr val="C00000"/>
                </a:solidFill>
                <a:cs typeface="DecoType Thuluth" pitchFamily="2" charset="-78"/>
              </a:rPr>
              <a:t>أسرار العربية  لابن الأنباري</a:t>
            </a:r>
            <a:r>
              <a:rPr lang="en-US" dirty="0" smtClean="0">
                <a:solidFill>
                  <a:srgbClr val="C00000"/>
                </a:solidFill>
                <a:cs typeface="DecoType Thuluth" pitchFamily="2" charset="-78"/>
              </a:rPr>
              <a:t> </a:t>
            </a:r>
            <a:r>
              <a:rPr lang="ar-SA" dirty="0" smtClean="0">
                <a:solidFill>
                  <a:srgbClr val="C00000"/>
                </a:solidFill>
                <a:cs typeface="DecoType Thuluth" pitchFamily="2" charset="-78"/>
              </a:rPr>
              <a:t>  كتاب :</a:t>
            </a:r>
            <a:endParaRPr lang="en-US" dirty="0">
              <a:solidFill>
                <a:srgbClr val="C00000"/>
              </a:solidFill>
              <a:cs typeface="DecoType Thuluth" pitchFamily="2" charset="-78"/>
            </a:endParaRPr>
          </a:p>
        </p:txBody>
      </p:sp>
    </p:spTree>
  </p:cSld>
  <p:clrMapOvr>
    <a:masterClrMapping/>
  </p:clrMapOvr>
  <p:transition>
    <p:push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228600" y="1600200"/>
            <a:ext cx="9448800" cy="4525963"/>
          </a:xfrm>
        </p:spPr>
        <p:txBody>
          <a:bodyPr/>
          <a:lstStyle/>
          <a:p>
            <a:pPr algn="justLow" rtl="1">
              <a:spcAft>
                <a:spcPts val="0"/>
              </a:spcAft>
            </a:pPr>
            <a:r>
              <a:rPr lang="ar-SA" b="1" dirty="0" smtClean="0">
                <a:solidFill>
                  <a:srgbClr val="002060"/>
                </a:solidFill>
                <a:latin typeface="Traditional Arabic"/>
                <a:ea typeface="Times New Roman"/>
                <a:cs typeface="Traditional Arabic"/>
              </a:rPr>
              <a:t>بدأ ابن الأنباري باب الفاعل بتعريفه، ثم ذكر علة </a:t>
            </a:r>
            <a:r>
              <a:rPr lang="ar-SA" b="1" dirty="0" smtClean="0">
                <a:solidFill>
                  <a:srgbClr val="002060"/>
                </a:solidFill>
                <a:latin typeface="Traditional Arabic"/>
                <a:ea typeface="Times New Roman"/>
                <a:cs typeface="Traditional Arabic"/>
              </a:rPr>
              <a:t>رفعه، </a:t>
            </a:r>
            <a:r>
              <a:rPr lang="ar-SA" b="1" dirty="0" smtClean="0">
                <a:solidFill>
                  <a:srgbClr val="002060"/>
                </a:solidFill>
                <a:latin typeface="Traditional Arabic"/>
                <a:ea typeface="Times New Roman"/>
                <a:cs typeface="Traditional Arabic"/>
              </a:rPr>
              <a:t>وهي التفريق بينه وبين المفعول، ثم أتبعها بعلل عدم العكس في الإعراب بين الفاعل والمفعول، وهي </a:t>
            </a:r>
            <a:r>
              <a:rPr lang="ar-SA" b="1" dirty="0" smtClean="0">
                <a:solidFill>
                  <a:srgbClr val="002060"/>
                </a:solidFill>
                <a:latin typeface="Traditional Arabic"/>
                <a:ea typeface="Times New Roman"/>
                <a:cs typeface="Traditional Arabic"/>
              </a:rPr>
              <a:t>خمس:</a:t>
            </a:r>
            <a:endParaRPr lang="en-US" sz="1800" dirty="0" smtClean="0">
              <a:solidFill>
                <a:srgbClr val="002060"/>
              </a:solidFill>
              <a:latin typeface="Times New Roman"/>
              <a:ea typeface="Times New Roman"/>
            </a:endParaRPr>
          </a:p>
          <a:p>
            <a:pPr algn="justLow" rtl="1">
              <a:spcAft>
                <a:spcPts val="0"/>
              </a:spcAft>
            </a:pPr>
            <a:r>
              <a:rPr lang="ar-SA" b="1" dirty="0" smtClean="0">
                <a:solidFill>
                  <a:srgbClr val="FF0000"/>
                </a:solidFill>
                <a:latin typeface="Traditional Arabic"/>
                <a:ea typeface="Times New Roman"/>
                <a:cs typeface="Traditional Arabic"/>
              </a:rPr>
              <a:t>1. الثقل : </a:t>
            </a:r>
            <a:r>
              <a:rPr lang="ar-SA" b="1" dirty="0" smtClean="0">
                <a:solidFill>
                  <a:srgbClr val="0070C0"/>
                </a:solidFill>
                <a:latin typeface="Traditional Arabic"/>
                <a:ea typeface="Times New Roman"/>
                <a:cs typeface="Traditional Arabic"/>
              </a:rPr>
              <a:t>الرفع أثقل من النصب، والفاعل واحد، والمفاعيل كثيرة، والعرب تحب التخفيف، فجعلت الثقيل ( الرفع ) في الواحد، والخفيف ( النصب ) في الكثير، وهي المفاعيل . يقول ابن الأنباري :</a:t>
            </a:r>
            <a:endParaRPr lang="en-US" sz="1800" dirty="0" smtClean="0">
              <a:solidFill>
                <a:srgbClr val="0070C0"/>
              </a:solidFill>
              <a:latin typeface="Times New Roman"/>
              <a:ea typeface="Times New Roman"/>
            </a:endParaRPr>
          </a:p>
          <a:p>
            <a:pPr algn="justLow" rtl="1">
              <a:spcAft>
                <a:spcPts val="0"/>
              </a:spcAft>
            </a:pPr>
            <a:r>
              <a:rPr lang="ar-SA" b="1" dirty="0" smtClean="0">
                <a:latin typeface="Traditional Arabic"/>
                <a:ea typeface="Times New Roman"/>
                <a:cs typeface="Traditional Arabic"/>
              </a:rPr>
              <a:t>الوجه الأول : هو أن الفعل لا يكون له إلا فاعل واحد، ويكون له مفعولات كثيرة، فمنه ما يتعدى إلى مفعول واحد، ومنه ما يتعدى إلى مفعولين، ومنه ما يتعدى </a:t>
            </a:r>
            <a:r>
              <a:rPr lang="ar-SA" b="1" dirty="0" smtClean="0">
                <a:latin typeface="Traditional Arabic"/>
                <a:ea typeface="Times New Roman"/>
                <a:cs typeface="Traditional Arabic"/>
              </a:rPr>
              <a:t/>
            </a:r>
            <a:br>
              <a:rPr lang="ar-SA" b="1" dirty="0" smtClean="0">
                <a:latin typeface="Traditional Arabic"/>
                <a:ea typeface="Times New Roman"/>
                <a:cs typeface="Traditional Arabic"/>
              </a:rPr>
            </a:br>
            <a:r>
              <a:rPr lang="ar-SA" b="1" dirty="0" smtClean="0">
                <a:latin typeface="Traditional Arabic"/>
                <a:ea typeface="Times New Roman"/>
                <a:cs typeface="Traditional Arabic"/>
              </a:rPr>
              <a:t>إلى </a:t>
            </a:r>
            <a:r>
              <a:rPr lang="ar-SA" b="1" dirty="0" smtClean="0">
                <a:latin typeface="Traditional Arabic"/>
                <a:ea typeface="Times New Roman"/>
                <a:cs typeface="Traditional Arabic"/>
              </a:rPr>
              <a:t>ثلاثة مفعولين، مع أنه يتعدى إلى خمسة أشياء، وهي : المصدر وظرف الزمان </a:t>
            </a:r>
            <a:r>
              <a:rPr lang="ar-SA" b="1" dirty="0" smtClean="0">
                <a:latin typeface="Traditional Arabic"/>
                <a:ea typeface="Times New Roman"/>
                <a:cs typeface="Traditional Arabic"/>
              </a:rPr>
              <a:t/>
            </a:r>
            <a:br>
              <a:rPr lang="ar-SA" b="1" dirty="0" smtClean="0">
                <a:latin typeface="Traditional Arabic"/>
                <a:ea typeface="Times New Roman"/>
                <a:cs typeface="Traditional Arabic"/>
              </a:rPr>
            </a:br>
            <a:r>
              <a:rPr lang="ar-SA" b="1" dirty="0" smtClean="0">
                <a:latin typeface="Traditional Arabic"/>
                <a:ea typeface="Times New Roman"/>
                <a:cs typeface="Traditional Arabic"/>
              </a:rPr>
              <a:t>       وظرف </a:t>
            </a:r>
            <a:r>
              <a:rPr lang="ar-SA" b="1" dirty="0" smtClean="0">
                <a:latin typeface="Traditional Arabic"/>
                <a:ea typeface="Times New Roman"/>
                <a:cs typeface="Traditional Arabic"/>
              </a:rPr>
              <a:t>المكان والمفعول له والحال . </a:t>
            </a:r>
            <a:endParaRPr lang="en-US" sz="1800" dirty="0" smtClean="0">
              <a:latin typeface="Times New Roman"/>
              <a:ea typeface="Times New Roman"/>
            </a:endParaRPr>
          </a:p>
        </p:txBody>
      </p:sp>
      <p:sp>
        <p:nvSpPr>
          <p:cNvPr id="4" name="Title 6"/>
          <p:cNvSpPr>
            <a:spLocks noGrp="1"/>
          </p:cNvSpPr>
          <p:nvPr>
            <p:ph type="title"/>
          </p:nvPr>
        </p:nvSpPr>
        <p:spPr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/>
          <a:lstStyle/>
          <a:p>
            <a:pPr algn="ctr" eaLnBrk="1" hangingPunct="1">
              <a:defRPr/>
            </a:pPr>
            <a:r>
              <a:rPr lang="en-US" dirty="0" smtClean="0">
                <a:solidFill>
                  <a:srgbClr val="C00000"/>
                </a:solidFill>
                <a:cs typeface="DecoType Thuluth" pitchFamily="2" charset="-78"/>
              </a:rPr>
              <a:t> </a:t>
            </a:r>
            <a:r>
              <a:rPr lang="ar-SA" dirty="0" smtClean="0">
                <a:solidFill>
                  <a:srgbClr val="C00000"/>
                </a:solidFill>
                <a:cs typeface="DecoType Thuluth" pitchFamily="2" charset="-78"/>
              </a:rPr>
              <a:t>أسرار العربية  لابن الأنباري</a:t>
            </a:r>
            <a:r>
              <a:rPr lang="en-US" dirty="0" smtClean="0">
                <a:solidFill>
                  <a:srgbClr val="C00000"/>
                </a:solidFill>
                <a:cs typeface="DecoType Thuluth" pitchFamily="2" charset="-78"/>
              </a:rPr>
              <a:t> </a:t>
            </a:r>
            <a:r>
              <a:rPr lang="ar-SA" dirty="0" smtClean="0">
                <a:solidFill>
                  <a:srgbClr val="C00000"/>
                </a:solidFill>
                <a:cs typeface="DecoType Thuluth" pitchFamily="2" charset="-78"/>
              </a:rPr>
              <a:t>  كتاب :</a:t>
            </a:r>
            <a:endParaRPr lang="en-US" dirty="0">
              <a:solidFill>
                <a:srgbClr val="C00000"/>
              </a:solidFill>
              <a:cs typeface="DecoType Thuluth" pitchFamily="2" charset="-78"/>
            </a:endParaRPr>
          </a:p>
        </p:txBody>
      </p:sp>
    </p:spTree>
  </p:cSld>
  <p:clrMapOvr>
    <a:masterClrMapping/>
  </p:clrMapOvr>
  <p:transition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Low" rtl="1">
              <a:spcAft>
                <a:spcPts val="0"/>
              </a:spcAft>
            </a:pPr>
            <a:r>
              <a:rPr lang="en-US" b="1" dirty="0" smtClean="0">
                <a:latin typeface="Traditional Arabic"/>
                <a:ea typeface="Times New Roman"/>
                <a:cs typeface="Traditional Arabic"/>
              </a:rPr>
              <a:t> </a:t>
            </a:r>
            <a:r>
              <a:rPr lang="ar-SA" b="1" dirty="0" smtClean="0">
                <a:latin typeface="Traditional Arabic"/>
                <a:ea typeface="Times New Roman"/>
                <a:cs typeface="Traditional Arabic"/>
              </a:rPr>
              <a:t>فإذا ثبت هذا، وأن الفاعل أقل من المفعول، والرفع أثقل، والفتح أخف، </a:t>
            </a:r>
            <a:r>
              <a:rPr lang="ar-SA" b="1" dirty="0" smtClean="0">
                <a:latin typeface="Traditional Arabic"/>
                <a:ea typeface="Times New Roman"/>
                <a:cs typeface="Traditional Arabic"/>
              </a:rPr>
              <a:t/>
            </a:r>
            <a:br>
              <a:rPr lang="ar-SA" b="1" dirty="0" smtClean="0">
                <a:latin typeface="Traditional Arabic"/>
                <a:ea typeface="Times New Roman"/>
                <a:cs typeface="Traditional Arabic"/>
              </a:rPr>
            </a:br>
            <a:r>
              <a:rPr lang="ar-SA" b="1" dirty="0" smtClean="0">
                <a:latin typeface="Traditional Arabic"/>
                <a:ea typeface="Times New Roman"/>
                <a:cs typeface="Traditional Arabic"/>
              </a:rPr>
              <a:t>أعطوا </a:t>
            </a:r>
            <a:r>
              <a:rPr lang="ar-SA" b="1" dirty="0" smtClean="0">
                <a:latin typeface="Traditional Arabic"/>
                <a:ea typeface="Times New Roman"/>
                <a:cs typeface="Traditional Arabic"/>
              </a:rPr>
              <a:t>الأقل الأثقل، والأكثر الأخف ؛ ليكون ثقل الرفع موازناً لقلة الفاعل، وخفة الفتح موازنة لكثرة المفعول .</a:t>
            </a:r>
            <a:endParaRPr lang="en-US" b="1" dirty="0" smtClean="0">
              <a:latin typeface="Traditional Arabic"/>
              <a:ea typeface="Times New Roman"/>
              <a:cs typeface="Traditional Arabic"/>
            </a:endParaRPr>
          </a:p>
          <a:p>
            <a:pPr algn="justLow" rtl="1">
              <a:spcAft>
                <a:spcPts val="0"/>
              </a:spcAft>
            </a:pPr>
            <a:r>
              <a:rPr lang="ar-SA" b="1" dirty="0" smtClean="0">
                <a:solidFill>
                  <a:srgbClr val="FF0000"/>
                </a:solidFill>
                <a:latin typeface="Traditional Arabic"/>
                <a:ea typeface="Times New Roman"/>
                <a:cs typeface="Traditional Arabic"/>
              </a:rPr>
              <a:t>2. شبه المبتدأ : </a:t>
            </a:r>
            <a:r>
              <a:rPr lang="ar-SA" b="1" dirty="0" smtClean="0">
                <a:solidFill>
                  <a:srgbClr val="0070C0"/>
                </a:solidFill>
                <a:latin typeface="Traditional Arabic"/>
                <a:ea typeface="Times New Roman"/>
                <a:cs typeface="Traditional Arabic"/>
              </a:rPr>
              <a:t>الفاعل أحد ركني الجملة الفعلية، كما أن المبتدأ أحد ركني الجملة الاسمية، ولذلك صار مرفوعاً كالمبتدأ . يقول ابن الأنباري :</a:t>
            </a:r>
            <a:endParaRPr lang="en-US" sz="1800" dirty="0" smtClean="0">
              <a:solidFill>
                <a:srgbClr val="0070C0"/>
              </a:solidFill>
              <a:latin typeface="Times New Roman"/>
              <a:ea typeface="Times New Roman"/>
            </a:endParaRPr>
          </a:p>
          <a:p>
            <a:pPr algn="justLow" rtl="1">
              <a:spcAft>
                <a:spcPts val="0"/>
              </a:spcAft>
            </a:pPr>
            <a:r>
              <a:rPr lang="ar-SA" b="1" dirty="0" smtClean="0">
                <a:latin typeface="Traditional Arabic"/>
                <a:ea typeface="Times New Roman"/>
                <a:cs typeface="Traditional Arabic"/>
              </a:rPr>
              <a:t>الوجه الثاني : أن الفاعل يشبه المبتدأ، والمبتدأ مرفوع، فكذلك ما أشبهه، </a:t>
            </a:r>
            <a:r>
              <a:rPr lang="ar-SA" b="1" dirty="0" smtClean="0">
                <a:latin typeface="Traditional Arabic"/>
                <a:ea typeface="Times New Roman"/>
                <a:cs typeface="Traditional Arabic"/>
              </a:rPr>
              <a:t/>
            </a:r>
            <a:br>
              <a:rPr lang="ar-SA" b="1" dirty="0" smtClean="0">
                <a:latin typeface="Traditional Arabic"/>
                <a:ea typeface="Times New Roman"/>
                <a:cs typeface="Traditional Arabic"/>
              </a:rPr>
            </a:br>
            <a:r>
              <a:rPr lang="ar-SA" b="1" dirty="0" smtClean="0">
                <a:latin typeface="Traditional Arabic"/>
                <a:ea typeface="Times New Roman"/>
                <a:cs typeface="Traditional Arabic"/>
              </a:rPr>
              <a:t>ووجه </a:t>
            </a:r>
            <a:r>
              <a:rPr lang="ar-SA" b="1" dirty="0" smtClean="0">
                <a:latin typeface="Traditional Arabic"/>
                <a:ea typeface="Times New Roman"/>
                <a:cs typeface="Traditional Arabic"/>
              </a:rPr>
              <a:t>الشبه بينهما : أن الفاعل يكون هو والفعل جملة، كما يكون المبتدأ </a:t>
            </a:r>
            <a:r>
              <a:rPr lang="ar-SA" b="1" dirty="0" smtClean="0">
                <a:latin typeface="Traditional Arabic"/>
                <a:ea typeface="Times New Roman"/>
                <a:cs typeface="Traditional Arabic"/>
              </a:rPr>
              <a:t/>
            </a:r>
            <a:br>
              <a:rPr lang="ar-SA" b="1" dirty="0" smtClean="0">
                <a:latin typeface="Traditional Arabic"/>
                <a:ea typeface="Times New Roman"/>
                <a:cs typeface="Traditional Arabic"/>
              </a:rPr>
            </a:br>
            <a:r>
              <a:rPr lang="ar-SA" b="1" dirty="0" smtClean="0">
                <a:latin typeface="Traditional Arabic"/>
                <a:ea typeface="Times New Roman"/>
                <a:cs typeface="Traditional Arabic"/>
              </a:rPr>
              <a:t>مع </a:t>
            </a:r>
            <a:r>
              <a:rPr lang="ar-SA" b="1" dirty="0" smtClean="0">
                <a:latin typeface="Traditional Arabic"/>
                <a:ea typeface="Times New Roman"/>
                <a:cs typeface="Traditional Arabic"/>
              </a:rPr>
              <a:t>الخبر جملة . </a:t>
            </a:r>
            <a:endParaRPr lang="en-US" sz="1800" dirty="0" smtClean="0">
              <a:latin typeface="Times New Roman"/>
              <a:ea typeface="Times New Roman"/>
            </a:endParaRPr>
          </a:p>
        </p:txBody>
      </p:sp>
      <p:sp>
        <p:nvSpPr>
          <p:cNvPr id="4" name="Title 6"/>
          <p:cNvSpPr>
            <a:spLocks noGrp="1"/>
          </p:cNvSpPr>
          <p:nvPr>
            <p:ph type="title"/>
          </p:nvPr>
        </p:nvSpPr>
        <p:spPr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/>
          <a:lstStyle/>
          <a:p>
            <a:pPr algn="ctr" eaLnBrk="1" hangingPunct="1">
              <a:defRPr/>
            </a:pPr>
            <a:r>
              <a:rPr lang="en-US" dirty="0" smtClean="0">
                <a:solidFill>
                  <a:srgbClr val="C00000"/>
                </a:solidFill>
                <a:cs typeface="DecoType Thuluth" pitchFamily="2" charset="-78"/>
              </a:rPr>
              <a:t> </a:t>
            </a:r>
            <a:r>
              <a:rPr lang="ar-SA" dirty="0" smtClean="0">
                <a:solidFill>
                  <a:srgbClr val="C00000"/>
                </a:solidFill>
                <a:cs typeface="DecoType Thuluth" pitchFamily="2" charset="-78"/>
              </a:rPr>
              <a:t>أسرار العربية  لابن الأنباري</a:t>
            </a:r>
            <a:r>
              <a:rPr lang="en-US" dirty="0" smtClean="0">
                <a:solidFill>
                  <a:srgbClr val="C00000"/>
                </a:solidFill>
                <a:cs typeface="DecoType Thuluth" pitchFamily="2" charset="-78"/>
              </a:rPr>
              <a:t> </a:t>
            </a:r>
            <a:r>
              <a:rPr lang="ar-SA" dirty="0" smtClean="0">
                <a:solidFill>
                  <a:srgbClr val="C00000"/>
                </a:solidFill>
                <a:cs typeface="DecoType Thuluth" pitchFamily="2" charset="-78"/>
              </a:rPr>
              <a:t>  كتاب :</a:t>
            </a:r>
            <a:endParaRPr lang="en-US" dirty="0">
              <a:solidFill>
                <a:srgbClr val="C00000"/>
              </a:solidFill>
              <a:cs typeface="DecoType Thuluth" pitchFamily="2" charset="-78"/>
            </a:endParaRPr>
          </a:p>
        </p:txBody>
      </p:sp>
    </p:spTree>
  </p:cSld>
  <p:clrMapOvr>
    <a:masterClrMapping/>
  </p:clrMapOvr>
  <p:transition>
    <p:cover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228600" y="1371600"/>
            <a:ext cx="9448800" cy="4952999"/>
          </a:xfrm>
        </p:spPr>
        <p:txBody>
          <a:bodyPr/>
          <a:lstStyle/>
          <a:p>
            <a:pPr algn="justLow" rtl="1">
              <a:spcAft>
                <a:spcPts val="0"/>
              </a:spcAft>
            </a:pPr>
            <a:r>
              <a:rPr lang="ar-SA" b="1" dirty="0" smtClean="0">
                <a:solidFill>
                  <a:srgbClr val="FF0000"/>
                </a:solidFill>
                <a:latin typeface="Traditional Arabic"/>
                <a:ea typeface="Times New Roman"/>
                <a:cs typeface="Traditional Arabic"/>
              </a:rPr>
              <a:t>3. القوة : </a:t>
            </a:r>
            <a:r>
              <a:rPr lang="ar-SA" b="1" dirty="0" smtClean="0">
                <a:solidFill>
                  <a:srgbClr val="0070C0"/>
                </a:solidFill>
                <a:latin typeface="Traditional Arabic"/>
                <a:ea typeface="Times New Roman"/>
                <a:cs typeface="Traditional Arabic"/>
              </a:rPr>
              <a:t>الرفع أقوى من النصب، والفاعل أقوى من </a:t>
            </a:r>
            <a:r>
              <a:rPr lang="ar-SA" b="1" dirty="0" smtClean="0">
                <a:solidFill>
                  <a:srgbClr val="0070C0"/>
                </a:solidFill>
                <a:latin typeface="Traditional Arabic"/>
                <a:ea typeface="Times New Roman"/>
                <a:cs typeface="Traditional Arabic"/>
              </a:rPr>
              <a:t>المفعول ؛ </a:t>
            </a:r>
            <a:r>
              <a:rPr lang="ar-SA" b="1" dirty="0" smtClean="0">
                <a:solidFill>
                  <a:srgbClr val="0070C0"/>
                </a:solidFill>
                <a:latin typeface="Traditional Arabic"/>
                <a:ea typeface="Times New Roman"/>
                <a:cs typeface="Traditional Arabic"/>
              </a:rPr>
              <a:t>لأنه ركن الجملة </a:t>
            </a:r>
            <a:r>
              <a:rPr lang="ar-SA" b="1" dirty="0" smtClean="0">
                <a:solidFill>
                  <a:srgbClr val="0070C0"/>
                </a:solidFill>
                <a:latin typeface="Traditional Arabic"/>
                <a:ea typeface="Times New Roman"/>
                <a:cs typeface="Traditional Arabic"/>
              </a:rPr>
              <a:t/>
            </a:r>
            <a:br>
              <a:rPr lang="ar-SA" b="1" dirty="0" smtClean="0">
                <a:solidFill>
                  <a:srgbClr val="0070C0"/>
                </a:solidFill>
                <a:latin typeface="Traditional Arabic"/>
                <a:ea typeface="Times New Roman"/>
                <a:cs typeface="Traditional Arabic"/>
              </a:rPr>
            </a:br>
            <a:r>
              <a:rPr lang="ar-SA" b="1" dirty="0" smtClean="0">
                <a:solidFill>
                  <a:srgbClr val="0070C0"/>
                </a:solidFill>
                <a:latin typeface="Traditional Arabic"/>
                <a:ea typeface="Times New Roman"/>
                <a:cs typeface="Traditional Arabic"/>
              </a:rPr>
              <a:t>لا </a:t>
            </a:r>
            <a:r>
              <a:rPr lang="ar-SA" b="1" dirty="0" smtClean="0">
                <a:solidFill>
                  <a:srgbClr val="0070C0"/>
                </a:solidFill>
                <a:latin typeface="Traditional Arabic"/>
                <a:ea typeface="Times New Roman"/>
                <a:cs typeface="Traditional Arabic"/>
              </a:rPr>
              <a:t>يحذف، ولذلك كان الأقوى للأقوى . يقول ابن الأنباري :</a:t>
            </a:r>
            <a:endParaRPr lang="en-US" sz="1800" dirty="0" smtClean="0">
              <a:solidFill>
                <a:srgbClr val="0070C0"/>
              </a:solidFill>
              <a:latin typeface="Times New Roman"/>
              <a:ea typeface="Times New Roman"/>
            </a:endParaRPr>
          </a:p>
          <a:p>
            <a:pPr algn="justLow" rtl="1">
              <a:spcAft>
                <a:spcPts val="0"/>
              </a:spcAft>
            </a:pPr>
            <a:r>
              <a:rPr lang="ar-SA" b="1" dirty="0" smtClean="0">
                <a:latin typeface="Traditional Arabic"/>
                <a:ea typeface="Times New Roman"/>
                <a:cs typeface="Traditional Arabic"/>
              </a:rPr>
              <a:t>الوجه الثالث : أن الفاعل أقوى من المفعول، فأعطي الفاعل الذي هو الأقوى - الأقوى وهو الرفع، وأعطي المفعول الذي هو الأضعف - الأضعف وهو النصب .</a:t>
            </a:r>
            <a:endParaRPr lang="en-US" sz="1800" dirty="0" smtClean="0">
              <a:latin typeface="Times New Roman"/>
              <a:ea typeface="Times New Roman"/>
            </a:endParaRPr>
          </a:p>
          <a:p>
            <a:pPr algn="justLow" rtl="1">
              <a:spcAft>
                <a:spcPts val="0"/>
              </a:spcAft>
            </a:pPr>
            <a:r>
              <a:rPr lang="ar-SA" b="1" dirty="0" smtClean="0">
                <a:solidFill>
                  <a:srgbClr val="FF0000"/>
                </a:solidFill>
                <a:latin typeface="Traditional Arabic"/>
                <a:ea typeface="Times New Roman"/>
                <a:cs typeface="Traditional Arabic"/>
              </a:rPr>
              <a:t>4. الأولية : </a:t>
            </a:r>
            <a:r>
              <a:rPr lang="ar-SA" b="1" dirty="0" smtClean="0">
                <a:solidFill>
                  <a:srgbClr val="0070C0"/>
                </a:solidFill>
                <a:latin typeface="Traditional Arabic"/>
                <a:ea typeface="Times New Roman"/>
                <a:cs typeface="Traditional Arabic"/>
              </a:rPr>
              <a:t>الرفع قبل النصب، والفاعل قبل المفعول، فكان الأول للأول .</a:t>
            </a:r>
            <a:endParaRPr lang="en-US" sz="1800" dirty="0" smtClean="0">
              <a:solidFill>
                <a:srgbClr val="0070C0"/>
              </a:solidFill>
              <a:latin typeface="Times New Roman"/>
              <a:ea typeface="Times New Roman"/>
            </a:endParaRPr>
          </a:p>
          <a:p>
            <a:pPr algn="justLow" rtl="1">
              <a:spcAft>
                <a:spcPts val="0"/>
              </a:spcAft>
            </a:pPr>
            <a:r>
              <a:rPr lang="ar-SA" b="1" dirty="0" smtClean="0">
                <a:latin typeface="Traditional Arabic"/>
                <a:ea typeface="Times New Roman"/>
                <a:cs typeface="Traditional Arabic"/>
              </a:rPr>
              <a:t>الوجه الرابع : أن الفاعل أول، والرفع أول، والمفعول آخر، والنصب آخر، </a:t>
            </a:r>
            <a:r>
              <a:rPr lang="ar-SA" b="1" dirty="0" smtClean="0">
                <a:latin typeface="Traditional Arabic"/>
                <a:ea typeface="Times New Roman"/>
                <a:cs typeface="Traditional Arabic"/>
              </a:rPr>
              <a:t/>
            </a:r>
            <a:br>
              <a:rPr lang="ar-SA" b="1" dirty="0" smtClean="0">
                <a:latin typeface="Traditional Arabic"/>
                <a:ea typeface="Times New Roman"/>
                <a:cs typeface="Traditional Arabic"/>
              </a:rPr>
            </a:br>
            <a:r>
              <a:rPr lang="ar-SA" b="1" dirty="0" smtClean="0">
                <a:latin typeface="Traditional Arabic"/>
                <a:ea typeface="Times New Roman"/>
                <a:cs typeface="Traditional Arabic"/>
              </a:rPr>
              <a:t>فأعطي </a:t>
            </a:r>
            <a:r>
              <a:rPr lang="ar-SA" b="1" dirty="0" smtClean="0">
                <a:latin typeface="Traditional Arabic"/>
                <a:ea typeface="Times New Roman"/>
                <a:cs typeface="Traditional Arabic"/>
              </a:rPr>
              <a:t>الأول الأول، والآخر الآخر .</a:t>
            </a:r>
            <a:endParaRPr lang="en-US" sz="1800" dirty="0" smtClean="0">
              <a:latin typeface="Times New Roman"/>
              <a:ea typeface="Times New Roman"/>
            </a:endParaRPr>
          </a:p>
          <a:p>
            <a:pPr algn="justLow" rtl="1">
              <a:spcAft>
                <a:spcPts val="0"/>
              </a:spcAft>
            </a:pPr>
            <a:r>
              <a:rPr lang="ar-SA" b="1" dirty="0" smtClean="0">
                <a:solidFill>
                  <a:srgbClr val="FF0000"/>
                </a:solidFill>
                <a:latin typeface="Traditional Arabic"/>
                <a:ea typeface="Times New Roman"/>
                <a:cs typeface="Traditional Arabic"/>
              </a:rPr>
              <a:t>5. الرد : </a:t>
            </a:r>
            <a:r>
              <a:rPr lang="ar-SA" b="1" dirty="0" smtClean="0">
                <a:solidFill>
                  <a:srgbClr val="0070C0"/>
                </a:solidFill>
                <a:latin typeface="Traditional Arabic"/>
                <a:ea typeface="Times New Roman"/>
                <a:cs typeface="Traditional Arabic"/>
              </a:rPr>
              <a:t>أن المقارنة مردودة، فالمقصود التفريق بين الفاعل والمفعول بأي إعراب .</a:t>
            </a:r>
            <a:endParaRPr lang="en-US" sz="1800" dirty="0" smtClean="0">
              <a:solidFill>
                <a:srgbClr val="0070C0"/>
              </a:solidFill>
              <a:latin typeface="Times New Roman"/>
              <a:ea typeface="Times New Roman"/>
            </a:endParaRPr>
          </a:p>
          <a:p>
            <a:pPr algn="justLow" rtl="1">
              <a:spcAft>
                <a:spcPts val="0"/>
              </a:spcAft>
            </a:pPr>
            <a:r>
              <a:rPr lang="ar-SA" b="1" dirty="0" smtClean="0">
                <a:latin typeface="Traditional Arabic"/>
                <a:ea typeface="Times New Roman"/>
                <a:cs typeface="Traditional Arabic"/>
              </a:rPr>
              <a:t>   الخامس : </a:t>
            </a:r>
            <a:r>
              <a:rPr lang="ar-SA" b="1" dirty="0" smtClean="0">
                <a:latin typeface="Traditional Arabic"/>
                <a:ea typeface="Times New Roman"/>
                <a:cs typeface="Traditional Arabic"/>
              </a:rPr>
              <a:t>أن هذا السؤال لا </a:t>
            </a:r>
            <a:r>
              <a:rPr lang="ar-SA" b="1" dirty="0" smtClean="0">
                <a:latin typeface="Traditional Arabic"/>
                <a:ea typeface="Times New Roman"/>
                <a:cs typeface="Traditional Arabic"/>
              </a:rPr>
              <a:t>يلزم؛ </a:t>
            </a:r>
            <a:r>
              <a:rPr lang="ar-SA" b="1" dirty="0" smtClean="0">
                <a:latin typeface="Traditional Arabic"/>
                <a:ea typeface="Times New Roman"/>
                <a:cs typeface="Traditional Arabic"/>
              </a:rPr>
              <a:t>لأنه لم يكن لغرض إلا مجرد </a:t>
            </a:r>
            <a:r>
              <a:rPr lang="ar-SA" b="1" dirty="0" smtClean="0">
                <a:latin typeface="Traditional Arabic"/>
                <a:ea typeface="Times New Roman"/>
                <a:cs typeface="Traditional Arabic"/>
              </a:rPr>
              <a:t>الفرق وقد </a:t>
            </a:r>
            <a:r>
              <a:rPr lang="ar-SA" b="1" dirty="0" smtClean="0">
                <a:latin typeface="Traditional Arabic"/>
                <a:ea typeface="Times New Roman"/>
                <a:cs typeface="Traditional Arabic"/>
              </a:rPr>
              <a:t>حصل </a:t>
            </a:r>
            <a:r>
              <a:rPr lang="ar-SA" b="1" dirty="0" smtClean="0">
                <a:latin typeface="Traditional Arabic"/>
                <a:ea typeface="Times New Roman"/>
                <a:cs typeface="Traditional Arabic"/>
              </a:rPr>
              <a:t>.</a:t>
            </a:r>
            <a:endParaRPr lang="en-US" sz="1800" dirty="0" smtClean="0">
              <a:latin typeface="Times New Roman"/>
              <a:ea typeface="Times New Roman"/>
            </a:endParaRPr>
          </a:p>
        </p:txBody>
      </p:sp>
      <p:sp>
        <p:nvSpPr>
          <p:cNvPr id="4" name="Title 6"/>
          <p:cNvSpPr>
            <a:spLocks noGrp="1"/>
          </p:cNvSpPr>
          <p:nvPr>
            <p:ph type="title"/>
          </p:nvPr>
        </p:nvSpPr>
        <p:spPr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/>
          <a:lstStyle/>
          <a:p>
            <a:pPr algn="ctr" eaLnBrk="1" hangingPunct="1">
              <a:defRPr/>
            </a:pPr>
            <a:r>
              <a:rPr lang="en-US" dirty="0" smtClean="0">
                <a:solidFill>
                  <a:srgbClr val="C00000"/>
                </a:solidFill>
                <a:cs typeface="DecoType Thuluth" pitchFamily="2" charset="-78"/>
              </a:rPr>
              <a:t> </a:t>
            </a:r>
            <a:r>
              <a:rPr lang="ar-SA" dirty="0" smtClean="0">
                <a:solidFill>
                  <a:srgbClr val="C00000"/>
                </a:solidFill>
                <a:cs typeface="DecoType Thuluth" pitchFamily="2" charset="-78"/>
              </a:rPr>
              <a:t>أسرار العربية  لابن الأنباري</a:t>
            </a:r>
            <a:r>
              <a:rPr lang="en-US" dirty="0" smtClean="0">
                <a:solidFill>
                  <a:srgbClr val="C00000"/>
                </a:solidFill>
                <a:cs typeface="DecoType Thuluth" pitchFamily="2" charset="-78"/>
              </a:rPr>
              <a:t> </a:t>
            </a:r>
            <a:r>
              <a:rPr lang="ar-SA" dirty="0" smtClean="0">
                <a:solidFill>
                  <a:srgbClr val="C00000"/>
                </a:solidFill>
                <a:cs typeface="DecoType Thuluth" pitchFamily="2" charset="-78"/>
              </a:rPr>
              <a:t>  كتاب :</a:t>
            </a:r>
            <a:endParaRPr lang="en-US" dirty="0">
              <a:solidFill>
                <a:srgbClr val="C00000"/>
              </a:solidFill>
              <a:cs typeface="DecoType Thuluth" pitchFamily="2" charset="-78"/>
            </a:endParaRPr>
          </a:p>
        </p:txBody>
      </p:sp>
    </p:spTree>
  </p:cSld>
  <p:clrMapOvr>
    <a:masterClrMapping/>
  </p:clrMapOvr>
  <p:transition>
    <p:cover dir="r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Low" rtl="1">
              <a:spcAft>
                <a:spcPts val="0"/>
              </a:spcAft>
            </a:pPr>
            <a:r>
              <a:rPr lang="ar-SA" b="1" dirty="0" smtClean="0">
                <a:latin typeface="Traditional Arabic"/>
                <a:ea typeface="Times New Roman"/>
                <a:cs typeface="Traditional Arabic"/>
              </a:rPr>
              <a:t>فإن قيل : بماذا يرتفع الفاعل ؟</a:t>
            </a:r>
            <a:endParaRPr lang="en-US" sz="1800" dirty="0" smtClean="0">
              <a:latin typeface="Times New Roman"/>
              <a:ea typeface="Times New Roman"/>
            </a:endParaRPr>
          </a:p>
          <a:p>
            <a:pPr algn="justLow" rtl="1">
              <a:spcAft>
                <a:spcPts val="0"/>
              </a:spcAft>
            </a:pPr>
            <a:r>
              <a:rPr lang="ar-SA" b="1" dirty="0" smtClean="0">
                <a:latin typeface="Traditional Arabic"/>
                <a:ea typeface="Times New Roman"/>
                <a:cs typeface="Traditional Arabic"/>
              </a:rPr>
              <a:t>قيل : يرتفع بإسناد الفعل إليه، لا أنه احدث فعلاً على الحقيقة .</a:t>
            </a:r>
            <a:endParaRPr lang="en-US" sz="1800" dirty="0" smtClean="0">
              <a:latin typeface="Times New Roman"/>
              <a:ea typeface="Times New Roman"/>
            </a:endParaRPr>
          </a:p>
          <a:p>
            <a:pPr algn="justLow" rtl="1">
              <a:spcAft>
                <a:spcPts val="0"/>
              </a:spcAft>
            </a:pPr>
            <a:r>
              <a:rPr lang="ar-SA" b="1" dirty="0" smtClean="0">
                <a:latin typeface="Traditional Arabic"/>
                <a:ea typeface="Times New Roman"/>
                <a:cs typeface="Traditional Arabic"/>
              </a:rPr>
              <a:t>والذي يدل على ذلك : أنه يرتفع في النفي، كما يرتفع في الإيجاب، تقول : </a:t>
            </a:r>
            <a:r>
              <a:rPr lang="ar-SA" b="1" dirty="0" smtClean="0">
                <a:latin typeface="Traditional Arabic"/>
                <a:ea typeface="Times New Roman"/>
                <a:cs typeface="Traditional Arabic"/>
              </a:rPr>
              <a:t/>
            </a:r>
            <a:br>
              <a:rPr lang="ar-SA" b="1" dirty="0" smtClean="0">
                <a:latin typeface="Traditional Arabic"/>
                <a:ea typeface="Times New Roman"/>
                <a:cs typeface="Traditional Arabic"/>
              </a:rPr>
            </a:br>
            <a:r>
              <a:rPr lang="ar-SA" b="1" dirty="0" smtClean="0">
                <a:latin typeface="Traditional Arabic"/>
                <a:ea typeface="Times New Roman"/>
                <a:cs typeface="Traditional Arabic"/>
              </a:rPr>
              <a:t>ما </a:t>
            </a:r>
            <a:r>
              <a:rPr lang="ar-SA" b="1" dirty="0" smtClean="0">
                <a:latin typeface="Traditional Arabic"/>
                <a:ea typeface="Times New Roman"/>
                <a:cs typeface="Traditional Arabic"/>
              </a:rPr>
              <a:t>قام زيد، ولم يذهب عمرو، فترفعه وإن كنت قد نفيت عنه </a:t>
            </a:r>
            <a:r>
              <a:rPr lang="ar-SA" b="1" dirty="0" smtClean="0">
                <a:latin typeface="Traditional Arabic"/>
                <a:ea typeface="Times New Roman"/>
                <a:cs typeface="Traditional Arabic"/>
              </a:rPr>
              <a:t/>
            </a:r>
            <a:br>
              <a:rPr lang="ar-SA" b="1" dirty="0" smtClean="0">
                <a:latin typeface="Traditional Arabic"/>
                <a:ea typeface="Times New Roman"/>
                <a:cs typeface="Traditional Arabic"/>
              </a:rPr>
            </a:br>
            <a:r>
              <a:rPr lang="ar-SA" b="1" dirty="0" smtClean="0">
                <a:latin typeface="Traditional Arabic"/>
                <a:ea typeface="Times New Roman"/>
                <a:cs typeface="Traditional Arabic"/>
              </a:rPr>
              <a:t>القيام </a:t>
            </a:r>
            <a:r>
              <a:rPr lang="ar-SA" b="1" dirty="0" smtClean="0">
                <a:latin typeface="Traditional Arabic"/>
                <a:ea typeface="Times New Roman"/>
                <a:cs typeface="Traditional Arabic"/>
              </a:rPr>
              <a:t>والذهاب، كما لو أوجبتها له، نحو : قام زيد، وذهب عمرو، </a:t>
            </a:r>
            <a:r>
              <a:rPr lang="ar-SA" b="1" dirty="0" smtClean="0">
                <a:latin typeface="Traditional Arabic"/>
                <a:ea typeface="Times New Roman"/>
                <a:cs typeface="Traditional Arabic"/>
              </a:rPr>
              <a:t/>
            </a:r>
            <a:br>
              <a:rPr lang="ar-SA" b="1" dirty="0" smtClean="0">
                <a:latin typeface="Traditional Arabic"/>
                <a:ea typeface="Times New Roman"/>
                <a:cs typeface="Traditional Arabic"/>
              </a:rPr>
            </a:br>
            <a:r>
              <a:rPr lang="ar-SA" b="1" dirty="0" smtClean="0">
                <a:latin typeface="Traditional Arabic"/>
                <a:ea typeface="Times New Roman"/>
                <a:cs typeface="Traditional Arabic"/>
              </a:rPr>
              <a:t>وما </a:t>
            </a:r>
            <a:r>
              <a:rPr lang="ar-SA" b="1" dirty="0" smtClean="0">
                <a:latin typeface="Traditional Arabic"/>
                <a:ea typeface="Times New Roman"/>
                <a:cs typeface="Traditional Arabic"/>
              </a:rPr>
              <a:t>أشبه ذلك .</a:t>
            </a:r>
            <a:endParaRPr lang="en-US" sz="1800" dirty="0" smtClean="0">
              <a:latin typeface="Times New Roman"/>
              <a:ea typeface="Times New Roman"/>
            </a:endParaRPr>
          </a:p>
          <a:p>
            <a:pPr algn="justLow" rtl="1">
              <a:spcAft>
                <a:spcPts val="0"/>
              </a:spcAft>
            </a:pPr>
            <a:r>
              <a:rPr lang="ar-SA" b="1" dirty="0" smtClean="0">
                <a:solidFill>
                  <a:srgbClr val="002060"/>
                </a:solidFill>
                <a:latin typeface="Traditional Arabic"/>
                <a:ea typeface="Times New Roman"/>
                <a:cs typeface="Traditional Arabic"/>
              </a:rPr>
              <a:t>يذكر ابن الأنباري هنا أن رافع الفاعل هو الفعل </a:t>
            </a:r>
            <a:r>
              <a:rPr lang="ar-SA" b="1" dirty="0" smtClean="0">
                <a:solidFill>
                  <a:srgbClr val="002060"/>
                </a:solidFill>
                <a:latin typeface="Traditional Arabic"/>
                <a:ea typeface="Times New Roman"/>
                <a:cs typeface="Traditional Arabic"/>
              </a:rPr>
              <a:t>.</a:t>
            </a:r>
            <a:endParaRPr lang="en-US" sz="1800" dirty="0" smtClean="0">
              <a:solidFill>
                <a:srgbClr val="002060"/>
              </a:solidFill>
              <a:latin typeface="Times New Roman"/>
              <a:ea typeface="Times New Roman"/>
            </a:endParaRPr>
          </a:p>
        </p:txBody>
      </p:sp>
      <p:sp>
        <p:nvSpPr>
          <p:cNvPr id="4" name="Title 6"/>
          <p:cNvSpPr>
            <a:spLocks noGrp="1"/>
          </p:cNvSpPr>
          <p:nvPr>
            <p:ph type="title"/>
          </p:nvPr>
        </p:nvSpPr>
        <p:spPr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/>
          <a:lstStyle/>
          <a:p>
            <a:pPr algn="ctr" eaLnBrk="1" hangingPunct="1">
              <a:defRPr/>
            </a:pPr>
            <a:r>
              <a:rPr lang="en-US" dirty="0" smtClean="0">
                <a:solidFill>
                  <a:srgbClr val="C00000"/>
                </a:solidFill>
                <a:cs typeface="DecoType Thuluth" pitchFamily="2" charset="-78"/>
              </a:rPr>
              <a:t> </a:t>
            </a:r>
            <a:r>
              <a:rPr lang="ar-SA" dirty="0" smtClean="0">
                <a:solidFill>
                  <a:srgbClr val="C00000"/>
                </a:solidFill>
                <a:cs typeface="DecoType Thuluth" pitchFamily="2" charset="-78"/>
              </a:rPr>
              <a:t>أسرار العربية  لابن الأنباري</a:t>
            </a:r>
            <a:r>
              <a:rPr lang="en-US" dirty="0" smtClean="0">
                <a:solidFill>
                  <a:srgbClr val="C00000"/>
                </a:solidFill>
                <a:cs typeface="DecoType Thuluth" pitchFamily="2" charset="-78"/>
              </a:rPr>
              <a:t> </a:t>
            </a:r>
            <a:r>
              <a:rPr lang="ar-SA" dirty="0" smtClean="0">
                <a:solidFill>
                  <a:srgbClr val="C00000"/>
                </a:solidFill>
                <a:cs typeface="DecoType Thuluth" pitchFamily="2" charset="-78"/>
              </a:rPr>
              <a:t>  كتاب :</a:t>
            </a:r>
            <a:endParaRPr lang="en-US" dirty="0">
              <a:solidFill>
                <a:srgbClr val="C00000"/>
              </a:solidFill>
              <a:cs typeface="DecoType Thuluth" pitchFamily="2" charset="-78"/>
            </a:endParaRPr>
          </a:p>
        </p:txBody>
      </p:sp>
    </p:spTree>
  </p:cSld>
  <p:clrMapOvr>
    <a:masterClrMapping/>
  </p:clrMapOvr>
  <p:transition>
    <p:blinds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495300" y="1447800"/>
            <a:ext cx="8915400" cy="4678363"/>
          </a:xfrm>
        </p:spPr>
        <p:txBody>
          <a:bodyPr/>
          <a:lstStyle/>
          <a:p>
            <a:pPr algn="justLow" rtl="1">
              <a:spcAft>
                <a:spcPts val="0"/>
              </a:spcAft>
            </a:pPr>
            <a:r>
              <a:rPr lang="ar-SA" b="1" dirty="0" smtClean="0">
                <a:solidFill>
                  <a:srgbClr val="002060"/>
                </a:solidFill>
                <a:latin typeface="Traditional Arabic"/>
                <a:ea typeface="Times New Roman"/>
                <a:cs typeface="Traditional Arabic"/>
              </a:rPr>
              <a:t>ثم ينبه على أمر يغفل عنه الكثير، وهو أن الفاعل ( مع أن اسمه : فاعل ) قد </a:t>
            </a:r>
            <a:r>
              <a:rPr lang="ar-SA" b="1" dirty="0" smtClean="0">
                <a:solidFill>
                  <a:srgbClr val="002060"/>
                </a:solidFill>
                <a:latin typeface="Traditional Arabic"/>
                <a:ea typeface="Times New Roman"/>
                <a:cs typeface="Traditional Arabic"/>
              </a:rPr>
              <a:t/>
            </a:r>
            <a:br>
              <a:rPr lang="ar-SA" b="1" dirty="0" smtClean="0">
                <a:solidFill>
                  <a:srgbClr val="002060"/>
                </a:solidFill>
                <a:latin typeface="Traditional Arabic"/>
                <a:ea typeface="Times New Roman"/>
                <a:cs typeface="Traditional Arabic"/>
              </a:rPr>
            </a:br>
            <a:r>
              <a:rPr lang="ar-SA" b="1" dirty="0" smtClean="0">
                <a:solidFill>
                  <a:srgbClr val="002060"/>
                </a:solidFill>
                <a:latin typeface="Traditional Arabic"/>
                <a:ea typeface="Times New Roman"/>
                <a:cs typeface="Traditional Arabic"/>
              </a:rPr>
              <a:t>لا </a:t>
            </a:r>
            <a:r>
              <a:rPr lang="ar-SA" b="1" dirty="0" smtClean="0">
                <a:solidFill>
                  <a:srgbClr val="002060"/>
                </a:solidFill>
                <a:latin typeface="Traditional Arabic"/>
                <a:ea typeface="Times New Roman"/>
                <a:cs typeface="Traditional Arabic"/>
              </a:rPr>
              <a:t>يكون هو فاعل الفعل، بل هو مجرد اسم أسند إليه الفعل، كما في الأفعال المنفية، مثل : ( ما قام محمد ) فـ( محمد ) لم يفعل القيام، ومثله : ( مات محمد ) مثلاً، فالموت وقع عليه، وليس هو الذي فعله، ولكن الفعل ( مات ) أسند إلى الفاعل ( محمد ) .</a:t>
            </a:r>
            <a:endParaRPr lang="en-US" sz="1800" dirty="0" smtClean="0">
              <a:solidFill>
                <a:srgbClr val="002060"/>
              </a:solidFill>
              <a:latin typeface="Times New Roman"/>
              <a:ea typeface="Times New Roman"/>
            </a:endParaRPr>
          </a:p>
          <a:p>
            <a:pPr algn="justLow" rtl="1">
              <a:spcAft>
                <a:spcPts val="0"/>
              </a:spcAft>
            </a:pPr>
            <a:r>
              <a:rPr lang="ar-SA" b="1" dirty="0" smtClean="0">
                <a:latin typeface="Traditional Arabic"/>
                <a:ea typeface="Times New Roman"/>
                <a:cs typeface="Traditional Arabic"/>
              </a:rPr>
              <a:t>فإن قيل : فلم لا يجوز تقديم الفاعل على الفعل ؟</a:t>
            </a:r>
            <a:endParaRPr lang="en-US" sz="1800" dirty="0" smtClean="0">
              <a:latin typeface="Times New Roman"/>
              <a:ea typeface="Times New Roman"/>
            </a:endParaRPr>
          </a:p>
          <a:p>
            <a:pPr algn="justLow" rtl="1">
              <a:spcAft>
                <a:spcPts val="0"/>
              </a:spcAft>
            </a:pPr>
            <a:r>
              <a:rPr lang="ar-SA" b="1" dirty="0" smtClean="0">
                <a:latin typeface="Traditional Arabic"/>
                <a:ea typeface="Times New Roman"/>
                <a:cs typeface="Traditional Arabic"/>
              </a:rPr>
              <a:t>قيل : لأن الفاعل تنزل منزلة الجزء من الفعل .</a:t>
            </a:r>
            <a:endParaRPr lang="en-US" sz="1800" dirty="0" smtClean="0">
              <a:latin typeface="Times New Roman"/>
              <a:ea typeface="Times New Roman"/>
            </a:endParaRPr>
          </a:p>
          <a:p>
            <a:pPr algn="justLow" rtl="1">
              <a:spcAft>
                <a:spcPts val="0"/>
              </a:spcAft>
            </a:pPr>
            <a:r>
              <a:rPr lang="ar-SA" b="1" dirty="0" smtClean="0">
                <a:latin typeface="Traditional Arabic"/>
                <a:ea typeface="Times New Roman"/>
                <a:cs typeface="Traditional Arabic"/>
              </a:rPr>
              <a:t>والدليل على ذلك من سبعة أوجه :</a:t>
            </a:r>
            <a:endParaRPr lang="en-US" sz="1800" dirty="0" smtClean="0">
              <a:latin typeface="Times New Roman"/>
              <a:ea typeface="Times New Roman"/>
            </a:endParaRPr>
          </a:p>
          <a:p>
            <a:pPr algn="justLow" rtl="1">
              <a:spcAft>
                <a:spcPts val="0"/>
              </a:spcAft>
            </a:pPr>
            <a:r>
              <a:rPr lang="ar-SA" b="1" dirty="0" smtClean="0">
                <a:solidFill>
                  <a:srgbClr val="002060"/>
                </a:solidFill>
                <a:latin typeface="Traditional Arabic"/>
                <a:ea typeface="Times New Roman"/>
                <a:cs typeface="Traditional Arabic"/>
              </a:rPr>
              <a:t>وهنا يعرض ابن الأنباري للحكم النحوي ( لا يجوز تقدم الفاعل على فعله ) </a:t>
            </a:r>
            <a:r>
              <a:rPr lang="ar-SA" b="1" dirty="0" smtClean="0">
                <a:solidFill>
                  <a:srgbClr val="002060"/>
                </a:solidFill>
                <a:latin typeface="Traditional Arabic"/>
                <a:ea typeface="Times New Roman"/>
                <a:cs typeface="Traditional Arabic"/>
              </a:rPr>
              <a:t>.</a:t>
            </a:r>
            <a:endParaRPr lang="en-US" sz="1800" dirty="0" smtClean="0">
              <a:solidFill>
                <a:srgbClr val="002060"/>
              </a:solidFill>
              <a:latin typeface="Times New Roman"/>
              <a:ea typeface="Times New Roman"/>
            </a:endParaRPr>
          </a:p>
        </p:txBody>
      </p:sp>
      <p:sp>
        <p:nvSpPr>
          <p:cNvPr id="4" name="Title 6"/>
          <p:cNvSpPr>
            <a:spLocks noGrp="1"/>
          </p:cNvSpPr>
          <p:nvPr>
            <p:ph type="title"/>
          </p:nvPr>
        </p:nvSpPr>
        <p:spPr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/>
          <a:lstStyle/>
          <a:p>
            <a:pPr algn="ctr" eaLnBrk="1" hangingPunct="1">
              <a:defRPr/>
            </a:pPr>
            <a:r>
              <a:rPr lang="en-US" dirty="0" smtClean="0">
                <a:solidFill>
                  <a:srgbClr val="C00000"/>
                </a:solidFill>
                <a:cs typeface="DecoType Thuluth" pitchFamily="2" charset="-78"/>
              </a:rPr>
              <a:t> </a:t>
            </a:r>
            <a:r>
              <a:rPr lang="ar-SA" dirty="0" smtClean="0">
                <a:solidFill>
                  <a:srgbClr val="C00000"/>
                </a:solidFill>
                <a:cs typeface="DecoType Thuluth" pitchFamily="2" charset="-78"/>
              </a:rPr>
              <a:t>أسرار العربية  لابن الأنباري</a:t>
            </a:r>
            <a:r>
              <a:rPr lang="en-US" dirty="0" smtClean="0">
                <a:solidFill>
                  <a:srgbClr val="C00000"/>
                </a:solidFill>
                <a:cs typeface="DecoType Thuluth" pitchFamily="2" charset="-78"/>
              </a:rPr>
              <a:t> </a:t>
            </a:r>
            <a:r>
              <a:rPr lang="ar-SA" dirty="0" smtClean="0">
                <a:solidFill>
                  <a:srgbClr val="C00000"/>
                </a:solidFill>
                <a:cs typeface="DecoType Thuluth" pitchFamily="2" charset="-78"/>
              </a:rPr>
              <a:t>  كتاب :</a:t>
            </a:r>
            <a:endParaRPr lang="en-US" dirty="0">
              <a:solidFill>
                <a:srgbClr val="C00000"/>
              </a:solidFill>
              <a:cs typeface="DecoType Thuluth" pitchFamily="2" charset="-78"/>
            </a:endParaRPr>
          </a:p>
        </p:txBody>
      </p:sp>
    </p:spTree>
  </p:cSld>
  <p:clrMapOvr>
    <a:masterClrMapping/>
  </p:clrMapOvr>
  <p:transition>
    <p:check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Low" rtl="1">
              <a:spcAft>
                <a:spcPts val="0"/>
              </a:spcAft>
            </a:pPr>
            <a:r>
              <a:rPr lang="ar-SA" b="1" dirty="0" smtClean="0">
                <a:solidFill>
                  <a:srgbClr val="002060"/>
                </a:solidFill>
                <a:latin typeface="Traditional Arabic"/>
                <a:ea typeface="Times New Roman"/>
                <a:cs typeface="Traditional Arabic"/>
              </a:rPr>
              <a:t>ثم يذكر علة هذا الحكم، وهو أن الفاعل يعتبر جزءاً من الفعل .</a:t>
            </a:r>
            <a:endParaRPr lang="en-US" sz="1800" dirty="0" smtClean="0">
              <a:solidFill>
                <a:srgbClr val="002060"/>
              </a:solidFill>
              <a:latin typeface="Times New Roman"/>
              <a:ea typeface="Times New Roman"/>
            </a:endParaRPr>
          </a:p>
          <a:p>
            <a:pPr algn="justLow" rtl="1">
              <a:spcAft>
                <a:spcPts val="0"/>
              </a:spcAft>
            </a:pPr>
            <a:r>
              <a:rPr lang="ar-SA" b="1" dirty="0" smtClean="0">
                <a:solidFill>
                  <a:srgbClr val="002060"/>
                </a:solidFill>
                <a:latin typeface="Traditional Arabic"/>
                <a:ea typeface="Times New Roman"/>
                <a:cs typeface="Traditional Arabic"/>
              </a:rPr>
              <a:t>ويدلل لهذه العلة بعدة أدلة، منها :</a:t>
            </a:r>
            <a:endParaRPr lang="en-US" sz="1800" dirty="0" smtClean="0">
              <a:solidFill>
                <a:srgbClr val="002060"/>
              </a:solidFill>
              <a:latin typeface="Times New Roman"/>
              <a:ea typeface="Times New Roman"/>
            </a:endParaRPr>
          </a:p>
          <a:p>
            <a:pPr algn="justLow" rtl="1">
              <a:spcAft>
                <a:spcPts val="0"/>
              </a:spcAft>
            </a:pPr>
            <a:r>
              <a:rPr lang="ar-SA" b="1" dirty="0" smtClean="0">
                <a:solidFill>
                  <a:srgbClr val="FF0000"/>
                </a:solidFill>
                <a:latin typeface="Traditional Arabic"/>
                <a:ea typeface="Times New Roman"/>
                <a:cs typeface="Traditional Arabic"/>
              </a:rPr>
              <a:t>أولاً : </a:t>
            </a:r>
            <a:r>
              <a:rPr lang="ar-SA" b="1" dirty="0" smtClean="0">
                <a:solidFill>
                  <a:srgbClr val="0070C0"/>
                </a:solidFill>
                <a:latin typeface="Traditional Arabic"/>
                <a:ea typeface="Times New Roman"/>
                <a:cs typeface="Traditional Arabic"/>
              </a:rPr>
              <a:t>تخفيف الفعل بتسكين آخره إذا اتصل به فاعل ( ضمير )، مثل : </a:t>
            </a:r>
            <a:r>
              <a:rPr lang="ar-SA" b="1" dirty="0" smtClean="0">
                <a:solidFill>
                  <a:srgbClr val="0070C0"/>
                </a:solidFill>
                <a:latin typeface="Traditional Arabic"/>
                <a:ea typeface="Times New Roman"/>
                <a:cs typeface="Traditional Arabic"/>
              </a:rPr>
              <a:t/>
            </a:r>
            <a:br>
              <a:rPr lang="ar-SA" b="1" dirty="0" smtClean="0">
                <a:solidFill>
                  <a:srgbClr val="0070C0"/>
                </a:solidFill>
                <a:latin typeface="Traditional Arabic"/>
                <a:ea typeface="Times New Roman"/>
                <a:cs typeface="Traditional Arabic"/>
              </a:rPr>
            </a:br>
            <a:r>
              <a:rPr lang="ar-SA" b="1" dirty="0" smtClean="0">
                <a:solidFill>
                  <a:srgbClr val="0070C0"/>
                </a:solidFill>
                <a:latin typeface="Traditional Arabic"/>
                <a:ea typeface="Times New Roman"/>
                <a:cs typeface="Traditional Arabic"/>
              </a:rPr>
              <a:t>( </a:t>
            </a:r>
            <a:r>
              <a:rPr lang="ar-SA" b="1" dirty="0" smtClean="0">
                <a:solidFill>
                  <a:srgbClr val="0070C0"/>
                </a:solidFill>
                <a:latin typeface="Traditional Arabic"/>
                <a:ea typeface="Times New Roman"/>
                <a:cs typeface="Traditional Arabic"/>
              </a:rPr>
              <a:t>سَمِعْنَا محمداً )، وهذا يدل على أنهم يعتبرونها كلمة واحدة ؛ لأنه لا يجوز أن تتوالى أربع حركات في الكلمة الواحدة .</a:t>
            </a:r>
            <a:endParaRPr lang="en-US" sz="1800" dirty="0" smtClean="0">
              <a:solidFill>
                <a:srgbClr val="0070C0"/>
              </a:solidFill>
              <a:latin typeface="Times New Roman"/>
              <a:ea typeface="Times New Roman"/>
            </a:endParaRPr>
          </a:p>
          <a:p>
            <a:pPr algn="justLow" rtl="1">
              <a:spcAft>
                <a:spcPts val="0"/>
              </a:spcAft>
            </a:pPr>
            <a:r>
              <a:rPr lang="ar-SA" b="1" dirty="0" smtClean="0">
                <a:solidFill>
                  <a:srgbClr val="0070C0"/>
                </a:solidFill>
                <a:latin typeface="Traditional Arabic"/>
                <a:ea typeface="Times New Roman"/>
                <a:cs typeface="Traditional Arabic"/>
              </a:rPr>
              <a:t>أما في أكثر من كلمة فلا بأس، مثل : جملة ( حَضَرَ وَدَرَسَ محمد ) ؛ ولذلك </a:t>
            </a:r>
            <a:r>
              <a:rPr lang="ar-SA" b="1" dirty="0" smtClean="0">
                <a:solidFill>
                  <a:srgbClr val="0070C0"/>
                </a:solidFill>
                <a:latin typeface="Traditional Arabic"/>
                <a:ea typeface="Times New Roman"/>
                <a:cs typeface="Traditional Arabic"/>
              </a:rPr>
              <a:t/>
            </a:r>
            <a:br>
              <a:rPr lang="ar-SA" b="1" dirty="0" smtClean="0">
                <a:solidFill>
                  <a:srgbClr val="0070C0"/>
                </a:solidFill>
                <a:latin typeface="Traditional Arabic"/>
                <a:ea typeface="Times New Roman"/>
                <a:cs typeface="Traditional Arabic"/>
              </a:rPr>
            </a:br>
            <a:r>
              <a:rPr lang="ar-SA" b="1" dirty="0" smtClean="0">
                <a:solidFill>
                  <a:srgbClr val="0070C0"/>
                </a:solidFill>
                <a:latin typeface="Traditional Arabic"/>
                <a:ea typeface="Times New Roman"/>
                <a:cs typeface="Traditional Arabic"/>
              </a:rPr>
              <a:t>لم </a:t>
            </a:r>
            <a:r>
              <a:rPr lang="ar-SA" b="1" dirty="0" smtClean="0">
                <a:solidFill>
                  <a:srgbClr val="0070C0"/>
                </a:solidFill>
                <a:latin typeface="Traditional Arabic"/>
                <a:ea typeface="Times New Roman"/>
                <a:cs typeface="Traditional Arabic"/>
              </a:rPr>
              <a:t>يخففوا إذا اتصل المفعول ( الضمير ) بالفعل، مثل : ( سَمِعَنَا محمدٌ ) ، </a:t>
            </a:r>
            <a:r>
              <a:rPr lang="ar-SA" b="1" dirty="0" smtClean="0">
                <a:solidFill>
                  <a:srgbClr val="0070C0"/>
                </a:solidFill>
                <a:latin typeface="Traditional Arabic"/>
                <a:ea typeface="Times New Roman"/>
                <a:cs typeface="Traditional Arabic"/>
              </a:rPr>
              <a:t/>
            </a:r>
            <a:br>
              <a:rPr lang="ar-SA" b="1" dirty="0" smtClean="0">
                <a:solidFill>
                  <a:srgbClr val="0070C0"/>
                </a:solidFill>
                <a:latin typeface="Traditional Arabic"/>
                <a:ea typeface="Times New Roman"/>
                <a:cs typeface="Traditional Arabic"/>
              </a:rPr>
            </a:br>
            <a:r>
              <a:rPr lang="ar-SA" b="1" dirty="0" smtClean="0">
                <a:solidFill>
                  <a:srgbClr val="0070C0"/>
                </a:solidFill>
                <a:latin typeface="Traditional Arabic"/>
                <a:ea typeface="Times New Roman"/>
                <a:cs typeface="Traditional Arabic"/>
              </a:rPr>
              <a:t>وهذا </a:t>
            </a:r>
            <a:r>
              <a:rPr lang="ar-SA" b="1" dirty="0" smtClean="0">
                <a:solidFill>
                  <a:srgbClr val="0070C0"/>
                </a:solidFill>
                <a:latin typeface="Traditional Arabic"/>
                <a:ea typeface="Times New Roman"/>
                <a:cs typeface="Traditional Arabic"/>
              </a:rPr>
              <a:t>يدل على أنهم يعتبرونها كلمتين . يقول ابن الأنباري </a:t>
            </a:r>
            <a:r>
              <a:rPr lang="ar-SA" b="1" dirty="0" smtClean="0">
                <a:solidFill>
                  <a:srgbClr val="0070C0"/>
                </a:solidFill>
                <a:latin typeface="Traditional Arabic"/>
                <a:ea typeface="Times New Roman"/>
                <a:cs typeface="Traditional Arabic"/>
              </a:rPr>
              <a:t>:</a:t>
            </a:r>
            <a:endParaRPr lang="en-US" sz="1800" dirty="0" smtClean="0">
              <a:solidFill>
                <a:srgbClr val="0070C0"/>
              </a:solidFill>
              <a:latin typeface="Times New Roman"/>
              <a:ea typeface="Times New Roman"/>
            </a:endParaRPr>
          </a:p>
        </p:txBody>
      </p:sp>
      <p:sp>
        <p:nvSpPr>
          <p:cNvPr id="4" name="Title 6"/>
          <p:cNvSpPr>
            <a:spLocks noGrp="1"/>
          </p:cNvSpPr>
          <p:nvPr>
            <p:ph type="title"/>
          </p:nvPr>
        </p:nvSpPr>
        <p:spPr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/>
          <a:lstStyle/>
          <a:p>
            <a:pPr algn="ctr" eaLnBrk="1" hangingPunct="1">
              <a:defRPr/>
            </a:pPr>
            <a:r>
              <a:rPr lang="en-US" dirty="0" smtClean="0">
                <a:solidFill>
                  <a:srgbClr val="C00000"/>
                </a:solidFill>
                <a:cs typeface="DecoType Thuluth" pitchFamily="2" charset="-78"/>
              </a:rPr>
              <a:t> </a:t>
            </a:r>
            <a:r>
              <a:rPr lang="ar-SA" dirty="0" smtClean="0">
                <a:solidFill>
                  <a:srgbClr val="C00000"/>
                </a:solidFill>
                <a:cs typeface="DecoType Thuluth" pitchFamily="2" charset="-78"/>
              </a:rPr>
              <a:t>أسرار العربية  لابن الأنباري</a:t>
            </a:r>
            <a:r>
              <a:rPr lang="en-US" dirty="0" smtClean="0">
                <a:solidFill>
                  <a:srgbClr val="C00000"/>
                </a:solidFill>
                <a:cs typeface="DecoType Thuluth" pitchFamily="2" charset="-78"/>
              </a:rPr>
              <a:t> </a:t>
            </a:r>
            <a:r>
              <a:rPr lang="ar-SA" dirty="0" smtClean="0">
                <a:solidFill>
                  <a:srgbClr val="C00000"/>
                </a:solidFill>
                <a:cs typeface="DecoType Thuluth" pitchFamily="2" charset="-78"/>
              </a:rPr>
              <a:t>  كتاب :</a:t>
            </a:r>
            <a:endParaRPr lang="en-US" dirty="0">
              <a:solidFill>
                <a:srgbClr val="C00000"/>
              </a:solidFill>
              <a:cs typeface="DecoType Thuluth" pitchFamily="2" charset="-78"/>
            </a:endParaRPr>
          </a:p>
        </p:txBody>
      </p:sp>
    </p:spTree>
  </p:cSld>
  <p:clrMapOvr>
    <a:masterClrMapping/>
  </p:clrMapOvr>
  <p:transition>
    <p:checke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Low" rtl="1">
              <a:spcAft>
                <a:spcPts val="0"/>
              </a:spcAft>
            </a:pPr>
            <a:r>
              <a:rPr lang="ar-SA" b="1" dirty="0" smtClean="0">
                <a:latin typeface="Traditional Arabic"/>
                <a:ea typeface="Times New Roman"/>
                <a:cs typeface="Traditional Arabic"/>
              </a:rPr>
              <a:t>أحدها : أنهم يسكنون لام الفعل إذا اتصل به ضمير الفاعل، قال الله تعالى : </a:t>
            </a:r>
            <a:r>
              <a:rPr lang="ar-SA" b="1" dirty="0" smtClean="0">
                <a:latin typeface="Traditional Arabic"/>
                <a:ea typeface="Times New Roman"/>
                <a:cs typeface="Traditional Arabic"/>
              </a:rPr>
              <a:t/>
            </a:r>
            <a:br>
              <a:rPr lang="ar-SA" b="1" dirty="0" smtClean="0">
                <a:latin typeface="Traditional Arabic"/>
                <a:ea typeface="Times New Roman"/>
                <a:cs typeface="Traditional Arabic"/>
              </a:rPr>
            </a:br>
            <a:r>
              <a:rPr lang="ar-SA" b="1" dirty="0" smtClean="0">
                <a:latin typeface="Traditional Arabic"/>
                <a:ea typeface="Times New Roman"/>
                <a:cs typeface="Traditional Arabic"/>
              </a:rPr>
              <a:t>( </a:t>
            </a:r>
            <a:r>
              <a:rPr lang="ar-SA" b="1" dirty="0" smtClean="0">
                <a:latin typeface="Traditional Arabic"/>
                <a:ea typeface="Times New Roman"/>
                <a:cs typeface="Traditional Arabic"/>
              </a:rPr>
              <a:t>وإذ واعَدْنا موسى أربعين ليلة </a:t>
            </a:r>
            <a:r>
              <a:rPr lang="ar-SA" b="1" dirty="0" smtClean="0">
                <a:latin typeface="Traditional Arabic"/>
                <a:ea typeface="Times New Roman"/>
                <a:cs typeface="Traditional Arabic"/>
              </a:rPr>
              <a:t>)؛ </a:t>
            </a:r>
            <a:r>
              <a:rPr lang="ar-SA" b="1" dirty="0" smtClean="0">
                <a:latin typeface="Traditional Arabic"/>
                <a:ea typeface="Times New Roman"/>
                <a:cs typeface="Traditional Arabic"/>
              </a:rPr>
              <a:t>لئلا يتوالى أربعة متحركات لوازم في كلمة واحدة ؛ إذ ليس من كلامهم توالي أربعة متحركات لوازم في كلمة واحدة .</a:t>
            </a:r>
            <a:endParaRPr lang="en-US" sz="1800" dirty="0" smtClean="0">
              <a:latin typeface="Times New Roman"/>
              <a:ea typeface="Times New Roman"/>
            </a:endParaRPr>
          </a:p>
          <a:p>
            <a:pPr algn="justLow" rtl="1">
              <a:spcAft>
                <a:spcPts val="0"/>
              </a:spcAft>
            </a:pPr>
            <a:r>
              <a:rPr lang="ar-SA" b="1" dirty="0" smtClean="0">
                <a:latin typeface="Traditional Arabic"/>
                <a:ea typeface="Times New Roman"/>
                <a:cs typeface="Traditional Arabic"/>
              </a:rPr>
              <a:t>فلو لم ينزلوا ضمير الفاعل منزلة حرف من نفس الفعل وإلا لما أسكنوا لامه، </a:t>
            </a:r>
            <a:r>
              <a:rPr lang="ar-SA" b="1" dirty="0" smtClean="0">
                <a:latin typeface="Traditional Arabic"/>
                <a:ea typeface="Times New Roman"/>
                <a:cs typeface="Traditional Arabic"/>
              </a:rPr>
              <a:t/>
            </a:r>
            <a:br>
              <a:rPr lang="ar-SA" b="1" dirty="0" smtClean="0">
                <a:latin typeface="Traditional Arabic"/>
                <a:ea typeface="Times New Roman"/>
                <a:cs typeface="Traditional Arabic"/>
              </a:rPr>
            </a:br>
            <a:r>
              <a:rPr lang="ar-SA" b="1" dirty="0" smtClean="0">
                <a:latin typeface="Traditional Arabic"/>
                <a:ea typeface="Times New Roman"/>
                <a:cs typeface="Traditional Arabic"/>
              </a:rPr>
              <a:t>ألا </a:t>
            </a:r>
            <a:r>
              <a:rPr lang="ar-SA" b="1" dirty="0" smtClean="0">
                <a:latin typeface="Traditional Arabic"/>
                <a:ea typeface="Times New Roman"/>
                <a:cs typeface="Traditional Arabic"/>
              </a:rPr>
              <a:t>ترى أن ضمير المفعول لا يسكن له لام الفعل إذا اتصل به ؛ لأنه في نية الانفصال، قال الله تعالى : ( وإذ يقول المنافقون والذين في قلوبهم مرض </a:t>
            </a:r>
            <a:r>
              <a:rPr lang="ar-SA" b="1" dirty="0" smtClean="0">
                <a:latin typeface="Traditional Arabic"/>
                <a:ea typeface="Times New Roman"/>
                <a:cs typeface="Traditional Arabic"/>
              </a:rPr>
              <a:t/>
            </a:r>
            <a:br>
              <a:rPr lang="ar-SA" b="1" dirty="0" smtClean="0">
                <a:latin typeface="Traditional Arabic"/>
                <a:ea typeface="Times New Roman"/>
                <a:cs typeface="Traditional Arabic"/>
              </a:rPr>
            </a:br>
            <a:r>
              <a:rPr lang="ar-SA" b="1" dirty="0" smtClean="0">
                <a:latin typeface="Traditional Arabic"/>
                <a:ea typeface="Times New Roman"/>
                <a:cs typeface="Traditional Arabic"/>
              </a:rPr>
              <a:t>ما </a:t>
            </a:r>
            <a:r>
              <a:rPr lang="ar-SA" b="1" dirty="0" smtClean="0">
                <a:latin typeface="Traditional Arabic"/>
                <a:ea typeface="Times New Roman"/>
                <a:cs typeface="Traditional Arabic"/>
              </a:rPr>
              <a:t>وعَدَنا الله ورسوله إلا غروراً ) فلم يسكن لام الفعل إذ كان في نية الانفصال، بخلاف قوله تعالى : ( و إذ واعَدْنا موسى ) ؛ لأنه في نية </a:t>
            </a:r>
            <a:r>
              <a:rPr lang="ar-SA" b="1" dirty="0" smtClean="0">
                <a:latin typeface="Traditional Arabic"/>
                <a:ea typeface="Times New Roman"/>
                <a:cs typeface="Traditional Arabic"/>
              </a:rPr>
              <a:t/>
            </a:r>
            <a:br>
              <a:rPr lang="ar-SA" b="1" dirty="0" smtClean="0">
                <a:latin typeface="Traditional Arabic"/>
                <a:ea typeface="Times New Roman"/>
                <a:cs typeface="Traditional Arabic"/>
              </a:rPr>
            </a:br>
            <a:r>
              <a:rPr lang="ar-SA" b="1" dirty="0" smtClean="0">
                <a:latin typeface="Traditional Arabic"/>
                <a:ea typeface="Times New Roman"/>
                <a:cs typeface="Traditional Arabic"/>
              </a:rPr>
              <a:t>   الاتصال .</a:t>
            </a:r>
            <a:endParaRPr lang="en-US" sz="1800" dirty="0" smtClean="0">
              <a:latin typeface="Times New Roman"/>
              <a:ea typeface="Times New Roman"/>
            </a:endParaRPr>
          </a:p>
        </p:txBody>
      </p:sp>
      <p:sp>
        <p:nvSpPr>
          <p:cNvPr id="4" name="Title 6"/>
          <p:cNvSpPr>
            <a:spLocks noGrp="1"/>
          </p:cNvSpPr>
          <p:nvPr>
            <p:ph type="title"/>
          </p:nvPr>
        </p:nvSpPr>
        <p:spPr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/>
          <a:lstStyle/>
          <a:p>
            <a:pPr algn="ctr" eaLnBrk="1" hangingPunct="1">
              <a:defRPr/>
            </a:pPr>
            <a:r>
              <a:rPr lang="en-US" dirty="0" smtClean="0">
                <a:solidFill>
                  <a:srgbClr val="C00000"/>
                </a:solidFill>
                <a:cs typeface="DecoType Thuluth" pitchFamily="2" charset="-78"/>
              </a:rPr>
              <a:t> </a:t>
            </a:r>
            <a:r>
              <a:rPr lang="ar-SA" dirty="0" smtClean="0">
                <a:solidFill>
                  <a:srgbClr val="C00000"/>
                </a:solidFill>
                <a:cs typeface="DecoType Thuluth" pitchFamily="2" charset="-78"/>
              </a:rPr>
              <a:t>أسرار العربية  لابن الأنباري</a:t>
            </a:r>
            <a:r>
              <a:rPr lang="en-US" dirty="0" smtClean="0">
                <a:solidFill>
                  <a:srgbClr val="C00000"/>
                </a:solidFill>
                <a:cs typeface="DecoType Thuluth" pitchFamily="2" charset="-78"/>
              </a:rPr>
              <a:t> </a:t>
            </a:r>
            <a:r>
              <a:rPr lang="ar-SA" dirty="0" smtClean="0">
                <a:solidFill>
                  <a:srgbClr val="C00000"/>
                </a:solidFill>
                <a:cs typeface="DecoType Thuluth" pitchFamily="2" charset="-78"/>
              </a:rPr>
              <a:t>  كتاب :</a:t>
            </a:r>
            <a:endParaRPr lang="en-US" dirty="0">
              <a:solidFill>
                <a:srgbClr val="C00000"/>
              </a:solidFill>
              <a:cs typeface="DecoType Thuluth" pitchFamily="2" charset="-78"/>
            </a:endParaRPr>
          </a:p>
        </p:txBody>
      </p:sp>
    </p:spTree>
  </p:cSld>
  <p:clrMapOvr>
    <a:masterClrMapping/>
  </p:clrMapOvr>
  <p:transition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Low" rtl="1">
              <a:spcAft>
                <a:spcPts val="0"/>
              </a:spcAft>
            </a:pPr>
            <a:r>
              <a:rPr lang="ar-SA" b="1" dirty="0" smtClean="0">
                <a:solidFill>
                  <a:srgbClr val="FF0000"/>
                </a:solidFill>
                <a:latin typeface="Traditional Arabic"/>
                <a:ea typeface="Times New Roman"/>
                <a:cs typeface="Traditional Arabic"/>
              </a:rPr>
              <a:t>ثانياً : </a:t>
            </a:r>
            <a:r>
              <a:rPr lang="ar-SA" b="1" dirty="0" smtClean="0">
                <a:solidFill>
                  <a:srgbClr val="0070C0"/>
                </a:solidFill>
                <a:latin typeface="Traditional Arabic"/>
                <a:ea typeface="Times New Roman"/>
                <a:cs typeface="Traditional Arabic"/>
              </a:rPr>
              <a:t>نون الأفعال الخمسة هي علامة الإعراب مع أنها بعد الفاعل، مثل : </a:t>
            </a:r>
            <a:r>
              <a:rPr lang="ar-SA" b="1" dirty="0" smtClean="0">
                <a:solidFill>
                  <a:srgbClr val="0070C0"/>
                </a:solidFill>
                <a:latin typeface="Traditional Arabic"/>
                <a:ea typeface="Times New Roman"/>
                <a:cs typeface="Traditional Arabic"/>
              </a:rPr>
              <a:t/>
            </a:r>
            <a:br>
              <a:rPr lang="ar-SA" b="1" dirty="0" smtClean="0">
                <a:solidFill>
                  <a:srgbClr val="0070C0"/>
                </a:solidFill>
                <a:latin typeface="Traditional Arabic"/>
                <a:ea typeface="Times New Roman"/>
                <a:cs typeface="Traditional Arabic"/>
              </a:rPr>
            </a:br>
            <a:r>
              <a:rPr lang="ar-SA" b="1" dirty="0" smtClean="0">
                <a:solidFill>
                  <a:srgbClr val="0070C0"/>
                </a:solidFill>
                <a:latin typeface="Traditional Arabic"/>
                <a:ea typeface="Times New Roman"/>
                <a:cs typeface="Traditional Arabic"/>
              </a:rPr>
              <a:t>   ( </a:t>
            </a:r>
            <a:r>
              <a:rPr lang="ar-SA" b="1" dirty="0" smtClean="0">
                <a:solidFill>
                  <a:srgbClr val="0070C0"/>
                </a:solidFill>
                <a:latin typeface="Traditional Arabic"/>
                <a:ea typeface="Times New Roman"/>
                <a:cs typeface="Traditional Arabic"/>
              </a:rPr>
              <a:t>يفهمون ) فهذا يدل على أنهم يعتبرون ما قبل النون كلمة واحدة .</a:t>
            </a:r>
            <a:endParaRPr lang="en-US" sz="1800" dirty="0" smtClean="0">
              <a:solidFill>
                <a:srgbClr val="0070C0"/>
              </a:solidFill>
              <a:latin typeface="Times New Roman"/>
              <a:ea typeface="Times New Roman"/>
            </a:endParaRPr>
          </a:p>
          <a:p>
            <a:pPr algn="justLow" rtl="1">
              <a:spcAft>
                <a:spcPts val="0"/>
              </a:spcAft>
            </a:pPr>
            <a:r>
              <a:rPr lang="ar-SA" b="1" dirty="0" smtClean="0">
                <a:latin typeface="Traditional Arabic"/>
                <a:ea typeface="Times New Roman"/>
                <a:cs typeface="Traditional Arabic"/>
              </a:rPr>
              <a:t>الوجه الثاني : أنهم جعلوا النون في الخمسة الأمثلة علامة للرفع، وحذفها علامة للجزم والنصب، فلولا أنهم جعلوا هذه الضمائر ( التي هي الألف والواو والياء، في : يفعلان وتفعلان، ويفعلون وتفعلون، وتفعلين يا امرأة ) </a:t>
            </a:r>
            <a:r>
              <a:rPr lang="ar-SA" b="1" dirty="0" smtClean="0">
                <a:latin typeface="Traditional Arabic"/>
                <a:ea typeface="Times New Roman"/>
                <a:cs typeface="Traditional Arabic"/>
              </a:rPr>
              <a:t/>
            </a:r>
            <a:br>
              <a:rPr lang="ar-SA" b="1" dirty="0" smtClean="0">
                <a:latin typeface="Traditional Arabic"/>
                <a:ea typeface="Times New Roman"/>
                <a:cs typeface="Traditional Arabic"/>
              </a:rPr>
            </a:br>
            <a:r>
              <a:rPr lang="ar-SA" b="1" dirty="0" smtClean="0">
                <a:latin typeface="Traditional Arabic"/>
                <a:ea typeface="Times New Roman"/>
                <a:cs typeface="Traditional Arabic"/>
              </a:rPr>
              <a:t>بمنزلة </a:t>
            </a:r>
            <a:r>
              <a:rPr lang="ar-SA" b="1" dirty="0" smtClean="0">
                <a:latin typeface="Traditional Arabic"/>
                <a:ea typeface="Times New Roman"/>
                <a:cs typeface="Traditional Arabic"/>
              </a:rPr>
              <a:t>حرف من نفس الكلمة، وإلا لما جعلوا الإعراب بعده </a:t>
            </a:r>
            <a:r>
              <a:rPr lang="ar-SA" b="1" dirty="0" smtClean="0">
                <a:latin typeface="Traditional Arabic"/>
                <a:ea typeface="Times New Roman"/>
                <a:cs typeface="Traditional Arabic"/>
              </a:rPr>
              <a:t>.</a:t>
            </a:r>
            <a:endParaRPr lang="en-US" sz="1800" dirty="0" smtClean="0">
              <a:latin typeface="Times New Roman"/>
              <a:ea typeface="Times New Roman"/>
            </a:endParaRPr>
          </a:p>
        </p:txBody>
      </p:sp>
      <p:sp>
        <p:nvSpPr>
          <p:cNvPr id="4" name="Title 6"/>
          <p:cNvSpPr>
            <a:spLocks noGrp="1"/>
          </p:cNvSpPr>
          <p:nvPr>
            <p:ph type="title"/>
          </p:nvPr>
        </p:nvSpPr>
        <p:spPr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/>
          <a:lstStyle/>
          <a:p>
            <a:pPr algn="ctr" eaLnBrk="1" hangingPunct="1">
              <a:defRPr/>
            </a:pPr>
            <a:r>
              <a:rPr lang="en-US" dirty="0" smtClean="0">
                <a:solidFill>
                  <a:srgbClr val="C00000"/>
                </a:solidFill>
                <a:cs typeface="DecoType Thuluth" pitchFamily="2" charset="-78"/>
              </a:rPr>
              <a:t> </a:t>
            </a:r>
            <a:r>
              <a:rPr lang="ar-SA" dirty="0" smtClean="0">
                <a:solidFill>
                  <a:srgbClr val="C00000"/>
                </a:solidFill>
                <a:cs typeface="DecoType Thuluth" pitchFamily="2" charset="-78"/>
              </a:rPr>
              <a:t>أسرار العربية  لابن الأنباري</a:t>
            </a:r>
            <a:r>
              <a:rPr lang="en-US" dirty="0" smtClean="0">
                <a:solidFill>
                  <a:srgbClr val="C00000"/>
                </a:solidFill>
                <a:cs typeface="DecoType Thuluth" pitchFamily="2" charset="-78"/>
              </a:rPr>
              <a:t> </a:t>
            </a:r>
            <a:r>
              <a:rPr lang="ar-SA" dirty="0" smtClean="0">
                <a:solidFill>
                  <a:srgbClr val="C00000"/>
                </a:solidFill>
                <a:cs typeface="DecoType Thuluth" pitchFamily="2" charset="-78"/>
              </a:rPr>
              <a:t>  كتاب :</a:t>
            </a:r>
            <a:endParaRPr lang="en-US" dirty="0">
              <a:solidFill>
                <a:srgbClr val="C00000"/>
              </a:solidFill>
              <a:cs typeface="DecoType Thuluth" pitchFamily="2" charset="-78"/>
            </a:endParaRPr>
          </a:p>
        </p:txBody>
      </p:sp>
    </p:spTree>
  </p:cSld>
  <p:clrMapOvr>
    <a:masterClrMapping/>
  </p:clrMapOvr>
  <p:transition>
    <p:comb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Low" rtl="1">
              <a:spcAft>
                <a:spcPts val="0"/>
              </a:spcAft>
            </a:pPr>
            <a:r>
              <a:rPr lang="ar-SA" b="1" dirty="0" smtClean="0">
                <a:solidFill>
                  <a:srgbClr val="FF0000"/>
                </a:solidFill>
                <a:latin typeface="Times New Roman"/>
                <a:ea typeface="Times New Roman"/>
                <a:cs typeface="Traditional Arabic"/>
              </a:rPr>
              <a:t>ثالثاً : </a:t>
            </a:r>
            <a:r>
              <a:rPr lang="ar-SA" b="1" dirty="0" smtClean="0">
                <a:solidFill>
                  <a:srgbClr val="0070C0"/>
                </a:solidFill>
                <a:latin typeface="Times New Roman"/>
                <a:ea typeface="Times New Roman"/>
                <a:cs typeface="Traditional Arabic"/>
              </a:rPr>
              <a:t>تأنيث الفعل بسبب فاعله المؤنث، مع أن الأفعال ليست أحياء فيها مذكر ومؤنث، فكأن الفاعل المؤنث صار جزءاً من الفعل .</a:t>
            </a:r>
            <a:endParaRPr lang="en-US" sz="1800" dirty="0" smtClean="0">
              <a:solidFill>
                <a:srgbClr val="0070C0"/>
              </a:solidFill>
              <a:latin typeface="Times New Roman"/>
              <a:ea typeface="Times New Roman"/>
            </a:endParaRPr>
          </a:p>
          <a:p>
            <a:pPr algn="justLow" rtl="1">
              <a:spcAft>
                <a:spcPts val="0"/>
              </a:spcAft>
            </a:pPr>
            <a:r>
              <a:rPr lang="ar-SA" b="1" dirty="0" smtClean="0">
                <a:latin typeface="Traditional Arabic"/>
                <a:ea typeface="Times New Roman"/>
                <a:cs typeface="Traditional Arabic"/>
              </a:rPr>
              <a:t>الوجه الثالث : أنهم قالوا : قامت هند، فالحقوا التاء بالفعل، والفعل لا يؤنث، وإنما التأنيث للاسم، فلو لم يجعلوا الفاعل بمنزلة جزء من الفعل، وإلا لما جاز إلحاق علامة التأنيث به . </a:t>
            </a:r>
            <a:r>
              <a:rPr lang="ar-SA" b="1" dirty="0" smtClean="0">
                <a:solidFill>
                  <a:srgbClr val="FF0000"/>
                </a:solidFill>
                <a:latin typeface="Traditional Arabic"/>
                <a:ea typeface="Times New Roman"/>
                <a:cs typeface="Traditional Arabic"/>
              </a:rPr>
              <a:t>…</a:t>
            </a:r>
            <a:endParaRPr lang="en-US" sz="1800" dirty="0" smtClean="0">
              <a:solidFill>
                <a:srgbClr val="FF0000"/>
              </a:solidFill>
              <a:latin typeface="Times New Roman"/>
              <a:ea typeface="Times New Roman"/>
            </a:endParaRPr>
          </a:p>
          <a:p>
            <a:pPr algn="justLow" rtl="1">
              <a:spcAft>
                <a:spcPts val="0"/>
              </a:spcAft>
            </a:pPr>
            <a:r>
              <a:rPr lang="ar-SA" b="1" dirty="0" smtClean="0">
                <a:solidFill>
                  <a:srgbClr val="002060"/>
                </a:solidFill>
                <a:latin typeface="Times New Roman"/>
                <a:ea typeface="Times New Roman"/>
                <a:cs typeface="Traditional Arabic"/>
              </a:rPr>
              <a:t>ثم واصل ابن الأنباري في ذكر الأدلة التي لا أحب الإطالة بها الآن ؛ فمقصودنا الاطلاع على أسلوبه، والتعرف على منهجه في هذا الكتاب، والله أعلم </a:t>
            </a:r>
            <a:r>
              <a:rPr lang="ar-SA" b="1" dirty="0" smtClean="0">
                <a:solidFill>
                  <a:srgbClr val="002060"/>
                </a:solidFill>
                <a:latin typeface="Times New Roman"/>
                <a:ea typeface="Times New Roman"/>
                <a:cs typeface="Traditional Arabic"/>
              </a:rPr>
              <a:t>.</a:t>
            </a:r>
            <a:endParaRPr lang="en-US" sz="1800" dirty="0" smtClean="0">
              <a:solidFill>
                <a:srgbClr val="002060"/>
              </a:solidFill>
              <a:latin typeface="Times New Roman"/>
              <a:ea typeface="Times New Roman"/>
            </a:endParaRPr>
          </a:p>
        </p:txBody>
      </p:sp>
      <p:sp>
        <p:nvSpPr>
          <p:cNvPr id="4" name="Title 6"/>
          <p:cNvSpPr>
            <a:spLocks noGrp="1"/>
          </p:cNvSpPr>
          <p:nvPr>
            <p:ph type="title"/>
          </p:nvPr>
        </p:nvSpPr>
        <p:spPr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/>
          <a:lstStyle/>
          <a:p>
            <a:pPr algn="ctr" eaLnBrk="1" hangingPunct="1">
              <a:defRPr/>
            </a:pPr>
            <a:r>
              <a:rPr lang="en-US" dirty="0" smtClean="0">
                <a:solidFill>
                  <a:srgbClr val="C00000"/>
                </a:solidFill>
                <a:cs typeface="DecoType Thuluth" pitchFamily="2" charset="-78"/>
              </a:rPr>
              <a:t> </a:t>
            </a:r>
            <a:r>
              <a:rPr lang="ar-SA" dirty="0" smtClean="0">
                <a:solidFill>
                  <a:srgbClr val="C00000"/>
                </a:solidFill>
                <a:cs typeface="DecoType Thuluth" pitchFamily="2" charset="-78"/>
              </a:rPr>
              <a:t>أسرار العربية  لابن الأنباري</a:t>
            </a:r>
            <a:r>
              <a:rPr lang="en-US" dirty="0" smtClean="0">
                <a:solidFill>
                  <a:srgbClr val="C00000"/>
                </a:solidFill>
                <a:cs typeface="DecoType Thuluth" pitchFamily="2" charset="-78"/>
              </a:rPr>
              <a:t> </a:t>
            </a:r>
            <a:r>
              <a:rPr lang="ar-SA" dirty="0" smtClean="0">
                <a:solidFill>
                  <a:srgbClr val="C00000"/>
                </a:solidFill>
                <a:cs typeface="DecoType Thuluth" pitchFamily="2" charset="-78"/>
              </a:rPr>
              <a:t>  كتاب :</a:t>
            </a:r>
            <a:endParaRPr lang="en-US" dirty="0">
              <a:solidFill>
                <a:srgbClr val="C00000"/>
              </a:solidFill>
              <a:cs typeface="DecoType Thuluth" pitchFamily="2" charset="-78"/>
            </a:endParaRPr>
          </a:p>
        </p:txBody>
      </p:sp>
    </p:spTree>
  </p:cSld>
  <p:clrMapOvr>
    <a:masterClrMapping/>
  </p:clrMapOvr>
  <p:transition>
    <p:newsfla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>
    <p:randomBar dir="vert"/>
  </p:transition>
</p:sld>
</file>

<file path=ppt/theme/theme1.xml><?xml version="1.0" encoding="utf-8"?>
<a:theme xmlns:a="http://schemas.openxmlformats.org/drawingml/2006/main" name="Office Theme">
  <a:themeElements>
    <a:clrScheme name="Foundry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1644</TotalTime>
  <Words>539</Words>
  <Application>Microsoft Office PowerPoint</Application>
  <PresentationFormat>A4 Paper (210x297 mm)‎</PresentationFormat>
  <Paragraphs>64</Paragraphs>
  <Slides>15</Slides>
  <Notes>0</Notes>
  <HiddenSlides>0</HiddenSlides>
  <MMClips>0</MMClips>
  <ScaleCrop>false</ScaleCrop>
  <HeadingPairs>
    <vt:vector size="4" baseType="variant">
      <vt:variant>
        <vt:lpstr>سمة</vt:lpstr>
      </vt:variant>
      <vt:variant>
        <vt:i4>1</vt:i4>
      </vt:variant>
      <vt:variant>
        <vt:lpstr>عناوين الشرائح</vt:lpstr>
      </vt:variant>
      <vt:variant>
        <vt:i4>15</vt:i4>
      </vt:variant>
    </vt:vector>
  </HeadingPairs>
  <TitlesOfParts>
    <vt:vector size="16" baseType="lpstr">
      <vt:lpstr>Office Theme</vt:lpstr>
      <vt:lpstr>الشريحة 1</vt:lpstr>
      <vt:lpstr>المحاضرة الثامنة</vt:lpstr>
      <vt:lpstr> أسرار العربية  لابن الأنباري   كتاب :</vt:lpstr>
      <vt:lpstr> أسرار العربية  لابن الأنباري   كتاب :</vt:lpstr>
      <vt:lpstr> أسرار العربية  لابن الأنباري   كتاب :</vt:lpstr>
      <vt:lpstr> أسرار العربية  لابن الأنباري   كتاب :</vt:lpstr>
      <vt:lpstr> أسرار العربية  لابن الأنباري   كتاب :</vt:lpstr>
      <vt:lpstr> أسرار العربية  لابن الأنباري   كتاب :</vt:lpstr>
      <vt:lpstr> أسرار العربية  لابن الأنباري   كتاب :</vt:lpstr>
      <vt:lpstr> أسرار العربية  لابن الأنباري   كتاب :</vt:lpstr>
      <vt:lpstr> أسرار العربية  لابن الأنباري   كتاب :</vt:lpstr>
      <vt:lpstr> أسرار العربية  لابن الأنباري   كتاب :</vt:lpstr>
      <vt:lpstr> أسرار العربية  لابن الأنباري   كتاب :</vt:lpstr>
      <vt:lpstr> أسرار العربية  لابن الأنباري   كتاب :</vt:lpstr>
      <vt:lpstr>الشريحة 15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nader darawsheh</dc:creator>
  <cp:lastModifiedBy>ealkhateeb</cp:lastModifiedBy>
  <cp:revision>123</cp:revision>
  <dcterms:created xsi:type="dcterms:W3CDTF">2009-10-14T19:14:34Z</dcterms:created>
  <dcterms:modified xsi:type="dcterms:W3CDTF">2012-10-01T14:25:36Z</dcterms:modified>
</cp:coreProperties>
</file>