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0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01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381000" y="2971800"/>
            <a:ext cx="5067300" cy="2362200"/>
          </a:xfrm>
        </p:spPr>
        <p:txBody>
          <a:bodyPr/>
          <a:lstStyle/>
          <a:p>
            <a:endParaRPr lang="en-US" sz="12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DecoType Naskh Variants" pitchFamily="2" charset="-78"/>
              </a:rPr>
              <a:t>اسم المقرر :  قراءة في كتب النحو واللغة</a:t>
            </a:r>
          </a:p>
          <a:p>
            <a:endParaRPr lang="ar-SA" sz="1800" dirty="0" smtClean="0">
              <a:solidFill>
                <a:schemeClr val="tx1"/>
              </a:solidFill>
              <a:cs typeface="AL-Mateen" pitchFamily="2" charset="-78"/>
            </a:endParaRPr>
          </a:p>
          <a:p>
            <a:r>
              <a:rPr lang="ar-SA" sz="2800" dirty="0" smtClean="0">
                <a:solidFill>
                  <a:schemeClr val="tx1"/>
                </a:solidFill>
                <a:cs typeface="DecoType Thuluth" pitchFamily="2" charset="-78"/>
              </a:rPr>
              <a:t>د.</a:t>
            </a:r>
            <a:r>
              <a:rPr lang="ar-SA" sz="4000" dirty="0" smtClean="0">
                <a:solidFill>
                  <a:schemeClr val="tx1"/>
                </a:solidFill>
                <a:cs typeface="DecoType Thuluth" pitchFamily="2" charset="-78"/>
              </a:rPr>
              <a:t> عصام الخطيب</a:t>
            </a:r>
            <a:endParaRPr lang="ar-SA" sz="4000" dirty="0">
              <a:solidFill>
                <a:schemeClr val="tx1"/>
              </a:solidFill>
              <a:cs typeface="DecoType Thuluth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DecoType Thuluth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L-Matee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imes New Roman"/>
                <a:ea typeface="Times New Roman"/>
                <a:cs typeface="Traditional Arabic"/>
              </a:rPr>
              <a:t>العكبري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الإمام العلامة النحوي البارع محب الدين أبو البقاء عبد الله بن الحسين العكبري ثم البغدادي الضرير . 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ولد سنة 583 هـ، وقرأ القرآن بالروايات على علي بن عساكر البطائحي، والعربية على ابن الخشاب، وأبي البركات بن نجاح، وتفقه على القاضي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أبي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يعلى الصغير وأبي حكيم النهرواني، وبرع في الفقه والأصول،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وحاز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قصب السبق في العربية . وتخرج به أئمة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حدث عنه ابن النجار، والضياء المقدسي، والجمال ابن الصيرفي، وغيرهم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       وكان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ذا حظ من دين وتعبد وأوراد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قال ابن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النجار: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قرأت عليه كثيراً من مصنفاته، وصحبته مدة طويلة، وكان ثقة، متديناً، حسن الأخلاق، متواضعاً، ذكر لي أنه أضر في صباه من الجدري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توفي سنة 616 هـ، بعد أن أثرى المكتبة الإسلامية بعدة مؤلفات، منها : تفسير القرآن، وإعراب القرآن، و إعراب الحديث، وله تعليقة في الخلاف، وكتاب المرام في المذهب، ومصنف في الفرائض، وشرح الفصيح، وشرح الحماسة، وشرح المقامات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ومن لطيف مؤلفاته كتاب في علل النحو، أسماه : اللباب في علل البناء والإعراب، وهو الذي سنلقي الضوء عليه في هذه المحاضرة بقراءة شيء منه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يقول رحمه الله تعالى فيه ( 1/ 52 )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باب الإعراب والبناء 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الإعراب عند النحويين : هو اختلاف آخر الكلمة لاختلاف العامل فيها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لفظًا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أو تقديرًا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ويدخل في هذا إعراب الاسم الصحيح والمعتل، فالمقصور يقدر على ألفه الإعراب كاللفظ، وليس كذلك آخر المبني ؛ فإن آخره إذا كان ألفاً لا تقدر عليه حركة، إلا أن يكون مما يستحق البناء على الحركة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يعرف العكبري هنا الإعراب، ويفهم منه تعريف البناء ؛ لأنه عكسه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ثم ينبه إلى أمر دقيق في الفرق بين المعرب والمبني، وهو أن الحركات المقدرة تدخل في المعرب، مثل : موسى ( اسم مقصور ) معرب بحركات مقدرة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أما المبني فلا تدخله الحركات المقدرة إلا إذا كانت الكلمة تستحق حركة خاصة لو لم يكن آخرها حرف علة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فمثلاً : ( هذا ) اسم إشارة، آخره حرف علة، وليس لأسماء الإشارة حركة خاصة تبنى عليها، ولذلك لا نقدر عليها حركة بناء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أما الفعل الماضي مثلاً فإنه يبنى على الفتح إذا كان صحيح الآخر، ولذلك فإن له حركة خاصة به، فإذا كان آخره معتلاً قدرنا عليه الحركة، فنقول في الفعل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    (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قضى ) مثلاً : فعل ماض مبني على الفتح المقدر على آخره للتعذر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فصل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وفي أصله الذي نقل منه أربعة أوجه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وهنا يفصل العكبري الأصول اللغوية التي يمكن أن ترجع إليها كلمة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( إعراب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)، فجعلها أربعة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1. التوضيح والإبانة ؛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لأنه يوضح الكلام . فجملة ( ما أحسن زيد ) :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  إذا ضبطت (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ما أحسنَ زيداً ) تكون جملة تعجبية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وإذا ضبطت ( ما أحسنَ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 زيدٌ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) تكون جملة منفية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وإذا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ضبطت ( ما أحسنُ زيدٍ ) تكون جملة استفهامية . 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يقول العكبري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600200"/>
            <a:ext cx="9220200" cy="45259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أحدها : أنه من قولهم : أعرب الرجل إذا أبان عما في نفسه، والحركات في الكلام كذلك ؛ لأنها تبين الفاعل من المفعول، وتفرق بين المعاني، كما في قولهم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أحسن زيدًا ! فإنه إذا عري عن الحركات احتمل النفي والاستفهام والتعجُب، وكذلك قولك : ضرب زيدٌ عمرًا ؛ لو عرَيته من الإعراب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تعرف الفاعل من المفعول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2. العرب </a:t>
            </a: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والعربية: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أعرب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(أي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تكلم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بالعربية)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أما البناء فموجود في جميع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اللغات.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والثاني : أنه من قولك : أعرب الرجل إذا تكلم بالعربيَة، فالمتكلم بالرفع والنصب والجرَ متكلّم كلام العرب، وليس البناء كذلك ؛ لأنَّه لا يخصّ العرب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دون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غيرهم .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3. التغيير والإصلاح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كما يقال : عربت معدة الفصيل ( أي فسدت ) فأعربتها ( أي أزلت فسادها )، فالهمزة فيه مثل الهمزة في ( قسط ) أي ظلم، و ( أقسط ) أي عدل وأزال الظلم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والثالث : أنَّه من قولهم : أعْرَبْتُ مَعِدةَ الفصيل ؛ إذا عَرِبَت ( أيْ فسدت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شرب اللبن ) فأصْلحتها وأزلت فسادها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4. الحسن والجمال : </a:t>
            </a:r>
            <a:r>
              <a:rPr lang="ar-SA" b="1" dirty="0" smtClean="0">
                <a:solidFill>
                  <a:srgbClr val="0070C0"/>
                </a:solidFill>
                <a:latin typeface="Traditional Arabic"/>
                <a:ea typeface="Times New Roman"/>
                <a:cs typeface="Traditional Arabic"/>
              </a:rPr>
              <a:t>مثل : امرأة عروب .</a:t>
            </a:r>
            <a:endParaRPr lang="en-US" sz="18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والرابع : أنه مأخوذ من قولهم : امرأة عروب، أي متحبّبة إلى زوجها بتحسُّنها، فالإعراب يجبّب الكلام إلى المستمع .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فصل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والأصل في علامات الإعراب الحركات دون الحروف ؛ لأوجه :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ويبين العكبري هنا السبب الذي جعل النحاة يطلقون على الحركات الإعرابية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(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العلامات الأصلية )، وعلى الحروف الإعرابية ( العلامات الفرعية )، وأرجع ذلك إلى عدة أسباب، منها :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أحدُها :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أنَّ الإعراب دالٌّ على معنى عارض في الكلمة، فكانت علامته حركة عارضة في الكلمة ؛ لما بينهما من التناسب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أي أن الإعراب يعرض للكلمة بحسب الجملة التي تقع فيها، فيعرض لها الرفع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    إذا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وقعت فاعلاً مثلاً، كما يعرض لها النصب إذا وقعت مفعولاً، وهكذا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والحركات الإعرابية هي حركات عارضة على الكلمة، وليست من صلبها، بخلاف الحروف ؛ فإنها تدخل في تكوين حروف الكلمة المنطوقة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مثل : ( محمد ) يمكن أن تنطقها بلا حركة، ويمكن أن تنطقها بكل الحركات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أما ( أبوك ) فلا تنطقها إلا بالواو ؛ لأن الواو ( وهي حرف إعراب ) دخل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في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تركيب الكلمة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ولذلك كانت الحركات ( العارضة ) تشبه الإعراب ( العارض )،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فجعلوا </a:t>
            </a:r>
            <a:r>
              <a:rPr lang="ar-SA" b="1" dirty="0" smtClean="0">
                <a:solidFill>
                  <a:srgbClr val="002060"/>
                </a:solidFill>
                <a:latin typeface="Traditional Arabic"/>
                <a:ea typeface="Times New Roman"/>
                <a:cs typeface="Traditional Arabic"/>
              </a:rPr>
              <a:t>حركات الإعراب هي الأصل ؛ لأنها أشبه به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والثاني : أنَّ الحركة أيسر من الحرف، وهي كافية في الدلالة على الإعراب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  أي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أنها أخف وأخصر، فناسب أن تكون هي الأصل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6783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فصل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وإنَّما كانت ألقاب الإعراب أربعة ضرورةً ؛ إذ لا خامس لها، وذلك أنَّ الأعراض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إمَّا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حركة وإمَّا سكون، والسكون نوع واحد، والحركات ثلاث،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فمن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هنا انقسمت إلى هذه العدَّة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واختلفوا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: هل الإعراب سابق على البناء أم العكس ؟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فالمحقَّقون على أنَّ الإعراب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سابق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لأنَّ واضع اللغة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حكيم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يعلم أنَّ الكلام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عندالتركيب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لا بدّ أن يعرض فيه لَبْس، فحكمته تقتضي أن يضع الإعراب مقارناً للكلام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وقال الآخرون : تكلَّمت العرب بالكلام عارياً من الإعراب، فلمَّا عرض لهم اللبْس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       أزالوه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بالإعراب، وهذا لا يليق بحكمتهم .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FF0000"/>
                </a:solidFill>
                <a:latin typeface="Traditional Arabic"/>
                <a:ea typeface="Times New Roman"/>
                <a:cs typeface="Traditional Arabic"/>
              </a:rPr>
              <a:t>فصل :</a:t>
            </a:r>
            <a:endParaRPr lang="en-US" sz="18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وألقاب الإعراب أربعة : رفع ونصب وجرٌّ وجزم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وألقاب البناء : ضمٌّ وفتحّ وكسر ووقف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وإنَّما فرَّقوا بينها في التسمية ؛ لافتراقها في المعنى، وذلك أنَّ حركة الإعراب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/>
            </a:r>
            <a:br>
              <a:rPr lang="ar-SA" b="1" dirty="0" smtClean="0">
                <a:latin typeface="Traditional Arabic"/>
                <a:ea typeface="Times New Roman"/>
                <a:cs typeface="Traditional Arabic"/>
              </a:rPr>
            </a:b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تحدث </a:t>
            </a:r>
            <a:r>
              <a:rPr lang="ar-SA" b="1" dirty="0" smtClean="0">
                <a:latin typeface="Traditional Arabic"/>
                <a:ea typeface="Times New Roman"/>
                <a:cs typeface="Traditional Arabic"/>
              </a:rPr>
              <a:t>عن عامل، وحركة البناء لا تحدث عن عامل .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وهكذا نرى العكبري يتتبع كل صغيرة وكبيرة في النحو ؛ محاولاً التعليل لها، وقد تكون بعض التعليلات أقرب من بعض، بل قد تكون بعض التعليلات بعيدة عن القبول، إلا أنها تبقى جهداً بشرياً يحاول الوصول إلى أسرار هذه اللغة العظيمة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Low" rtl="1">
              <a:spcAft>
                <a:spcPts val="0"/>
              </a:spcAft>
            </a:pP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         ولعل </a:t>
            </a:r>
            <a:r>
              <a:rPr lang="ar-SA" b="1" dirty="0" smtClean="0">
                <a:solidFill>
                  <a:srgbClr val="002060"/>
                </a:solidFill>
                <a:latin typeface="Times New Roman"/>
                <a:ea typeface="Times New Roman"/>
                <a:cs typeface="Traditional Arabic"/>
              </a:rPr>
              <a:t>في هذا المقدار كفاية للتعرف على هذا الكتاب الجميل، والله أعلم .</a:t>
            </a:r>
            <a:endParaRPr lang="en-US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ar-SA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اللباب في علل البناء والإعراب  للعكبري</a:t>
            </a:r>
            <a:r>
              <a:rPr lang="en-US" dirty="0" smtClean="0">
                <a:solidFill>
                  <a:srgbClr val="C00000"/>
                </a:solidFill>
                <a:cs typeface="DecoType Thuluth" pitchFamily="2" charset="-78"/>
              </a:rPr>
              <a:t>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  </a:t>
            </a:r>
            <a:r>
              <a:rPr lang="ar-SA" dirty="0" smtClean="0">
                <a:solidFill>
                  <a:srgbClr val="C00000"/>
                </a:solidFill>
                <a:cs typeface="DecoType Thuluth" pitchFamily="2" charset="-78"/>
              </a:rPr>
              <a:t>كتاب :</a:t>
            </a:r>
            <a:endParaRPr lang="en-US" dirty="0">
              <a:solidFill>
                <a:srgbClr val="C00000"/>
              </a:solidFill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 dir="vert"/>
  </p:transition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641</Words>
  <Application>Microsoft Office PowerPoint</Application>
  <PresentationFormat>A4 Paper (210x297 mm)‎</PresentationFormat>
  <Paragraphs>69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التاسعة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 اللباب في علل البناء والإعراب  للعكبري   كتاب :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ealkhateeb</cp:lastModifiedBy>
  <cp:revision>122</cp:revision>
  <dcterms:created xsi:type="dcterms:W3CDTF">2009-10-14T19:14:34Z</dcterms:created>
  <dcterms:modified xsi:type="dcterms:W3CDTF">2012-10-01T15:31:02Z</dcterms:modified>
</cp:coreProperties>
</file>