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318" r:id="rId4"/>
    <p:sldId id="303" r:id="rId5"/>
    <p:sldId id="304" r:id="rId6"/>
    <p:sldId id="305" r:id="rId7"/>
    <p:sldId id="31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4" r:id="rId16"/>
    <p:sldId id="313" r:id="rId17"/>
    <p:sldId id="316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86" y="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10/26/2010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الآداب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– قسم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 اللغة العربية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الصرف 1 (تصريف الأفعال)، 7402202</a:t>
            </a: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1430 – 1431</a:t>
            </a:r>
            <a:r>
              <a:rPr lang="ar-SA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محمد بن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عبدالله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بن محمد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الجغيمان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DecoType Thuluth" pitchFamily="2" charset="-78"/>
              </a:rPr>
              <a:t>الدرس الثاني</a:t>
            </a:r>
            <a:endParaRPr lang="en-US" dirty="0" smtClean="0">
              <a:solidFill>
                <a:srgbClr val="376092"/>
              </a:solidFill>
              <a:cs typeface="DecoType Thuluth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sz="5400" dirty="0" smtClean="0">
                <a:solidFill>
                  <a:schemeClr val="tx1"/>
                </a:solidFill>
                <a:cs typeface="DecoType Thuluth" pitchFamily="2" charset="-78"/>
              </a:rPr>
              <a:t>ما لا يراعى في الميزان الصرفي</a:t>
            </a:r>
            <a:endParaRPr lang="en-US" sz="5400" dirty="0" smtClean="0">
              <a:solidFill>
                <a:schemeClr val="tx1"/>
              </a:solidFill>
              <a:cs typeface="DecoType Thuluth" pitchFamily="2" charset="-78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cs typeface="DecoType Thuluth" pitchFamily="2" charset="-78"/>
              </a:rPr>
              <a:t>عناصر المحاضرة </a:t>
            </a:r>
            <a:endParaRPr lang="en-US" dirty="0">
              <a:cs typeface="DecoType Thuluth" pitchFamily="2" charset="-78"/>
            </a:endParaRPr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</p:nvPr>
        </p:nvGraphicFramePr>
        <p:xfrm>
          <a:off x="2628900" y="1600200"/>
          <a:ext cx="4457700" cy="34747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45770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ما لا يراعى في الميزان</a:t>
                      </a:r>
                      <a:endParaRPr lang="ar-SA" sz="3200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cs typeface="Traditional Arabic" pitchFamily="2" charset="-78"/>
                        </a:rPr>
                        <a:t>1) الإعلال بالقلب</a:t>
                      </a:r>
                      <a:endParaRPr lang="ar-SA" sz="3200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cs typeface="Traditional Arabic" pitchFamily="2" charset="-78"/>
                        </a:rPr>
                        <a:t>2) الإعلال بالنقل (ويسمى بالتسكين)</a:t>
                      </a:r>
                      <a:endParaRPr lang="ar-SA" sz="3200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cs typeface="Traditional Arabic" pitchFamily="2" charset="-78"/>
                        </a:rPr>
                        <a:t>3) الإعلال بالنقل والقلب معًا</a:t>
                      </a:r>
                      <a:endParaRPr lang="ar-SA" sz="3200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cs typeface="Traditional Arabic" pitchFamily="2" charset="-78"/>
                        </a:rPr>
                        <a:t>4) الإبدال من تاء الافتعال</a:t>
                      </a:r>
                      <a:endParaRPr lang="ar-SA" sz="3200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cs typeface="Traditional Arabic" pitchFamily="2" charset="-78"/>
                        </a:rPr>
                        <a:t>5) التغيير الذي يكون للإدغام</a:t>
                      </a:r>
                      <a:endParaRPr lang="ar-SA" sz="3200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ما لا يراعى في الميزان</a:t>
            </a:r>
            <a:endParaRPr lang="en-US" dirty="0" smtClean="0">
              <a:cs typeface="DecoType Thuluth" pitchFamily="2" charset="-78"/>
            </a:endParaRPr>
          </a:p>
        </p:txBody>
      </p:sp>
      <p:sp>
        <p:nvSpPr>
          <p:cNvPr id="148484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773878" y="1600201"/>
            <a:ext cx="8697016" cy="2400304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ar-SA" sz="3200" b="1" dirty="0" smtClean="0">
                <a:cs typeface="Traditional Arabic" pitchFamily="2" charset="-78"/>
              </a:rPr>
              <a:t>1 – الإعلال بالقلب</a:t>
            </a:r>
          </a:p>
          <a:p>
            <a:pPr algn="ctr">
              <a:buFont typeface="Wingdings" pitchFamily="2" charset="2"/>
              <a:buNone/>
            </a:pPr>
            <a:r>
              <a:rPr lang="ar-SA" sz="3200" b="1" dirty="0" smtClean="0">
                <a:cs typeface="Traditional Arabic" pitchFamily="2" charset="-78"/>
              </a:rPr>
              <a:t>هو تغير أحد حروف العلة أو الهمزة</a:t>
            </a:r>
          </a:p>
          <a:p>
            <a:pPr algn="ctr">
              <a:buFont typeface="Wingdings" pitchFamily="2" charset="2"/>
              <a:buNone/>
            </a:pPr>
            <a:r>
              <a:rPr lang="ar-SA" sz="3200" b="1" dirty="0" smtClean="0">
                <a:cs typeface="Traditional Arabic" pitchFamily="2" charset="-78"/>
              </a:rPr>
              <a:t>إلى أحد حروف العلة أو همزة</a:t>
            </a:r>
          </a:p>
          <a:p>
            <a:pPr algn="ctr">
              <a:buFont typeface="Wingdings" pitchFamily="2" charset="2"/>
              <a:buNone/>
            </a:pPr>
            <a:endParaRPr lang="en-US" sz="3200" b="1" dirty="0" smtClean="0">
              <a:cs typeface="Traditional Arabic" pitchFamily="2" charset="-78"/>
            </a:endParaRPr>
          </a:p>
          <a:p>
            <a:pPr algn="ctr">
              <a:buFont typeface="Wingdings" pitchFamily="2" charset="2"/>
              <a:buNone/>
            </a:pPr>
            <a:r>
              <a:rPr lang="ar-SA" sz="3200" b="1" dirty="0" smtClean="0">
                <a:cs typeface="Traditional Arabic" pitchFamily="2" charset="-78"/>
              </a:rPr>
              <a:t>مثل: (قَالَ، بَاعَ)، وزنهما: (فَعَلَ)</a:t>
            </a:r>
          </a:p>
          <a:p>
            <a:pPr algn="ctr">
              <a:buFont typeface="Wingdings" pitchFamily="2" charset="2"/>
              <a:buNone/>
            </a:pPr>
            <a:r>
              <a:rPr lang="ar-SA" sz="3200" b="1" dirty="0" smtClean="0">
                <a:cs typeface="Traditional Arabic" pitchFamily="2" charset="-78"/>
              </a:rPr>
              <a:t>و(خَافَ، هَابَ)، وزنهما: (فَعِل)</a:t>
            </a:r>
          </a:p>
          <a:p>
            <a:pPr algn="ctr">
              <a:buFont typeface="Wingdings" pitchFamily="2" charset="2"/>
              <a:buNone/>
            </a:pPr>
            <a:endParaRPr lang="ar-SA" sz="3200" b="1" dirty="0" smtClean="0">
              <a:cs typeface="Traditional Arabic" pitchFamily="2" charset="-78"/>
            </a:endParaRPr>
          </a:p>
          <a:p>
            <a:pPr algn="ctr">
              <a:buFont typeface="Wingdings" pitchFamily="2" charset="2"/>
              <a:buNone/>
            </a:pPr>
            <a:endParaRPr lang="ar-SA" sz="3200" b="1" dirty="0" smtClean="0">
              <a:cs typeface="Traditional Arabic" pitchFamily="2" charset="-78"/>
            </a:endParaRPr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7162800" y="2072640"/>
          <a:ext cx="2476500" cy="1737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25500"/>
                <a:gridCol w="825500"/>
                <a:gridCol w="8255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فَ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ا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وَ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7162800" y="4114800"/>
          <a:ext cx="2476500" cy="1737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25500"/>
                <a:gridCol w="825500"/>
                <a:gridCol w="8255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فَ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بَ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ا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بَ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يَ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7" name="جدول 6"/>
          <p:cNvGraphicFramePr>
            <a:graphicFrameLocks noGrp="1"/>
          </p:cNvGraphicFramePr>
          <p:nvPr/>
        </p:nvGraphicFramePr>
        <p:xfrm>
          <a:off x="266700" y="2072640"/>
          <a:ext cx="2476500" cy="1737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25500"/>
                <a:gridCol w="825500"/>
                <a:gridCol w="8255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فَ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عِ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خَ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ا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ف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خَ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وِ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فَ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8" name="جدول 7"/>
          <p:cNvGraphicFramePr>
            <a:graphicFrameLocks noGrp="1"/>
          </p:cNvGraphicFramePr>
          <p:nvPr/>
        </p:nvGraphicFramePr>
        <p:xfrm>
          <a:off x="304800" y="4191000"/>
          <a:ext cx="2476500" cy="1737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25500"/>
                <a:gridCol w="825500"/>
                <a:gridCol w="8255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فَ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عِ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ﻫ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ا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بَ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ﻫَ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يِ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بَ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ما لا يراعى في الميزان</a:t>
            </a:r>
            <a:endParaRPr lang="en-US" dirty="0" smtClean="0">
              <a:cs typeface="DecoType Thuluth" pitchFamily="2" charset="-78"/>
            </a:endParaRPr>
          </a:p>
        </p:txBody>
      </p:sp>
      <p:sp>
        <p:nvSpPr>
          <p:cNvPr id="148484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773878" y="1600201"/>
            <a:ext cx="8697016" cy="2328866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ar-SA" sz="3200" b="1" dirty="0" smtClean="0">
                <a:cs typeface="Traditional Arabic" pitchFamily="2" charset="-78"/>
              </a:rPr>
              <a:t>2 – الإعلال بالنقل (ويسمى بالتسكين)</a:t>
            </a:r>
          </a:p>
          <a:p>
            <a:pPr algn="ctr">
              <a:buFont typeface="Wingdings" pitchFamily="2" charset="2"/>
              <a:buNone/>
            </a:pPr>
            <a:r>
              <a:rPr lang="ar-SA" sz="3200" b="1" dirty="0" smtClean="0">
                <a:cs typeface="Traditional Arabic" pitchFamily="2" charset="-78"/>
              </a:rPr>
              <a:t>أي نقل الحركة من الحرف المعتل إلى الحرف الصحيح</a:t>
            </a:r>
          </a:p>
          <a:p>
            <a:pPr algn="ctr">
              <a:buFont typeface="Wingdings" pitchFamily="2" charset="2"/>
              <a:buNone/>
            </a:pPr>
            <a:r>
              <a:rPr lang="ar-SA" sz="3200" b="1" dirty="0" smtClean="0">
                <a:cs typeface="Traditional Arabic" pitchFamily="2" charset="-78"/>
              </a:rPr>
              <a:t>مثل: (يَقُول)، وزنها: (يَفْعُل)</a:t>
            </a:r>
          </a:p>
          <a:p>
            <a:pPr algn="ctr">
              <a:buFont typeface="Wingdings" pitchFamily="2" charset="2"/>
              <a:buNone/>
            </a:pPr>
            <a:r>
              <a:rPr lang="ar-SA" sz="3200" b="1" dirty="0" smtClean="0">
                <a:cs typeface="Traditional Arabic" pitchFamily="2" charset="-78"/>
              </a:rPr>
              <a:t>و(يَبِيع)، وزنها: (يَفْعِل)</a:t>
            </a:r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5597950" y="4120532"/>
          <a:ext cx="3302000" cy="1737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25500"/>
                <a:gridCol w="825500"/>
                <a:gridCol w="825500"/>
                <a:gridCol w="8255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فْ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عُ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 </a:t>
                      </a:r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ُ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و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 </a:t>
                      </a:r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ْ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وُ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1238224" y="4120532"/>
          <a:ext cx="3302000" cy="1737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25500"/>
                <a:gridCol w="825500"/>
                <a:gridCol w="825500"/>
                <a:gridCol w="8255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فْ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عِ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لُ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ب </a:t>
                      </a:r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ِ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ي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عُ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ب </a:t>
                      </a:r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ْ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يِ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عُ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ما لا يراعى في الميزان</a:t>
            </a:r>
            <a:endParaRPr lang="en-US" dirty="0" smtClean="0">
              <a:cs typeface="DecoType Thuluth" pitchFamily="2" charset="-78"/>
            </a:endParaRPr>
          </a:p>
        </p:txBody>
      </p:sp>
      <p:sp>
        <p:nvSpPr>
          <p:cNvPr id="148484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773878" y="1600201"/>
            <a:ext cx="8697016" cy="18288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ar-SA" sz="3200" b="1" dirty="0" smtClean="0">
                <a:cs typeface="Traditional Arabic" pitchFamily="2" charset="-78"/>
              </a:rPr>
              <a:t>3 – الإعلال بالنقل والقلب معًا</a:t>
            </a:r>
          </a:p>
          <a:p>
            <a:pPr algn="ctr">
              <a:buFont typeface="Wingdings" pitchFamily="2" charset="2"/>
              <a:buNone/>
            </a:pPr>
            <a:r>
              <a:rPr lang="ar-SA" sz="3200" b="1" dirty="0" smtClean="0">
                <a:cs typeface="Traditional Arabic" pitchFamily="2" charset="-78"/>
              </a:rPr>
              <a:t>مثل: (يَهَاب، يَخَاف)</a:t>
            </a:r>
          </a:p>
          <a:p>
            <a:pPr algn="ctr">
              <a:buFont typeface="Wingdings" pitchFamily="2" charset="2"/>
              <a:buNone/>
            </a:pPr>
            <a:r>
              <a:rPr lang="ar-SA" sz="3200" b="1" dirty="0" smtClean="0">
                <a:cs typeface="Traditional Arabic" pitchFamily="2" charset="-78"/>
              </a:rPr>
              <a:t>فوزنهما: (يَفْعَل)</a:t>
            </a:r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5597950" y="3714752"/>
          <a:ext cx="3302000" cy="23164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25500"/>
                <a:gridCol w="825500"/>
                <a:gridCol w="825500"/>
                <a:gridCol w="8255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فْ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لُ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ﻫ</a:t>
                      </a:r>
                      <a:r>
                        <a:rPr lang="ar-SA" sz="3200" b="1" baseline="0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َ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ا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بُ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ﻫ</a:t>
                      </a:r>
                      <a:r>
                        <a:rPr lang="ar-SA" sz="3200" b="1" baseline="0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َ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يْ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بُ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ﻫ</a:t>
                      </a:r>
                      <a:r>
                        <a:rPr lang="ar-SA" sz="3200" b="1" baseline="0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ْ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يَ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بُ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1393006" y="3737600"/>
          <a:ext cx="3302000" cy="23164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25500"/>
                <a:gridCol w="825500"/>
                <a:gridCol w="825500"/>
                <a:gridCol w="8255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فْ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لُ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/>
                        </a:rPr>
                        <a:t>ﺥ</a:t>
                      </a:r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َ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ا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فُ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/>
                        </a:rPr>
                        <a:t>ﺥ</a:t>
                      </a:r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َ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وْ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فُ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/>
                        </a:rPr>
                        <a:t>ﺥ</a:t>
                      </a:r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ْ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وَ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فُ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ما لا يراعى في الميزان</a:t>
            </a:r>
            <a:endParaRPr lang="en-US" dirty="0" smtClean="0">
              <a:cs typeface="DecoType Thuluth" pitchFamily="2" charset="-78"/>
            </a:endParaRPr>
          </a:p>
        </p:txBody>
      </p:sp>
      <p:sp>
        <p:nvSpPr>
          <p:cNvPr id="148484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773878" y="1600202"/>
            <a:ext cx="8697016" cy="125729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ar-SA" sz="3200" b="1" dirty="0" smtClean="0">
                <a:cs typeface="Traditional Arabic" pitchFamily="2" charset="-78"/>
              </a:rPr>
              <a:t>4 - الإبدال من تاء الافتعال</a:t>
            </a:r>
          </a:p>
          <a:p>
            <a:pPr algn="ctr">
              <a:buFont typeface="Wingdings" pitchFamily="2" charset="2"/>
              <a:buNone/>
            </a:pPr>
            <a:r>
              <a:rPr lang="ar-SA" sz="3200" b="1" dirty="0" smtClean="0">
                <a:cs typeface="Traditional Arabic" pitchFamily="2" charset="-78"/>
              </a:rPr>
              <a:t>مثل: (اصْطَبَر، ازْدَجَرَ، اذَّكَرَ، اضْطَرَّ)، وزنها: (افْتَعَل)</a:t>
            </a:r>
          </a:p>
        </p:txBody>
      </p:sp>
      <p:graphicFrame>
        <p:nvGraphicFramePr>
          <p:cNvPr id="8" name="جدول 7"/>
          <p:cNvGraphicFramePr>
            <a:graphicFrameLocks noGrp="1"/>
          </p:cNvGraphicFramePr>
          <p:nvPr/>
        </p:nvGraphicFramePr>
        <p:xfrm>
          <a:off x="5185174" y="3429000"/>
          <a:ext cx="4127500" cy="1737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25500"/>
                <a:gridCol w="825500"/>
                <a:gridCol w="825500"/>
                <a:gridCol w="825500"/>
                <a:gridCol w="8255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فْ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تَ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صْ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طَ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بَ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رَ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صْ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تَ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بَ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رَ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9" name="جدول 8"/>
          <p:cNvGraphicFramePr>
            <a:graphicFrameLocks noGrp="1"/>
          </p:cNvGraphicFramePr>
          <p:nvPr/>
        </p:nvGraphicFramePr>
        <p:xfrm>
          <a:off x="928659" y="3429000"/>
          <a:ext cx="4127500" cy="1737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25500"/>
                <a:gridCol w="825500"/>
                <a:gridCol w="825500"/>
                <a:gridCol w="825500"/>
                <a:gridCol w="8255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فْ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تَ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زْ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دَ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جْ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رَ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زْ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تَ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جَ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رَ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ما لا يراعى في الميزان</a:t>
            </a:r>
            <a:endParaRPr lang="en-US" dirty="0" smtClean="0">
              <a:cs typeface="DecoType Thuluth" pitchFamily="2" charset="-78"/>
            </a:endParaRPr>
          </a:p>
        </p:txBody>
      </p:sp>
      <p:sp>
        <p:nvSpPr>
          <p:cNvPr id="148484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773878" y="1600202"/>
            <a:ext cx="8697016" cy="125729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ar-SA" sz="3200" b="1" dirty="0" smtClean="0">
                <a:cs typeface="Traditional Arabic" pitchFamily="2" charset="-78"/>
              </a:rPr>
              <a:t>4 - الإبدال من تاء الافتعال</a:t>
            </a:r>
          </a:p>
          <a:p>
            <a:pPr algn="ctr">
              <a:buFont typeface="Wingdings" pitchFamily="2" charset="2"/>
              <a:buNone/>
            </a:pPr>
            <a:r>
              <a:rPr lang="ar-SA" sz="3200" b="1" dirty="0" smtClean="0">
                <a:cs typeface="Traditional Arabic" pitchFamily="2" charset="-78"/>
              </a:rPr>
              <a:t>مثل: (اصْطَبَر، ازْدَجَرَ، اذَّكَرَ، اضْطَرَّ)، وزنها: (افْتَعَل)</a:t>
            </a:r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5094714" y="3200400"/>
          <a:ext cx="4127500" cy="1737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25500"/>
                <a:gridCol w="825500"/>
                <a:gridCol w="825500"/>
                <a:gridCol w="825500"/>
                <a:gridCol w="8255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فْ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تَ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ذْ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ذَ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كَ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رَ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ذْ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تَ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كَ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رَ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7" name="جدول 6"/>
          <p:cNvGraphicFramePr>
            <a:graphicFrameLocks noGrp="1"/>
          </p:cNvGraphicFramePr>
          <p:nvPr/>
        </p:nvGraphicFramePr>
        <p:xfrm>
          <a:off x="838200" y="3200400"/>
          <a:ext cx="4127500" cy="1737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25500"/>
                <a:gridCol w="825500"/>
                <a:gridCol w="825500"/>
                <a:gridCol w="825500"/>
                <a:gridCol w="8255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فْ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تَ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ضْ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طَ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رْ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رَ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ضْ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تَ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رَ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رَ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ما لا يراعى في الميزان</a:t>
            </a:r>
            <a:endParaRPr lang="en-US" dirty="0" smtClean="0">
              <a:cs typeface="DecoType Thuluth" pitchFamily="2" charset="-78"/>
            </a:endParaRPr>
          </a:p>
        </p:txBody>
      </p:sp>
      <p:sp>
        <p:nvSpPr>
          <p:cNvPr id="148484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773878" y="1600202"/>
            <a:ext cx="8697016" cy="2471741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ar-SA" sz="3200" b="1" smtClean="0">
                <a:cs typeface="Traditional Arabic" pitchFamily="2" charset="-78"/>
              </a:rPr>
              <a:t>4 </a:t>
            </a:r>
            <a:r>
              <a:rPr lang="ar-SA" sz="3200" b="1" dirty="0" smtClean="0">
                <a:cs typeface="Traditional Arabic" pitchFamily="2" charset="-78"/>
              </a:rPr>
              <a:t>- الإبدال </a:t>
            </a:r>
            <a:r>
              <a:rPr lang="ar-SA" sz="3200" b="1" smtClean="0">
                <a:cs typeface="Traditional Arabic" pitchFamily="2" charset="-78"/>
              </a:rPr>
              <a:t>من تاء </a:t>
            </a:r>
            <a:r>
              <a:rPr lang="ar-SA" sz="3200" b="1" dirty="0" smtClean="0">
                <a:cs typeface="Traditional Arabic" pitchFamily="2" charset="-78"/>
              </a:rPr>
              <a:t>الافتعال</a:t>
            </a:r>
          </a:p>
          <a:p>
            <a:pPr algn="ctr">
              <a:buFont typeface="Wingdings" pitchFamily="2" charset="2"/>
              <a:buNone/>
            </a:pPr>
            <a:r>
              <a:rPr lang="ar-SA" sz="3200" b="1" dirty="0" smtClean="0">
                <a:cs typeface="Traditional Arabic" pitchFamily="2" charset="-78"/>
              </a:rPr>
              <a:t>مثل: (</a:t>
            </a:r>
            <a:r>
              <a:rPr lang="ar-SA" sz="3200" b="1" dirty="0" err="1" smtClean="0">
                <a:cs typeface="Traditional Arabic" pitchFamily="2" charset="-78"/>
              </a:rPr>
              <a:t>اطَّيَّر</a:t>
            </a:r>
            <a:r>
              <a:rPr lang="ar-SA" sz="3200" b="1" dirty="0" smtClean="0">
                <a:cs typeface="Traditional Arabic" pitchFamily="2" charset="-78"/>
              </a:rPr>
              <a:t>، </a:t>
            </a:r>
            <a:r>
              <a:rPr lang="ar-SA" sz="3200" b="1" dirty="0" err="1" smtClean="0">
                <a:cs typeface="Traditional Arabic" pitchFamily="2" charset="-78"/>
              </a:rPr>
              <a:t>ازَّيَّنَ</a:t>
            </a:r>
            <a:r>
              <a:rPr lang="ar-SA" sz="3200" b="1" dirty="0" smtClean="0">
                <a:cs typeface="Traditional Arabic" pitchFamily="2" charset="-78"/>
              </a:rPr>
              <a:t>)، وزنها: (تَفَعَّلَ)</a:t>
            </a:r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5159405" y="3143248"/>
          <a:ext cx="4127500" cy="23164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25500"/>
                <a:gridCol w="825500"/>
                <a:gridCol w="825500"/>
                <a:gridCol w="825500"/>
                <a:gridCol w="8255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تَ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فَ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عَّ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ا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طْ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طَ</a:t>
                      </a:r>
                      <a:endParaRPr lang="ar-SA" sz="3200" b="1" baseline="0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يَّ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رَ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طَ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طَ</a:t>
                      </a:r>
                      <a:endParaRPr lang="ar-SA" sz="3200" b="1" baseline="0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يَّ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رَ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تَ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طَ</a:t>
                      </a:r>
                      <a:endParaRPr lang="ar-SA" sz="3200" b="1" baseline="0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يَّ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رَ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773877" y="3143248"/>
          <a:ext cx="4127500" cy="23164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25500"/>
                <a:gridCol w="825500"/>
                <a:gridCol w="825500"/>
                <a:gridCol w="825500"/>
                <a:gridCol w="8255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تَ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فَ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عَّ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ا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زْ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زَ</a:t>
                      </a:r>
                      <a:endParaRPr lang="ar-SA" sz="3200" b="1" baseline="0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يَّ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نَ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زَ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زَ</a:t>
                      </a:r>
                      <a:endParaRPr lang="ar-SA" sz="3200" b="1" baseline="0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يَّ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نَ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تَ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زَ</a:t>
                      </a:r>
                      <a:endParaRPr lang="ar-SA" sz="3200" b="1" baseline="0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يَّ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نَ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ما لا يراعى في الميزان</a:t>
            </a:r>
            <a:endParaRPr lang="en-US" dirty="0" smtClean="0">
              <a:cs typeface="DecoType Thuluth" pitchFamily="2" charset="-78"/>
            </a:endParaRPr>
          </a:p>
        </p:txBody>
      </p:sp>
      <p:sp>
        <p:nvSpPr>
          <p:cNvPr id="148484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773878" y="1600202"/>
            <a:ext cx="8697016" cy="1828799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ar-SA" sz="3200" b="1" dirty="0" smtClean="0">
                <a:cs typeface="Traditional Arabic" pitchFamily="2" charset="-78"/>
              </a:rPr>
              <a:t>4 - الإبدال من تاء الافتعال</a:t>
            </a:r>
          </a:p>
          <a:p>
            <a:pPr algn="ctr">
              <a:buFont typeface="Wingdings" pitchFamily="2" charset="2"/>
              <a:buNone/>
            </a:pPr>
            <a:r>
              <a:rPr lang="ar-SA" sz="3200" b="1" dirty="0" smtClean="0">
                <a:cs typeface="Traditional Arabic" pitchFamily="2" charset="-78"/>
              </a:rPr>
              <a:t>مثل: (اثَّاقَلَ)، وزنها: (تَفَاعَل)</a:t>
            </a:r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2837668" y="3571876"/>
          <a:ext cx="4127502" cy="23164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687917"/>
                <a:gridCol w="687917"/>
                <a:gridCol w="687917"/>
                <a:gridCol w="687917"/>
                <a:gridCol w="687917"/>
                <a:gridCol w="687917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تَ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فَ</a:t>
                      </a:r>
                      <a:endParaRPr lang="ar-SA" sz="3200" b="1" baseline="0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ا</a:t>
                      </a:r>
                      <a:endParaRPr lang="ar-SA" sz="3200" b="1" baseline="0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عَ</a:t>
                      </a:r>
                      <a:endParaRPr lang="ar-SA" sz="3200" b="1" baseline="0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لَ</a:t>
                      </a:r>
                      <a:endParaRPr lang="ar-SA" sz="3200" b="1" baseline="0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ا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ثْ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ثَ</a:t>
                      </a:r>
                      <a:endParaRPr lang="ar-SA" sz="3200" b="1" baseline="0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ا</a:t>
                      </a:r>
                      <a:endParaRPr lang="ar-SA" sz="3200" b="1" baseline="0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قَ</a:t>
                      </a:r>
                      <a:endParaRPr lang="ar-SA" sz="3200" b="1" baseline="0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لَ</a:t>
                      </a:r>
                      <a:endParaRPr lang="ar-SA" sz="3200" b="1" baseline="0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ثَ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ثَ</a:t>
                      </a:r>
                      <a:endParaRPr lang="ar-SA" sz="3200" b="1" baseline="0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ا</a:t>
                      </a:r>
                      <a:endParaRPr lang="ar-SA" sz="3200" b="1" baseline="0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قَ</a:t>
                      </a:r>
                      <a:endParaRPr lang="ar-SA" sz="3200" b="1" baseline="0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لَ</a:t>
                      </a:r>
                      <a:endParaRPr lang="ar-SA" sz="3200" b="1" baseline="0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تَ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ثَ</a:t>
                      </a:r>
                      <a:endParaRPr lang="ar-SA" sz="3200" b="1" baseline="0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ا</a:t>
                      </a:r>
                      <a:endParaRPr lang="ar-SA" sz="3200" b="1" baseline="0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قَ</a:t>
                      </a:r>
                      <a:endParaRPr lang="ar-SA" sz="3200" b="1" baseline="0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chemeClr val="tx1"/>
                          </a:solidFill>
                          <a:cs typeface="Traditional Arabic" pitchFamily="2" charset="-78"/>
                        </a:rPr>
                        <a:t>لَ</a:t>
                      </a:r>
                      <a:endParaRPr lang="ar-SA" sz="3200" b="1" baseline="0" dirty="0">
                        <a:solidFill>
                          <a:schemeClr val="tx1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ما لا يراعى في الميزان</a:t>
            </a:r>
            <a:endParaRPr lang="en-US" dirty="0" smtClean="0">
              <a:cs typeface="DecoType Thuluth" pitchFamily="2" charset="-78"/>
            </a:endParaRPr>
          </a:p>
        </p:txBody>
      </p:sp>
      <p:sp>
        <p:nvSpPr>
          <p:cNvPr id="148484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773878" y="1600202"/>
            <a:ext cx="8697016" cy="1828799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ar-SA" sz="3200" b="1" dirty="0" smtClean="0">
                <a:cs typeface="Traditional Arabic" pitchFamily="2" charset="-78"/>
              </a:rPr>
              <a:t>4 - الإبدال من تاء الافتعال</a:t>
            </a:r>
          </a:p>
          <a:p>
            <a:pPr algn="ctr">
              <a:buFont typeface="Wingdings" pitchFamily="2" charset="2"/>
              <a:buNone/>
            </a:pPr>
            <a:r>
              <a:rPr lang="ar-SA" sz="3200" b="1" dirty="0" smtClean="0">
                <a:cs typeface="Traditional Arabic" pitchFamily="2" charset="-78"/>
              </a:rPr>
              <a:t>مثل: (يَهِدِّي، يَخِصِّم)، وزنها: (يَفْتَعِل)</a:t>
            </a:r>
          </a:p>
        </p:txBody>
      </p:sp>
      <p:graphicFrame>
        <p:nvGraphicFramePr>
          <p:cNvPr id="7" name="جدول 6"/>
          <p:cNvGraphicFramePr>
            <a:graphicFrameLocks noGrp="1"/>
          </p:cNvGraphicFramePr>
          <p:nvPr/>
        </p:nvGraphicFramePr>
        <p:xfrm>
          <a:off x="5045474" y="2895600"/>
          <a:ext cx="4127500" cy="28956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25500"/>
                <a:gridCol w="825500"/>
                <a:gridCol w="825500"/>
                <a:gridCol w="825500"/>
                <a:gridCol w="8255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فْ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تَ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عِ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ﻫ</a:t>
                      </a:r>
                      <a:r>
                        <a:rPr lang="ar-SA" sz="3200" b="1" baseline="0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ِ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دْ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دِ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ﻫ</a:t>
                      </a:r>
                      <a:r>
                        <a:rPr lang="ar-SA" sz="3200" b="1" baseline="0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َ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دْ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دِ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ﻫْ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دَ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دِ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ﻫْ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تَ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دِ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685800" y="2895600"/>
          <a:ext cx="4127500" cy="28956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25500"/>
                <a:gridCol w="825500"/>
                <a:gridCol w="825500"/>
                <a:gridCol w="825500"/>
                <a:gridCol w="8255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فْ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تَ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عِ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خ </a:t>
                      </a:r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ِ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صْ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صِ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خ </a:t>
                      </a:r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َ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صْ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صِ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خْ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صَ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صِ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خْ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تَ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صِ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ما لا يراعى في الميزان</a:t>
            </a:r>
            <a:endParaRPr lang="en-US" dirty="0" smtClean="0">
              <a:cs typeface="DecoType Thuluth" pitchFamily="2" charset="-78"/>
            </a:endParaRPr>
          </a:p>
        </p:txBody>
      </p:sp>
      <p:sp>
        <p:nvSpPr>
          <p:cNvPr id="148484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773878" y="1600202"/>
            <a:ext cx="8697016" cy="2400303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ar-SA" sz="3200" b="1" dirty="0" smtClean="0">
                <a:cs typeface="Traditional Arabic" pitchFamily="2" charset="-78"/>
              </a:rPr>
              <a:t>5 – التغيير الذي يكون للإدغام</a:t>
            </a:r>
          </a:p>
          <a:p>
            <a:pPr algn="ctr">
              <a:buFont typeface="Wingdings" pitchFamily="2" charset="2"/>
              <a:buNone/>
            </a:pPr>
            <a:r>
              <a:rPr lang="ar-SA" sz="3200" b="1" dirty="0" smtClean="0">
                <a:cs typeface="Traditional Arabic" pitchFamily="2" charset="-78"/>
              </a:rPr>
              <a:t>مثل: (مَدَّ، شَدَّ)، وزنهما: (فَعَل)</a:t>
            </a:r>
          </a:p>
          <a:p>
            <a:pPr algn="ctr">
              <a:buFont typeface="Wingdings" pitchFamily="2" charset="2"/>
              <a:buNone/>
            </a:pPr>
            <a:r>
              <a:rPr lang="ar-SA" sz="3200" b="1" dirty="0" smtClean="0">
                <a:cs typeface="Traditional Arabic" pitchFamily="2" charset="-78"/>
              </a:rPr>
              <a:t>(وَدَّ)، وزنها: (فَعِل)</a:t>
            </a:r>
          </a:p>
          <a:p>
            <a:pPr algn="ctr">
              <a:buFont typeface="Wingdings" pitchFamily="2" charset="2"/>
              <a:buNone/>
            </a:pPr>
            <a:r>
              <a:rPr lang="ar-SA" sz="3200" b="1" dirty="0" smtClean="0">
                <a:cs typeface="Traditional Arabic" pitchFamily="2" charset="-78"/>
              </a:rPr>
              <a:t>(اشْتَدَّ)، وزنها: (افْتَعَلَ)</a:t>
            </a:r>
          </a:p>
        </p:txBody>
      </p:sp>
      <p:graphicFrame>
        <p:nvGraphicFramePr>
          <p:cNvPr id="7" name="جدول 6"/>
          <p:cNvGraphicFramePr>
            <a:graphicFrameLocks noGrp="1"/>
          </p:cNvGraphicFramePr>
          <p:nvPr/>
        </p:nvGraphicFramePr>
        <p:xfrm>
          <a:off x="228600" y="4038600"/>
          <a:ext cx="4127500" cy="1737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25500"/>
                <a:gridCol w="825500"/>
                <a:gridCol w="825500"/>
                <a:gridCol w="825500"/>
                <a:gridCol w="8255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فْ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تَ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شْ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تَ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دْ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دَ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ا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شْ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تَ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دَ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دَ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8" name="جدول 7"/>
          <p:cNvGraphicFramePr>
            <a:graphicFrameLocks noGrp="1"/>
          </p:cNvGraphicFramePr>
          <p:nvPr/>
        </p:nvGraphicFramePr>
        <p:xfrm>
          <a:off x="7124700" y="4038600"/>
          <a:ext cx="2476500" cy="1737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25500"/>
                <a:gridCol w="825500"/>
                <a:gridCol w="8255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فَ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د </a:t>
                      </a:r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ْ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دَ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د </a:t>
                      </a:r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َ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دَ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9" name="جدول 8"/>
          <p:cNvGraphicFramePr>
            <a:graphicFrameLocks noGrp="1"/>
          </p:cNvGraphicFramePr>
          <p:nvPr/>
        </p:nvGraphicFramePr>
        <p:xfrm>
          <a:off x="4485132" y="4038600"/>
          <a:ext cx="2476500" cy="1737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25500"/>
                <a:gridCol w="825500"/>
                <a:gridCol w="8255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فَ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عِ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و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دْ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دَ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و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دِ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دَ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73877" y="277813"/>
            <a:ext cx="8822593" cy="1143000"/>
          </a:xfrm>
        </p:spPr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س/ إذا حدث إعلال بالنقل، وتبعه إعلال بالحذف؟</a:t>
            </a:r>
            <a:endParaRPr lang="en-US" dirty="0" smtClean="0">
              <a:cs typeface="DecoType Thuluth" pitchFamily="2" charset="-78"/>
            </a:endParaRPr>
          </a:p>
        </p:txBody>
      </p:sp>
      <p:sp>
        <p:nvSpPr>
          <p:cNvPr id="148484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773878" y="1600202"/>
            <a:ext cx="8697016" cy="1328733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ar-SA" sz="3200" b="1" dirty="0" smtClean="0">
                <a:cs typeface="Traditional Arabic" pitchFamily="2" charset="-78"/>
              </a:rPr>
              <a:t>ج/ وزنت الكلمة على الصورة الأخيرة</a:t>
            </a:r>
          </a:p>
          <a:p>
            <a:pPr algn="ctr">
              <a:buFont typeface="Wingdings" pitchFamily="2" charset="2"/>
              <a:buNone/>
            </a:pPr>
            <a:r>
              <a:rPr lang="ar-SA" sz="3200" b="1" dirty="0" smtClean="0">
                <a:cs typeface="Traditional Arabic" pitchFamily="2" charset="-78"/>
              </a:rPr>
              <a:t>مثل: (مَقُول)، وزنها: (</a:t>
            </a:r>
            <a:r>
              <a:rPr lang="ar-SA" sz="3200" b="1" dirty="0" err="1" smtClean="0">
                <a:cs typeface="Traditional Arabic" pitchFamily="2" charset="-78"/>
              </a:rPr>
              <a:t>مَفُعْل</a:t>
            </a:r>
            <a:r>
              <a:rPr lang="ar-SA" sz="3200" b="1" dirty="0" smtClean="0">
                <a:cs typeface="Traditional Arabic" pitchFamily="2" charset="-78"/>
              </a:rPr>
              <a:t>) عند </a:t>
            </a:r>
            <a:r>
              <a:rPr lang="ar-SA" sz="3200" b="1" dirty="0" err="1" smtClean="0">
                <a:cs typeface="Traditional Arabic" pitchFamily="2" charset="-78"/>
              </a:rPr>
              <a:t>س</a:t>
            </a:r>
            <a:r>
              <a:rPr lang="ar-SA" sz="3200" b="1" dirty="0" smtClean="0">
                <a:cs typeface="Traditional Arabic" pitchFamily="2" charset="-78"/>
              </a:rPr>
              <a:t>، </a:t>
            </a:r>
            <a:r>
              <a:rPr lang="ar-SA" sz="3200" b="1" dirty="0" err="1" smtClean="0">
                <a:cs typeface="Traditional Arabic" pitchFamily="2" charset="-78"/>
              </a:rPr>
              <a:t>و</a:t>
            </a:r>
            <a:r>
              <a:rPr lang="ar-SA" sz="3200" b="1" dirty="0" smtClean="0">
                <a:cs typeface="Traditional Arabic" pitchFamily="2" charset="-78"/>
              </a:rPr>
              <a:t>(</a:t>
            </a:r>
            <a:r>
              <a:rPr lang="ar-SA" sz="3200" b="1" dirty="0" err="1" smtClean="0">
                <a:cs typeface="Traditional Arabic" pitchFamily="2" charset="-78"/>
              </a:rPr>
              <a:t>مَفُول</a:t>
            </a:r>
            <a:r>
              <a:rPr lang="ar-SA" sz="3200" b="1" dirty="0" smtClean="0">
                <a:cs typeface="Traditional Arabic" pitchFamily="2" charset="-78"/>
              </a:rPr>
              <a:t>) عند </a:t>
            </a:r>
            <a:r>
              <a:rPr lang="ar-SA" sz="3200" b="1" dirty="0" err="1" smtClean="0">
                <a:cs typeface="Traditional Arabic" pitchFamily="2" charset="-78"/>
              </a:rPr>
              <a:t>خ</a:t>
            </a:r>
            <a:endParaRPr lang="ar-SA" sz="3200" b="1" dirty="0" smtClean="0">
              <a:cs typeface="Traditional Arabic" pitchFamily="2" charset="-78"/>
            </a:endParaRPr>
          </a:p>
        </p:txBody>
      </p:sp>
      <p:graphicFrame>
        <p:nvGraphicFramePr>
          <p:cNvPr id="7" name="جدول 6"/>
          <p:cNvGraphicFramePr>
            <a:graphicFrameLocks noGrp="1"/>
          </p:cNvGraphicFramePr>
          <p:nvPr/>
        </p:nvGraphicFramePr>
        <p:xfrm>
          <a:off x="5494738" y="3214686"/>
          <a:ext cx="4127500" cy="28956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25500"/>
                <a:gridCol w="825500"/>
                <a:gridCol w="825500"/>
                <a:gridCol w="825500"/>
                <a:gridCol w="8255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ف </a:t>
                      </a:r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ُ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و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</a:t>
                      </a:r>
                      <a:r>
                        <a:rPr lang="ar-SA" sz="3200" b="1" baseline="0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 </a:t>
                      </a:r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ُ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و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 </a:t>
                      </a:r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ُ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وْ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و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قْ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وُ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و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فْ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عُ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و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980282" y="3214686"/>
          <a:ext cx="4127500" cy="28956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25500"/>
                <a:gridCol w="825500"/>
                <a:gridCol w="825500"/>
                <a:gridCol w="825500"/>
                <a:gridCol w="8255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ف </a:t>
                      </a:r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ُ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 </a:t>
                      </a:r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ْ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 </a:t>
                      </a:r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ُ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و </a:t>
                      </a:r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ْ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 </a:t>
                      </a:r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ُ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و</a:t>
                      </a:r>
                      <a:r>
                        <a:rPr lang="ar-SA" sz="3200" b="1" baseline="0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 </a:t>
                      </a:r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ْ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و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قْ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و </a:t>
                      </a:r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ُ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و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فْ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عُ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و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73877" y="277813"/>
            <a:ext cx="8822593" cy="1143000"/>
          </a:xfrm>
        </p:spPr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س/ إذا حدث إعلال بالنقل، وتبعه إعلال بالحذف؟</a:t>
            </a:r>
            <a:endParaRPr lang="en-US" dirty="0" smtClean="0">
              <a:cs typeface="DecoType Thuluth" pitchFamily="2" charset="-78"/>
            </a:endParaRPr>
          </a:p>
        </p:txBody>
      </p:sp>
      <p:sp>
        <p:nvSpPr>
          <p:cNvPr id="148484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773878" y="1600202"/>
            <a:ext cx="8697016" cy="1328733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ar-SA" sz="3200" b="1" dirty="0" smtClean="0">
                <a:cs typeface="Traditional Arabic" pitchFamily="2" charset="-78"/>
              </a:rPr>
              <a:t>ج/ وزنت الكلمة على الصورة الأخيرة</a:t>
            </a:r>
          </a:p>
          <a:p>
            <a:pPr algn="ctr">
              <a:buFont typeface="Wingdings" pitchFamily="2" charset="2"/>
              <a:buNone/>
            </a:pPr>
            <a:r>
              <a:rPr lang="ar-SA" sz="3200" b="1" dirty="0" smtClean="0">
                <a:cs typeface="Traditional Arabic" pitchFamily="2" charset="-78"/>
              </a:rPr>
              <a:t>مثل: (</a:t>
            </a:r>
            <a:r>
              <a:rPr lang="ar-SA" sz="3200" b="1" dirty="0" err="1" smtClean="0">
                <a:cs typeface="Traditional Arabic" pitchFamily="2" charset="-78"/>
              </a:rPr>
              <a:t>مَبِيع</a:t>
            </a:r>
            <a:r>
              <a:rPr lang="ar-SA" sz="3200" b="1" dirty="0" smtClean="0">
                <a:cs typeface="Traditional Arabic" pitchFamily="2" charset="-78"/>
              </a:rPr>
              <a:t>)، وزنها: (</a:t>
            </a:r>
            <a:r>
              <a:rPr lang="ar-SA" sz="3200" b="1" dirty="0" err="1" smtClean="0">
                <a:cs typeface="Traditional Arabic" pitchFamily="2" charset="-78"/>
              </a:rPr>
              <a:t>مَفِعْل</a:t>
            </a:r>
            <a:r>
              <a:rPr lang="ar-SA" sz="3200" b="1" dirty="0" smtClean="0">
                <a:cs typeface="Traditional Arabic" pitchFamily="2" charset="-78"/>
              </a:rPr>
              <a:t>) عند </a:t>
            </a:r>
            <a:r>
              <a:rPr lang="ar-SA" sz="3200" b="1" dirty="0" err="1" smtClean="0">
                <a:cs typeface="Traditional Arabic" pitchFamily="2" charset="-78"/>
              </a:rPr>
              <a:t>س</a:t>
            </a:r>
            <a:r>
              <a:rPr lang="ar-SA" sz="3200" b="1" dirty="0" smtClean="0">
                <a:cs typeface="Traditional Arabic" pitchFamily="2" charset="-78"/>
              </a:rPr>
              <a:t>، </a:t>
            </a:r>
            <a:r>
              <a:rPr lang="ar-SA" sz="3200" b="1" dirty="0" err="1" smtClean="0">
                <a:cs typeface="Traditional Arabic" pitchFamily="2" charset="-78"/>
              </a:rPr>
              <a:t>و</a:t>
            </a:r>
            <a:r>
              <a:rPr lang="ar-SA" sz="3200" b="1" dirty="0" smtClean="0">
                <a:cs typeface="Traditional Arabic" pitchFamily="2" charset="-78"/>
              </a:rPr>
              <a:t>(</a:t>
            </a:r>
            <a:r>
              <a:rPr lang="ar-SA" sz="3200" b="1" dirty="0" err="1" smtClean="0">
                <a:cs typeface="Traditional Arabic" pitchFamily="2" charset="-78"/>
              </a:rPr>
              <a:t>مَفِيل</a:t>
            </a:r>
            <a:r>
              <a:rPr lang="ar-SA" sz="3200" b="1" dirty="0" smtClean="0">
                <a:cs typeface="Traditional Arabic" pitchFamily="2" charset="-78"/>
              </a:rPr>
              <a:t>) عند </a:t>
            </a:r>
            <a:r>
              <a:rPr lang="ar-SA" sz="3200" b="1" dirty="0" err="1" smtClean="0">
                <a:cs typeface="Traditional Arabic" pitchFamily="2" charset="-78"/>
              </a:rPr>
              <a:t>خ</a:t>
            </a:r>
            <a:endParaRPr lang="ar-SA" sz="3200" b="1" dirty="0" smtClean="0">
              <a:cs typeface="Traditional Arabic" pitchFamily="2" charset="-78"/>
            </a:endParaRPr>
          </a:p>
        </p:txBody>
      </p:sp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2819400" y="2697480"/>
          <a:ext cx="4127500" cy="34747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25500"/>
                <a:gridCol w="825500"/>
                <a:gridCol w="825500"/>
                <a:gridCol w="825500"/>
                <a:gridCol w="8255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ف </a:t>
                      </a:r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ِ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 </a:t>
                      </a:r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ْ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ب </a:t>
                      </a:r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ِ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 </a:t>
                      </a:r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ْ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ب </a:t>
                      </a:r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ِ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</a:t>
                      </a:r>
                      <a:r>
                        <a:rPr lang="ar-SA" sz="3200" b="1" baseline="0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 </a:t>
                      </a:r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ْ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ي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ب </a:t>
                      </a:r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ُ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</a:t>
                      </a:r>
                      <a:r>
                        <a:rPr lang="ar-SA" sz="3200" b="1" baseline="0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 </a:t>
                      </a:r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ْ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و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بْ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 </a:t>
                      </a:r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ُ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و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فْ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عُ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و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73877" y="277813"/>
            <a:ext cx="8822593" cy="1143000"/>
          </a:xfrm>
        </p:spPr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س/ إذا حدث إعلال بالنقل، وتبعه إعلال بالحذف؟</a:t>
            </a:r>
            <a:endParaRPr lang="en-US" dirty="0" smtClean="0">
              <a:cs typeface="DecoType Thuluth" pitchFamily="2" charset="-78"/>
            </a:endParaRPr>
          </a:p>
        </p:txBody>
      </p:sp>
      <p:sp>
        <p:nvSpPr>
          <p:cNvPr id="148484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773878" y="1600202"/>
            <a:ext cx="8697016" cy="1328733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ar-SA" sz="3200" b="1" dirty="0" smtClean="0">
                <a:cs typeface="Traditional Arabic" pitchFamily="2" charset="-78"/>
              </a:rPr>
              <a:t>ج/ وزنت الكلمة على الصورة الأخيرة</a:t>
            </a:r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2819400" y="2118360"/>
          <a:ext cx="4127500" cy="4053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25500"/>
                <a:gridCol w="825500"/>
                <a:gridCol w="825500"/>
                <a:gridCol w="825500"/>
                <a:gridCol w="8255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ف </a:t>
                      </a:r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ِ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ي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ب</a:t>
                      </a:r>
                      <a:r>
                        <a:rPr lang="ar-SA" sz="3200" b="1" baseline="0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 </a:t>
                      </a:r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ِ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ي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ب </a:t>
                      </a:r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ِ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و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ب </a:t>
                      </a:r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ِ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يْ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و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ب </a:t>
                      </a:r>
                      <a:r>
                        <a:rPr lang="ar-SA" sz="3200" b="1" baseline="0" dirty="0" err="1" smtClean="0">
                          <a:solidFill>
                            <a:srgbClr val="FF0000"/>
                          </a:solidFill>
                          <a:cs typeface="Traditional Arabic" pitchFamily="2" charset="-78"/>
                        </a:rPr>
                        <a:t>ُ</a:t>
                      </a:r>
                      <a:endParaRPr lang="ar-SA" sz="3200" b="1" baseline="0" dirty="0">
                        <a:solidFill>
                          <a:srgbClr val="FF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يْ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و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بْ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يُ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و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err="1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مَ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فْ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عُ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و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baseline="0" dirty="0" smtClean="0">
                          <a:solidFill>
                            <a:srgbClr val="000000"/>
                          </a:solidFill>
                          <a:cs typeface="Traditional Arabic" pitchFamily="2" charset="-78"/>
                        </a:rPr>
                        <a:t>ل</a:t>
                      </a:r>
                      <a:endParaRPr lang="ar-SA" sz="3200" b="1" baseline="0" dirty="0">
                        <a:solidFill>
                          <a:srgbClr val="000000"/>
                        </a:solidFill>
                        <a:cs typeface="Traditional Arabic" pitchFamily="2" charset="-78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73877" y="277813"/>
            <a:ext cx="8822593" cy="1143000"/>
          </a:xfrm>
        </p:spPr>
        <p:txBody>
          <a:bodyPr/>
          <a:lstStyle/>
          <a:p>
            <a:pPr algn="ctr" eaLnBrk="1" hangingPunct="1"/>
            <a:r>
              <a:rPr lang="ar-SA" dirty="0" smtClean="0">
                <a:cs typeface="DecoType Thuluth" pitchFamily="2" charset="-78"/>
              </a:rPr>
              <a:t>س/ إذا حدث إعلال بالنقل، وتبعه إعلال بالحذف؟</a:t>
            </a:r>
            <a:endParaRPr lang="en-US" dirty="0" smtClean="0">
              <a:cs typeface="DecoType Thuluth" pitchFamily="2" charset="-78"/>
            </a:endParaRPr>
          </a:p>
        </p:txBody>
      </p:sp>
      <p:sp>
        <p:nvSpPr>
          <p:cNvPr id="148484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773878" y="1600202"/>
            <a:ext cx="8697016" cy="4186253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ar-SA" sz="3200" b="1" dirty="0" smtClean="0">
                <a:cs typeface="Traditional Arabic" pitchFamily="2" charset="-78"/>
              </a:rPr>
              <a:t>ج/ وزنت الكلمة على الصورة الأخيرة</a:t>
            </a:r>
          </a:p>
          <a:p>
            <a:pPr algn="ctr">
              <a:buFont typeface="Wingdings" pitchFamily="2" charset="2"/>
              <a:buNone/>
            </a:pPr>
            <a:r>
              <a:rPr lang="ar-SA" sz="3200" b="1" dirty="0" smtClean="0">
                <a:cs typeface="Traditional Arabic" pitchFamily="2" charset="-78"/>
              </a:rPr>
              <a:t>مثل: (إقامة)، وزنها: (</a:t>
            </a:r>
            <a:r>
              <a:rPr lang="ar-SA" sz="3200" b="1" dirty="0" err="1" smtClean="0">
                <a:cs typeface="Traditional Arabic" pitchFamily="2" charset="-78"/>
              </a:rPr>
              <a:t>إِفَعْلَة</a:t>
            </a:r>
            <a:r>
              <a:rPr lang="ar-SA" sz="3200" b="1" dirty="0" smtClean="0">
                <a:cs typeface="Traditional Arabic" pitchFamily="2" charset="-78"/>
              </a:rPr>
              <a:t>) عند </a:t>
            </a:r>
            <a:r>
              <a:rPr lang="ar-SA" sz="3200" b="1" dirty="0" err="1" smtClean="0">
                <a:cs typeface="Traditional Arabic" pitchFamily="2" charset="-78"/>
              </a:rPr>
              <a:t>س</a:t>
            </a:r>
            <a:r>
              <a:rPr lang="ar-SA" sz="3200" b="1" dirty="0" smtClean="0">
                <a:cs typeface="Traditional Arabic" pitchFamily="2" charset="-78"/>
              </a:rPr>
              <a:t>، </a:t>
            </a:r>
            <a:r>
              <a:rPr lang="ar-SA" sz="3200" b="1" dirty="0" err="1" smtClean="0">
                <a:cs typeface="Traditional Arabic" pitchFamily="2" charset="-78"/>
              </a:rPr>
              <a:t>و</a:t>
            </a:r>
            <a:r>
              <a:rPr lang="ar-SA" sz="3200" b="1" dirty="0" smtClean="0">
                <a:cs typeface="Traditional Arabic" pitchFamily="2" charset="-78"/>
              </a:rPr>
              <a:t>(</a:t>
            </a:r>
            <a:r>
              <a:rPr lang="ar-SA" sz="3200" b="1" dirty="0" err="1" smtClean="0">
                <a:cs typeface="Traditional Arabic" pitchFamily="2" charset="-78"/>
              </a:rPr>
              <a:t>إِفَالَة</a:t>
            </a:r>
            <a:r>
              <a:rPr lang="ar-SA" sz="3200" b="1" dirty="0" smtClean="0">
                <a:cs typeface="Traditional Arabic" pitchFamily="2" charset="-78"/>
              </a:rPr>
              <a:t>) عند </a:t>
            </a:r>
            <a:r>
              <a:rPr lang="ar-SA" sz="3200" b="1" dirty="0" err="1" smtClean="0">
                <a:cs typeface="Traditional Arabic" pitchFamily="2" charset="-78"/>
              </a:rPr>
              <a:t>خ</a:t>
            </a:r>
            <a:endParaRPr lang="ar-SA" sz="3200" b="1" dirty="0" smtClean="0">
              <a:cs typeface="Traditional Arabic" pitchFamily="2" charset="-78"/>
            </a:endParaRPr>
          </a:p>
          <a:p>
            <a:pPr algn="ctr">
              <a:buNone/>
            </a:pPr>
            <a:r>
              <a:rPr lang="ar-SA" sz="3200" b="1" dirty="0" smtClean="0">
                <a:cs typeface="Traditional Arabic" pitchFamily="2" charset="-78"/>
              </a:rPr>
              <a:t>(اسْتِقَامَة)، وزنها: (</a:t>
            </a:r>
            <a:r>
              <a:rPr lang="ar-SA" sz="3200" b="1" dirty="0" err="1" smtClean="0">
                <a:cs typeface="Traditional Arabic" pitchFamily="2" charset="-78"/>
              </a:rPr>
              <a:t>اسْتِفَعْلَة</a:t>
            </a:r>
            <a:r>
              <a:rPr lang="ar-SA" sz="3200" b="1" dirty="0" smtClean="0">
                <a:cs typeface="Traditional Arabic" pitchFamily="2" charset="-78"/>
              </a:rPr>
              <a:t>) عند </a:t>
            </a:r>
            <a:r>
              <a:rPr lang="ar-SA" sz="3200" b="1" dirty="0" err="1" smtClean="0">
                <a:cs typeface="Traditional Arabic" pitchFamily="2" charset="-78"/>
              </a:rPr>
              <a:t>س</a:t>
            </a:r>
            <a:r>
              <a:rPr lang="ar-SA" sz="3200" b="1" dirty="0" smtClean="0">
                <a:cs typeface="Traditional Arabic" pitchFamily="2" charset="-78"/>
              </a:rPr>
              <a:t>، </a:t>
            </a:r>
            <a:r>
              <a:rPr lang="ar-SA" sz="3200" b="1" dirty="0" err="1" smtClean="0">
                <a:cs typeface="Traditional Arabic" pitchFamily="2" charset="-78"/>
              </a:rPr>
              <a:t>و</a:t>
            </a:r>
            <a:r>
              <a:rPr lang="ar-SA" sz="3200" b="1" dirty="0" smtClean="0">
                <a:cs typeface="Traditional Arabic" pitchFamily="2" charset="-78"/>
              </a:rPr>
              <a:t>(</a:t>
            </a:r>
            <a:r>
              <a:rPr lang="ar-SA" sz="3200" b="1" dirty="0" err="1" smtClean="0">
                <a:cs typeface="Traditional Arabic" pitchFamily="2" charset="-78"/>
              </a:rPr>
              <a:t>اسْتِفَالَة</a:t>
            </a:r>
            <a:r>
              <a:rPr lang="ar-SA" sz="3200" b="1" dirty="0" smtClean="0">
                <a:cs typeface="Traditional Arabic" pitchFamily="2" charset="-78"/>
              </a:rPr>
              <a:t>) عند </a:t>
            </a:r>
            <a:r>
              <a:rPr lang="ar-SA" sz="3200" b="1" dirty="0" err="1" smtClean="0">
                <a:cs typeface="Traditional Arabic" pitchFamily="2" charset="-78"/>
              </a:rPr>
              <a:t>خ</a:t>
            </a:r>
            <a:endParaRPr lang="ar-SA" sz="3200" b="1" dirty="0" smtClean="0"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>
                <a:cs typeface="DecoType Thuluth" pitchFamily="2" charset="-78"/>
              </a:rPr>
              <a:t>ما يراعى في الميزان وما لا يراعى</a:t>
            </a:r>
            <a:endParaRPr lang="en-US" dirty="0">
              <a:cs typeface="DecoType Thuluth" pitchFamily="2" charset="-78"/>
            </a:endParaRPr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</p:nvPr>
        </p:nvGraphicFramePr>
        <p:xfrm>
          <a:off x="495300" y="1600200"/>
          <a:ext cx="8915400" cy="4053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ما يراعى في الميزان</a:t>
                      </a:r>
                      <a:endParaRPr lang="ar-SA" sz="3200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ما لا يراعى في الميزان</a:t>
                      </a:r>
                      <a:endParaRPr lang="ar-SA" sz="3200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cs typeface="Traditional Arabic" pitchFamily="2" charset="-78"/>
                        </a:rPr>
                        <a:t>1) الحروف الأصلية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cs typeface="Traditional Arabic" pitchFamily="2" charset="-78"/>
                        </a:rPr>
                        <a:t>1) الإعلال بالقلب</a:t>
                      </a:r>
                      <a:endParaRPr lang="ar-SA" sz="3200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2) حروف الزيادة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cs typeface="Traditional Arabic" pitchFamily="2" charset="-78"/>
                        </a:rPr>
                        <a:t>2) الإعلال بالنقل (ويسمى بالتسكين)</a:t>
                      </a:r>
                      <a:endParaRPr lang="ar-SA" sz="3200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3) المكرر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cs typeface="Traditional Arabic" pitchFamily="2" charset="-78"/>
                        </a:rPr>
                        <a:t>3) الإعلال بالنقل والقلب معًا</a:t>
                      </a:r>
                      <a:endParaRPr lang="ar-SA" sz="3200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4) الإعلال بالحذف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cs typeface="Traditional Arabic" pitchFamily="2" charset="-78"/>
                        </a:rPr>
                        <a:t>4) الإبدال من تاء الافتعال</a:t>
                      </a:r>
                      <a:endParaRPr lang="ar-SA" sz="3200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cs typeface="Traditional Arabic" pitchFamily="2" charset="-78"/>
                        </a:rPr>
                        <a:t>5) تغيير الحركة عند بعض العرب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cs typeface="Traditional Arabic" pitchFamily="2" charset="-78"/>
                        </a:rPr>
                        <a:t>5) التغيير الذي يكون للإدغام</a:t>
                      </a:r>
                      <a:endParaRPr lang="ar-SA" sz="3200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6)</a:t>
                      </a:r>
                      <a:r>
                        <a:rPr lang="ar-SA" sz="3200" b="1" baseline="0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 </a:t>
                      </a:r>
                      <a:r>
                        <a:rPr lang="ar-SA" sz="3200" b="1" dirty="0" smtClean="0">
                          <a:latin typeface="Traditional Arabic" pitchFamily="18" charset="-78"/>
                          <a:cs typeface="Traditional Arabic" pitchFamily="18" charset="-78"/>
                        </a:rPr>
                        <a:t>القلب المكاني</a:t>
                      </a:r>
                      <a:endParaRPr lang="ar-SA" sz="3200" b="1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3200" dirty="0"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17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1403</TotalTime>
  <Words>977</Words>
  <Application>Microsoft Office PowerPoint</Application>
  <PresentationFormat>A4 Paper (210x297 mm)‎</PresentationFormat>
  <Paragraphs>479</Paragraphs>
  <Slides>18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Office Theme</vt:lpstr>
      <vt:lpstr>الشريحة 1</vt:lpstr>
      <vt:lpstr>الدرس الثاني</vt:lpstr>
      <vt:lpstr>عناصر المحاضرة </vt:lpstr>
      <vt:lpstr>ما لا يراعى في الميزان</vt:lpstr>
      <vt:lpstr>ما لا يراعى في الميزان</vt:lpstr>
      <vt:lpstr>ما لا يراعى في الميزان</vt:lpstr>
      <vt:lpstr>ما لا يراعى في الميزان</vt:lpstr>
      <vt:lpstr>ما لا يراعى في الميزان</vt:lpstr>
      <vt:lpstr>ما لا يراعى في الميزان</vt:lpstr>
      <vt:lpstr>ما لا يراعى في الميزان</vt:lpstr>
      <vt:lpstr>ما لا يراعى في الميزان</vt:lpstr>
      <vt:lpstr>ما لا يراعى في الميزان</vt:lpstr>
      <vt:lpstr>س/ إذا حدث إعلال بالنقل، وتبعه إعلال بالحذف؟</vt:lpstr>
      <vt:lpstr>س/ إذا حدث إعلال بالنقل، وتبعه إعلال بالحذف؟</vt:lpstr>
      <vt:lpstr>س/ إذا حدث إعلال بالنقل، وتبعه إعلال بالحذف؟</vt:lpstr>
      <vt:lpstr>س/ إذا حدث إعلال بالنقل، وتبعه إعلال بالحذف؟</vt:lpstr>
      <vt:lpstr>ما يراعى في الميزان وما لا يراعى</vt:lpstr>
      <vt:lpstr>الشريحة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maljogiman</cp:lastModifiedBy>
  <cp:revision>85</cp:revision>
  <dcterms:created xsi:type="dcterms:W3CDTF">2009-10-14T19:14:34Z</dcterms:created>
  <dcterms:modified xsi:type="dcterms:W3CDTF">2010-10-26T09:18:12Z</dcterms:modified>
</cp:coreProperties>
</file>