
<file path=[Content_Types].xml><?xml version="1.0" encoding="utf-8"?>
<Types xmlns="http://schemas.openxmlformats.org/package/2006/content-types">
  <Override PartName="/ppt/slides/slide47.xml" ContentType="application/vnd.openxmlformats-officedocument.presentationml.slide+xml"/>
  <Override PartName="/ppt/slides/slide58.xml" ContentType="application/vnd.openxmlformats-officedocument.presentationml.slide+xml"/>
  <Override PartName="/ppt/slides/slide94.xml" ContentType="application/vnd.openxmlformats-officedocument.presentationml.slide+xml"/>
  <Override PartName="/ppt/slides/slide14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6.xml" ContentType="application/vnd.openxmlformats-officedocument.presentationml.slide+xml"/>
  <Override PartName="/ppt/slides/slide83.xml" ContentType="application/vnd.openxmlformats-officedocument.presentationml.slide+xml"/>
  <Override PartName="/ppt/slides/slide120.xml" ContentType="application/vnd.openxmlformats-officedocument.presentationml.slide+xml"/>
  <Override PartName="/ppt/slides/slide131.xml" ContentType="application/vnd.openxmlformats-officedocument.presentationml.slide+xml"/>
  <Override PartName="/ppt/slides/slide25.xml" ContentType="application/vnd.openxmlformats-officedocument.presentationml.slide+xml"/>
  <Override PartName="/ppt/slides/slide72.xml" ContentType="application/vnd.openxmlformats-officedocument.presentationml.slide+xml"/>
  <Override PartName="/ppt/slides/slide207.xml" ContentType="application/vnd.openxmlformats-officedocument.presentationml.slide+xml"/>
  <Override PartName="/ppt/slideLayouts/slideLayout2.xml" ContentType="application/vnd.openxmlformats-officedocument.presentationml.slideLayout+xml"/>
  <Default Extension="xml" ContentType="application/xml"/>
  <Override PartName="/ppt/slides/slide14.xml" ContentType="application/vnd.openxmlformats-officedocument.presentationml.slide+xml"/>
  <Override PartName="/ppt/slides/slide50.xml" ContentType="application/vnd.openxmlformats-officedocument.presentationml.slide+xml"/>
  <Override PartName="/ppt/slides/slide61.xml" ContentType="application/vnd.openxmlformats-officedocument.presentationml.slide+xml"/>
  <Override PartName="/ppt/notesMasters/notesMaster1.xml" ContentType="application/vnd.openxmlformats-officedocument.presentationml.notesMaster+xml"/>
  <Override PartName="/ppt/slides/slide169.xml" ContentType="application/vnd.openxmlformats-officedocument.presentationml.slide+xml"/>
  <Override PartName="/ppt/tableStyles.xml" ContentType="application/vnd.openxmlformats-officedocument.presentationml.tableStyles+xml"/>
  <Override PartName="/ppt/slides/slide147.xml" ContentType="application/vnd.openxmlformats-officedocument.presentationml.slide+xml"/>
  <Override PartName="/ppt/slides/slide158.xml" ContentType="application/vnd.openxmlformats-officedocument.presentationml.slide+xml"/>
  <Override PartName="/ppt/slides/slide194.xml" ContentType="application/vnd.openxmlformats-officedocument.presentationml.slide+xml"/>
  <Override PartName="/ppt/slides/slide210.xml" ContentType="application/vnd.openxmlformats-officedocument.presentationml.slide+xml"/>
  <Override PartName="/ppt/slides/slide99.xml" ContentType="application/vnd.openxmlformats-officedocument.presentationml.slide+xml"/>
  <Override PartName="/ppt/slides/slide136.xml" ContentType="application/vnd.openxmlformats-officedocument.presentationml.slide+xml"/>
  <Override PartName="/ppt/slides/slide183.xml" ContentType="application/vnd.openxmlformats-officedocument.presentationml.slide+xml"/>
  <Override PartName="/ppt/slides/slide77.xml" ContentType="application/vnd.openxmlformats-officedocument.presentationml.slide+xml"/>
  <Override PartName="/ppt/slides/slide88.xml" ContentType="application/vnd.openxmlformats-officedocument.presentationml.slide+xml"/>
  <Override PartName="/ppt/slides/slide125.xml" ContentType="application/vnd.openxmlformats-officedocument.presentationml.slide+xml"/>
  <Override PartName="/ppt/slides/slide172.xml" ContentType="application/vnd.openxmlformats-officedocument.presentationml.slide+xml"/>
  <Override PartName="/ppt/slides/slide5.xml" ContentType="application/vnd.openxmlformats-officedocument.presentationml.slide+xml"/>
  <Override PartName="/ppt/slides/slide19.xml" ContentType="application/vnd.openxmlformats-officedocument.presentationml.slide+xml"/>
  <Override PartName="/ppt/slides/slide48.xml" ContentType="application/vnd.openxmlformats-officedocument.presentationml.slide+xml"/>
  <Override PartName="/ppt/slides/slide66.xml" ContentType="application/vnd.openxmlformats-officedocument.presentationml.slide+xml"/>
  <Override PartName="/ppt/slides/slide95.xml" ContentType="application/vnd.openxmlformats-officedocument.presentationml.slide+xml"/>
  <Override PartName="/ppt/slides/slide103.xml" ContentType="application/vnd.openxmlformats-officedocument.presentationml.slide+xml"/>
  <Override PartName="/ppt/slides/slide114.xml" ContentType="application/vnd.openxmlformats-officedocument.presentationml.slide+xml"/>
  <Override PartName="/ppt/slides/slide132.xml" ContentType="application/vnd.openxmlformats-officedocument.presentationml.slide+xml"/>
  <Override PartName="/ppt/slides/slide150.xml" ContentType="application/vnd.openxmlformats-officedocument.presentationml.slide+xml"/>
  <Override PartName="/ppt/slides/slide161.xml" ContentType="application/vnd.openxmlformats-officedocument.presentationml.slide+xml"/>
  <Override PartName="/ppt/slideLayouts/slideLayout7.xml" ContentType="application/vnd.openxmlformats-officedocument.presentationml.slideLayout+xml"/>
  <Override PartName="/ppt/notesSlides/notesSlide3.xml" ContentType="application/vnd.openxmlformats-officedocument.presentationml.notesSlide+xml"/>
  <Override PartName="/ppt/slides/slide26.xml" ContentType="application/vnd.openxmlformats-officedocument.presentationml.slide+xml"/>
  <Override PartName="/ppt/slides/slide37.xml" ContentType="application/vnd.openxmlformats-officedocument.presentationml.slide+xml"/>
  <Override PartName="/ppt/slides/slide55.xml" ContentType="application/vnd.openxmlformats-officedocument.presentationml.slide+xml"/>
  <Override PartName="/ppt/slides/slide73.xml" ContentType="application/vnd.openxmlformats-officedocument.presentationml.slide+xml"/>
  <Override PartName="/ppt/slides/slide84.xml" ContentType="application/vnd.openxmlformats-officedocument.presentationml.slide+xml"/>
  <Override PartName="/ppt/slides/slide121.xml" ContentType="application/vnd.openxmlformats-officedocument.presentationml.slide+xml"/>
  <Override PartName="/ppt/slides/slide208.xml" ContentType="application/vnd.openxmlformats-officedocument.presentationml.slide+xml"/>
  <Override PartName="/ppt/presProps.xml" ContentType="application/vnd.openxmlformats-officedocument.presentationml.presProps+xml"/>
  <Override PartName="/ppt/theme/theme2.xml" ContentType="application/vnd.openxmlformats-officedocument.theme+xml"/>
  <Override PartName="/ppt/slides/slide1.xml" ContentType="application/vnd.openxmlformats-officedocument.presentationml.slide+xml"/>
  <Override PartName="/ppt/slides/slide15.xml" ContentType="application/vnd.openxmlformats-officedocument.presentationml.slide+xml"/>
  <Override PartName="/ppt/slides/slide33.xml" ContentType="application/vnd.openxmlformats-officedocument.presentationml.slide+xml"/>
  <Override PartName="/ppt/slides/slide44.xml" ContentType="application/vnd.openxmlformats-officedocument.presentationml.slide+xml"/>
  <Override PartName="/ppt/slides/slide62.xml" ContentType="application/vnd.openxmlformats-officedocument.presentationml.slide+xml"/>
  <Override PartName="/ppt/slides/slide80.xml" ContentType="application/vnd.openxmlformats-officedocument.presentationml.slide+xml"/>
  <Override PartName="/ppt/slides/slide91.xml" ContentType="application/vnd.openxmlformats-officedocument.presentationml.slide+xml"/>
  <Override PartName="/ppt/slides/slide110.xml" ContentType="application/vnd.openxmlformats-officedocument.presentationml.slide+xml"/>
  <Override PartName="/ppt/slideLayouts/slideLayout3.xml" ContentType="application/vnd.openxmlformats-officedocument.presentationml.slideLayout+xml"/>
  <Override PartName="/ppt/presentation.xml" ContentType="application/vnd.openxmlformats-officedocument.presentationml.presentation.main+xml"/>
  <Override PartName="/ppt/slides/slide22.xml" ContentType="application/vnd.openxmlformats-officedocument.presentationml.slide+xml"/>
  <Override PartName="/ppt/slides/slide51.xml" ContentType="application/vnd.openxmlformats-officedocument.presentationml.slide+xml"/>
  <Override PartName="/ppt/slides/slide199.xml" ContentType="application/vnd.openxmlformats-officedocument.presentationml.slide+xml"/>
  <Override PartName="/ppt/slides/slide204.xml" ContentType="application/vnd.openxmlformats-officedocument.presentationml.slide+xml"/>
  <Override PartName="/docProps/app.xml" ContentType="application/vnd.openxmlformats-officedocument.extended-properties+xml"/>
  <Override PartName="/ppt/slides/slide11.xml" ContentType="application/vnd.openxmlformats-officedocument.presentationml.slide+xml"/>
  <Override PartName="/ppt/slides/slide40.xml" ContentType="application/vnd.openxmlformats-officedocument.presentationml.slide+xml"/>
  <Override PartName="/ppt/slides/slide159.xml" ContentType="application/vnd.openxmlformats-officedocument.presentationml.slide+xml"/>
  <Override PartName="/ppt/slides/slide188.xml" ContentType="application/vnd.openxmlformats-officedocument.presentationml.slide+xml"/>
  <Override PartName="/ppt/slides/slide211.xml" ContentType="application/vnd.openxmlformats-officedocument.presentationml.slide+xml"/>
  <Override PartName="/ppt/slides/slide119.xml" ContentType="application/vnd.openxmlformats-officedocument.presentationml.slide+xml"/>
  <Override PartName="/ppt/slides/slide148.xml" ContentType="application/vnd.openxmlformats-officedocument.presentationml.slide+xml"/>
  <Override PartName="/ppt/slides/slide166.xml" ContentType="application/vnd.openxmlformats-officedocument.presentationml.slide+xml"/>
  <Override PartName="/ppt/slides/slide177.xml" ContentType="application/vnd.openxmlformats-officedocument.presentationml.slide+xml"/>
  <Override PartName="/ppt/slides/slide195.xml" ContentType="application/vnd.openxmlformats-officedocument.presentationml.slide+xml"/>
  <Override PartName="/ppt/slides/slide200.xml" ContentType="application/vnd.openxmlformats-officedocument.presentationml.slide+xml"/>
  <Override PartName="/ppt/slideLayouts/slideLayout10.xml" ContentType="application/vnd.openxmlformats-officedocument.presentationml.slideLayout+xml"/>
  <Override PartName="/ppt/slides/slide89.xml" ContentType="application/vnd.openxmlformats-officedocument.presentationml.slide+xml"/>
  <Override PartName="/ppt/slides/slide108.xml" ContentType="application/vnd.openxmlformats-officedocument.presentationml.slide+xml"/>
  <Override PartName="/ppt/slides/slide126.xml" ContentType="application/vnd.openxmlformats-officedocument.presentationml.slide+xml"/>
  <Override PartName="/ppt/slides/slide137.xml" ContentType="application/vnd.openxmlformats-officedocument.presentationml.slide+xml"/>
  <Override PartName="/ppt/slides/slide155.xml" ContentType="application/vnd.openxmlformats-officedocument.presentationml.slide+xml"/>
  <Override PartName="/ppt/slides/slide173.xml" ContentType="application/vnd.openxmlformats-officedocument.presentationml.slide+xml"/>
  <Override PartName="/ppt/slides/slide184.xml" ContentType="application/vnd.openxmlformats-officedocument.presentationml.slide+xml"/>
  <Override PartName="/ppt/slides/slide49.xml" ContentType="application/vnd.openxmlformats-officedocument.presentationml.slide+xml"/>
  <Override PartName="/ppt/slides/slide78.xml" ContentType="application/vnd.openxmlformats-officedocument.presentationml.slide+xml"/>
  <Override PartName="/ppt/slides/slide96.xml" ContentType="application/vnd.openxmlformats-officedocument.presentationml.slide+xml"/>
  <Override PartName="/ppt/slides/slide115.xml" ContentType="application/vnd.openxmlformats-officedocument.presentationml.slide+xml"/>
  <Override PartName="/ppt/slides/slide144.xml" ContentType="application/vnd.openxmlformats-officedocument.presentationml.slide+xml"/>
  <Override PartName="/ppt/slides/slide162.xml" ContentType="application/vnd.openxmlformats-officedocument.presentationml.slide+xml"/>
  <Override PartName="/ppt/slides/slide191.xml" ContentType="application/vnd.openxmlformats-officedocument.presentationml.slide+xml"/>
  <Override PartName="/docProps/core.xml" ContentType="application/vnd.openxmlformats-package.core-properties+xml"/>
  <Override PartName="/ppt/slides/slide6.xml" ContentType="application/vnd.openxmlformats-officedocument.presentationml.slide+xml"/>
  <Override PartName="/ppt/slides/slide38.xml" ContentType="application/vnd.openxmlformats-officedocument.presentationml.slide+xml"/>
  <Override PartName="/ppt/slides/slide56.xml" ContentType="application/vnd.openxmlformats-officedocument.presentationml.slide+xml"/>
  <Override PartName="/ppt/slides/slide67.xml" ContentType="application/vnd.openxmlformats-officedocument.presentationml.slide+xml"/>
  <Override PartName="/ppt/slides/slide85.xml" ContentType="application/vnd.openxmlformats-officedocument.presentationml.slide+xml"/>
  <Override PartName="/ppt/slides/slide104.xml" ContentType="application/vnd.openxmlformats-officedocument.presentationml.slide+xml"/>
  <Override PartName="/ppt/slides/slide122.xml" ContentType="application/vnd.openxmlformats-officedocument.presentationml.slide+xml"/>
  <Override PartName="/ppt/slides/slide133.xml" ContentType="application/vnd.openxmlformats-officedocument.presentationml.slide+xml"/>
  <Override PartName="/ppt/slides/slide151.xml" ContentType="application/vnd.openxmlformats-officedocument.presentationml.slide+xml"/>
  <Override PartName="/ppt/slides/slide180.xml" ContentType="application/vnd.openxmlformats-officedocument.presentationml.slide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27.xml" ContentType="application/vnd.openxmlformats-officedocument.presentationml.slide+xml"/>
  <Override PartName="/ppt/slides/slide45.xml" ContentType="application/vnd.openxmlformats-officedocument.presentationml.slide+xml"/>
  <Override PartName="/ppt/slides/slide74.xml" ContentType="application/vnd.openxmlformats-officedocument.presentationml.slide+xml"/>
  <Override PartName="/ppt/slides/slide92.xml" ContentType="application/vnd.openxmlformats-officedocument.presentationml.slide+xml"/>
  <Override PartName="/ppt/slides/slide111.xml" ContentType="application/vnd.openxmlformats-officedocument.presentationml.slide+xml"/>
  <Override PartName="/ppt/slides/slide140.xml" ContentType="application/vnd.openxmlformats-officedocument.presentationml.slide+xml"/>
  <Override PartName="/ppt/slides/slide209.xml" ContentType="application/vnd.openxmlformats-officedocument.presentationml.slide+xml"/>
  <Override PartName="/ppt/slideLayouts/slideLayout4.xml" ContentType="application/vnd.openxmlformats-officedocument.presentationml.slideLayout+xml"/>
  <Override PartName="/ppt/slides/slide2.xml" ContentType="application/vnd.openxmlformats-officedocument.presentationml.slide+xml"/>
  <Override PartName="/ppt/slides/slide16.xml" ContentType="application/vnd.openxmlformats-officedocument.presentationml.slide+xml"/>
  <Override PartName="/ppt/slides/slide34.xml" ContentType="application/vnd.openxmlformats-officedocument.presentationml.slide+xml"/>
  <Override PartName="/ppt/slides/slide52.xml" ContentType="application/vnd.openxmlformats-officedocument.presentationml.slide+xml"/>
  <Override PartName="/ppt/slides/slide63.xml" ContentType="application/vnd.openxmlformats-officedocument.presentationml.slide+xml"/>
  <Override PartName="/ppt/slides/slide81.xml" ContentType="application/vnd.openxmlformats-officedocument.presentationml.slide+xml"/>
  <Override PartName="/ppt/slides/slide100.xml" ContentType="application/vnd.openxmlformats-officedocument.presentationml.slide+xml"/>
  <Default Extension="rels" ContentType="application/vnd.openxmlformats-package.relationships+xml"/>
  <Override PartName="/ppt/slides/slide23.xml" ContentType="application/vnd.openxmlformats-officedocument.presentationml.slide+xml"/>
  <Override PartName="/ppt/slides/slide41.xml" ContentType="application/vnd.openxmlformats-officedocument.presentationml.slide+xml"/>
  <Override PartName="/ppt/slides/slide70.xml" ContentType="application/vnd.openxmlformats-officedocument.presentationml.slide+xml"/>
  <Override PartName="/ppt/slides/slide189.xml" ContentType="application/vnd.openxmlformats-officedocument.presentationml.slide+xml"/>
  <Override PartName="/ppt/slides/slide205.xml" ContentType="application/vnd.openxmlformats-officedocument.presentationml.slide+xml"/>
  <Override PartName="/ppt/slides/slide12.xml" ContentType="application/vnd.openxmlformats-officedocument.presentationml.slide+xml"/>
  <Override PartName="/ppt/slides/slide30.xml" ContentType="application/vnd.openxmlformats-officedocument.presentationml.slide+xml"/>
  <Override PartName="/ppt/slides/slide149.xml" ContentType="application/vnd.openxmlformats-officedocument.presentationml.slide+xml"/>
  <Override PartName="/ppt/slides/slide178.xml" ContentType="application/vnd.openxmlformats-officedocument.presentationml.slide+xml"/>
  <Override PartName="/ppt/slides/slide196.xml" ContentType="application/vnd.openxmlformats-officedocument.presentationml.slide+xml"/>
  <Override PartName="/ppt/slideLayouts/slideLayout11.xml" ContentType="application/vnd.openxmlformats-officedocument.presentationml.slideLayout+xml"/>
  <Override PartName="/ppt/slides/slide138.xml" ContentType="application/vnd.openxmlformats-officedocument.presentationml.slide+xml"/>
  <Override PartName="/ppt/slides/slide167.xml" ContentType="application/vnd.openxmlformats-officedocument.presentationml.slide+xml"/>
  <Override PartName="/ppt/slides/slide185.xml" ContentType="application/vnd.openxmlformats-officedocument.presentationml.slide+xml"/>
  <Override PartName="/ppt/slides/slide201.xml" ContentType="application/vnd.openxmlformats-officedocument.presentationml.slide+xml"/>
  <Override PartName="/ppt/slides/slide79.xml" ContentType="application/vnd.openxmlformats-officedocument.presentationml.slide+xml"/>
  <Override PartName="/ppt/slides/slide109.xml" ContentType="application/vnd.openxmlformats-officedocument.presentationml.slide+xml"/>
  <Override PartName="/ppt/slides/slide127.xml" ContentType="application/vnd.openxmlformats-officedocument.presentationml.slide+xml"/>
  <Override PartName="/ppt/slides/slide145.xml" ContentType="application/vnd.openxmlformats-officedocument.presentationml.slide+xml"/>
  <Override PartName="/ppt/slides/slide156.xml" ContentType="application/vnd.openxmlformats-officedocument.presentationml.slide+xml"/>
  <Override PartName="/ppt/slides/slide174.xml" ContentType="application/vnd.openxmlformats-officedocument.presentationml.slide+xml"/>
  <Override PartName="/ppt/slides/slide192.xml" ContentType="application/vnd.openxmlformats-officedocument.presentationml.slide+xml"/>
  <Override PartName="/ppt/slides/slide7.xml" ContentType="application/vnd.openxmlformats-officedocument.presentationml.slide+xml"/>
  <Override PartName="/ppt/slides/slide68.xml" ContentType="application/vnd.openxmlformats-officedocument.presentationml.slide+xml"/>
  <Override PartName="/ppt/slides/slide97.xml" ContentType="application/vnd.openxmlformats-officedocument.presentationml.slide+xml"/>
  <Override PartName="/ppt/slides/slide116.xml" ContentType="application/vnd.openxmlformats-officedocument.presentationml.slide+xml"/>
  <Override PartName="/ppt/slides/slide134.xml" ContentType="application/vnd.openxmlformats-officedocument.presentationml.slide+xml"/>
  <Override PartName="/ppt/slides/slide163.xml" ContentType="application/vnd.openxmlformats-officedocument.presentationml.slide+xml"/>
  <Override PartName="/ppt/slides/slide181.xml" ContentType="application/vnd.openxmlformats-officedocument.presentationml.slide+xml"/>
  <Override PartName="/ppt/slideLayouts/slideLayout9.xml" ContentType="application/vnd.openxmlformats-officedocument.presentationml.slideLayout+xml"/>
  <Override PartName="/ppt/slides/slide28.xml" ContentType="application/vnd.openxmlformats-officedocument.presentationml.slide+xml"/>
  <Override PartName="/ppt/slides/slide39.xml" ContentType="application/vnd.openxmlformats-officedocument.presentationml.slide+xml"/>
  <Override PartName="/ppt/slides/slide57.xml" ContentType="application/vnd.openxmlformats-officedocument.presentationml.slide+xml"/>
  <Override PartName="/ppt/slides/slide75.xml" ContentType="application/vnd.openxmlformats-officedocument.presentationml.slide+xml"/>
  <Override PartName="/ppt/slides/slide86.xml" ContentType="application/vnd.openxmlformats-officedocument.presentationml.slide+xml"/>
  <Override PartName="/ppt/slides/slide105.xml" ContentType="application/vnd.openxmlformats-officedocument.presentationml.slide+xml"/>
  <Override PartName="/ppt/slides/slide123.xml" ContentType="application/vnd.openxmlformats-officedocument.presentationml.slide+xml"/>
  <Override PartName="/ppt/slides/slide141.xml" ContentType="application/vnd.openxmlformats-officedocument.presentationml.slide+xml"/>
  <Override PartName="/ppt/slides/slide152.xml" ContentType="application/vnd.openxmlformats-officedocument.presentationml.slide+xml"/>
  <Override PartName="/ppt/slides/slide170.xml" ContentType="application/vnd.openxmlformats-officedocument.presentationml.slide+xml"/>
  <Override PartName="/ppt/notesSlides/notesSlide1.xml" ContentType="application/vnd.openxmlformats-officedocument.presentationml.notesSlide+xml"/>
  <Override PartName="/ppt/slides/slide3.xml" ContentType="application/vnd.openxmlformats-officedocument.presentationml.slide+xml"/>
  <Override PartName="/ppt/slides/slide17.xml" ContentType="application/vnd.openxmlformats-officedocument.presentationml.slide+xml"/>
  <Override PartName="/ppt/slides/slide46.xml" ContentType="application/vnd.openxmlformats-officedocument.presentationml.slide+xml"/>
  <Override PartName="/ppt/slides/slide64.xml" ContentType="application/vnd.openxmlformats-officedocument.presentationml.slide+xml"/>
  <Override PartName="/ppt/slides/slide93.xml" ContentType="application/vnd.openxmlformats-officedocument.presentationml.slide+xml"/>
  <Override PartName="/ppt/slides/slide101.xml" ContentType="application/vnd.openxmlformats-officedocument.presentationml.slide+xml"/>
  <Override PartName="/ppt/slides/slide112.xml" ContentType="application/vnd.openxmlformats-officedocument.presentationml.slide+xml"/>
  <Override PartName="/ppt/slides/slide130.xml" ContentType="application/vnd.openxmlformats-officedocument.presentationml.slide+xml"/>
  <Override PartName="/ppt/slideLayouts/slideLayout5.xml" ContentType="application/vnd.openxmlformats-officedocument.presentationml.slideLayout+xml"/>
  <Override PartName="/ppt/slides/slide24.xml" ContentType="application/vnd.openxmlformats-officedocument.presentationml.slide+xml"/>
  <Override PartName="/ppt/slides/slide35.xml" ContentType="application/vnd.openxmlformats-officedocument.presentationml.slide+xml"/>
  <Override PartName="/ppt/slides/slide53.xml" ContentType="application/vnd.openxmlformats-officedocument.presentationml.slide+xml"/>
  <Override PartName="/ppt/slides/slide71.xml" ContentType="application/vnd.openxmlformats-officedocument.presentationml.slide+xml"/>
  <Override PartName="/ppt/slides/slide82.xml" ContentType="application/vnd.openxmlformats-officedocument.presentationml.slide+xml"/>
  <Override PartName="/ppt/slides/slide206.xml" ContentType="application/vnd.openxmlformats-officedocument.presentationml.slide+xml"/>
  <Default Extension="jpeg" ContentType="image/jpeg"/>
  <Override PartName="/ppt/slides/slide13.xml" ContentType="application/vnd.openxmlformats-officedocument.presentationml.slide+xml"/>
  <Override PartName="/ppt/slides/slide31.xml" ContentType="application/vnd.openxmlformats-officedocument.presentationml.slide+xml"/>
  <Override PartName="/ppt/slides/slide42.xml" ContentType="application/vnd.openxmlformats-officedocument.presentationml.slide+xml"/>
  <Override PartName="/ppt/slides/slide60.xml" ContentType="application/vnd.openxmlformats-officedocument.presentationml.slide+xml"/>
  <Override PartName="/ppt/slideLayouts/slideLayout1.xml" ContentType="application/vnd.openxmlformats-officedocument.presentationml.slideLayout+xml"/>
  <Override PartName="/ppt/slides/slide20.xml" ContentType="application/vnd.openxmlformats-officedocument.presentationml.slide+xml"/>
  <Override PartName="/ppt/slides/slide168.xml" ContentType="application/vnd.openxmlformats-officedocument.presentationml.slide+xml"/>
  <Override PartName="/ppt/slides/slide179.xml" ContentType="application/vnd.openxmlformats-officedocument.presentationml.slide+xml"/>
  <Override PartName="/ppt/slides/slide197.xml" ContentType="application/vnd.openxmlformats-officedocument.presentationml.slide+xml"/>
  <Override PartName="/ppt/slides/slide202.xml" ContentType="application/vnd.openxmlformats-officedocument.presentationml.slide+xml"/>
  <Override PartName="/ppt/slides/slide139.xml" ContentType="application/vnd.openxmlformats-officedocument.presentationml.slide+xml"/>
  <Override PartName="/ppt/slides/slide157.xml" ContentType="application/vnd.openxmlformats-officedocument.presentationml.slide+xml"/>
  <Override PartName="/ppt/slides/slide186.xml" ContentType="application/vnd.openxmlformats-officedocument.presentationml.slide+xml"/>
  <Override PartName="/ppt/slides/slide98.xml" ContentType="application/vnd.openxmlformats-officedocument.presentationml.slide+xml"/>
  <Override PartName="/ppt/slides/slide117.xml" ContentType="application/vnd.openxmlformats-officedocument.presentationml.slide+xml"/>
  <Override PartName="/ppt/slides/slide128.xml" ContentType="application/vnd.openxmlformats-officedocument.presentationml.slide+xml"/>
  <Override PartName="/ppt/slides/slide146.xml" ContentType="application/vnd.openxmlformats-officedocument.presentationml.slide+xml"/>
  <Override PartName="/ppt/slides/slide164.xml" ContentType="application/vnd.openxmlformats-officedocument.presentationml.slide+xml"/>
  <Override PartName="/ppt/slides/slide175.xml" ContentType="application/vnd.openxmlformats-officedocument.presentationml.slide+xml"/>
  <Override PartName="/ppt/slides/slide193.xml" ContentType="application/vnd.openxmlformats-officedocument.presentationml.slide+xml"/>
  <Override PartName="/ppt/slides/slide8.xml" ContentType="application/vnd.openxmlformats-officedocument.presentationml.slide+xml"/>
  <Override PartName="/ppt/slides/slide69.xml" ContentType="application/vnd.openxmlformats-officedocument.presentationml.slide+xml"/>
  <Override PartName="/ppt/slides/slide87.xml" ContentType="application/vnd.openxmlformats-officedocument.presentationml.slide+xml"/>
  <Override PartName="/ppt/slides/slide106.xml" ContentType="application/vnd.openxmlformats-officedocument.presentationml.slide+xml"/>
  <Override PartName="/ppt/slides/slide124.xml" ContentType="application/vnd.openxmlformats-officedocument.presentationml.slide+xml"/>
  <Override PartName="/ppt/slides/slide135.xml" ContentType="application/vnd.openxmlformats-officedocument.presentationml.slide+xml"/>
  <Override PartName="/ppt/slides/slide153.xml" ContentType="application/vnd.openxmlformats-officedocument.presentationml.slide+xml"/>
  <Override PartName="/ppt/slides/slide171.xml" ContentType="application/vnd.openxmlformats-officedocument.presentationml.slide+xml"/>
  <Override PartName="/ppt/slides/slide182.xml" ContentType="application/vnd.openxmlformats-officedocument.presentationml.slide+xml"/>
  <Override PartName="/ppt/slides/slide29.xml" ContentType="application/vnd.openxmlformats-officedocument.presentationml.slide+xml"/>
  <Override PartName="/ppt/slides/slide76.xml" ContentType="application/vnd.openxmlformats-officedocument.presentationml.slide+xml"/>
  <Override PartName="/ppt/slides/slide113.xml" ContentType="application/vnd.openxmlformats-officedocument.presentationml.slide+xml"/>
  <Override PartName="/ppt/slides/slide160.xml" ContentType="application/vnd.openxmlformats-officedocument.presentationml.slide+xml"/>
  <Override PartName="/ppt/slides/slide4.xml" ContentType="application/vnd.openxmlformats-officedocument.presentationml.slide+xml"/>
  <Override PartName="/ppt/slides/slide18.xml" ContentType="application/vnd.openxmlformats-officedocument.presentationml.slide+xml"/>
  <Override PartName="/ppt/slides/slide54.xml" ContentType="application/vnd.openxmlformats-officedocument.presentationml.slide+xml"/>
  <Override PartName="/ppt/slides/slide65.xml" ContentType="application/vnd.openxmlformats-officedocument.presentationml.slide+xml"/>
  <Override PartName="/ppt/slides/slide102.xml" ContentType="application/vnd.openxmlformats-officedocument.presentationml.slide+xml"/>
  <Override PartName="/ppt/slideLayouts/slideLayout6.xml" ContentType="application/vnd.openxmlformats-officedocument.presentationml.slideLayout+xml"/>
  <Override PartName="/ppt/slides/slide43.xml" ContentType="application/vnd.openxmlformats-officedocument.presentationml.slide+xml"/>
  <Override PartName="/ppt/slides/slide90.xml" ContentType="application/vnd.openxmlformats-officedocument.presentationml.slide+xml"/>
  <Override PartName="/ppt/theme/theme1.xml" ContentType="application/vnd.openxmlformats-officedocument.theme+xml"/>
  <Override PartName="/ppt/slides/slide32.xml" ContentType="application/vnd.openxmlformats-officedocument.presentationml.slide+xml"/>
  <Override PartName="/ppt/slides/slide10.xml" ContentType="application/vnd.openxmlformats-officedocument.presentationml.slide+xml"/>
  <Override PartName="/ppt/slides/slide21.xml" ContentType="application/vnd.openxmlformats-officedocument.presentationml.slide+xml"/>
  <Override PartName="/ppt/slides/slide187.xml" ContentType="application/vnd.openxmlformats-officedocument.presentationml.slide+xml"/>
  <Override PartName="/ppt/slides/slide198.xml" ContentType="application/vnd.openxmlformats-officedocument.presentationml.slide+xml"/>
  <Override PartName="/ppt/slides/slide203.xml" ContentType="application/vnd.openxmlformats-officedocument.presentationml.slide+xml"/>
  <Override PartName="/ppt/slides/slide129.xml" ContentType="application/vnd.openxmlformats-officedocument.presentationml.slide+xml"/>
  <Override PartName="/ppt/slides/slide176.xml" ContentType="application/vnd.openxmlformats-officedocument.presentationml.slide+xml"/>
  <Override PartName="/ppt/slides/slide118.xml" ContentType="application/vnd.openxmlformats-officedocument.presentationml.slide+xml"/>
  <Override PartName="/ppt/slides/slide165.xml" ContentType="application/vnd.openxmlformats-officedocument.presentationml.slide+xml"/>
  <Override PartName="/ppt/slides/slide9.xml" ContentType="application/vnd.openxmlformats-officedocument.presentationml.slide+xml"/>
  <Override PartName="/ppt/slides/slide59.xml" ContentType="application/vnd.openxmlformats-officedocument.presentationml.slide+xml"/>
  <Override PartName="/ppt/slides/slide107.xml" ContentType="application/vnd.openxmlformats-officedocument.presentationml.slide+xml"/>
  <Override PartName="/ppt/slides/slide143.xml" ContentType="application/vnd.openxmlformats-officedocument.presentationml.slide+xml"/>
  <Override PartName="/ppt/slides/slide154.xml" ContentType="application/vnd.openxmlformats-officedocument.presentationml.slide+xml"/>
  <Override PartName="/ppt/slides/slide190.xml" ContentType="application/vnd.openxmlformats-officedocument.presentationml.slide+xml"/>
  <Override PartName="/ppt/viewProps.xml" ContentType="application/vnd.openxmlformats-officedocument.presentationml.viewProp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213"/>
  </p:notesMasterIdLst>
  <p:sldIdLst>
    <p:sldId id="256" r:id="rId2"/>
    <p:sldId id="267" r:id="rId3"/>
    <p:sldId id="259" r:id="rId4"/>
    <p:sldId id="260" r:id="rId5"/>
    <p:sldId id="262" r:id="rId6"/>
    <p:sldId id="263" r:id="rId7"/>
    <p:sldId id="264" r:id="rId8"/>
    <p:sldId id="265" r:id="rId9"/>
    <p:sldId id="268" r:id="rId10"/>
    <p:sldId id="269" r:id="rId11"/>
    <p:sldId id="273" r:id="rId12"/>
    <p:sldId id="274" r:id="rId13"/>
    <p:sldId id="271" r:id="rId14"/>
    <p:sldId id="275" r:id="rId15"/>
    <p:sldId id="276" r:id="rId16"/>
    <p:sldId id="278" r:id="rId17"/>
    <p:sldId id="279" r:id="rId18"/>
    <p:sldId id="280" r:id="rId19"/>
    <p:sldId id="281" r:id="rId20"/>
    <p:sldId id="282" r:id="rId21"/>
    <p:sldId id="283" r:id="rId22"/>
    <p:sldId id="284" r:id="rId23"/>
    <p:sldId id="285" r:id="rId24"/>
    <p:sldId id="286" r:id="rId25"/>
    <p:sldId id="287" r:id="rId26"/>
    <p:sldId id="288" r:id="rId27"/>
    <p:sldId id="289" r:id="rId28"/>
    <p:sldId id="290" r:id="rId29"/>
    <p:sldId id="291" r:id="rId30"/>
    <p:sldId id="292" r:id="rId31"/>
    <p:sldId id="293" r:id="rId32"/>
    <p:sldId id="294" r:id="rId33"/>
    <p:sldId id="295" r:id="rId34"/>
    <p:sldId id="298" r:id="rId35"/>
    <p:sldId id="299" r:id="rId36"/>
    <p:sldId id="300" r:id="rId37"/>
    <p:sldId id="301" r:id="rId38"/>
    <p:sldId id="302" r:id="rId39"/>
    <p:sldId id="303" r:id="rId40"/>
    <p:sldId id="304" r:id="rId41"/>
    <p:sldId id="305" r:id="rId42"/>
    <p:sldId id="306" r:id="rId43"/>
    <p:sldId id="307" r:id="rId44"/>
    <p:sldId id="308" r:id="rId45"/>
    <p:sldId id="309" r:id="rId46"/>
    <p:sldId id="310" r:id="rId47"/>
    <p:sldId id="311" r:id="rId48"/>
    <p:sldId id="312" r:id="rId49"/>
    <p:sldId id="313" r:id="rId50"/>
    <p:sldId id="314" r:id="rId51"/>
    <p:sldId id="315" r:id="rId52"/>
    <p:sldId id="316" r:id="rId53"/>
    <p:sldId id="317" r:id="rId54"/>
    <p:sldId id="318" r:id="rId55"/>
    <p:sldId id="320" r:id="rId56"/>
    <p:sldId id="321" r:id="rId57"/>
    <p:sldId id="322" r:id="rId58"/>
    <p:sldId id="323" r:id="rId59"/>
    <p:sldId id="324" r:id="rId60"/>
    <p:sldId id="325" r:id="rId61"/>
    <p:sldId id="326" r:id="rId62"/>
    <p:sldId id="327" r:id="rId63"/>
    <p:sldId id="328" r:id="rId64"/>
    <p:sldId id="330" r:id="rId65"/>
    <p:sldId id="332" r:id="rId66"/>
    <p:sldId id="333" r:id="rId67"/>
    <p:sldId id="334" r:id="rId68"/>
    <p:sldId id="335" r:id="rId69"/>
    <p:sldId id="336" r:id="rId70"/>
    <p:sldId id="337" r:id="rId71"/>
    <p:sldId id="338" r:id="rId72"/>
    <p:sldId id="342" r:id="rId73"/>
    <p:sldId id="343" r:id="rId74"/>
    <p:sldId id="344" r:id="rId75"/>
    <p:sldId id="345" r:id="rId76"/>
    <p:sldId id="346" r:id="rId77"/>
    <p:sldId id="347" r:id="rId78"/>
    <p:sldId id="348" r:id="rId79"/>
    <p:sldId id="349" r:id="rId80"/>
    <p:sldId id="350" r:id="rId81"/>
    <p:sldId id="351" r:id="rId82"/>
    <p:sldId id="352" r:id="rId83"/>
    <p:sldId id="353" r:id="rId84"/>
    <p:sldId id="354" r:id="rId85"/>
    <p:sldId id="357" r:id="rId86"/>
    <p:sldId id="359" r:id="rId87"/>
    <p:sldId id="360" r:id="rId88"/>
    <p:sldId id="364" r:id="rId89"/>
    <p:sldId id="365" r:id="rId90"/>
    <p:sldId id="366" r:id="rId91"/>
    <p:sldId id="367" r:id="rId92"/>
    <p:sldId id="368" r:id="rId93"/>
    <p:sldId id="370" r:id="rId94"/>
    <p:sldId id="371" r:id="rId95"/>
    <p:sldId id="372" r:id="rId96"/>
    <p:sldId id="373" r:id="rId97"/>
    <p:sldId id="374" r:id="rId98"/>
    <p:sldId id="375" r:id="rId99"/>
    <p:sldId id="380" r:id="rId100"/>
    <p:sldId id="381" r:id="rId101"/>
    <p:sldId id="382" r:id="rId102"/>
    <p:sldId id="384" r:id="rId103"/>
    <p:sldId id="385" r:id="rId104"/>
    <p:sldId id="387" r:id="rId105"/>
    <p:sldId id="388" r:id="rId106"/>
    <p:sldId id="389" r:id="rId107"/>
    <p:sldId id="390" r:id="rId108"/>
    <p:sldId id="391" r:id="rId109"/>
    <p:sldId id="392" r:id="rId110"/>
    <p:sldId id="393" r:id="rId111"/>
    <p:sldId id="394" r:id="rId112"/>
    <p:sldId id="395" r:id="rId113"/>
    <p:sldId id="396" r:id="rId114"/>
    <p:sldId id="397" r:id="rId115"/>
    <p:sldId id="399" r:id="rId116"/>
    <p:sldId id="400" r:id="rId117"/>
    <p:sldId id="401" r:id="rId118"/>
    <p:sldId id="402" r:id="rId119"/>
    <p:sldId id="403" r:id="rId120"/>
    <p:sldId id="404" r:id="rId121"/>
    <p:sldId id="405" r:id="rId122"/>
    <p:sldId id="406" r:id="rId123"/>
    <p:sldId id="407" r:id="rId124"/>
    <p:sldId id="409" r:id="rId125"/>
    <p:sldId id="410" r:id="rId126"/>
    <p:sldId id="411" r:id="rId127"/>
    <p:sldId id="412" r:id="rId128"/>
    <p:sldId id="413" r:id="rId129"/>
    <p:sldId id="414" r:id="rId130"/>
    <p:sldId id="415" r:id="rId131"/>
    <p:sldId id="417" r:id="rId132"/>
    <p:sldId id="418" r:id="rId133"/>
    <p:sldId id="419" r:id="rId134"/>
    <p:sldId id="420" r:id="rId135"/>
    <p:sldId id="421" r:id="rId136"/>
    <p:sldId id="422" r:id="rId137"/>
    <p:sldId id="423" r:id="rId138"/>
    <p:sldId id="424" r:id="rId139"/>
    <p:sldId id="425" r:id="rId140"/>
    <p:sldId id="426" r:id="rId141"/>
    <p:sldId id="427" r:id="rId142"/>
    <p:sldId id="428" r:id="rId143"/>
    <p:sldId id="429" r:id="rId144"/>
    <p:sldId id="430" r:id="rId145"/>
    <p:sldId id="431" r:id="rId146"/>
    <p:sldId id="433" r:id="rId147"/>
    <p:sldId id="434" r:id="rId148"/>
    <p:sldId id="435" r:id="rId149"/>
    <p:sldId id="436" r:id="rId150"/>
    <p:sldId id="437" r:id="rId151"/>
    <p:sldId id="438" r:id="rId152"/>
    <p:sldId id="439" r:id="rId153"/>
    <p:sldId id="441" r:id="rId154"/>
    <p:sldId id="442" r:id="rId155"/>
    <p:sldId id="443" r:id="rId156"/>
    <p:sldId id="444" r:id="rId157"/>
    <p:sldId id="445" r:id="rId158"/>
    <p:sldId id="446" r:id="rId159"/>
    <p:sldId id="447" r:id="rId160"/>
    <p:sldId id="448" r:id="rId161"/>
    <p:sldId id="449" r:id="rId162"/>
    <p:sldId id="450" r:id="rId163"/>
    <p:sldId id="451" r:id="rId164"/>
    <p:sldId id="453" r:id="rId165"/>
    <p:sldId id="454" r:id="rId166"/>
    <p:sldId id="455" r:id="rId167"/>
    <p:sldId id="456" r:id="rId168"/>
    <p:sldId id="457" r:id="rId169"/>
    <p:sldId id="459" r:id="rId170"/>
    <p:sldId id="460" r:id="rId171"/>
    <p:sldId id="461" r:id="rId172"/>
    <p:sldId id="462" r:id="rId173"/>
    <p:sldId id="463" r:id="rId174"/>
    <p:sldId id="464" r:id="rId175"/>
    <p:sldId id="465" r:id="rId176"/>
    <p:sldId id="466" r:id="rId177"/>
    <p:sldId id="467" r:id="rId178"/>
    <p:sldId id="469" r:id="rId179"/>
    <p:sldId id="470" r:id="rId180"/>
    <p:sldId id="471" r:id="rId181"/>
    <p:sldId id="472" r:id="rId182"/>
    <p:sldId id="473" r:id="rId183"/>
    <p:sldId id="474" r:id="rId184"/>
    <p:sldId id="475" r:id="rId185"/>
    <p:sldId id="476" r:id="rId186"/>
    <p:sldId id="477" r:id="rId187"/>
    <p:sldId id="478" r:id="rId188"/>
    <p:sldId id="479" r:id="rId189"/>
    <p:sldId id="480" r:id="rId190"/>
    <p:sldId id="481" r:id="rId191"/>
    <p:sldId id="482" r:id="rId192"/>
    <p:sldId id="483" r:id="rId193"/>
    <p:sldId id="484" r:id="rId194"/>
    <p:sldId id="485" r:id="rId195"/>
    <p:sldId id="486" r:id="rId196"/>
    <p:sldId id="488" r:id="rId197"/>
    <p:sldId id="490" r:id="rId198"/>
    <p:sldId id="491" r:id="rId199"/>
    <p:sldId id="492" r:id="rId200"/>
    <p:sldId id="493" r:id="rId201"/>
    <p:sldId id="494" r:id="rId202"/>
    <p:sldId id="495" r:id="rId203"/>
    <p:sldId id="496" r:id="rId204"/>
    <p:sldId id="497" r:id="rId205"/>
    <p:sldId id="498" r:id="rId206"/>
    <p:sldId id="499" r:id="rId207"/>
    <p:sldId id="500" r:id="rId208"/>
    <p:sldId id="501" r:id="rId209"/>
    <p:sldId id="502" r:id="rId210"/>
    <p:sldId id="503" r:id="rId211"/>
    <p:sldId id="504" r:id="rId212"/>
  </p:sldIdLst>
  <p:sldSz cx="9906000" cy="6858000" type="A4"/>
  <p:notesSz cx="6858000" cy="9144000"/>
  <p:defaultTextStyle>
    <a:defPPr>
      <a:defRPr lang="en-US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1pPr>
    <a:lvl2pPr marL="4572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2pPr>
    <a:lvl3pPr marL="9144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3pPr>
    <a:lvl4pPr marL="13716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4pPr>
    <a:lvl5pPr marL="18288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5pPr>
    <a:lvl6pPr marL="2286000" algn="r" defTabSz="914400" rtl="1" eaLnBrk="1" latinLnBrk="0" hangingPunct="1"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6pPr>
    <a:lvl7pPr marL="2743200" algn="r" defTabSz="914400" rtl="1" eaLnBrk="1" latinLnBrk="0" hangingPunct="1"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7pPr>
    <a:lvl8pPr marL="3200400" algn="r" defTabSz="914400" rtl="1" eaLnBrk="1" latinLnBrk="0" hangingPunct="1"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8pPr>
    <a:lvl9pPr marL="3657600" algn="r" defTabSz="914400" rtl="1" eaLnBrk="1" latinLnBrk="0" hangingPunct="1"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="" xmlns:p14="http://schemas.microsoft.com/office/powerpoint/2010/main" val="0"/>
    </p:ext>
    <p:ext uri="{D31A062A-798A-4329-ABDD-BBA856620510}">
      <p14:defaultImageDpi xmlns=""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>
        <p:scale>
          <a:sx n="75" d="100"/>
          <a:sy n="75" d="100"/>
        </p:scale>
        <p:origin x="-1008" y="210"/>
      </p:cViewPr>
      <p:guideLst>
        <p:guide orient="horz" pos="2160"/>
        <p:guide pos="3120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117" Type="http://schemas.openxmlformats.org/officeDocument/2006/relationships/slide" Target="slides/slide116.xml"/><Relationship Id="rId21" Type="http://schemas.openxmlformats.org/officeDocument/2006/relationships/slide" Target="slides/slide20.xml"/><Relationship Id="rId42" Type="http://schemas.openxmlformats.org/officeDocument/2006/relationships/slide" Target="slides/slide41.xml"/><Relationship Id="rId63" Type="http://schemas.openxmlformats.org/officeDocument/2006/relationships/slide" Target="slides/slide62.xml"/><Relationship Id="rId84" Type="http://schemas.openxmlformats.org/officeDocument/2006/relationships/slide" Target="slides/slide83.xml"/><Relationship Id="rId138" Type="http://schemas.openxmlformats.org/officeDocument/2006/relationships/slide" Target="slides/slide137.xml"/><Relationship Id="rId159" Type="http://schemas.openxmlformats.org/officeDocument/2006/relationships/slide" Target="slides/slide158.xml"/><Relationship Id="rId170" Type="http://schemas.openxmlformats.org/officeDocument/2006/relationships/slide" Target="slides/slide169.xml"/><Relationship Id="rId191" Type="http://schemas.openxmlformats.org/officeDocument/2006/relationships/slide" Target="slides/slide190.xml"/><Relationship Id="rId205" Type="http://schemas.openxmlformats.org/officeDocument/2006/relationships/slide" Target="slides/slide204.xml"/><Relationship Id="rId107" Type="http://schemas.openxmlformats.org/officeDocument/2006/relationships/slide" Target="slides/slide106.xml"/><Relationship Id="rId11" Type="http://schemas.openxmlformats.org/officeDocument/2006/relationships/slide" Target="slides/slide10.xml"/><Relationship Id="rId32" Type="http://schemas.openxmlformats.org/officeDocument/2006/relationships/slide" Target="slides/slide31.xml"/><Relationship Id="rId53" Type="http://schemas.openxmlformats.org/officeDocument/2006/relationships/slide" Target="slides/slide52.xml"/><Relationship Id="rId74" Type="http://schemas.openxmlformats.org/officeDocument/2006/relationships/slide" Target="slides/slide73.xml"/><Relationship Id="rId128" Type="http://schemas.openxmlformats.org/officeDocument/2006/relationships/slide" Target="slides/slide127.xml"/><Relationship Id="rId149" Type="http://schemas.openxmlformats.org/officeDocument/2006/relationships/slide" Target="slides/slide148.xml"/><Relationship Id="rId5" Type="http://schemas.openxmlformats.org/officeDocument/2006/relationships/slide" Target="slides/slide4.xml"/><Relationship Id="rId90" Type="http://schemas.openxmlformats.org/officeDocument/2006/relationships/slide" Target="slides/slide89.xml"/><Relationship Id="rId95" Type="http://schemas.openxmlformats.org/officeDocument/2006/relationships/slide" Target="slides/slide94.xml"/><Relationship Id="rId160" Type="http://schemas.openxmlformats.org/officeDocument/2006/relationships/slide" Target="slides/slide159.xml"/><Relationship Id="rId165" Type="http://schemas.openxmlformats.org/officeDocument/2006/relationships/slide" Target="slides/slide164.xml"/><Relationship Id="rId181" Type="http://schemas.openxmlformats.org/officeDocument/2006/relationships/slide" Target="slides/slide180.xml"/><Relationship Id="rId186" Type="http://schemas.openxmlformats.org/officeDocument/2006/relationships/slide" Target="slides/slide185.xml"/><Relationship Id="rId216" Type="http://schemas.openxmlformats.org/officeDocument/2006/relationships/theme" Target="theme/theme1.xml"/><Relationship Id="rId211" Type="http://schemas.openxmlformats.org/officeDocument/2006/relationships/slide" Target="slides/slide210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43" Type="http://schemas.openxmlformats.org/officeDocument/2006/relationships/slide" Target="slides/slide42.xml"/><Relationship Id="rId48" Type="http://schemas.openxmlformats.org/officeDocument/2006/relationships/slide" Target="slides/slide47.xml"/><Relationship Id="rId64" Type="http://schemas.openxmlformats.org/officeDocument/2006/relationships/slide" Target="slides/slide63.xml"/><Relationship Id="rId69" Type="http://schemas.openxmlformats.org/officeDocument/2006/relationships/slide" Target="slides/slide68.xml"/><Relationship Id="rId113" Type="http://schemas.openxmlformats.org/officeDocument/2006/relationships/slide" Target="slides/slide112.xml"/><Relationship Id="rId118" Type="http://schemas.openxmlformats.org/officeDocument/2006/relationships/slide" Target="slides/slide117.xml"/><Relationship Id="rId134" Type="http://schemas.openxmlformats.org/officeDocument/2006/relationships/slide" Target="slides/slide133.xml"/><Relationship Id="rId139" Type="http://schemas.openxmlformats.org/officeDocument/2006/relationships/slide" Target="slides/slide138.xml"/><Relationship Id="rId80" Type="http://schemas.openxmlformats.org/officeDocument/2006/relationships/slide" Target="slides/slide79.xml"/><Relationship Id="rId85" Type="http://schemas.openxmlformats.org/officeDocument/2006/relationships/slide" Target="slides/slide84.xml"/><Relationship Id="rId150" Type="http://schemas.openxmlformats.org/officeDocument/2006/relationships/slide" Target="slides/slide149.xml"/><Relationship Id="rId155" Type="http://schemas.openxmlformats.org/officeDocument/2006/relationships/slide" Target="slides/slide154.xml"/><Relationship Id="rId171" Type="http://schemas.openxmlformats.org/officeDocument/2006/relationships/slide" Target="slides/slide170.xml"/><Relationship Id="rId176" Type="http://schemas.openxmlformats.org/officeDocument/2006/relationships/slide" Target="slides/slide175.xml"/><Relationship Id="rId192" Type="http://schemas.openxmlformats.org/officeDocument/2006/relationships/slide" Target="slides/slide191.xml"/><Relationship Id="rId197" Type="http://schemas.openxmlformats.org/officeDocument/2006/relationships/slide" Target="slides/slide196.xml"/><Relationship Id="rId206" Type="http://schemas.openxmlformats.org/officeDocument/2006/relationships/slide" Target="slides/slide205.xml"/><Relationship Id="rId201" Type="http://schemas.openxmlformats.org/officeDocument/2006/relationships/slide" Target="slides/slide200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59" Type="http://schemas.openxmlformats.org/officeDocument/2006/relationships/slide" Target="slides/slide58.xml"/><Relationship Id="rId103" Type="http://schemas.openxmlformats.org/officeDocument/2006/relationships/slide" Target="slides/slide102.xml"/><Relationship Id="rId108" Type="http://schemas.openxmlformats.org/officeDocument/2006/relationships/slide" Target="slides/slide107.xml"/><Relationship Id="rId124" Type="http://schemas.openxmlformats.org/officeDocument/2006/relationships/slide" Target="slides/slide123.xml"/><Relationship Id="rId129" Type="http://schemas.openxmlformats.org/officeDocument/2006/relationships/slide" Target="slides/slide128.xml"/><Relationship Id="rId54" Type="http://schemas.openxmlformats.org/officeDocument/2006/relationships/slide" Target="slides/slide53.xml"/><Relationship Id="rId70" Type="http://schemas.openxmlformats.org/officeDocument/2006/relationships/slide" Target="slides/slide69.xml"/><Relationship Id="rId75" Type="http://schemas.openxmlformats.org/officeDocument/2006/relationships/slide" Target="slides/slide74.xml"/><Relationship Id="rId91" Type="http://schemas.openxmlformats.org/officeDocument/2006/relationships/slide" Target="slides/slide90.xml"/><Relationship Id="rId96" Type="http://schemas.openxmlformats.org/officeDocument/2006/relationships/slide" Target="slides/slide95.xml"/><Relationship Id="rId140" Type="http://schemas.openxmlformats.org/officeDocument/2006/relationships/slide" Target="slides/slide139.xml"/><Relationship Id="rId145" Type="http://schemas.openxmlformats.org/officeDocument/2006/relationships/slide" Target="slides/slide144.xml"/><Relationship Id="rId161" Type="http://schemas.openxmlformats.org/officeDocument/2006/relationships/slide" Target="slides/slide160.xml"/><Relationship Id="rId166" Type="http://schemas.openxmlformats.org/officeDocument/2006/relationships/slide" Target="slides/slide165.xml"/><Relationship Id="rId182" Type="http://schemas.openxmlformats.org/officeDocument/2006/relationships/slide" Target="slides/slide181.xml"/><Relationship Id="rId187" Type="http://schemas.openxmlformats.org/officeDocument/2006/relationships/slide" Target="slides/slide186.xml"/><Relationship Id="rId217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212" Type="http://schemas.openxmlformats.org/officeDocument/2006/relationships/slide" Target="slides/slide211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49" Type="http://schemas.openxmlformats.org/officeDocument/2006/relationships/slide" Target="slides/slide48.xml"/><Relationship Id="rId114" Type="http://schemas.openxmlformats.org/officeDocument/2006/relationships/slide" Target="slides/slide113.xml"/><Relationship Id="rId119" Type="http://schemas.openxmlformats.org/officeDocument/2006/relationships/slide" Target="slides/slide118.xml"/><Relationship Id="rId44" Type="http://schemas.openxmlformats.org/officeDocument/2006/relationships/slide" Target="slides/slide43.xml"/><Relationship Id="rId60" Type="http://schemas.openxmlformats.org/officeDocument/2006/relationships/slide" Target="slides/slide59.xml"/><Relationship Id="rId65" Type="http://schemas.openxmlformats.org/officeDocument/2006/relationships/slide" Target="slides/slide64.xml"/><Relationship Id="rId81" Type="http://schemas.openxmlformats.org/officeDocument/2006/relationships/slide" Target="slides/slide80.xml"/><Relationship Id="rId86" Type="http://schemas.openxmlformats.org/officeDocument/2006/relationships/slide" Target="slides/slide85.xml"/><Relationship Id="rId130" Type="http://schemas.openxmlformats.org/officeDocument/2006/relationships/slide" Target="slides/slide129.xml"/><Relationship Id="rId135" Type="http://schemas.openxmlformats.org/officeDocument/2006/relationships/slide" Target="slides/slide134.xml"/><Relationship Id="rId151" Type="http://schemas.openxmlformats.org/officeDocument/2006/relationships/slide" Target="slides/slide150.xml"/><Relationship Id="rId156" Type="http://schemas.openxmlformats.org/officeDocument/2006/relationships/slide" Target="slides/slide155.xml"/><Relationship Id="rId177" Type="http://schemas.openxmlformats.org/officeDocument/2006/relationships/slide" Target="slides/slide176.xml"/><Relationship Id="rId198" Type="http://schemas.openxmlformats.org/officeDocument/2006/relationships/slide" Target="slides/slide197.xml"/><Relationship Id="rId172" Type="http://schemas.openxmlformats.org/officeDocument/2006/relationships/slide" Target="slides/slide171.xml"/><Relationship Id="rId193" Type="http://schemas.openxmlformats.org/officeDocument/2006/relationships/slide" Target="slides/slide192.xml"/><Relationship Id="rId202" Type="http://schemas.openxmlformats.org/officeDocument/2006/relationships/slide" Target="slides/slide201.xml"/><Relationship Id="rId207" Type="http://schemas.openxmlformats.org/officeDocument/2006/relationships/slide" Target="slides/slide206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9" Type="http://schemas.openxmlformats.org/officeDocument/2006/relationships/slide" Target="slides/slide38.xml"/><Relationship Id="rId109" Type="http://schemas.openxmlformats.org/officeDocument/2006/relationships/slide" Target="slides/slide108.xml"/><Relationship Id="rId34" Type="http://schemas.openxmlformats.org/officeDocument/2006/relationships/slide" Target="slides/slide33.xml"/><Relationship Id="rId50" Type="http://schemas.openxmlformats.org/officeDocument/2006/relationships/slide" Target="slides/slide49.xml"/><Relationship Id="rId55" Type="http://schemas.openxmlformats.org/officeDocument/2006/relationships/slide" Target="slides/slide54.xml"/><Relationship Id="rId76" Type="http://schemas.openxmlformats.org/officeDocument/2006/relationships/slide" Target="slides/slide75.xml"/><Relationship Id="rId97" Type="http://schemas.openxmlformats.org/officeDocument/2006/relationships/slide" Target="slides/slide96.xml"/><Relationship Id="rId104" Type="http://schemas.openxmlformats.org/officeDocument/2006/relationships/slide" Target="slides/slide103.xml"/><Relationship Id="rId120" Type="http://schemas.openxmlformats.org/officeDocument/2006/relationships/slide" Target="slides/slide119.xml"/><Relationship Id="rId125" Type="http://schemas.openxmlformats.org/officeDocument/2006/relationships/slide" Target="slides/slide124.xml"/><Relationship Id="rId141" Type="http://schemas.openxmlformats.org/officeDocument/2006/relationships/slide" Target="slides/slide140.xml"/><Relationship Id="rId146" Type="http://schemas.openxmlformats.org/officeDocument/2006/relationships/slide" Target="slides/slide145.xml"/><Relationship Id="rId167" Type="http://schemas.openxmlformats.org/officeDocument/2006/relationships/slide" Target="slides/slide166.xml"/><Relationship Id="rId188" Type="http://schemas.openxmlformats.org/officeDocument/2006/relationships/slide" Target="slides/slide187.xml"/><Relationship Id="rId7" Type="http://schemas.openxmlformats.org/officeDocument/2006/relationships/slide" Target="slides/slide6.xml"/><Relationship Id="rId71" Type="http://schemas.openxmlformats.org/officeDocument/2006/relationships/slide" Target="slides/slide70.xml"/><Relationship Id="rId92" Type="http://schemas.openxmlformats.org/officeDocument/2006/relationships/slide" Target="slides/slide91.xml"/><Relationship Id="rId162" Type="http://schemas.openxmlformats.org/officeDocument/2006/relationships/slide" Target="slides/slide161.xml"/><Relationship Id="rId183" Type="http://schemas.openxmlformats.org/officeDocument/2006/relationships/slide" Target="slides/slide182.xml"/><Relationship Id="rId213" Type="http://schemas.openxmlformats.org/officeDocument/2006/relationships/notesMaster" Target="notesMasters/notesMaster1.xml"/><Relationship Id="rId2" Type="http://schemas.openxmlformats.org/officeDocument/2006/relationships/slide" Target="slides/slide1.xml"/><Relationship Id="rId29" Type="http://schemas.openxmlformats.org/officeDocument/2006/relationships/slide" Target="slides/slide28.xml"/><Relationship Id="rId24" Type="http://schemas.openxmlformats.org/officeDocument/2006/relationships/slide" Target="slides/slide23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66" Type="http://schemas.openxmlformats.org/officeDocument/2006/relationships/slide" Target="slides/slide65.xml"/><Relationship Id="rId87" Type="http://schemas.openxmlformats.org/officeDocument/2006/relationships/slide" Target="slides/slide86.xml"/><Relationship Id="rId110" Type="http://schemas.openxmlformats.org/officeDocument/2006/relationships/slide" Target="slides/slide109.xml"/><Relationship Id="rId115" Type="http://schemas.openxmlformats.org/officeDocument/2006/relationships/slide" Target="slides/slide114.xml"/><Relationship Id="rId131" Type="http://schemas.openxmlformats.org/officeDocument/2006/relationships/slide" Target="slides/slide130.xml"/><Relationship Id="rId136" Type="http://schemas.openxmlformats.org/officeDocument/2006/relationships/slide" Target="slides/slide135.xml"/><Relationship Id="rId157" Type="http://schemas.openxmlformats.org/officeDocument/2006/relationships/slide" Target="slides/slide156.xml"/><Relationship Id="rId178" Type="http://schemas.openxmlformats.org/officeDocument/2006/relationships/slide" Target="slides/slide177.xml"/><Relationship Id="rId61" Type="http://schemas.openxmlformats.org/officeDocument/2006/relationships/slide" Target="slides/slide60.xml"/><Relationship Id="rId82" Type="http://schemas.openxmlformats.org/officeDocument/2006/relationships/slide" Target="slides/slide81.xml"/><Relationship Id="rId152" Type="http://schemas.openxmlformats.org/officeDocument/2006/relationships/slide" Target="slides/slide151.xml"/><Relationship Id="rId173" Type="http://schemas.openxmlformats.org/officeDocument/2006/relationships/slide" Target="slides/slide172.xml"/><Relationship Id="rId194" Type="http://schemas.openxmlformats.org/officeDocument/2006/relationships/slide" Target="slides/slide193.xml"/><Relationship Id="rId199" Type="http://schemas.openxmlformats.org/officeDocument/2006/relationships/slide" Target="slides/slide198.xml"/><Relationship Id="rId203" Type="http://schemas.openxmlformats.org/officeDocument/2006/relationships/slide" Target="slides/slide202.xml"/><Relationship Id="rId208" Type="http://schemas.openxmlformats.org/officeDocument/2006/relationships/slide" Target="slides/slide207.xml"/><Relationship Id="rId19" Type="http://schemas.openxmlformats.org/officeDocument/2006/relationships/slide" Target="slides/slide18.xml"/><Relationship Id="rId14" Type="http://schemas.openxmlformats.org/officeDocument/2006/relationships/slide" Target="slides/slide13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56" Type="http://schemas.openxmlformats.org/officeDocument/2006/relationships/slide" Target="slides/slide55.xml"/><Relationship Id="rId77" Type="http://schemas.openxmlformats.org/officeDocument/2006/relationships/slide" Target="slides/slide76.xml"/><Relationship Id="rId100" Type="http://schemas.openxmlformats.org/officeDocument/2006/relationships/slide" Target="slides/slide99.xml"/><Relationship Id="rId105" Type="http://schemas.openxmlformats.org/officeDocument/2006/relationships/slide" Target="slides/slide104.xml"/><Relationship Id="rId126" Type="http://schemas.openxmlformats.org/officeDocument/2006/relationships/slide" Target="slides/slide125.xml"/><Relationship Id="rId147" Type="http://schemas.openxmlformats.org/officeDocument/2006/relationships/slide" Target="slides/slide146.xml"/><Relationship Id="rId168" Type="http://schemas.openxmlformats.org/officeDocument/2006/relationships/slide" Target="slides/slide167.xml"/><Relationship Id="rId8" Type="http://schemas.openxmlformats.org/officeDocument/2006/relationships/slide" Target="slides/slide7.xml"/><Relationship Id="rId51" Type="http://schemas.openxmlformats.org/officeDocument/2006/relationships/slide" Target="slides/slide50.xml"/><Relationship Id="rId72" Type="http://schemas.openxmlformats.org/officeDocument/2006/relationships/slide" Target="slides/slide71.xml"/><Relationship Id="rId93" Type="http://schemas.openxmlformats.org/officeDocument/2006/relationships/slide" Target="slides/slide92.xml"/><Relationship Id="rId98" Type="http://schemas.openxmlformats.org/officeDocument/2006/relationships/slide" Target="slides/slide97.xml"/><Relationship Id="rId121" Type="http://schemas.openxmlformats.org/officeDocument/2006/relationships/slide" Target="slides/slide120.xml"/><Relationship Id="rId142" Type="http://schemas.openxmlformats.org/officeDocument/2006/relationships/slide" Target="slides/slide141.xml"/><Relationship Id="rId163" Type="http://schemas.openxmlformats.org/officeDocument/2006/relationships/slide" Target="slides/slide162.xml"/><Relationship Id="rId184" Type="http://schemas.openxmlformats.org/officeDocument/2006/relationships/slide" Target="slides/slide183.xml"/><Relationship Id="rId189" Type="http://schemas.openxmlformats.org/officeDocument/2006/relationships/slide" Target="slides/slide188.xml"/><Relationship Id="rId3" Type="http://schemas.openxmlformats.org/officeDocument/2006/relationships/slide" Target="slides/slide2.xml"/><Relationship Id="rId214" Type="http://schemas.openxmlformats.org/officeDocument/2006/relationships/presProps" Target="presProps.xml"/><Relationship Id="rId25" Type="http://schemas.openxmlformats.org/officeDocument/2006/relationships/slide" Target="slides/slide24.xml"/><Relationship Id="rId46" Type="http://schemas.openxmlformats.org/officeDocument/2006/relationships/slide" Target="slides/slide45.xml"/><Relationship Id="rId67" Type="http://schemas.openxmlformats.org/officeDocument/2006/relationships/slide" Target="slides/slide66.xml"/><Relationship Id="rId116" Type="http://schemas.openxmlformats.org/officeDocument/2006/relationships/slide" Target="slides/slide115.xml"/><Relationship Id="rId137" Type="http://schemas.openxmlformats.org/officeDocument/2006/relationships/slide" Target="slides/slide136.xml"/><Relationship Id="rId158" Type="http://schemas.openxmlformats.org/officeDocument/2006/relationships/slide" Target="slides/slide157.xml"/><Relationship Id="rId20" Type="http://schemas.openxmlformats.org/officeDocument/2006/relationships/slide" Target="slides/slide19.xml"/><Relationship Id="rId41" Type="http://schemas.openxmlformats.org/officeDocument/2006/relationships/slide" Target="slides/slide40.xml"/><Relationship Id="rId62" Type="http://schemas.openxmlformats.org/officeDocument/2006/relationships/slide" Target="slides/slide61.xml"/><Relationship Id="rId83" Type="http://schemas.openxmlformats.org/officeDocument/2006/relationships/slide" Target="slides/slide82.xml"/><Relationship Id="rId88" Type="http://schemas.openxmlformats.org/officeDocument/2006/relationships/slide" Target="slides/slide87.xml"/><Relationship Id="rId111" Type="http://schemas.openxmlformats.org/officeDocument/2006/relationships/slide" Target="slides/slide110.xml"/><Relationship Id="rId132" Type="http://schemas.openxmlformats.org/officeDocument/2006/relationships/slide" Target="slides/slide131.xml"/><Relationship Id="rId153" Type="http://schemas.openxmlformats.org/officeDocument/2006/relationships/slide" Target="slides/slide152.xml"/><Relationship Id="rId174" Type="http://schemas.openxmlformats.org/officeDocument/2006/relationships/slide" Target="slides/slide173.xml"/><Relationship Id="rId179" Type="http://schemas.openxmlformats.org/officeDocument/2006/relationships/slide" Target="slides/slide178.xml"/><Relationship Id="rId195" Type="http://schemas.openxmlformats.org/officeDocument/2006/relationships/slide" Target="slides/slide194.xml"/><Relationship Id="rId209" Type="http://schemas.openxmlformats.org/officeDocument/2006/relationships/slide" Target="slides/slide208.xml"/><Relationship Id="rId190" Type="http://schemas.openxmlformats.org/officeDocument/2006/relationships/slide" Target="slides/slide189.xml"/><Relationship Id="rId204" Type="http://schemas.openxmlformats.org/officeDocument/2006/relationships/slide" Target="slides/slide203.xml"/><Relationship Id="rId15" Type="http://schemas.openxmlformats.org/officeDocument/2006/relationships/slide" Target="slides/slide14.xml"/><Relationship Id="rId36" Type="http://schemas.openxmlformats.org/officeDocument/2006/relationships/slide" Target="slides/slide35.xml"/><Relationship Id="rId57" Type="http://schemas.openxmlformats.org/officeDocument/2006/relationships/slide" Target="slides/slide56.xml"/><Relationship Id="rId106" Type="http://schemas.openxmlformats.org/officeDocument/2006/relationships/slide" Target="slides/slide105.xml"/><Relationship Id="rId127" Type="http://schemas.openxmlformats.org/officeDocument/2006/relationships/slide" Target="slides/slide126.xml"/><Relationship Id="rId10" Type="http://schemas.openxmlformats.org/officeDocument/2006/relationships/slide" Target="slides/slide9.xml"/><Relationship Id="rId31" Type="http://schemas.openxmlformats.org/officeDocument/2006/relationships/slide" Target="slides/slide30.xml"/><Relationship Id="rId52" Type="http://schemas.openxmlformats.org/officeDocument/2006/relationships/slide" Target="slides/slide51.xml"/><Relationship Id="rId73" Type="http://schemas.openxmlformats.org/officeDocument/2006/relationships/slide" Target="slides/slide72.xml"/><Relationship Id="rId78" Type="http://schemas.openxmlformats.org/officeDocument/2006/relationships/slide" Target="slides/slide77.xml"/><Relationship Id="rId94" Type="http://schemas.openxmlformats.org/officeDocument/2006/relationships/slide" Target="slides/slide93.xml"/><Relationship Id="rId99" Type="http://schemas.openxmlformats.org/officeDocument/2006/relationships/slide" Target="slides/slide98.xml"/><Relationship Id="rId101" Type="http://schemas.openxmlformats.org/officeDocument/2006/relationships/slide" Target="slides/slide100.xml"/><Relationship Id="rId122" Type="http://schemas.openxmlformats.org/officeDocument/2006/relationships/slide" Target="slides/slide121.xml"/><Relationship Id="rId143" Type="http://schemas.openxmlformats.org/officeDocument/2006/relationships/slide" Target="slides/slide142.xml"/><Relationship Id="rId148" Type="http://schemas.openxmlformats.org/officeDocument/2006/relationships/slide" Target="slides/slide147.xml"/><Relationship Id="rId164" Type="http://schemas.openxmlformats.org/officeDocument/2006/relationships/slide" Target="slides/slide163.xml"/><Relationship Id="rId169" Type="http://schemas.openxmlformats.org/officeDocument/2006/relationships/slide" Target="slides/slide168.xml"/><Relationship Id="rId185" Type="http://schemas.openxmlformats.org/officeDocument/2006/relationships/slide" Target="slides/slide184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80" Type="http://schemas.openxmlformats.org/officeDocument/2006/relationships/slide" Target="slides/slide179.xml"/><Relationship Id="rId210" Type="http://schemas.openxmlformats.org/officeDocument/2006/relationships/slide" Target="slides/slide209.xml"/><Relationship Id="rId215" Type="http://schemas.openxmlformats.org/officeDocument/2006/relationships/viewProps" Target="viewProps.xml"/><Relationship Id="rId26" Type="http://schemas.openxmlformats.org/officeDocument/2006/relationships/slide" Target="slides/slide25.xml"/><Relationship Id="rId47" Type="http://schemas.openxmlformats.org/officeDocument/2006/relationships/slide" Target="slides/slide46.xml"/><Relationship Id="rId68" Type="http://schemas.openxmlformats.org/officeDocument/2006/relationships/slide" Target="slides/slide67.xml"/><Relationship Id="rId89" Type="http://schemas.openxmlformats.org/officeDocument/2006/relationships/slide" Target="slides/slide88.xml"/><Relationship Id="rId112" Type="http://schemas.openxmlformats.org/officeDocument/2006/relationships/slide" Target="slides/slide111.xml"/><Relationship Id="rId133" Type="http://schemas.openxmlformats.org/officeDocument/2006/relationships/slide" Target="slides/slide132.xml"/><Relationship Id="rId154" Type="http://schemas.openxmlformats.org/officeDocument/2006/relationships/slide" Target="slides/slide153.xml"/><Relationship Id="rId175" Type="http://schemas.openxmlformats.org/officeDocument/2006/relationships/slide" Target="slides/slide174.xml"/><Relationship Id="rId196" Type="http://schemas.openxmlformats.org/officeDocument/2006/relationships/slide" Target="slides/slide195.xml"/><Relationship Id="rId200" Type="http://schemas.openxmlformats.org/officeDocument/2006/relationships/slide" Target="slides/slide199.xml"/><Relationship Id="rId16" Type="http://schemas.openxmlformats.org/officeDocument/2006/relationships/slide" Target="slides/slide15.xml"/><Relationship Id="rId37" Type="http://schemas.openxmlformats.org/officeDocument/2006/relationships/slide" Target="slides/slide36.xml"/><Relationship Id="rId58" Type="http://schemas.openxmlformats.org/officeDocument/2006/relationships/slide" Target="slides/slide57.xml"/><Relationship Id="rId79" Type="http://schemas.openxmlformats.org/officeDocument/2006/relationships/slide" Target="slides/slide78.xml"/><Relationship Id="rId102" Type="http://schemas.openxmlformats.org/officeDocument/2006/relationships/slide" Target="slides/slide101.xml"/><Relationship Id="rId123" Type="http://schemas.openxmlformats.org/officeDocument/2006/relationships/slide" Target="slides/slide122.xml"/><Relationship Id="rId144" Type="http://schemas.openxmlformats.org/officeDocument/2006/relationships/slide" Target="slides/slide143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cs typeface="+mn-cs"/>
              </a:defRPr>
            </a:lvl1pPr>
          </a:lstStyle>
          <a:p>
            <a:pPr>
              <a:defRPr/>
            </a:pPr>
            <a:fld id="{511B8CE2-4CEC-43BD-BF43-1A6911C331F6}" type="datetimeFigureOut">
              <a:rPr lang="en-US"/>
              <a:pPr>
                <a:defRPr/>
              </a:pPr>
              <a:t>5/5/2017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952500" y="685800"/>
            <a:ext cx="4953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pPr lvl="0"/>
            <a:endParaRPr lang="en-US" noProof="0" smtClean="0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noProof="0" smtClean="0"/>
              <a:t>Click to edit Master text styles</a:t>
            </a:r>
          </a:p>
          <a:p>
            <a:pPr lvl="1"/>
            <a:r>
              <a:rPr lang="en-US" noProof="0" smtClean="0"/>
              <a:t>Second level</a:t>
            </a:r>
          </a:p>
          <a:p>
            <a:pPr lvl="2"/>
            <a:r>
              <a:rPr lang="en-US" noProof="0" smtClean="0"/>
              <a:t>Third level</a:t>
            </a:r>
          </a:p>
          <a:p>
            <a:pPr lvl="3"/>
            <a:r>
              <a:rPr lang="en-US" noProof="0" smtClean="0"/>
              <a:t>Fourth level</a:t>
            </a:r>
          </a:p>
          <a:p>
            <a:pPr lvl="4"/>
            <a:r>
              <a:rPr lang="en-US" noProof="0" smtClean="0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cs typeface="+mn-cs"/>
              </a:defRPr>
            </a:lvl1pPr>
          </a:lstStyle>
          <a:p>
            <a:pPr>
              <a:defRPr/>
            </a:pPr>
            <a:fld id="{45BB0A08-2543-4AE4-AB70-E5273A7A83FE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="" xmlns:p14="http://schemas.microsoft.com/office/powerpoint/2010/main" val="319923336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6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صر نائب لصورة الشريحة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عنصر نائب للملاحظات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ar-SA" dirty="0"/>
          </a:p>
        </p:txBody>
      </p:sp>
      <p:sp>
        <p:nvSpPr>
          <p:cNvPr id="4" name="عنصر نائب لرقم الشريحة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45BB0A08-2543-4AE4-AB70-E5273A7A83FE}" type="slidenum">
              <a:rPr lang="en-US" smtClean="0"/>
              <a:pPr>
                <a:defRPr/>
              </a:pPr>
              <a:t>2</a:t>
            </a:fld>
            <a:endParaRPr lang="en-US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صر نائب لصورة الشريحة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عنصر نائب للملاحظات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عنصر نائب لرقم الشريحة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45BB0A08-2543-4AE4-AB70-E5273A7A83FE}" type="slidenum">
              <a:rPr lang="en-US" smtClean="0"/>
              <a:pPr>
                <a:defRPr/>
              </a:pPr>
              <a:t>96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1738112457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صر نائب لصورة الشريحة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عنصر نائب للملاحظات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ar-SA" dirty="0"/>
          </a:p>
        </p:txBody>
      </p:sp>
      <p:sp>
        <p:nvSpPr>
          <p:cNvPr id="4" name="عنصر نائب لرقم الشريحة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45BB0A08-2543-4AE4-AB70-E5273A7A83FE}" type="slidenum">
              <a:rPr lang="en-US" smtClean="0"/>
              <a:pPr>
                <a:defRPr/>
              </a:pPr>
              <a:t>132</a:t>
            </a:fld>
            <a:endParaRPr lang="en-US"/>
          </a:p>
        </p:txBody>
      </p:sp>
    </p:spTree>
    <p:extLst>
      <p:ext uri="{BB962C8B-B14F-4D97-AF65-F5344CB8AC3E}">
        <p14:creationId xmlns="" xmlns:p14="http://schemas.microsoft.com/office/powerpoint/2010/main" val="3724685519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 userDrawn="1"/>
        </p:nvSpPr>
        <p:spPr>
          <a:xfrm>
            <a:off x="0" y="2133600"/>
            <a:ext cx="2667000" cy="14478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5" name="Rectangle 4"/>
          <p:cNvSpPr/>
          <p:nvPr userDrawn="1"/>
        </p:nvSpPr>
        <p:spPr>
          <a:xfrm>
            <a:off x="7239000" y="2133600"/>
            <a:ext cx="2667000" cy="14478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742950" y="2130426"/>
            <a:ext cx="8420100" cy="1470025"/>
          </a:xfrm>
        </p:spPr>
        <p:txBody>
          <a:bodyPr/>
          <a:lstStyle>
            <a:lvl1pPr algn="ctr">
              <a:defRPr>
                <a:solidFill>
                  <a:schemeClr val="accent1">
                    <a:lumMod val="75000"/>
                  </a:schemeClr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485900" y="3886200"/>
            <a:ext cx="69342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0"/>
          </p:nvPr>
        </p:nvSpPr>
        <p:spPr>
          <a:xfrm>
            <a:off x="2185988" y="6356350"/>
            <a:ext cx="482600" cy="365125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AACE4FB-7E64-4311-A9C4-18E3EA104D02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 userDrawn="1"/>
        </p:nvSpPr>
        <p:spPr>
          <a:xfrm>
            <a:off x="9424988" y="280988"/>
            <a:ext cx="304800" cy="1090612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cxnSp>
        <p:nvCxnSpPr>
          <p:cNvPr id="5" name="Straight Connector 4"/>
          <p:cNvCxnSpPr/>
          <p:nvPr userDrawn="1"/>
        </p:nvCxnSpPr>
        <p:spPr>
          <a:xfrm>
            <a:off x="415925" y="1365250"/>
            <a:ext cx="9296400" cy="635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" name="Rectangle 5"/>
          <p:cNvSpPr/>
          <p:nvPr userDrawn="1"/>
        </p:nvSpPr>
        <p:spPr>
          <a:xfrm>
            <a:off x="9424988" y="0"/>
            <a:ext cx="304800" cy="301625"/>
          </a:xfrm>
          <a:prstGeom prst="rect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 algn="r">
              <a:defRPr baseline="0">
                <a:solidFill>
                  <a:schemeClr val="accent1">
                    <a:lumMod val="75000"/>
                  </a:schemeClr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>
            <a:lvl1pPr algn="r">
              <a:buFont typeface="Arial" pitchFamily="34" charset="0"/>
              <a:buNone/>
              <a:defRPr>
                <a:solidFill>
                  <a:schemeClr val="tx1"/>
                </a:solidFill>
              </a:defRPr>
            </a:lvl1pPr>
            <a:lvl2pPr algn="r">
              <a:buFont typeface="Arial" pitchFamily="34" charset="0"/>
              <a:buNone/>
              <a:defRPr>
                <a:solidFill>
                  <a:schemeClr val="tx1"/>
                </a:solidFill>
              </a:defRPr>
            </a:lvl2pPr>
            <a:lvl3pPr algn="r">
              <a:buFont typeface="Arial" pitchFamily="34" charset="0"/>
              <a:buNone/>
              <a:defRPr>
                <a:solidFill>
                  <a:schemeClr val="tx1"/>
                </a:solidFill>
              </a:defRPr>
            </a:lvl3pPr>
            <a:lvl4pPr algn="r">
              <a:buFont typeface="Arial" pitchFamily="34" charset="0"/>
              <a:buNone/>
              <a:defRPr>
                <a:solidFill>
                  <a:schemeClr val="tx1"/>
                </a:solidFill>
              </a:defRPr>
            </a:lvl4pPr>
            <a:lvl5pPr algn="r">
              <a:buFont typeface="Arial" pitchFamily="34" charset="0"/>
              <a:buNone/>
              <a:defRPr>
                <a:solidFill>
                  <a:schemeClr val="tx1"/>
                </a:solidFill>
              </a:defRPr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ar-EG" dirty="0" smtClean="0"/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8BA5613-1BB2-4168-9E83-1939F6AB8277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82506" y="4406901"/>
            <a:ext cx="84201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82506" y="2906713"/>
            <a:ext cx="84201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Slide Number Placeholder 5"/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1EB0D3F-9F07-4126-B487-7F437997AC41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 userDrawn="1"/>
        </p:nvSpPr>
        <p:spPr>
          <a:xfrm>
            <a:off x="9424988" y="280988"/>
            <a:ext cx="304800" cy="1090612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cxnSp>
        <p:nvCxnSpPr>
          <p:cNvPr id="6" name="Straight Connector 5"/>
          <p:cNvCxnSpPr/>
          <p:nvPr userDrawn="1"/>
        </p:nvCxnSpPr>
        <p:spPr>
          <a:xfrm>
            <a:off x="415925" y="1365250"/>
            <a:ext cx="9296400" cy="635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" name="Rectangle 6"/>
          <p:cNvSpPr/>
          <p:nvPr userDrawn="1"/>
        </p:nvSpPr>
        <p:spPr>
          <a:xfrm>
            <a:off x="9424988" y="0"/>
            <a:ext cx="304800" cy="301625"/>
          </a:xfrm>
          <a:prstGeom prst="rect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 algn="r">
              <a:defRPr>
                <a:solidFill>
                  <a:schemeClr val="accent1">
                    <a:lumMod val="75000"/>
                  </a:schemeClr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11" name="Content Placeholder 2"/>
          <p:cNvSpPr>
            <a:spLocks noGrp="1"/>
          </p:cNvSpPr>
          <p:nvPr>
            <p:ph sz="half" idx="13"/>
          </p:nvPr>
        </p:nvSpPr>
        <p:spPr>
          <a:xfrm>
            <a:off x="5025242" y="1600201"/>
            <a:ext cx="4389120" cy="4525963"/>
          </a:xfrm>
        </p:spPr>
        <p:txBody>
          <a:bodyPr/>
          <a:lstStyle>
            <a:lvl1pPr marL="171450" marR="0" indent="-285750" algn="r" defTabSz="914400" rtl="1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 sz="2800"/>
            </a:lvl1pPr>
            <a:lvl2pPr marL="742950" marR="0" indent="-285750" algn="r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12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1"/>
            <a:ext cx="4389120" cy="4525963"/>
          </a:xfrm>
        </p:spPr>
        <p:txBody>
          <a:bodyPr/>
          <a:lstStyle>
            <a:lvl1pPr marL="171450" marR="0" indent="-285750" algn="r" defTabSz="914400" rtl="1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 sz="2800"/>
            </a:lvl1pPr>
            <a:lvl2pPr marL="742950" marR="0" indent="-285750" algn="r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8" name="Slide Number Placeholder 6"/>
          <p:cNvSpPr>
            <a:spLocks noGrp="1"/>
          </p:cNvSpPr>
          <p:nvPr>
            <p:ph type="sldNum" sz="quarter" idx="14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C974CE0-1B44-4FA2-B663-E2FC7D259DC5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95300" y="274638"/>
            <a:ext cx="89154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95300" y="1535113"/>
            <a:ext cx="4376870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95300" y="2174875"/>
            <a:ext cx="4376870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032111" y="1535113"/>
            <a:ext cx="4378590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032111" y="2174875"/>
            <a:ext cx="4378590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1EE9259-40DA-4967-B96D-194BB2B1620C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lide Number Placeholder 5"/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0920FB4-67A8-4941-BB42-02E6DCB19C3E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5"/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227C7F3-D404-45A6-A951-4511BD60FC59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95300" y="273050"/>
            <a:ext cx="3259006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72971" y="273051"/>
            <a:ext cx="5537729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95300" y="1435101"/>
            <a:ext cx="3259006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Slide Number Placeholder 5"/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A041D72-C77C-4F81-A2E2-0F6B2A132BE7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941645" y="4800600"/>
            <a:ext cx="59436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941645" y="612775"/>
            <a:ext cx="5943600" cy="4114800"/>
          </a:xfrm>
        </p:spPr>
        <p:txBody>
          <a:bodyPr rtlCol="0">
            <a:normAutofit/>
          </a:bodyPr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US" noProof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941645" y="5367338"/>
            <a:ext cx="59436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Slide Number Placeholder 5"/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2B86566-43BE-4063-8941-5DA8C3964BA8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Slide Number Placeholder 5"/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E4350C6-D85E-4324-BCB7-E18CD67FF527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7780337" y="274639"/>
            <a:ext cx="2414588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536575" y="274639"/>
            <a:ext cx="7078663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Slide Number Placeholder 5"/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04FA667-088A-4046-9AD9-A95A3A029D4B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 userDrawn="1"/>
        </p:nvSpPr>
        <p:spPr>
          <a:xfrm>
            <a:off x="0" y="6324600"/>
            <a:ext cx="9906000" cy="5334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03143" tIns="51572" rIns="103143" bIns="51572"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grpSp>
        <p:nvGrpSpPr>
          <p:cNvPr id="1027" name="Group 7"/>
          <p:cNvGrpSpPr>
            <a:grpSpLocks/>
          </p:cNvGrpSpPr>
          <p:nvPr userDrawn="1"/>
        </p:nvGrpSpPr>
        <p:grpSpPr bwMode="auto">
          <a:xfrm>
            <a:off x="8610600" y="5791200"/>
            <a:ext cx="941388" cy="914400"/>
            <a:chOff x="5210750" y="1066800"/>
            <a:chExt cx="2976900" cy="3130677"/>
          </a:xfrm>
        </p:grpSpPr>
        <p:sp>
          <p:nvSpPr>
            <p:cNvPr id="9" name="Oval 8"/>
            <p:cNvSpPr/>
            <p:nvPr/>
          </p:nvSpPr>
          <p:spPr>
            <a:xfrm>
              <a:off x="5321191" y="1142893"/>
              <a:ext cx="2766057" cy="2973058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/>
            </a:p>
          </p:txBody>
        </p:sp>
        <p:pic>
          <p:nvPicPr>
            <p:cNvPr id="1033" name="Picture 2" descr="http://kfu.files.googlepages.com/newKFUlogo.jpg"/>
            <p:cNvPicPr>
              <a:picLocks noChangeAspect="1" noChangeArrowheads="1"/>
            </p:cNvPicPr>
            <p:nvPr/>
          </p:nvPicPr>
          <p:blipFill>
            <a:blip r:embed="rId13" cstate="print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</a:blip>
            <a:srcRect/>
            <a:stretch>
              <a:fillRect/>
            </a:stretch>
          </p:blipFill>
          <p:spPr bwMode="auto">
            <a:xfrm>
              <a:off x="5210750" y="1066800"/>
              <a:ext cx="2976900" cy="313067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</p:grpSp>
      <p:sp>
        <p:nvSpPr>
          <p:cNvPr id="11" name="Rectangle 10"/>
          <p:cNvSpPr/>
          <p:nvPr userDrawn="1"/>
        </p:nvSpPr>
        <p:spPr>
          <a:xfrm>
            <a:off x="381000" y="6372225"/>
            <a:ext cx="2519363" cy="338138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dirty="0">
                <a:solidFill>
                  <a:schemeClr val="bg1"/>
                </a:solidFill>
                <a:latin typeface="+mn-lt"/>
                <a:cs typeface="+mn-cs"/>
              </a:rPr>
              <a:t>King Faisal University [        ] </a:t>
            </a:r>
          </a:p>
        </p:txBody>
      </p:sp>
      <p:sp>
        <p:nvSpPr>
          <p:cNvPr id="1029" name="Title Placeholder 1"/>
          <p:cNvSpPr>
            <a:spLocks noGrp="1"/>
          </p:cNvSpPr>
          <p:nvPr>
            <p:ph type="title"/>
          </p:nvPr>
        </p:nvSpPr>
        <p:spPr bwMode="auto">
          <a:xfrm>
            <a:off x="495300" y="274638"/>
            <a:ext cx="89154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ar-EG" smtClean="0"/>
              <a:t>العنوان الرئيسي</a:t>
            </a:r>
            <a:endParaRPr lang="en-US" smtClean="0"/>
          </a:p>
        </p:txBody>
      </p:sp>
      <p:sp>
        <p:nvSpPr>
          <p:cNvPr id="1030" name="Text Placeholder 2"/>
          <p:cNvSpPr>
            <a:spLocks noGrp="1"/>
          </p:cNvSpPr>
          <p:nvPr>
            <p:ph type="body" idx="1"/>
          </p:nvPr>
        </p:nvSpPr>
        <p:spPr bwMode="auto">
          <a:xfrm>
            <a:off x="495300" y="1600200"/>
            <a:ext cx="8915400" cy="4525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ar-EG" smtClean="0"/>
              <a:t>المحتوى المستوى الأول</a:t>
            </a:r>
            <a:endParaRPr lang="en-US" smtClean="0"/>
          </a:p>
          <a:p>
            <a:pPr lvl="1"/>
            <a:r>
              <a:rPr lang="ar-EG" smtClean="0"/>
              <a:t>المحتوى المستوى الثاني</a:t>
            </a:r>
            <a:endParaRPr lang="en-US" smtClean="0"/>
          </a:p>
          <a:p>
            <a:pPr lvl="2"/>
            <a:r>
              <a:rPr lang="ar-EG" smtClean="0"/>
              <a:t>المحتوى المستوى الثالث</a:t>
            </a:r>
            <a:endParaRPr lang="en-US" smtClean="0"/>
          </a:p>
          <a:p>
            <a:pPr lvl="3"/>
            <a:r>
              <a:rPr lang="ar-EG" smtClean="0"/>
              <a:t>المحتوى المستوى الرابع</a:t>
            </a:r>
            <a:endParaRPr lang="en-US" smtClean="0"/>
          </a:p>
          <a:p>
            <a:pPr lvl="4"/>
            <a:r>
              <a:rPr lang="ar-EG" smtClean="0"/>
              <a:t>المحتوى المستوى الخامس</a:t>
            </a:r>
            <a:endParaRPr lang="en-US" smtClean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2105025" y="6376988"/>
            <a:ext cx="5715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 fontAlgn="auto">
              <a:spcBef>
                <a:spcPts val="0"/>
              </a:spcBef>
              <a:spcAft>
                <a:spcPts val="0"/>
              </a:spcAft>
              <a:defRPr sz="1200">
                <a:solidFill>
                  <a:schemeClr val="bg1"/>
                </a:solidFill>
                <a:latin typeface="+mn-lt"/>
                <a:cs typeface="+mn-cs"/>
              </a:defRPr>
            </a:lvl1pPr>
          </a:lstStyle>
          <a:p>
            <a:pPr>
              <a:defRPr/>
            </a:pPr>
            <a:fld id="{196435B9-28AF-42FF-8375-77A56E311715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13" r:id="rId1"/>
    <p:sldLayoutId id="2147483714" r:id="rId2"/>
    <p:sldLayoutId id="2147483705" r:id="rId3"/>
    <p:sldLayoutId id="2147483715" r:id="rId4"/>
    <p:sldLayoutId id="2147483706" r:id="rId5"/>
    <p:sldLayoutId id="2147483707" r:id="rId6"/>
    <p:sldLayoutId id="2147483708" r:id="rId7"/>
    <p:sldLayoutId id="2147483709" r:id="rId8"/>
    <p:sldLayoutId id="2147483710" r:id="rId9"/>
    <p:sldLayoutId id="2147483711" r:id="rId10"/>
    <p:sldLayoutId id="2147483712" r:id="rId11"/>
  </p:sldLayoutIdLst>
  <p:hf hdr="0" ftr="0" dt="0"/>
  <p:txStyles>
    <p:titleStyle>
      <a:lvl1pPr algn="r" rtl="0" eaLnBrk="0" fontAlgn="base" hangingPunct="0">
        <a:spcBef>
          <a:spcPct val="0"/>
        </a:spcBef>
        <a:spcAft>
          <a:spcPct val="0"/>
        </a:spcAft>
        <a:defRPr sz="4400" kern="1200">
          <a:solidFill>
            <a:srgbClr val="376092"/>
          </a:solidFill>
          <a:latin typeface="+mj-lt"/>
          <a:ea typeface="+mj-ea"/>
          <a:cs typeface="Arial" charset="0"/>
        </a:defRPr>
      </a:lvl1pPr>
      <a:lvl2pPr algn="r" rtl="0" eaLnBrk="0" fontAlgn="base" hangingPunct="0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2pPr>
      <a:lvl3pPr algn="r" rtl="0" eaLnBrk="0" fontAlgn="base" hangingPunct="0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3pPr>
      <a:lvl4pPr algn="r" rtl="0" eaLnBrk="0" fontAlgn="base" hangingPunct="0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4pPr>
      <a:lvl5pPr algn="r" rtl="0" eaLnBrk="0" fontAlgn="base" hangingPunct="0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5pPr>
      <a:lvl6pPr marL="457200" algn="r" rtl="0" fontAlgn="base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6pPr>
      <a:lvl7pPr marL="914400" algn="r" rtl="0" fontAlgn="base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7pPr>
      <a:lvl8pPr marL="1371600" algn="r" rtl="0" fontAlgn="base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8pPr>
      <a:lvl9pPr marL="1828800" algn="r" rtl="0" fontAlgn="base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9pPr>
    </p:titleStyle>
    <p:bodyStyle>
      <a:lvl1pPr marL="342900" indent="-342900" algn="r" rtl="0" eaLnBrk="0" fontAlgn="base" hangingPunct="0">
        <a:spcBef>
          <a:spcPct val="20000"/>
        </a:spcBef>
        <a:spcAft>
          <a:spcPct val="0"/>
        </a:spcAft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Arial" charset="0"/>
        </a:defRPr>
      </a:lvl1pPr>
      <a:lvl2pPr marL="742950" indent="-285750" algn="r" rtl="0" eaLnBrk="0" fontAlgn="base" hangingPunct="0">
        <a:spcBef>
          <a:spcPct val="20000"/>
        </a:spcBef>
        <a:spcAft>
          <a:spcPct val="0"/>
        </a:spcAft>
        <a:buFont typeface="Arial" pitchFamily="34" charset="0"/>
        <a:defRPr sz="2800" kern="1200">
          <a:solidFill>
            <a:schemeClr val="tx1"/>
          </a:solidFill>
          <a:latin typeface="+mn-lt"/>
          <a:ea typeface="+mn-ea"/>
          <a:cs typeface="Arial" charset="0"/>
        </a:defRPr>
      </a:lvl2pPr>
      <a:lvl3pPr marL="1143000" indent="-228600" algn="r" rtl="0" eaLnBrk="0" fontAlgn="base" hangingPunct="0">
        <a:spcBef>
          <a:spcPct val="20000"/>
        </a:spcBef>
        <a:spcAft>
          <a:spcPct val="0"/>
        </a:spcAft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Arial" charset="0"/>
        </a:defRPr>
      </a:lvl3pPr>
      <a:lvl4pPr marL="1600200" indent="-228600" algn="r" rtl="0" eaLnBrk="0" fontAlgn="base" hangingPunct="0">
        <a:spcBef>
          <a:spcPct val="20000"/>
        </a:spcBef>
        <a:spcAft>
          <a:spcPct val="0"/>
        </a:spcAft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Arial" charset="0"/>
        </a:defRPr>
      </a:lvl4pPr>
      <a:lvl5pPr marL="2057400" indent="-228600" algn="r" rtl="0" eaLnBrk="0" fontAlgn="base" hangingPunct="0">
        <a:spcBef>
          <a:spcPct val="20000"/>
        </a:spcBef>
        <a:spcAft>
          <a:spcPct val="0"/>
        </a:spcAft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Arial" charset="0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7.xml"/></Relationships>
</file>

<file path=ppt/slides/_rels/slide3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9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9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9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9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9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9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9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7.xml"/></Relationships>
</file>

<file path=ppt/slides/_rels/slide9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9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9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0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0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0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0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0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0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0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0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0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0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7.xml"/></Relationships>
</file>

<file path=ppt/slides/_rels/slide1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3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7.xml"/></Relationships>
</file>

<file path=ppt/slides/_rels/slide1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3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3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3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3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3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3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4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4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4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4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4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4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4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7.xml"/></Relationships>
</file>

<file path=ppt/slides/_rels/slide14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4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4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5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5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5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5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5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5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5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5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5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5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6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6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6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6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6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6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6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6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6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6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7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7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7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7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7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7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7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7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7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7.xml"/></Relationships>
</file>

<file path=ppt/slides/_rels/slide17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8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8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8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8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8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8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8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8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8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8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9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9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9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9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9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9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9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7.xml"/></Relationships>
</file>

<file path=ppt/slides/_rels/slide19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9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9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0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0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0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0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0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0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0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0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0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0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4" name="Slide Number Placeholder 3"/>
          <p:cNvSpPr>
            <a:spLocks noGrp="1"/>
          </p:cNvSpPr>
          <p:nvPr>
            <p:ph type="sldNum" sz="quarter" idx="10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FB5E1016-7425-436B-B231-87B69E5F062F}" type="slidenum">
              <a:rPr lang="en-US" smtClean="0"/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1</a:t>
            </a:fld>
            <a:endParaRPr lang="en-US" smtClean="0"/>
          </a:p>
        </p:txBody>
      </p:sp>
      <p:sp>
        <p:nvSpPr>
          <p:cNvPr id="3" name="Subtitle 2"/>
          <p:cNvSpPr>
            <a:spLocks noGrp="1"/>
          </p:cNvSpPr>
          <p:nvPr>
            <p:ph type="subTitle" idx="4294967295"/>
          </p:nvPr>
        </p:nvSpPr>
        <p:spPr>
          <a:xfrm>
            <a:off x="0" y="3630613"/>
            <a:ext cx="9906000" cy="2774950"/>
          </a:xfrm>
        </p:spPr>
        <p:txBody>
          <a:bodyPr rtlCol="0">
            <a:normAutofit/>
          </a:bodyPr>
          <a:lstStyle/>
          <a:p>
            <a:pPr algn="r" eaLnBrk="1" fontAlgn="auto" hangingPunct="1">
              <a:spcAft>
                <a:spcPts val="0"/>
              </a:spcAft>
              <a:defRPr/>
            </a:pPr>
            <a:endParaRPr lang="ar-EG" dirty="0" smtClean="0">
              <a:cs typeface="+mn-cs"/>
            </a:endParaRPr>
          </a:p>
          <a:p>
            <a:pPr eaLnBrk="1" fontAlgn="auto" hangingPunct="1">
              <a:spcAft>
                <a:spcPts val="0"/>
              </a:spcAft>
              <a:defRPr/>
            </a:pPr>
            <a:r>
              <a:rPr lang="ar-EG" b="1" dirty="0">
                <a:solidFill>
                  <a:srgbClr val="C00000"/>
                </a:solidFill>
                <a:cs typeface="+mn-cs"/>
              </a:rPr>
              <a:t> </a:t>
            </a:r>
            <a:r>
              <a:rPr lang="ar-EG" b="1" dirty="0" smtClean="0">
                <a:solidFill>
                  <a:srgbClr val="C00000"/>
                </a:solidFill>
                <a:cs typeface="+mn-cs"/>
              </a:rPr>
              <a:t>    ا</a:t>
            </a:r>
            <a:r>
              <a:rPr lang="ar-EG" sz="4400" b="1" dirty="0" smtClean="0">
                <a:solidFill>
                  <a:srgbClr val="C00000"/>
                </a:solidFill>
                <a:cs typeface="+mn-cs"/>
              </a:rPr>
              <a:t>لمذهبُ الأوَّلُ : المذهبُ الكلاسيكيُّ ( الكلاسيكيَّة )</a:t>
            </a:r>
            <a:endParaRPr lang="en-US" sz="4400" b="1" dirty="0" smtClean="0">
              <a:solidFill>
                <a:srgbClr val="C00000"/>
              </a:solidFill>
              <a:cs typeface="+mn-cs"/>
            </a:endParaRPr>
          </a:p>
        </p:txBody>
      </p:sp>
      <p:sp>
        <p:nvSpPr>
          <p:cNvPr id="5" name="Rectangle 4"/>
          <p:cNvSpPr/>
          <p:nvPr/>
        </p:nvSpPr>
        <p:spPr>
          <a:xfrm>
            <a:off x="0" y="-3581400"/>
            <a:ext cx="9906000" cy="6858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03143" tIns="51572" rIns="103143" bIns="51572"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ar-SA" smtClean="0"/>
              <a:t>يييييي</a:t>
            </a:r>
            <a:endParaRPr lang="en-US" dirty="0"/>
          </a:p>
        </p:txBody>
      </p:sp>
      <p:sp>
        <p:nvSpPr>
          <p:cNvPr id="6" name="Rectangle 5"/>
          <p:cNvSpPr/>
          <p:nvPr/>
        </p:nvSpPr>
        <p:spPr>
          <a:xfrm>
            <a:off x="0" y="0"/>
            <a:ext cx="9906000" cy="3429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03143" tIns="51572" rIns="103143" bIns="51572"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7" name="Subtitle 2"/>
          <p:cNvSpPr txBox="1">
            <a:spLocks/>
          </p:cNvSpPr>
          <p:nvPr/>
        </p:nvSpPr>
        <p:spPr>
          <a:xfrm>
            <a:off x="6019800" y="4648200"/>
            <a:ext cx="3549650" cy="1066800"/>
          </a:xfrm>
          <a:prstGeom prst="rect">
            <a:avLst/>
          </a:prstGeom>
        </p:spPr>
        <p:txBody>
          <a:bodyPr>
            <a:normAutofit/>
          </a:bodyPr>
          <a:lstStyle/>
          <a:p>
            <a:pPr algn="ctr" fontAlgn="auto">
              <a:spcBef>
                <a:spcPct val="20000"/>
              </a:spcBef>
              <a:spcAft>
                <a:spcPts val="0"/>
              </a:spcAft>
              <a:buFont typeface="Arial" pitchFamily="34" charset="0"/>
              <a:buNone/>
              <a:defRPr/>
            </a:pPr>
            <a:endParaRPr lang="en-US" sz="2600" dirty="0">
              <a:solidFill>
                <a:schemeClr val="tx1">
                  <a:tint val="75000"/>
                </a:schemeClr>
              </a:solidFill>
              <a:latin typeface="+mn-lt"/>
              <a:cs typeface="+mn-cs"/>
            </a:endParaRPr>
          </a:p>
        </p:txBody>
      </p:sp>
      <p:grpSp>
        <p:nvGrpSpPr>
          <p:cNvPr id="5128" name="Group 7"/>
          <p:cNvGrpSpPr>
            <a:grpSpLocks/>
          </p:cNvGrpSpPr>
          <p:nvPr/>
        </p:nvGrpSpPr>
        <p:grpSpPr bwMode="auto">
          <a:xfrm>
            <a:off x="7162800" y="371475"/>
            <a:ext cx="2600325" cy="2524125"/>
            <a:chOff x="5210750" y="1066800"/>
            <a:chExt cx="2976900" cy="3130677"/>
          </a:xfrm>
        </p:grpSpPr>
        <p:sp>
          <p:nvSpPr>
            <p:cNvPr id="9" name="Oval 8"/>
            <p:cNvSpPr/>
            <p:nvPr/>
          </p:nvSpPr>
          <p:spPr>
            <a:xfrm>
              <a:off x="5321611" y="1143591"/>
              <a:ext cx="2767900" cy="2973159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/>
            </a:p>
          </p:txBody>
        </p:sp>
        <p:pic>
          <p:nvPicPr>
            <p:cNvPr id="5133" name="Picture 2" descr="http://kfu.files.googlepages.com/newKFUlogo.jpg"/>
            <p:cNvPicPr>
              <a:picLocks noChangeAspect="1" noChangeArrowheads="1"/>
            </p:cNvPicPr>
            <p:nvPr/>
          </p:nvPicPr>
          <p:blipFill>
            <a:blip r:embed="rId2" cstate="print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</a:blip>
            <a:srcRect/>
            <a:stretch>
              <a:fillRect/>
            </a:stretch>
          </p:blipFill>
          <p:spPr bwMode="auto">
            <a:xfrm>
              <a:off x="5210750" y="1066800"/>
              <a:ext cx="2976900" cy="313067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</p:grpSp>
      <p:sp>
        <p:nvSpPr>
          <p:cNvPr id="12" name="Title 1"/>
          <p:cNvSpPr txBox="1">
            <a:spLocks/>
          </p:cNvSpPr>
          <p:nvPr/>
        </p:nvSpPr>
        <p:spPr>
          <a:xfrm>
            <a:off x="457200" y="2895600"/>
            <a:ext cx="5099050" cy="1470025"/>
          </a:xfrm>
          <a:prstGeom prst="rect">
            <a:avLst/>
          </a:prstGeom>
        </p:spPr>
        <p:txBody>
          <a:bodyPr anchor="ctr">
            <a:normAutofit/>
          </a:bodyPr>
          <a:lstStyle/>
          <a:p>
            <a:pPr rtl="1" fontAlgn="auto">
              <a:spcAft>
                <a:spcPts val="0"/>
              </a:spcAft>
              <a:defRPr/>
            </a:pPr>
            <a:endParaRPr lang="en-US" sz="4400" dirty="0">
              <a:solidFill>
                <a:schemeClr val="tx1">
                  <a:lumMod val="50000"/>
                  <a:lumOff val="50000"/>
                </a:schemeClr>
              </a:solidFill>
              <a:latin typeface="+mj-lt"/>
              <a:ea typeface="+mj-ea"/>
              <a:cs typeface="+mj-cs"/>
            </a:endParaRPr>
          </a:p>
        </p:txBody>
      </p:sp>
      <p:sp>
        <p:nvSpPr>
          <p:cNvPr id="5131" name="Slide Number Placeholder 10"/>
          <p:cNvSpPr txBox="1">
            <a:spLocks/>
          </p:cNvSpPr>
          <p:nvPr/>
        </p:nvSpPr>
        <p:spPr bwMode="auto">
          <a:xfrm>
            <a:off x="381000" y="6405563"/>
            <a:ext cx="2311400" cy="3651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pPr algn="r"/>
            <a:fld id="{8FE9D669-2C66-4564-8414-42C12F039C04}" type="slidenum">
              <a:rPr lang="en-US" sz="1200">
                <a:solidFill>
                  <a:schemeClr val="bg1"/>
                </a:solidFill>
                <a:latin typeface="Calibri" pitchFamily="34" charset="0"/>
              </a:rPr>
              <a:pPr algn="r"/>
              <a:t>1</a:t>
            </a:fld>
            <a:endParaRPr lang="en-US" sz="1200">
              <a:solidFill>
                <a:schemeClr val="bg1"/>
              </a:solidFill>
              <a:latin typeface="Calibri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40A750BC-24E8-49BB-9E31-DF82424DA4E4}" type="slidenum">
              <a:rPr lang="en-US" smtClean="0"/>
              <a:pPr>
                <a:defRPr/>
              </a:pPr>
              <a:t>2</a:t>
            </a:fld>
            <a:endParaRPr lang="en-US"/>
          </a:p>
        </p:txBody>
      </p:sp>
      <p:sp>
        <p:nvSpPr>
          <p:cNvPr id="7" name="Title 6"/>
          <p:cNvSpPr>
            <a:spLocks noGrp="1"/>
          </p:cNvSpPr>
          <p:nvPr>
            <p:ph type="title" idx="4294967295"/>
          </p:nvPr>
        </p:nvSpPr>
        <p:spPr>
          <a:xfrm>
            <a:off x="0" y="274638"/>
            <a:ext cx="8915400" cy="1143000"/>
          </a:xfrm>
        </p:spPr>
        <p:txBody>
          <a:bodyPr/>
          <a:lstStyle/>
          <a:p>
            <a:pPr lvl="2" eaLnBrk="1" fontAlgn="auto" hangingPunct="1">
              <a:spcAft>
                <a:spcPts val="0"/>
              </a:spcAft>
              <a:defRPr/>
            </a:pPr>
            <a:r>
              <a:rPr lang="ar-EG" sz="4800" b="1" dirty="0" smtClean="0">
                <a:solidFill>
                  <a:schemeClr val="tx2">
                    <a:lumMod val="50000"/>
                  </a:schemeClr>
                </a:solidFill>
              </a:rPr>
              <a:t>الكلاسيكيَّة</a:t>
            </a:r>
            <a:r>
              <a:rPr lang="ar-SA" sz="4800" b="1" dirty="0" smtClean="0">
                <a:solidFill>
                  <a:schemeClr val="tx2">
                    <a:lumMod val="50000"/>
                  </a:schemeClr>
                </a:solidFill>
              </a:rPr>
              <a:t>ُ</a:t>
            </a:r>
            <a:r>
              <a:rPr lang="ar-EG" sz="4800" b="1" dirty="0" smtClean="0">
                <a:solidFill>
                  <a:schemeClr val="tx2">
                    <a:lumMod val="50000"/>
                  </a:schemeClr>
                </a:solidFill>
              </a:rPr>
              <a:t> </a:t>
            </a:r>
            <a:r>
              <a:rPr lang="ar-EG" sz="4800" b="1" dirty="0">
                <a:solidFill>
                  <a:schemeClr val="tx2">
                    <a:lumMod val="50000"/>
                  </a:schemeClr>
                </a:solidFill>
              </a:rPr>
              <a:t>بين </a:t>
            </a:r>
            <a:r>
              <a:rPr lang="ar-EG" sz="4800" b="1" dirty="0" smtClean="0">
                <a:solidFill>
                  <a:schemeClr val="tx2">
                    <a:lumMod val="50000"/>
                  </a:schemeClr>
                </a:solidFill>
              </a:rPr>
              <a:t>الهدف</a:t>
            </a:r>
            <a:r>
              <a:rPr lang="ar-SA" sz="4800" b="1" dirty="0" smtClean="0">
                <a:solidFill>
                  <a:schemeClr val="tx2">
                    <a:lumMod val="50000"/>
                  </a:schemeClr>
                </a:solidFill>
              </a:rPr>
              <a:t>ِ</a:t>
            </a:r>
            <a:r>
              <a:rPr lang="ar-EG" sz="4800" b="1" dirty="0" smtClean="0">
                <a:solidFill>
                  <a:schemeClr val="tx2">
                    <a:lumMod val="50000"/>
                  </a:schemeClr>
                </a:solidFill>
              </a:rPr>
              <a:t> والغاية</a:t>
            </a:r>
            <a:r>
              <a:rPr lang="ar-SA" sz="4800" b="1" dirty="0" smtClean="0">
                <a:solidFill>
                  <a:schemeClr val="tx2">
                    <a:lumMod val="50000"/>
                  </a:schemeClr>
                </a:solidFill>
              </a:rPr>
              <a:t>ِ</a:t>
            </a:r>
            <a:r>
              <a:rPr lang="ar-EG" sz="4800" b="1" dirty="0" smtClean="0">
                <a:solidFill>
                  <a:schemeClr val="tx2">
                    <a:lumMod val="50000"/>
                  </a:schemeClr>
                </a:solidFill>
              </a:rPr>
              <a:t> والازدهار</a:t>
            </a:r>
            <a:r>
              <a:rPr lang="ar-SA" sz="4800" b="1" dirty="0" smtClean="0">
                <a:solidFill>
                  <a:schemeClr val="tx2">
                    <a:lumMod val="50000"/>
                  </a:schemeClr>
                </a:solidFill>
              </a:rPr>
              <a:t>ِ</a:t>
            </a:r>
            <a:r>
              <a:rPr lang="ar-EG" sz="4800" b="1" dirty="0" smtClean="0">
                <a:solidFill>
                  <a:schemeClr val="tx2">
                    <a:lumMod val="50000"/>
                  </a:schemeClr>
                </a:solidFill>
              </a:rPr>
              <a:t> :</a:t>
            </a:r>
            <a:endParaRPr lang="en-US" sz="4800" b="1" dirty="0">
              <a:solidFill>
                <a:schemeClr val="tx2">
                  <a:lumMod val="50000"/>
                </a:schemeClr>
              </a:solidFill>
            </a:endParaRPr>
          </a:p>
        </p:txBody>
      </p:sp>
      <p:sp>
        <p:nvSpPr>
          <p:cNvPr id="7171" name="Text Placeholder 5"/>
          <p:cNvSpPr>
            <a:spLocks noGrp="1"/>
          </p:cNvSpPr>
          <p:nvPr>
            <p:ph idx="4294967295"/>
          </p:nvPr>
        </p:nvSpPr>
        <p:spPr>
          <a:xfrm>
            <a:off x="0" y="1371600"/>
            <a:ext cx="9906000" cy="4953000"/>
          </a:xfrm>
        </p:spPr>
        <p:txBody>
          <a:bodyPr/>
          <a:lstStyle/>
          <a:p>
            <a:pPr marL="274320" indent="-274320" eaLnBrk="1" fontAlgn="auto" hangingPunct="1">
              <a:lnSpc>
                <a:spcPct val="90000"/>
              </a:lnSpc>
              <a:spcAft>
                <a:spcPts val="0"/>
              </a:spcAft>
              <a:buClr>
                <a:schemeClr val="accent3"/>
              </a:buClr>
              <a:defRPr/>
            </a:pPr>
            <a:r>
              <a:rPr lang="ar-EG" b="1" u="sng" dirty="0" smtClean="0">
                <a:solidFill>
                  <a:schemeClr val="tx1">
                    <a:lumMod val="85000"/>
                    <a:lumOff val="15000"/>
                  </a:schemeClr>
                </a:solidFill>
              </a:rPr>
              <a:t>س – ماذا قال أتباعُ المذهبِ الكلاسيكيِّ عن الكلاسيكيَّة ؟</a:t>
            </a:r>
            <a:r>
              <a:rPr lang="ar-EG" b="1" dirty="0" smtClean="0">
                <a:solidFill>
                  <a:schemeClr val="tx1">
                    <a:lumMod val="85000"/>
                    <a:lumOff val="15000"/>
                  </a:schemeClr>
                </a:solidFill>
              </a:rPr>
              <a:t> </a:t>
            </a:r>
          </a:p>
          <a:p>
            <a:pPr marL="274320" indent="-274320" eaLnBrk="1" fontAlgn="auto" hangingPunct="1">
              <a:lnSpc>
                <a:spcPct val="90000"/>
              </a:lnSpc>
              <a:spcAft>
                <a:spcPts val="0"/>
              </a:spcAft>
              <a:buClr>
                <a:schemeClr val="accent3"/>
              </a:buClr>
              <a:defRPr/>
            </a:pPr>
            <a:r>
              <a:rPr lang="ar-EG" b="1" dirty="0" err="1" smtClean="0">
                <a:solidFill>
                  <a:schemeClr val="tx1">
                    <a:lumMod val="85000"/>
                    <a:lumOff val="15000"/>
                  </a:schemeClr>
                </a:solidFill>
              </a:rPr>
              <a:t>ج </a:t>
            </a:r>
            <a:r>
              <a:rPr lang="ar-EG" b="1" dirty="0" smtClean="0">
                <a:solidFill>
                  <a:schemeClr val="tx1">
                    <a:lumMod val="85000"/>
                    <a:lumOff val="15000"/>
                  </a:schemeClr>
                </a:solidFill>
              </a:rPr>
              <a:t>–: إنَّهُ يبلورُ المُثُلَ الإنسانيَّة</a:t>
            </a:r>
            <a:r>
              <a:rPr lang="ar-SA" b="1" dirty="0" smtClean="0">
                <a:solidFill>
                  <a:schemeClr val="tx1">
                    <a:lumMod val="85000"/>
                    <a:lumOff val="15000"/>
                  </a:schemeClr>
                </a:solidFill>
              </a:rPr>
              <a:t>َ</a:t>
            </a:r>
            <a:r>
              <a:rPr lang="ar-EG" b="1" dirty="0" smtClean="0">
                <a:solidFill>
                  <a:schemeClr val="tx1">
                    <a:lumMod val="85000"/>
                    <a:lumOff val="15000"/>
                  </a:schemeClr>
                </a:solidFill>
              </a:rPr>
              <a:t> الثَّابتة</a:t>
            </a:r>
            <a:r>
              <a:rPr lang="ar-SA" b="1" dirty="0" smtClean="0">
                <a:solidFill>
                  <a:schemeClr val="tx1">
                    <a:lumMod val="85000"/>
                    <a:lumOff val="15000"/>
                  </a:schemeClr>
                </a:solidFill>
              </a:rPr>
              <a:t>َ</a:t>
            </a:r>
            <a:r>
              <a:rPr lang="ar-EG" b="1" dirty="0" smtClean="0">
                <a:solidFill>
                  <a:schemeClr val="tx1">
                    <a:lumMod val="85000"/>
                    <a:lumOff val="15000"/>
                  </a:schemeClr>
                </a:solidFill>
              </a:rPr>
              <a:t> كالحقِّ والخيرِ والجمال</a:t>
            </a:r>
            <a:r>
              <a:rPr lang="ar-SA" b="1" dirty="0" smtClean="0">
                <a:solidFill>
                  <a:schemeClr val="tx1">
                    <a:lumMod val="85000"/>
                    <a:lumOff val="15000"/>
                  </a:schemeClr>
                </a:solidFill>
              </a:rPr>
              <a:t>ِ</a:t>
            </a:r>
            <a:r>
              <a:rPr lang="ar-EG" b="1" dirty="0" smtClean="0">
                <a:solidFill>
                  <a:schemeClr val="tx1">
                    <a:lumMod val="85000"/>
                    <a:lumOff val="15000"/>
                  </a:schemeClr>
                </a:solidFill>
              </a:rPr>
              <a:t> .</a:t>
            </a:r>
          </a:p>
          <a:p>
            <a:pPr marL="274320" indent="-274320" eaLnBrk="1" fontAlgn="auto" hangingPunct="1">
              <a:lnSpc>
                <a:spcPct val="90000"/>
              </a:lnSpc>
              <a:spcAft>
                <a:spcPts val="0"/>
              </a:spcAft>
              <a:buClr>
                <a:schemeClr val="accent3"/>
              </a:buClr>
              <a:defRPr/>
            </a:pPr>
            <a:r>
              <a:rPr lang="ar-EG" sz="2800" b="1" dirty="0" smtClean="0">
                <a:solidFill>
                  <a:schemeClr val="tx1">
                    <a:lumMod val="85000"/>
                    <a:lumOff val="15000"/>
                  </a:schemeClr>
                </a:solidFill>
              </a:rPr>
              <a:t>  </a:t>
            </a:r>
          </a:p>
          <a:p>
            <a:pPr marL="274320" indent="-274320" eaLnBrk="1" fontAlgn="auto" hangingPunct="1">
              <a:lnSpc>
                <a:spcPct val="90000"/>
              </a:lnSpc>
              <a:spcAft>
                <a:spcPts val="0"/>
              </a:spcAft>
              <a:buClr>
                <a:schemeClr val="accent3"/>
              </a:buClr>
              <a:defRPr/>
            </a:pPr>
            <a:r>
              <a:rPr lang="ar-EG" sz="2800" b="1" u="sng" dirty="0" smtClean="0">
                <a:solidFill>
                  <a:schemeClr val="tx1">
                    <a:lumMod val="85000"/>
                    <a:lumOff val="15000"/>
                  </a:schemeClr>
                </a:solidFill>
              </a:rPr>
              <a:t>س – ما الَّذي يهدفُ إليهِ المذهبُ الكلاسيكيُّ ؟ </a:t>
            </a:r>
          </a:p>
          <a:p>
            <a:pPr marL="274320" indent="-274320" eaLnBrk="1" fontAlgn="auto" hangingPunct="1">
              <a:lnSpc>
                <a:spcPct val="90000"/>
              </a:lnSpc>
              <a:spcAft>
                <a:spcPts val="0"/>
              </a:spcAft>
              <a:buClr>
                <a:schemeClr val="accent3"/>
              </a:buClr>
              <a:defRPr/>
            </a:pPr>
            <a:r>
              <a:rPr lang="ar-EG" sz="2800" b="1" dirty="0" smtClean="0">
                <a:solidFill>
                  <a:schemeClr val="tx1">
                    <a:lumMod val="85000"/>
                    <a:lumOff val="15000"/>
                  </a:schemeClr>
                </a:solidFill>
              </a:rPr>
              <a:t>ج - يهدفُ </a:t>
            </a:r>
            <a:r>
              <a:rPr lang="ar-SA" sz="2800" b="1" dirty="0" smtClean="0">
                <a:solidFill>
                  <a:schemeClr val="tx1">
                    <a:lumMod val="85000"/>
                    <a:lumOff val="15000"/>
                  </a:schemeClr>
                </a:solidFill>
              </a:rPr>
              <a:t>الى </a:t>
            </a:r>
            <a:r>
              <a:rPr lang="ar-EG" sz="2800" b="1" dirty="0" smtClean="0">
                <a:solidFill>
                  <a:schemeClr val="tx1">
                    <a:lumMod val="85000"/>
                    <a:lumOff val="15000"/>
                  </a:schemeClr>
                </a:solidFill>
              </a:rPr>
              <a:t>الفائدة</a:t>
            </a:r>
            <a:r>
              <a:rPr lang="ar-SA" sz="2800" b="1" dirty="0" smtClean="0">
                <a:solidFill>
                  <a:schemeClr val="tx1">
                    <a:lumMod val="85000"/>
                    <a:lumOff val="15000"/>
                  </a:schemeClr>
                </a:solidFill>
              </a:rPr>
              <a:t>َ</a:t>
            </a:r>
            <a:r>
              <a:rPr lang="ar-EG" sz="2800" b="1" dirty="0" smtClean="0">
                <a:solidFill>
                  <a:schemeClr val="tx1">
                    <a:lumMod val="85000"/>
                    <a:lumOff val="15000"/>
                  </a:schemeClr>
                </a:solidFill>
              </a:rPr>
              <a:t> الخلقيَّة</a:t>
            </a:r>
            <a:r>
              <a:rPr lang="ar-SA" sz="2800" b="1" dirty="0" smtClean="0">
                <a:solidFill>
                  <a:schemeClr val="tx1">
                    <a:lumMod val="85000"/>
                    <a:lumOff val="15000"/>
                  </a:schemeClr>
                </a:solidFill>
              </a:rPr>
              <a:t>َ</a:t>
            </a:r>
            <a:r>
              <a:rPr lang="ar-EG" sz="2800" b="1" dirty="0" smtClean="0">
                <a:solidFill>
                  <a:schemeClr val="tx1">
                    <a:lumMod val="85000"/>
                    <a:lumOff val="15000"/>
                  </a:schemeClr>
                </a:solidFill>
              </a:rPr>
              <a:t> من خلالِ المتعة الفنِّيَّةِ ، وهذا يتطلَّبُ التَّعلُّمَ والصَّنعةَ، إذ يعتمدُ عليهما أكثرَ ممَّا يعتمدُ على الإلهامِ والموهبةِ .  كما يبتغي العناية</a:t>
            </a:r>
            <a:r>
              <a:rPr lang="ar-SA" sz="2800" b="1" dirty="0" smtClean="0">
                <a:solidFill>
                  <a:schemeClr val="tx1">
                    <a:lumMod val="85000"/>
                    <a:lumOff val="15000"/>
                  </a:schemeClr>
                </a:solidFill>
              </a:rPr>
              <a:t>َ</a:t>
            </a:r>
            <a:r>
              <a:rPr lang="ar-EG" sz="2800" b="1" dirty="0" smtClean="0">
                <a:solidFill>
                  <a:schemeClr val="tx1">
                    <a:lumMod val="85000"/>
                    <a:lumOff val="15000"/>
                  </a:schemeClr>
                </a:solidFill>
              </a:rPr>
              <a:t> بأسلوبِ الكتابةِ وفصاحة الُّلغةِ وربط</a:t>
            </a:r>
            <a:r>
              <a:rPr lang="ar-SA" sz="2800" b="1" dirty="0" smtClean="0">
                <a:solidFill>
                  <a:schemeClr val="tx1">
                    <a:lumMod val="85000"/>
                    <a:lumOff val="15000"/>
                  </a:schemeClr>
                </a:solidFill>
              </a:rPr>
              <a:t>ِ</a:t>
            </a:r>
            <a:r>
              <a:rPr lang="ar-EG" sz="2800" b="1" dirty="0" smtClean="0">
                <a:solidFill>
                  <a:schemeClr val="tx1">
                    <a:lumMod val="85000"/>
                    <a:lumOff val="15000"/>
                  </a:schemeClr>
                </a:solidFill>
              </a:rPr>
              <a:t> الأدبِ بالمبادئ الأخلاقيَّة . </a:t>
            </a:r>
          </a:p>
          <a:p>
            <a:pPr marL="274320" indent="-274320" eaLnBrk="1" fontAlgn="auto" hangingPunct="1">
              <a:lnSpc>
                <a:spcPct val="90000"/>
              </a:lnSpc>
              <a:spcAft>
                <a:spcPts val="0"/>
              </a:spcAft>
              <a:buClr>
                <a:schemeClr val="accent3"/>
              </a:buClr>
              <a:defRPr/>
            </a:pPr>
            <a:r>
              <a:rPr lang="ar-EG" sz="2800" b="1" u="sng" dirty="0" smtClean="0">
                <a:solidFill>
                  <a:schemeClr val="tx1">
                    <a:lumMod val="85000"/>
                    <a:lumOff val="15000"/>
                  </a:schemeClr>
                </a:solidFill>
              </a:rPr>
              <a:t>س – متى ازدهرَ المذهبُ الكلاسيكيُّ ؟ </a:t>
            </a:r>
          </a:p>
          <a:p>
            <a:pPr marL="274320" indent="-274320" eaLnBrk="1" fontAlgn="auto" hangingPunct="1">
              <a:lnSpc>
                <a:spcPct val="90000"/>
              </a:lnSpc>
              <a:spcAft>
                <a:spcPts val="0"/>
              </a:spcAft>
              <a:buClr>
                <a:schemeClr val="accent3"/>
              </a:buClr>
              <a:defRPr/>
            </a:pPr>
            <a:r>
              <a:rPr lang="ar-EG" sz="2800" b="1" dirty="0" smtClean="0">
                <a:solidFill>
                  <a:schemeClr val="tx1">
                    <a:lumMod val="85000"/>
                    <a:lumOff val="15000"/>
                  </a:schemeClr>
                </a:solidFill>
              </a:rPr>
              <a:t>ج – ازدهرَ المذهبُ الكلاسيكيُّ في الأدبِ والنَّقدِ بعدَ القرنِ السَّادسِ والسَّابعِ عشر الميلاديِّ . </a:t>
            </a:r>
            <a:endParaRPr lang="en-US" sz="2800" b="1" dirty="0" smtClean="0">
              <a:solidFill>
                <a:schemeClr val="tx1">
                  <a:lumMod val="85000"/>
                  <a:lumOff val="15000"/>
                </a:schemeClr>
              </a:solidFill>
            </a:endParaRP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6" name="Slide Number Placeholder 3"/>
          <p:cNvSpPr>
            <a:spLocks noGrp="1"/>
          </p:cNvSpPr>
          <p:nvPr>
            <p:ph type="sldNum" sz="quarter" idx="10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D73510CB-DC0E-4C0D-B904-D83330017455}" type="slidenum">
              <a:rPr lang="en-US" smtClean="0"/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3</a:t>
            </a:fld>
            <a:endParaRPr lang="en-US" smtClean="0"/>
          </a:p>
        </p:txBody>
      </p:sp>
      <p:sp>
        <p:nvSpPr>
          <p:cNvPr id="8194" name="Title 1"/>
          <p:cNvSpPr>
            <a:spLocks noGrp="1"/>
          </p:cNvSpPr>
          <p:nvPr>
            <p:ph type="title" idx="4294967295"/>
          </p:nvPr>
        </p:nvSpPr>
        <p:spPr>
          <a:xfrm>
            <a:off x="0" y="0"/>
            <a:ext cx="9448800" cy="1371600"/>
          </a:xfrm>
        </p:spPr>
        <p:txBody>
          <a:bodyPr/>
          <a:lstStyle/>
          <a:p>
            <a:pPr eaLnBrk="1" hangingPunct="1">
              <a:defRPr/>
            </a:pPr>
            <a:r>
              <a:rPr lang="ar-EG" sz="4800" b="1" dirty="0" smtClean="0">
                <a:solidFill>
                  <a:schemeClr val="tx2">
                    <a:lumMod val="75000"/>
                  </a:schemeClr>
                </a:solidFill>
              </a:rPr>
              <a:t>- الكلاسيكيَّة وإعلاؤها من الأدبين :</a:t>
            </a:r>
            <a:br>
              <a:rPr lang="ar-EG" sz="4800" b="1" dirty="0" smtClean="0">
                <a:solidFill>
                  <a:schemeClr val="tx2">
                    <a:lumMod val="75000"/>
                  </a:schemeClr>
                </a:solidFill>
              </a:rPr>
            </a:br>
            <a:r>
              <a:rPr lang="ar-EG" sz="4800" b="1" dirty="0" smtClean="0">
                <a:solidFill>
                  <a:schemeClr val="tx2">
                    <a:lumMod val="75000"/>
                  </a:schemeClr>
                </a:solidFill>
              </a:rPr>
              <a:t> ( اليونانيِّ والرُّومانيِّ ) </a:t>
            </a:r>
            <a:r>
              <a:rPr lang="ar-SA" sz="4800" b="1" dirty="0" smtClean="0">
                <a:solidFill>
                  <a:schemeClr val="tx2">
                    <a:lumMod val="75000"/>
                  </a:schemeClr>
                </a:solidFill>
              </a:rPr>
              <a:t> </a:t>
            </a:r>
            <a:endParaRPr lang="en-US" sz="4800" b="1" dirty="0" smtClean="0">
              <a:solidFill>
                <a:schemeClr val="tx2">
                  <a:lumMod val="75000"/>
                </a:schemeClr>
              </a:solidFill>
            </a:endParaRPr>
          </a:p>
        </p:txBody>
      </p:sp>
      <p:sp>
        <p:nvSpPr>
          <p:cNvPr id="8195" name="Content Placeholder 2"/>
          <p:cNvSpPr>
            <a:spLocks noGrp="1"/>
          </p:cNvSpPr>
          <p:nvPr>
            <p:ph idx="4294967295"/>
          </p:nvPr>
        </p:nvSpPr>
        <p:spPr>
          <a:xfrm>
            <a:off x="0" y="1371600"/>
            <a:ext cx="9906000" cy="4906963"/>
          </a:xfrm>
        </p:spPr>
        <p:txBody>
          <a:bodyPr/>
          <a:lstStyle/>
          <a:p>
            <a:pPr eaLnBrk="1" hangingPunct="1"/>
            <a:endParaRPr lang="ar-EG" sz="2800" b="1" dirty="0" smtClean="0">
              <a:cs typeface="Arial" pitchFamily="34" charset="0"/>
            </a:endParaRPr>
          </a:p>
          <a:p>
            <a:pPr eaLnBrk="1" hangingPunct="1"/>
            <a:r>
              <a:rPr lang="ar-EG" sz="3600" b="1" u="sng" dirty="0" smtClean="0">
                <a:cs typeface="Arial" pitchFamily="34" charset="0"/>
              </a:rPr>
              <a:t>س – كيف أ</a:t>
            </a:r>
            <a:r>
              <a:rPr lang="ar-SA" sz="3600" b="1" u="sng" dirty="0" smtClean="0">
                <a:cs typeface="Arial" pitchFamily="34" charset="0"/>
              </a:rPr>
              <a:t>َ</a:t>
            </a:r>
            <a:r>
              <a:rPr lang="ar-EG" sz="3600" b="1" u="sng" dirty="0" smtClean="0">
                <a:cs typeface="Arial" pitchFamily="34" charset="0"/>
              </a:rPr>
              <a:t>ع</a:t>
            </a:r>
            <a:r>
              <a:rPr lang="ar-SA" sz="3600" b="1" u="sng" dirty="0" smtClean="0">
                <a:cs typeface="Arial" pitchFamily="34" charset="0"/>
              </a:rPr>
              <a:t>ْ</a:t>
            </a:r>
            <a:r>
              <a:rPr lang="ar-EG" sz="3600" b="1" u="sng" dirty="0" smtClean="0">
                <a:cs typeface="Arial" pitchFamily="34" charset="0"/>
              </a:rPr>
              <a:t>ل</a:t>
            </a:r>
            <a:r>
              <a:rPr lang="ar-SA" sz="3600" b="1" u="sng" dirty="0" smtClean="0">
                <a:cs typeface="Arial" pitchFamily="34" charset="0"/>
              </a:rPr>
              <a:t>َ</a:t>
            </a:r>
            <a:r>
              <a:rPr lang="ar-EG" sz="3600" b="1" u="sng" dirty="0" smtClean="0">
                <a:cs typeface="Arial" pitchFamily="34" charset="0"/>
              </a:rPr>
              <a:t>ت</a:t>
            </a:r>
            <a:r>
              <a:rPr lang="ar-SA" sz="3600" b="1" u="sng" dirty="0" smtClean="0">
                <a:cs typeface="Arial" pitchFamily="34" charset="0"/>
              </a:rPr>
              <a:t>ْ</a:t>
            </a:r>
            <a:r>
              <a:rPr lang="ar-EG" sz="3600" b="1" u="sng" dirty="0" smtClean="0">
                <a:cs typeface="Arial" pitchFamily="34" charset="0"/>
              </a:rPr>
              <a:t> الكلاسيكيَّة</a:t>
            </a:r>
            <a:r>
              <a:rPr lang="ar-SA" sz="3600" b="1" u="sng" dirty="0" smtClean="0">
                <a:cs typeface="Arial" pitchFamily="34" charset="0"/>
              </a:rPr>
              <a:t>ُ</a:t>
            </a:r>
            <a:r>
              <a:rPr lang="ar-EG" sz="3600" b="1" u="sng" dirty="0" smtClean="0">
                <a:cs typeface="Arial" pitchFamily="34" charset="0"/>
              </a:rPr>
              <a:t> من الأدبينِ : اليونانيِّ والرُّومانيِّ ؟ </a:t>
            </a:r>
          </a:p>
          <a:p>
            <a:pPr eaLnBrk="1" hangingPunct="1"/>
            <a:r>
              <a:rPr lang="ar-EG" sz="3600" b="1" dirty="0" err="1" smtClean="0">
                <a:cs typeface="Arial" pitchFamily="34" charset="0"/>
              </a:rPr>
              <a:t>ج </a:t>
            </a:r>
            <a:r>
              <a:rPr lang="ar-EG" sz="3600" b="1" dirty="0" smtClean="0">
                <a:cs typeface="Arial" pitchFamily="34" charset="0"/>
              </a:rPr>
              <a:t>–أنَّ الكلاسيكيَّةَ ت</a:t>
            </a:r>
            <a:r>
              <a:rPr lang="ar-SA" sz="3600" b="1" dirty="0" smtClean="0">
                <a:cs typeface="Arial" pitchFamily="34" charset="0"/>
              </a:rPr>
              <a:t>ُ</a:t>
            </a:r>
            <a:r>
              <a:rPr lang="ar-EG" sz="3600" b="1" dirty="0" smtClean="0">
                <a:cs typeface="Arial" pitchFamily="34" charset="0"/>
              </a:rPr>
              <a:t>علي من قدرِ الأدبينِ ( اليونانيِّ والرُّومانيِّ ) مع ارتباطِهِمَا بالتَّصوُّرات الوثنيَّةِ ، ورغمَ ما فيهما من تصويرٍ بارعٍ للعواطفِ الإنسانيَّةِ ؛ فإنَّ اهتماماتهما تُوجَّهُ بالدَّرجةِ الأولى إلى الطَّبقاتِ العليا من المجتمعِ ، وربَّما اِستتبعَ ذلكَ الانصراف عن الاهتمامِ بالمشكلاتِ الاجتماعيَّةِ والسَّياسيَّة .</a:t>
            </a:r>
            <a:r>
              <a:rPr lang="ar-EG" sz="2800" b="1" dirty="0" smtClean="0">
                <a:cs typeface="Arial" pitchFamily="34" charset="0"/>
              </a:rPr>
              <a:t> </a:t>
            </a:r>
            <a:endParaRPr lang="en-US" sz="2800" b="1" dirty="0" smtClean="0">
              <a:cs typeface="Arial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20" name="Slide Number Placeholder 3"/>
          <p:cNvSpPr>
            <a:spLocks noGrp="1"/>
          </p:cNvSpPr>
          <p:nvPr>
            <p:ph type="sldNum" sz="quarter" idx="10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FC7D6250-DD5F-4026-A59B-44128EE1D9B7}" type="slidenum">
              <a:rPr lang="en-US" smtClean="0"/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4</a:t>
            </a:fld>
            <a:endParaRPr lang="en-US" smtClean="0"/>
          </a:p>
        </p:txBody>
      </p:sp>
      <p:sp>
        <p:nvSpPr>
          <p:cNvPr id="9218" name="Title 1"/>
          <p:cNvSpPr>
            <a:spLocks noGrp="1"/>
          </p:cNvSpPr>
          <p:nvPr>
            <p:ph type="title" idx="4294967295"/>
          </p:nvPr>
        </p:nvSpPr>
        <p:spPr>
          <a:xfrm>
            <a:off x="0" y="0"/>
            <a:ext cx="9410700" cy="1371600"/>
          </a:xfrm>
        </p:spPr>
        <p:txBody>
          <a:bodyPr/>
          <a:lstStyle/>
          <a:p>
            <a:pPr eaLnBrk="1" hangingPunct="1">
              <a:defRPr/>
            </a:pPr>
            <a:r>
              <a:rPr lang="ar-EG" sz="5400" b="1" dirty="0" smtClean="0">
                <a:solidFill>
                  <a:schemeClr val="tx2">
                    <a:lumMod val="75000"/>
                  </a:schemeClr>
                </a:solidFill>
              </a:rPr>
              <a:t>الكلاسيكيَّة ورؤيتها للأدبِ ( شعرًا ونثرًا )</a:t>
            </a:r>
            <a:endParaRPr lang="en-US" sz="5400" b="1" dirty="0" smtClean="0">
              <a:solidFill>
                <a:schemeClr val="tx2">
                  <a:lumMod val="75000"/>
                </a:schemeClr>
              </a:solidFill>
            </a:endParaRPr>
          </a:p>
        </p:txBody>
      </p:sp>
      <p:sp>
        <p:nvSpPr>
          <p:cNvPr id="9219" name="Content Placeholder 2"/>
          <p:cNvSpPr>
            <a:spLocks noGrp="1"/>
          </p:cNvSpPr>
          <p:nvPr>
            <p:ph idx="4294967295"/>
          </p:nvPr>
        </p:nvSpPr>
        <p:spPr>
          <a:xfrm>
            <a:off x="0" y="1295400"/>
            <a:ext cx="9372600" cy="5181600"/>
          </a:xfrm>
        </p:spPr>
        <p:txBody>
          <a:bodyPr/>
          <a:lstStyle/>
          <a:p>
            <a:pPr eaLnBrk="1" hangingPunct="1">
              <a:buFont typeface="Arial" charset="0"/>
              <a:buNone/>
              <a:defRPr/>
            </a:pPr>
            <a:r>
              <a:rPr lang="ar-EG" b="1" u="sng" dirty="0" smtClean="0"/>
              <a:t>س – كيفَ رأت الكلاسيكيَّةُ طبيعة الأدب</a:t>
            </a:r>
            <a:r>
              <a:rPr lang="ar-SA" b="1" u="sng" dirty="0" smtClean="0"/>
              <a:t>ِ</a:t>
            </a:r>
            <a:r>
              <a:rPr lang="ar-EG" b="1" u="sng" dirty="0" smtClean="0"/>
              <a:t> ؟ </a:t>
            </a:r>
          </a:p>
          <a:p>
            <a:pPr eaLnBrk="1" hangingPunct="1">
              <a:buFont typeface="Arial" charset="0"/>
              <a:buNone/>
              <a:defRPr/>
            </a:pPr>
            <a:r>
              <a:rPr lang="ar-EG" b="1" dirty="0" smtClean="0"/>
              <a:t>ج – الأدبُ عند الكلاسيكيِّين</a:t>
            </a:r>
            <a:r>
              <a:rPr lang="ar-SA" b="1" dirty="0" smtClean="0"/>
              <a:t>َ</a:t>
            </a:r>
            <a:r>
              <a:rPr lang="ar-EG" b="1" dirty="0" smtClean="0"/>
              <a:t> هو الَّذي يعكسُ الحقيقةَ المطلقةَ الَّتي لا تتغيَّرُ بتغيُّرِ المكانِ والزَّمانِ . </a:t>
            </a:r>
          </a:p>
          <a:p>
            <a:pPr eaLnBrk="1" hangingPunct="1">
              <a:buFont typeface="Arial" charset="0"/>
              <a:buNone/>
              <a:defRPr/>
            </a:pPr>
            <a:r>
              <a:rPr lang="ar-EG" b="1" dirty="0" smtClean="0"/>
              <a:t>- وهو اِنعكاسٌ للحقيقةِ . </a:t>
            </a:r>
          </a:p>
          <a:p>
            <a:pPr eaLnBrk="1" hangingPunct="1">
              <a:buFont typeface="Arial" charset="0"/>
              <a:buNone/>
              <a:defRPr/>
            </a:pPr>
            <a:r>
              <a:rPr lang="ar-EG" b="1" dirty="0" smtClean="0"/>
              <a:t>- والحقيقةُ لديهم قابعةٌ في كُلِّ زمانٍ ومكانٍ .  </a:t>
            </a:r>
            <a:endParaRPr lang="ar-EG" b="1" dirty="0"/>
          </a:p>
          <a:p>
            <a:pPr eaLnBrk="1" hangingPunct="1">
              <a:buFont typeface="Arial" charset="0"/>
              <a:buNone/>
              <a:defRPr/>
            </a:pPr>
            <a:r>
              <a:rPr lang="ar-EG" b="1" u="sng" dirty="0" smtClean="0"/>
              <a:t>س – وكيف رأت الكلاسيكيَّةُ </a:t>
            </a:r>
            <a:r>
              <a:rPr lang="ar-SA" b="1" u="sng" dirty="0" smtClean="0"/>
              <a:t>أ</a:t>
            </a:r>
            <a:r>
              <a:rPr lang="ar-EG" b="1" u="sng" dirty="0" err="1" smtClean="0"/>
              <a:t>يضًا</a:t>
            </a:r>
            <a:r>
              <a:rPr lang="ar-EG" b="1" u="sng" dirty="0" smtClean="0"/>
              <a:t> متطلِّبات الشِّعرِ ؟ </a:t>
            </a:r>
          </a:p>
          <a:p>
            <a:pPr eaLnBrk="1" hangingPunct="1">
              <a:buFont typeface="Arial" charset="0"/>
              <a:buNone/>
              <a:defRPr/>
            </a:pPr>
            <a:r>
              <a:rPr lang="ar-EG" b="1" dirty="0" smtClean="0"/>
              <a:t>ج – ترى الكلاسيكيَّةُ أنَّ الشِّعرَ يتطلَّبُ التَّعلُّمَ </a:t>
            </a:r>
            <a:r>
              <a:rPr lang="ar-EG" b="1" dirty="0" err="1" smtClean="0"/>
              <a:t>والصَّنعةَ</a:t>
            </a:r>
            <a:r>
              <a:rPr lang="ar-EG" b="1" dirty="0" smtClean="0"/>
              <a:t>، أكثرَ مِمَّا يتطلَّبُ </a:t>
            </a:r>
          </a:p>
          <a:p>
            <a:pPr eaLnBrk="1" hangingPunct="1">
              <a:buFont typeface="Arial" charset="0"/>
              <a:buNone/>
              <a:defRPr/>
            </a:pPr>
            <a:r>
              <a:rPr lang="ar-EG" b="1" dirty="0" smtClean="0"/>
              <a:t>الإلهامَ والموهبة . </a:t>
            </a:r>
          </a:p>
          <a:p>
            <a:pPr eaLnBrk="1" hangingPunct="1">
              <a:buFont typeface="Arial" charset="0"/>
              <a:buNone/>
              <a:defRPr/>
            </a:pPr>
            <a:endParaRPr lang="ar-EG" b="1" dirty="0" smtClean="0"/>
          </a:p>
          <a:p>
            <a:pPr eaLnBrk="1" hangingPunct="1">
              <a:buFont typeface="Arial" charset="0"/>
              <a:buNone/>
              <a:defRPr/>
            </a:pPr>
            <a:r>
              <a:rPr lang="ar-EG" b="1" dirty="0" smtClean="0"/>
              <a:t>  </a:t>
            </a:r>
            <a:endParaRPr lang="en-US" b="1" dirty="0" smtClean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8" name="Slide Number Placeholder 3"/>
          <p:cNvSpPr>
            <a:spLocks noGrp="1"/>
          </p:cNvSpPr>
          <p:nvPr>
            <p:ph type="sldNum" sz="quarter" idx="10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20254BD4-8A29-4BD5-B93A-6D76AFF2D2EA}" type="slidenum">
              <a:rPr lang="en-US" smtClean="0"/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5</a:t>
            </a:fld>
            <a:endParaRPr lang="en-US" smtClean="0"/>
          </a:p>
        </p:txBody>
      </p:sp>
      <p:sp>
        <p:nvSpPr>
          <p:cNvPr id="11266" name="Title 1"/>
          <p:cNvSpPr>
            <a:spLocks noGrp="1"/>
          </p:cNvSpPr>
          <p:nvPr>
            <p:ph type="title" idx="4294967295"/>
          </p:nvPr>
        </p:nvSpPr>
        <p:spPr>
          <a:xfrm>
            <a:off x="0" y="152400"/>
            <a:ext cx="9372600" cy="1143000"/>
          </a:xfrm>
        </p:spPr>
        <p:txBody>
          <a:bodyPr/>
          <a:lstStyle/>
          <a:p>
            <a:pPr eaLnBrk="1" hangingPunct="1">
              <a:defRPr/>
            </a:pPr>
            <a:r>
              <a:rPr lang="ar-EG" sz="5400" b="1" dirty="0" smtClean="0">
                <a:solidFill>
                  <a:schemeClr val="tx2">
                    <a:lumMod val="50000"/>
                  </a:schemeClr>
                </a:solidFill>
              </a:rPr>
              <a:t/>
            </a:r>
            <a:br>
              <a:rPr lang="ar-EG" sz="5400" b="1" dirty="0" smtClean="0">
                <a:solidFill>
                  <a:schemeClr val="tx2">
                    <a:lumMod val="50000"/>
                  </a:schemeClr>
                </a:solidFill>
              </a:rPr>
            </a:br>
            <a:r>
              <a:rPr lang="ar-EG" sz="5400" b="1" dirty="0" smtClean="0">
                <a:solidFill>
                  <a:schemeClr val="tx2">
                    <a:lumMod val="50000"/>
                  </a:schemeClr>
                </a:solidFill>
              </a:rPr>
              <a:t>- الكلاسيكيَّةُ والأجناسُ الأدبيَّةُ : </a:t>
            </a:r>
            <a:r>
              <a:rPr lang="ar-EG" sz="4800" b="1" dirty="0" smtClean="0">
                <a:solidFill>
                  <a:schemeClr val="tx2">
                    <a:lumMod val="50000"/>
                  </a:schemeClr>
                </a:solidFill>
              </a:rPr>
              <a:t> </a:t>
            </a:r>
            <a:r>
              <a:rPr lang="ar-SA" sz="5400" b="1" dirty="0">
                <a:solidFill>
                  <a:schemeClr val="tx2">
                    <a:lumMod val="50000"/>
                  </a:schemeClr>
                </a:solidFill>
              </a:rPr>
              <a:t/>
            </a:r>
            <a:br>
              <a:rPr lang="ar-SA" sz="5400" b="1" dirty="0">
                <a:solidFill>
                  <a:schemeClr val="tx2">
                    <a:lumMod val="50000"/>
                  </a:schemeClr>
                </a:solidFill>
              </a:rPr>
            </a:br>
            <a:endParaRPr lang="en-US" sz="5400" b="1" dirty="0" smtClean="0">
              <a:solidFill>
                <a:schemeClr val="tx2">
                  <a:lumMod val="75000"/>
                </a:schemeClr>
              </a:solidFill>
            </a:endParaRPr>
          </a:p>
        </p:txBody>
      </p:sp>
      <p:sp>
        <p:nvSpPr>
          <p:cNvPr id="11267" name="Content Placeholder 2"/>
          <p:cNvSpPr>
            <a:spLocks noGrp="1"/>
          </p:cNvSpPr>
          <p:nvPr>
            <p:ph idx="4294967295"/>
          </p:nvPr>
        </p:nvSpPr>
        <p:spPr>
          <a:xfrm>
            <a:off x="0" y="1371600"/>
            <a:ext cx="8915400" cy="4953000"/>
          </a:xfrm>
        </p:spPr>
        <p:txBody>
          <a:bodyPr/>
          <a:lstStyle/>
          <a:p>
            <a:pPr eaLnBrk="1" hangingPunct="1">
              <a:defRPr/>
            </a:pPr>
            <a:r>
              <a:rPr lang="ar-EG" b="1" u="sng" dirty="0"/>
              <a:t>س – وكيفَ كانت رؤيتُها للأجناسِ الأدبيَّةِ ؟</a:t>
            </a:r>
            <a:r>
              <a:rPr lang="ar-EG" b="1" dirty="0"/>
              <a:t> </a:t>
            </a:r>
          </a:p>
          <a:p>
            <a:pPr eaLnBrk="1" hangingPunct="1">
              <a:defRPr/>
            </a:pPr>
            <a:r>
              <a:rPr lang="ar-EG" b="1" dirty="0"/>
              <a:t>ج – لقد وضعت </a:t>
            </a:r>
            <a:r>
              <a:rPr lang="ar-SA" b="1" dirty="0" smtClean="0"/>
              <a:t>لها </a:t>
            </a:r>
            <a:r>
              <a:rPr lang="ar-EG" b="1" dirty="0" err="1" smtClean="0"/>
              <a:t>قواعِدَهَا </a:t>
            </a:r>
            <a:r>
              <a:rPr lang="ar-EG" b="1" dirty="0"/>
              <a:t>، وخاصَّةً المأساة والملهاة في ضوءِ « محاكاة الأقدمينَ » .</a:t>
            </a:r>
            <a:endParaRPr lang="ar-EG" b="1" dirty="0" smtClean="0">
              <a:cs typeface="Arial" pitchFamily="34" charset="0"/>
            </a:endParaRPr>
          </a:p>
          <a:p>
            <a:pPr eaLnBrk="1" hangingPunct="1"/>
            <a:endParaRPr lang="ar-EG" b="1" dirty="0" smtClean="0">
              <a:cs typeface="Arial" pitchFamily="34" charset="0"/>
            </a:endParaRPr>
          </a:p>
          <a:p>
            <a:pPr eaLnBrk="1" hangingPunct="1"/>
            <a:r>
              <a:rPr lang="ar-EG" b="1" u="sng" dirty="0" smtClean="0">
                <a:cs typeface="Arial" pitchFamily="34" charset="0"/>
              </a:rPr>
              <a:t>س أيُّ الأجناسِ الأدبيَّة راجت بضاعتُه</a:t>
            </a:r>
            <a:r>
              <a:rPr lang="ar-SA" b="1" u="sng" dirty="0" smtClean="0">
                <a:cs typeface="Arial" pitchFamily="34" charset="0"/>
              </a:rPr>
              <a:t>ُ</a:t>
            </a:r>
            <a:r>
              <a:rPr lang="ar-EG" b="1" u="sng" dirty="0" smtClean="0">
                <a:cs typeface="Arial" pitchFamily="34" charset="0"/>
              </a:rPr>
              <a:t> لدى الكلاسيكيِّينَ ؟ </a:t>
            </a:r>
          </a:p>
          <a:p>
            <a:pPr eaLnBrk="1" hangingPunct="1"/>
            <a:r>
              <a:rPr lang="ar-EG" b="1" dirty="0" smtClean="0">
                <a:cs typeface="Arial" pitchFamily="34" charset="0"/>
              </a:rPr>
              <a:t>ج – لقد راج</a:t>
            </a:r>
            <a:r>
              <a:rPr lang="ar-SA" b="1" dirty="0" smtClean="0">
                <a:cs typeface="Arial" pitchFamily="34" charset="0"/>
              </a:rPr>
              <a:t>َ</a:t>
            </a:r>
            <a:r>
              <a:rPr lang="ar-EG" b="1" dirty="0" smtClean="0">
                <a:cs typeface="Arial" pitchFamily="34" charset="0"/>
              </a:rPr>
              <a:t> في ظلِّ الكلاسيكيَّةِ الشِّعرُ المسرحيُّ ، وضَعُفَ في مُقابلِ ذلك الشِّعرُ الغنائيُّ ، وانمحت الذَّاتيَّةُ تحتَ سلطةِ المجتمع </a:t>
            </a:r>
            <a:r>
              <a:rPr lang="ar-EG" b="1" dirty="0" smtClean="0">
                <a:cs typeface="Arial" pitchFamily="34" charset="0"/>
              </a:rPr>
              <a:t>ال</a:t>
            </a:r>
            <a:r>
              <a:rPr lang="ar-SA" b="1" dirty="0" smtClean="0">
                <a:cs typeface="Arial" pitchFamily="34" charset="0"/>
              </a:rPr>
              <a:t>طبقه العليا</a:t>
            </a:r>
            <a:endParaRPr lang="en-US" b="1" dirty="0" smtClean="0">
              <a:cs typeface="Arial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92" name="Slide Number Placeholder 3"/>
          <p:cNvSpPr>
            <a:spLocks noGrp="1"/>
          </p:cNvSpPr>
          <p:nvPr>
            <p:ph type="sldNum" sz="quarter" idx="10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97C7C5AB-46AC-4026-8F56-DE6084E554A2}" type="slidenum">
              <a:rPr lang="en-US" smtClean="0"/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6</a:t>
            </a:fld>
            <a:endParaRPr lang="en-US" smtClean="0"/>
          </a:p>
        </p:txBody>
      </p:sp>
      <p:sp>
        <p:nvSpPr>
          <p:cNvPr id="12290" name="Title 1"/>
          <p:cNvSpPr>
            <a:spLocks noGrp="1"/>
          </p:cNvSpPr>
          <p:nvPr>
            <p:ph type="title" idx="4294967295"/>
          </p:nvPr>
        </p:nvSpPr>
        <p:spPr>
          <a:xfrm>
            <a:off x="0" y="274638"/>
            <a:ext cx="8915400" cy="1143000"/>
          </a:xfrm>
        </p:spPr>
        <p:txBody>
          <a:bodyPr/>
          <a:lstStyle/>
          <a:p>
            <a:pPr eaLnBrk="1" hangingPunct="1">
              <a:defRPr/>
            </a:pPr>
            <a:r>
              <a:rPr lang="ar-EG" b="1" dirty="0">
                <a:solidFill>
                  <a:schemeClr val="tx2">
                    <a:lumMod val="50000"/>
                  </a:schemeClr>
                </a:solidFill>
              </a:rPr>
              <a:t>استقرارُ الكلاسيكيَّة في فرنسا مع ( </a:t>
            </a:r>
            <a:r>
              <a:rPr lang="ar-EG" b="1" dirty="0" err="1">
                <a:solidFill>
                  <a:schemeClr val="tx2">
                    <a:lumMod val="50000"/>
                  </a:schemeClr>
                </a:solidFill>
              </a:rPr>
              <a:t>بوالو</a:t>
            </a:r>
            <a:r>
              <a:rPr lang="ar-EG" b="1" dirty="0">
                <a:solidFill>
                  <a:schemeClr val="tx2">
                    <a:lumMod val="50000"/>
                  </a:schemeClr>
                </a:solidFill>
              </a:rPr>
              <a:t> )</a:t>
            </a:r>
            <a:endParaRPr lang="en-US" dirty="0" smtClean="0">
              <a:solidFill>
                <a:schemeClr val="tx2">
                  <a:lumMod val="75000"/>
                </a:schemeClr>
              </a:solidFill>
            </a:endParaRPr>
          </a:p>
        </p:txBody>
      </p:sp>
      <p:sp>
        <p:nvSpPr>
          <p:cNvPr id="12291" name="Content Placeholder 2"/>
          <p:cNvSpPr>
            <a:spLocks noGrp="1"/>
          </p:cNvSpPr>
          <p:nvPr>
            <p:ph idx="4294967295"/>
          </p:nvPr>
        </p:nvSpPr>
        <p:spPr>
          <a:xfrm>
            <a:off x="0" y="1371600"/>
            <a:ext cx="9410700" cy="4876800"/>
          </a:xfrm>
        </p:spPr>
        <p:txBody>
          <a:bodyPr/>
          <a:lstStyle/>
          <a:p>
            <a:pPr eaLnBrk="1" hangingPunct="1">
              <a:buFont typeface="Arial" charset="0"/>
              <a:buNone/>
              <a:defRPr/>
            </a:pPr>
            <a:endParaRPr lang="ar-EG" b="1" dirty="0" smtClean="0"/>
          </a:p>
          <a:p>
            <a:pPr eaLnBrk="1" hangingPunct="1">
              <a:buFont typeface="Arial" charset="0"/>
              <a:buNone/>
              <a:defRPr/>
            </a:pPr>
            <a:r>
              <a:rPr lang="ar-EG" b="1" u="sng" dirty="0" smtClean="0"/>
              <a:t>س - أينَ استقرَّت الكلاسيكيَّةُ وعلى يدي مَنْ تمَّ هذا الاستقرارُ ؟ </a:t>
            </a:r>
          </a:p>
          <a:p>
            <a:pPr eaLnBrk="1" hangingPunct="1">
              <a:buFont typeface="Arial" charset="0"/>
              <a:buNone/>
              <a:defRPr/>
            </a:pPr>
            <a:r>
              <a:rPr lang="ar-EG" b="1" dirty="0" smtClean="0"/>
              <a:t>ج – استقرِّت في فرنسا ، على ي</a:t>
            </a:r>
            <a:r>
              <a:rPr lang="ar-SA" b="1" dirty="0" smtClean="0"/>
              <a:t>َ</a:t>
            </a:r>
            <a:r>
              <a:rPr lang="ar-EG" b="1" dirty="0" smtClean="0"/>
              <a:t>د</a:t>
            </a:r>
            <a:r>
              <a:rPr lang="ar-SA" b="1" dirty="0" smtClean="0"/>
              <a:t>َ</a:t>
            </a:r>
            <a:r>
              <a:rPr lang="ar-EG" b="1" dirty="0" smtClean="0"/>
              <a:t>ي الأديب</a:t>
            </a:r>
            <a:r>
              <a:rPr lang="ar-SA" b="1" dirty="0" smtClean="0"/>
              <a:t>ِ</a:t>
            </a:r>
            <a:r>
              <a:rPr lang="ar-EG" b="1" dirty="0" smtClean="0"/>
              <a:t> </a:t>
            </a:r>
            <a:r>
              <a:rPr lang="ar-EG" b="1" dirty="0" err="1" smtClean="0"/>
              <a:t>الفرنسيِّ  </a:t>
            </a:r>
            <a:r>
              <a:rPr lang="ar-EG" b="1" dirty="0" smtClean="0"/>
              <a:t>« </a:t>
            </a:r>
            <a:r>
              <a:rPr lang="ar-EG" b="1" dirty="0" err="1" smtClean="0"/>
              <a:t>بوالو»</a:t>
            </a:r>
            <a:r>
              <a:rPr lang="ar-EG" b="1" dirty="0" smtClean="0"/>
              <a:t> </a:t>
            </a:r>
            <a:r>
              <a:rPr lang="ar-SA" b="1" dirty="0" smtClean="0"/>
              <a:t>في </a:t>
            </a:r>
            <a:r>
              <a:rPr lang="ar-EG" b="1" dirty="0" err="1" smtClean="0"/>
              <a:t>كتابِهِ </a:t>
            </a:r>
            <a:r>
              <a:rPr lang="ar-EG" b="1" dirty="0" smtClean="0"/>
              <a:t>« فنِّ الشِّعرِ» عامَ 1674 م . </a:t>
            </a:r>
          </a:p>
          <a:p>
            <a:pPr eaLnBrk="1" hangingPunct="1">
              <a:buFont typeface="Arial" charset="0"/>
              <a:buNone/>
              <a:defRPr/>
            </a:pPr>
            <a:endParaRPr lang="ar-EG" b="1" u="sng" dirty="0"/>
          </a:p>
          <a:p>
            <a:pPr eaLnBrk="1" hangingPunct="1">
              <a:buFont typeface="Arial" charset="0"/>
              <a:buNone/>
              <a:defRPr/>
            </a:pPr>
            <a:r>
              <a:rPr lang="ar-EG" b="1" u="sng" dirty="0" smtClean="0"/>
              <a:t>س- هل </a:t>
            </a:r>
            <a:r>
              <a:rPr lang="ar-EG" b="1" u="sng" dirty="0" err="1" smtClean="0"/>
              <a:t>بريادت</a:t>
            </a:r>
            <a:r>
              <a:rPr lang="ar-SA" b="1" u="sng" dirty="0" smtClean="0"/>
              <a:t>ِ</a:t>
            </a:r>
            <a:r>
              <a:rPr lang="ar-EG" b="1" u="sng" dirty="0" smtClean="0"/>
              <a:t>ه</a:t>
            </a:r>
            <a:r>
              <a:rPr lang="ar-SA" b="1" u="sng" dirty="0" smtClean="0"/>
              <a:t>ِ</a:t>
            </a:r>
            <a:r>
              <a:rPr lang="ar-EG" b="1" u="sng" dirty="0" smtClean="0"/>
              <a:t> لذلك المذهب يعدُّ « </a:t>
            </a:r>
            <a:r>
              <a:rPr lang="ar-EG" b="1" u="sng" dirty="0" err="1" smtClean="0"/>
              <a:t>بوالو</a:t>
            </a:r>
            <a:r>
              <a:rPr lang="ar-EG" b="1" u="sng" dirty="0" smtClean="0"/>
              <a:t> » خيرَ من يُمثِّلُ </a:t>
            </a:r>
            <a:r>
              <a:rPr lang="ar-EG" b="1" u="sng" dirty="0" err="1" smtClean="0"/>
              <a:t>الكلاسيكيَّةَ ؟</a:t>
            </a:r>
            <a:r>
              <a:rPr lang="ar-EG" b="1" u="sng" dirty="0" smtClean="0"/>
              <a:t> </a:t>
            </a:r>
            <a:r>
              <a:rPr lang="ar-EG" b="1" dirty="0" smtClean="0"/>
              <a:t>- نعمٌ، كان « </a:t>
            </a:r>
            <a:r>
              <a:rPr lang="ar-EG" b="1" dirty="0" err="1" smtClean="0"/>
              <a:t>بوالو</a:t>
            </a:r>
            <a:r>
              <a:rPr lang="ar-EG" b="1" dirty="0" smtClean="0"/>
              <a:t> </a:t>
            </a:r>
            <a:r>
              <a:rPr lang="ar-EG" b="1" dirty="0" err="1" smtClean="0"/>
              <a:t>»</a:t>
            </a:r>
            <a:r>
              <a:rPr lang="ar-EG" b="1" dirty="0" smtClean="0"/>
              <a:t> </a:t>
            </a:r>
            <a:r>
              <a:rPr lang="ar-SA" b="1" dirty="0" smtClean="0"/>
              <a:t>خير من </a:t>
            </a:r>
            <a:r>
              <a:rPr lang="ar-EG" b="1" dirty="0" smtClean="0"/>
              <a:t>مثَّلَ الكلاسيكيَّةَ الَّتي تجلَّت فيها الفلسفةُ « العقليَّة</a:t>
            </a:r>
            <a:r>
              <a:rPr lang="ar-SA" b="1" dirty="0" smtClean="0"/>
              <a:t> </a:t>
            </a:r>
            <a:r>
              <a:rPr lang="ar-EG" b="1" dirty="0" smtClean="0"/>
              <a:t>» بشكلٍ </a:t>
            </a:r>
            <a:r>
              <a:rPr lang="ar-EG" b="1" dirty="0" err="1" smtClean="0"/>
              <a:t>واضحٍ.</a:t>
            </a:r>
            <a:r>
              <a:rPr lang="ar-EG" b="1" dirty="0" smtClean="0"/>
              <a:t>  </a:t>
            </a:r>
            <a:endParaRPr lang="en-US" b="1" dirty="0" smtClean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6" name="Slide Number Placeholder 3"/>
          <p:cNvSpPr>
            <a:spLocks noGrp="1"/>
          </p:cNvSpPr>
          <p:nvPr>
            <p:ph type="sldNum" sz="quarter" idx="10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3417EFBD-1457-4053-B02C-3B0DD4F36781}" type="slidenum">
              <a:rPr lang="en-US" smtClean="0"/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7</a:t>
            </a:fld>
            <a:endParaRPr lang="en-US" smtClean="0"/>
          </a:p>
        </p:txBody>
      </p:sp>
      <p:sp>
        <p:nvSpPr>
          <p:cNvPr id="13314" name="Title 1"/>
          <p:cNvSpPr>
            <a:spLocks noGrp="1"/>
          </p:cNvSpPr>
          <p:nvPr>
            <p:ph type="title" idx="4294967295"/>
          </p:nvPr>
        </p:nvSpPr>
        <p:spPr>
          <a:xfrm>
            <a:off x="0" y="0"/>
            <a:ext cx="9410700" cy="1417638"/>
          </a:xfrm>
        </p:spPr>
        <p:txBody>
          <a:bodyPr/>
          <a:lstStyle/>
          <a:p>
            <a:pPr eaLnBrk="1" hangingPunct="1">
              <a:defRPr/>
            </a:pPr>
            <a:r>
              <a:rPr lang="ar-EG" sz="4000" b="1" dirty="0" smtClean="0">
                <a:solidFill>
                  <a:schemeClr val="tx2">
                    <a:lumMod val="75000"/>
                  </a:schemeClr>
                </a:solidFill>
              </a:rPr>
              <a:t>رؤيةُ « </a:t>
            </a:r>
            <a:r>
              <a:rPr lang="ar-EG" sz="4000" b="1" dirty="0" err="1" smtClean="0">
                <a:solidFill>
                  <a:schemeClr val="tx2">
                    <a:lumMod val="75000"/>
                  </a:schemeClr>
                </a:solidFill>
              </a:rPr>
              <a:t>بوالو</a:t>
            </a:r>
            <a:r>
              <a:rPr lang="ar-EG" sz="4000" b="1" dirty="0" smtClean="0">
                <a:solidFill>
                  <a:schemeClr val="tx2">
                    <a:lumMod val="75000"/>
                  </a:schemeClr>
                </a:solidFill>
              </a:rPr>
              <a:t>» إزاء الأجناس الأدبيَّة والوحدات الثلاث </a:t>
            </a:r>
            <a:endParaRPr lang="en-US" sz="4000" b="1" dirty="0" smtClean="0">
              <a:solidFill>
                <a:schemeClr val="tx2">
                  <a:lumMod val="75000"/>
                </a:schemeClr>
              </a:solidFill>
            </a:endParaRPr>
          </a:p>
        </p:txBody>
      </p:sp>
      <p:sp>
        <p:nvSpPr>
          <p:cNvPr id="13315" name="Content Placeholder 2"/>
          <p:cNvSpPr>
            <a:spLocks noGrp="1"/>
          </p:cNvSpPr>
          <p:nvPr>
            <p:ph idx="4294967295"/>
          </p:nvPr>
        </p:nvSpPr>
        <p:spPr>
          <a:xfrm>
            <a:off x="0" y="1371600"/>
            <a:ext cx="9448800" cy="4953000"/>
          </a:xfrm>
        </p:spPr>
        <p:txBody>
          <a:bodyPr/>
          <a:lstStyle/>
          <a:p>
            <a:pPr marL="609600" indent="-609600" eaLnBrk="1" fontAlgn="auto" hangingPunct="1"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defRPr/>
            </a:pPr>
            <a:endParaRPr lang="ar-EG" b="1" dirty="0" smtClean="0"/>
          </a:p>
          <a:p>
            <a:pPr marL="609600" indent="-609600" eaLnBrk="1" fontAlgn="auto" hangingPunct="1"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defRPr/>
            </a:pPr>
            <a:r>
              <a:rPr lang="ar-EG" b="1" u="sng" dirty="0" smtClean="0"/>
              <a:t>س – وماذا عن نظرَتِهِ إلى الأجناسِ الأدبيَّةِ ؟</a:t>
            </a:r>
            <a:r>
              <a:rPr lang="ar-EG" b="1" dirty="0" smtClean="0"/>
              <a:t> </a:t>
            </a:r>
          </a:p>
          <a:p>
            <a:pPr marL="609600" indent="-609600" eaLnBrk="1" fontAlgn="auto" hangingPunct="1"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defRPr/>
            </a:pPr>
            <a:r>
              <a:rPr lang="ar-EG" b="1" dirty="0" smtClean="0"/>
              <a:t>ج  - راح « </a:t>
            </a:r>
            <a:r>
              <a:rPr lang="ar-EG" b="1" dirty="0" err="1" smtClean="0"/>
              <a:t>بوالو</a:t>
            </a:r>
            <a:r>
              <a:rPr lang="ar-EG" b="1" dirty="0" smtClean="0"/>
              <a:t> » يفصل الأجناسَ الأدبيَّةَ بعضها عن بعض ، ليميِّزَ الأجودَ والأفضلَ فيما بينها . </a:t>
            </a:r>
          </a:p>
          <a:p>
            <a:pPr marL="609600" indent="-609600" eaLnBrk="1" fontAlgn="auto" hangingPunct="1"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defRPr/>
            </a:pPr>
            <a:r>
              <a:rPr lang="ar-EG" b="1" u="sng" dirty="0" smtClean="0"/>
              <a:t>س – وماذا عن رؤيتِهِ لوحداتِ المسرحيَّةِ الثَّلاثِ ؟</a:t>
            </a:r>
            <a:r>
              <a:rPr lang="ar-EG" b="1" dirty="0" smtClean="0"/>
              <a:t> </a:t>
            </a:r>
          </a:p>
          <a:p>
            <a:pPr marL="609600" indent="-609600" eaLnBrk="1" fontAlgn="auto" hangingPunct="1"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defRPr/>
            </a:pPr>
            <a:r>
              <a:rPr lang="ar-EG" b="1" dirty="0" smtClean="0"/>
              <a:t>ج – لقد دعا </a:t>
            </a:r>
            <a:r>
              <a:rPr lang="ar-SA" b="1" dirty="0" smtClean="0"/>
              <a:t>« </a:t>
            </a:r>
            <a:r>
              <a:rPr lang="ar-EG" b="1" dirty="0" err="1" smtClean="0"/>
              <a:t>بوالو</a:t>
            </a:r>
            <a:r>
              <a:rPr lang="ar-SA" b="1" dirty="0" smtClean="0"/>
              <a:t> »</a:t>
            </a:r>
            <a:r>
              <a:rPr lang="ar-EG" b="1" dirty="0" smtClean="0"/>
              <a:t> إلى الحفاظِ على الوحدات الثلاثِ في المسرحيَّةِ ، وعلى نظريَّةِ « محاكاةِ الأقدمينَ » . </a:t>
            </a:r>
            <a:endParaRPr lang="en-US" b="1" dirty="0" smtClean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40" name="Slide Number Placeholder 3"/>
          <p:cNvSpPr>
            <a:spLocks noGrp="1"/>
          </p:cNvSpPr>
          <p:nvPr>
            <p:ph type="sldNum" sz="quarter" idx="10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89401C8F-EDAA-48C0-ADFE-535601DC9952}" type="slidenum">
              <a:rPr lang="en-US" smtClean="0"/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8</a:t>
            </a:fld>
            <a:endParaRPr lang="en-US" smtClean="0"/>
          </a:p>
        </p:txBody>
      </p:sp>
      <p:sp>
        <p:nvSpPr>
          <p:cNvPr id="14338" name="Title 1"/>
          <p:cNvSpPr>
            <a:spLocks noGrp="1"/>
          </p:cNvSpPr>
          <p:nvPr>
            <p:ph type="title" idx="4294967295"/>
          </p:nvPr>
        </p:nvSpPr>
        <p:spPr>
          <a:xfrm>
            <a:off x="0" y="228600"/>
            <a:ext cx="8915400" cy="1096963"/>
          </a:xfrm>
        </p:spPr>
        <p:txBody>
          <a:bodyPr/>
          <a:lstStyle/>
          <a:p>
            <a:pPr marL="274320" indent="-274320" eaLnBrk="1" fontAlgn="auto" hangingPunct="1">
              <a:lnSpc>
                <a:spcPct val="90000"/>
              </a:lnSpc>
              <a:spcAft>
                <a:spcPts val="0"/>
              </a:spcAft>
              <a:defRPr/>
            </a:pPr>
            <a:r>
              <a:rPr lang="ar-EG" b="1" dirty="0" smtClean="0">
                <a:solidFill>
                  <a:schemeClr val="tx2">
                    <a:lumMod val="75000"/>
                  </a:schemeClr>
                </a:solidFill>
                <a:effectLst>
                  <a:outerShdw blurRad="50000" dist="30000" dir="5400000" algn="tl" rotWithShape="0">
                    <a:srgbClr val="000000">
                      <a:alpha val="30000"/>
                    </a:srgbClr>
                  </a:outerShdw>
                </a:effectLst>
              </a:rPr>
              <a:t>- العقلُ والعقليَّةُ عندَ الكلاسيكيِّينَ : </a:t>
            </a:r>
            <a:endParaRPr lang="ar-SA" b="1" dirty="0" smtClean="0">
              <a:solidFill>
                <a:schemeClr val="tx2">
                  <a:lumMod val="75000"/>
                </a:schemeClr>
              </a:solidFill>
              <a:effectLst>
                <a:outerShdw blurRad="50000" dist="30000" dir="5400000" algn="tl" rotWithShape="0">
                  <a:srgbClr val="000000">
                    <a:alpha val="30000"/>
                  </a:srgbClr>
                </a:outerShdw>
              </a:effectLst>
            </a:endParaRPr>
          </a:p>
        </p:txBody>
      </p:sp>
      <p:sp>
        <p:nvSpPr>
          <p:cNvPr id="14339" name="Content Placeholder 2"/>
          <p:cNvSpPr>
            <a:spLocks noGrp="1"/>
          </p:cNvSpPr>
          <p:nvPr>
            <p:ph idx="4294967295"/>
          </p:nvPr>
        </p:nvSpPr>
        <p:spPr>
          <a:xfrm>
            <a:off x="990600" y="1371600"/>
            <a:ext cx="8915400" cy="5486400"/>
          </a:xfrm>
        </p:spPr>
        <p:txBody>
          <a:bodyPr/>
          <a:lstStyle/>
          <a:p>
            <a:pPr eaLnBrk="1" hangingPunct="1">
              <a:buFont typeface="Arial" charset="0"/>
              <a:buNone/>
              <a:defRPr/>
            </a:pPr>
            <a:r>
              <a:rPr lang="ar-EG" b="1" u="sng" dirty="0" smtClean="0"/>
              <a:t>س – كيفَ نظرَ الكلاسيكيُّون إلى العقليَّةِ البشريَّةِ ؟ </a:t>
            </a:r>
          </a:p>
          <a:p>
            <a:pPr eaLnBrk="1" hangingPunct="1">
              <a:defRPr/>
            </a:pPr>
            <a:r>
              <a:rPr lang="ar-EG" b="1" dirty="0" smtClean="0"/>
              <a:t>ج - على أنَّها أساسٌ لفلسفةِ الجمالِ في الأدب . </a:t>
            </a:r>
          </a:p>
          <a:p>
            <a:pPr eaLnBrk="1" hangingPunct="1">
              <a:defRPr/>
            </a:pPr>
            <a:r>
              <a:rPr lang="ar-EG" b="1" dirty="0" smtClean="0"/>
              <a:t> </a:t>
            </a:r>
            <a:endParaRPr lang="ar-EG" b="1" dirty="0"/>
          </a:p>
          <a:p>
            <a:pPr eaLnBrk="1" hangingPunct="1">
              <a:defRPr/>
            </a:pPr>
            <a:r>
              <a:rPr lang="ar-EG" sz="2800" b="1" u="sng" dirty="0" smtClean="0"/>
              <a:t>س – وماذا عن رؤيتِهِمْ للعقلِ ؟ </a:t>
            </a:r>
            <a:r>
              <a:rPr lang="ar-EG" sz="2800" b="1" dirty="0" smtClean="0"/>
              <a:t>ج – </a:t>
            </a:r>
            <a:r>
              <a:rPr lang="ar-EG" sz="2800" b="1" u="sng" dirty="0" smtClean="0"/>
              <a:t>العقلُ عندهم له أدوارٌ متعدِّدةٌ </a:t>
            </a:r>
            <a:r>
              <a:rPr lang="ar-EG" sz="2800" b="1" dirty="0" smtClean="0"/>
              <a:t>، منها : </a:t>
            </a:r>
          </a:p>
          <a:p>
            <a:pPr eaLnBrk="1" hangingPunct="1">
              <a:defRPr/>
            </a:pPr>
            <a:r>
              <a:rPr lang="ar-EG" b="1" dirty="0" smtClean="0"/>
              <a:t>1- هو الَّذي يحدِّدُ الرِّسالةَ الاجتماعيَّةَ . </a:t>
            </a:r>
          </a:p>
          <a:p>
            <a:pPr eaLnBrk="1" hangingPunct="1">
              <a:defRPr/>
            </a:pPr>
            <a:r>
              <a:rPr lang="ar-EG" b="1" dirty="0" smtClean="0"/>
              <a:t>2 – هو الَّذي يُعزِّزُ القواعدَ الفنِّيَّةَ الأخرى . </a:t>
            </a:r>
          </a:p>
          <a:p>
            <a:pPr eaLnBrk="1" hangingPunct="1">
              <a:defRPr/>
            </a:pPr>
            <a:r>
              <a:rPr lang="ar-EG" b="1" dirty="0" smtClean="0"/>
              <a:t>3 – هو عمادُ الخضوعِ للقواعدِ العامَّةِ . </a:t>
            </a:r>
          </a:p>
          <a:p>
            <a:pPr eaLnBrk="1" hangingPunct="1">
              <a:defRPr/>
            </a:pPr>
            <a:r>
              <a:rPr lang="ar-EG" b="1" dirty="0" smtClean="0"/>
              <a:t>4 – هو الَّذي يُوحِّدُ بينَ المُتعةِ والمنفعةِ .  </a:t>
            </a:r>
            <a:endParaRPr lang="en-US" b="1" dirty="0" smtClean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40" name="Slide Number Placeholder 3"/>
          <p:cNvSpPr>
            <a:spLocks noGrp="1"/>
          </p:cNvSpPr>
          <p:nvPr>
            <p:ph type="sldNum" sz="quarter" idx="10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75DA40BC-5FAB-41C8-B5A3-08B9FAAA48DB}" type="slidenum">
              <a:rPr lang="en-US" smtClean="0"/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9</a:t>
            </a:fld>
            <a:endParaRPr lang="en-US" smtClean="0"/>
          </a:p>
        </p:txBody>
      </p:sp>
      <p:sp>
        <p:nvSpPr>
          <p:cNvPr id="15362" name="Title 1"/>
          <p:cNvSpPr>
            <a:spLocks noGrp="1"/>
          </p:cNvSpPr>
          <p:nvPr>
            <p:ph type="title" idx="4294967295"/>
          </p:nvPr>
        </p:nvSpPr>
        <p:spPr>
          <a:xfrm>
            <a:off x="990600" y="0"/>
            <a:ext cx="8915400" cy="1371600"/>
          </a:xfrm>
        </p:spPr>
        <p:txBody>
          <a:bodyPr/>
          <a:lstStyle/>
          <a:p>
            <a:pPr eaLnBrk="1" hangingPunct="1">
              <a:defRPr/>
            </a:pPr>
            <a:r>
              <a:rPr lang="ar-EG" b="1" dirty="0">
                <a:solidFill>
                  <a:schemeClr val="tx2">
                    <a:lumMod val="75000"/>
                  </a:schemeClr>
                </a:solidFill>
                <a:effectLst>
                  <a:outerShdw blurRad="50000" dist="30000" dir="5400000" algn="tl" rotWithShape="0">
                    <a:srgbClr val="000000">
                      <a:alpha val="30000"/>
                    </a:srgbClr>
                  </a:outerShdw>
                </a:effectLst>
              </a:rPr>
              <a:t>- </a:t>
            </a:r>
            <a:r>
              <a:rPr lang="ar-EG" b="1" dirty="0" smtClean="0">
                <a:solidFill>
                  <a:schemeClr val="tx2">
                    <a:lumMod val="75000"/>
                  </a:schemeClr>
                </a:solidFill>
                <a:effectLst>
                  <a:outerShdw blurRad="50000" dist="30000" dir="5400000" algn="tl" rotWithShape="0">
                    <a:srgbClr val="000000">
                      <a:alpha val="30000"/>
                    </a:srgbClr>
                  </a:outerShdw>
                </a:effectLst>
              </a:rPr>
              <a:t>تابعُ العقلِ والعقليَّةِ </a:t>
            </a:r>
            <a:r>
              <a:rPr lang="ar-EG" b="1" dirty="0">
                <a:solidFill>
                  <a:schemeClr val="tx2">
                    <a:lumMod val="75000"/>
                  </a:schemeClr>
                </a:solidFill>
                <a:effectLst>
                  <a:outerShdw blurRad="50000" dist="30000" dir="5400000" algn="tl" rotWithShape="0">
                    <a:srgbClr val="000000">
                      <a:alpha val="30000"/>
                    </a:srgbClr>
                  </a:outerShdw>
                </a:effectLst>
              </a:rPr>
              <a:t>عندَ الكلاسيكيِّينَ : </a:t>
            </a:r>
            <a:endParaRPr lang="en-US" b="1" dirty="0" smtClean="0">
              <a:solidFill>
                <a:schemeClr val="tx2">
                  <a:lumMod val="75000"/>
                </a:schemeClr>
              </a:solidFill>
            </a:endParaRPr>
          </a:p>
        </p:txBody>
      </p:sp>
      <p:sp>
        <p:nvSpPr>
          <p:cNvPr id="15363" name="Content Placeholder 2"/>
          <p:cNvSpPr>
            <a:spLocks noGrp="1"/>
          </p:cNvSpPr>
          <p:nvPr>
            <p:ph idx="4294967295"/>
          </p:nvPr>
        </p:nvSpPr>
        <p:spPr>
          <a:xfrm>
            <a:off x="0" y="1371600"/>
            <a:ext cx="9410700" cy="4953000"/>
          </a:xfrm>
        </p:spPr>
        <p:txBody>
          <a:bodyPr/>
          <a:lstStyle/>
          <a:p>
            <a:pPr eaLnBrk="1" hangingPunct="1">
              <a:buFont typeface="Arial" charset="0"/>
              <a:buNone/>
              <a:defRPr/>
            </a:pPr>
            <a:r>
              <a:rPr lang="ar-EG" sz="2800" b="1" u="sng" dirty="0" smtClean="0"/>
              <a:t>س – لماذا يُفضِّلُ الكلاسيكيُّون العقلَ ؟</a:t>
            </a:r>
          </a:p>
          <a:p>
            <a:pPr eaLnBrk="1" hangingPunct="1">
              <a:defRPr/>
            </a:pPr>
            <a:r>
              <a:rPr lang="ar-EG" sz="2800" b="1" dirty="0" err="1" smtClean="0"/>
              <a:t>ج </a:t>
            </a:r>
            <a:r>
              <a:rPr lang="ar-EG" sz="2800" b="1" dirty="0" smtClean="0"/>
              <a:t>-؛ لأنَّه</a:t>
            </a:r>
            <a:r>
              <a:rPr lang="ar-SA" sz="2800" b="1" dirty="0" smtClean="0"/>
              <a:t> العقل </a:t>
            </a:r>
            <a:r>
              <a:rPr lang="ar-EG" sz="2800" b="1" dirty="0" smtClean="0"/>
              <a:t>ثابتٌ غيرُ مُتَغَيِّرٌ . </a:t>
            </a:r>
          </a:p>
          <a:p>
            <a:pPr eaLnBrk="1" hangingPunct="1">
              <a:defRPr/>
            </a:pPr>
            <a:r>
              <a:rPr lang="ar-EG" sz="2800" b="1" u="sng" dirty="0" smtClean="0"/>
              <a:t>س – هل يعني ذلك أنَّهُ أساسُ الجمالِ في الأدبِ كما يُشاعُ لديهم ؟ </a:t>
            </a:r>
          </a:p>
          <a:p>
            <a:pPr eaLnBrk="1" hangingPunct="1">
              <a:defRPr/>
            </a:pPr>
            <a:r>
              <a:rPr lang="ar-EG" sz="2800" b="1" dirty="0" smtClean="0"/>
              <a:t>ج – نَعَمٌ ، هو كذلك </a:t>
            </a:r>
            <a:r>
              <a:rPr lang="ar-EG" sz="2800" b="1" dirty="0" err="1" smtClean="0"/>
              <a:t>،</a:t>
            </a:r>
            <a:r>
              <a:rPr lang="ar-EG" sz="2800" b="1" dirty="0" smtClean="0"/>
              <a:t> </a:t>
            </a:r>
            <a:r>
              <a:rPr lang="ar-SA" sz="2800" b="1" dirty="0" smtClean="0"/>
              <a:t>حيث ي</a:t>
            </a:r>
            <a:r>
              <a:rPr lang="ar-EG" sz="2800" b="1" dirty="0" smtClean="0"/>
              <a:t>رآهُ الكلاسيكيُّونَ أنَّهُ أساسُ الجمالِ في الأدبِ </a:t>
            </a:r>
            <a:r>
              <a:rPr lang="ar-EG" sz="2800" b="1" dirty="0" err="1" smtClean="0"/>
              <a:t>،</a:t>
            </a:r>
            <a:r>
              <a:rPr lang="ar-EG" sz="2800" b="1" dirty="0" smtClean="0"/>
              <a:t> </a:t>
            </a:r>
            <a:r>
              <a:rPr lang="ar-SA" sz="2800" b="1" dirty="0" smtClean="0"/>
              <a:t>و</a:t>
            </a:r>
            <a:r>
              <a:rPr lang="ar-EG" sz="2800" b="1" dirty="0" smtClean="0"/>
              <a:t>صالحٌ لكلِّ زمان ومكانٍ . </a:t>
            </a:r>
            <a:endParaRPr lang="ar-SA" sz="2800" b="1" dirty="0" smtClean="0"/>
          </a:p>
          <a:p>
            <a:pPr eaLnBrk="1" hangingPunct="1">
              <a:defRPr/>
            </a:pPr>
            <a:endParaRPr lang="ar-EG" sz="2800" b="1" dirty="0" smtClean="0"/>
          </a:p>
          <a:p>
            <a:pPr eaLnBrk="1" hangingPunct="1">
              <a:defRPr/>
            </a:pPr>
            <a:r>
              <a:rPr lang="ar-EG" sz="2800" b="1" u="sng" dirty="0" smtClean="0"/>
              <a:t>س – كيفَ ترجمَ الكلاسيكيُّونَ العقلَ في السِّياقِ النَّقديِّ ؟ </a:t>
            </a:r>
          </a:p>
          <a:p>
            <a:pPr eaLnBrk="1" hangingPunct="1">
              <a:defRPr/>
            </a:pPr>
            <a:r>
              <a:rPr lang="ar-EG" sz="2800" b="1" dirty="0" smtClean="0"/>
              <a:t>ج – لقد ترجم الكلاسيكيُّون « العقلَ » في سياقِ النَّقدِ بخلقِ الجماهيرِ الَّتي يتوجَّهُ إليها الشَّاعرُ ويتوافقُ وعاداتها ، وهذا هو معنى التَّطابقِ بينَ العقلِ وما سَمُّوهُ بـ « الذَّوقِ السَّليمِ » أو « مراعاة ما يليقُ » .   </a:t>
            </a:r>
            <a:endParaRPr lang="en-US" sz="2800" b="1" dirty="0" smtClean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40" name="Slide Number Placeholder 3"/>
          <p:cNvSpPr>
            <a:spLocks noGrp="1"/>
          </p:cNvSpPr>
          <p:nvPr>
            <p:ph type="sldNum" sz="quarter" idx="10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6D9F60EC-FF26-459E-A6A7-B303F72B40D1}" type="slidenum">
              <a:rPr lang="en-US" smtClean="0"/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10</a:t>
            </a:fld>
            <a:endParaRPr lang="en-US" smtClean="0"/>
          </a:p>
        </p:txBody>
      </p:sp>
      <p:sp>
        <p:nvSpPr>
          <p:cNvPr id="16386" name="Title 1"/>
          <p:cNvSpPr>
            <a:spLocks noGrp="1"/>
          </p:cNvSpPr>
          <p:nvPr>
            <p:ph type="title" idx="4294967295"/>
          </p:nvPr>
        </p:nvSpPr>
        <p:spPr>
          <a:xfrm>
            <a:off x="0" y="274638"/>
            <a:ext cx="9410700" cy="1143000"/>
          </a:xfrm>
        </p:spPr>
        <p:txBody>
          <a:bodyPr/>
          <a:lstStyle/>
          <a:p>
            <a:pPr eaLnBrk="1" hangingPunct="1">
              <a:defRPr/>
            </a:pPr>
            <a:r>
              <a:rPr lang="ar-EG" sz="4800" b="1" dirty="0" smtClean="0">
                <a:solidFill>
                  <a:schemeClr val="tx2">
                    <a:lumMod val="75000"/>
                  </a:schemeClr>
                </a:solidFill>
              </a:rPr>
              <a:t>العقل عند الكلاسيكيِّينَ مرادفٌ لِلذَّوقِ السليم :</a:t>
            </a:r>
            <a:endParaRPr lang="en-US" sz="4800" b="1" dirty="0" smtClean="0">
              <a:solidFill>
                <a:schemeClr val="tx2">
                  <a:lumMod val="75000"/>
                </a:schemeClr>
              </a:solidFill>
            </a:endParaRPr>
          </a:p>
        </p:txBody>
      </p:sp>
      <p:sp>
        <p:nvSpPr>
          <p:cNvPr id="16387" name="Content Placeholder 2"/>
          <p:cNvSpPr>
            <a:spLocks noGrp="1"/>
          </p:cNvSpPr>
          <p:nvPr>
            <p:ph idx="4294967295"/>
          </p:nvPr>
        </p:nvSpPr>
        <p:spPr>
          <a:xfrm>
            <a:off x="0" y="1371600"/>
            <a:ext cx="9448800" cy="4953000"/>
          </a:xfrm>
        </p:spPr>
        <p:txBody>
          <a:bodyPr/>
          <a:lstStyle/>
          <a:p>
            <a:pPr eaLnBrk="1" hangingPunct="1">
              <a:spcBef>
                <a:spcPts val="0"/>
              </a:spcBef>
              <a:defRPr/>
            </a:pPr>
            <a:endParaRPr lang="ar-EG" dirty="0" smtClean="0"/>
          </a:p>
          <a:p>
            <a:pPr eaLnBrk="1" hangingPunct="1">
              <a:spcBef>
                <a:spcPts val="0"/>
              </a:spcBef>
              <a:defRPr/>
            </a:pPr>
            <a:r>
              <a:rPr lang="ar-EG" sz="4000" b="1" dirty="0" smtClean="0"/>
              <a:t>- </a:t>
            </a:r>
            <a:r>
              <a:rPr lang="ar-EG" sz="4000" b="1" u="sng" dirty="0" smtClean="0"/>
              <a:t>يقولون :</a:t>
            </a:r>
            <a:r>
              <a:rPr lang="ar-SA" sz="4000" b="1" u="sng" dirty="0" smtClean="0"/>
              <a:t> </a:t>
            </a:r>
            <a:r>
              <a:rPr lang="ar-EG" sz="4000" b="1" u="sng" dirty="0" smtClean="0"/>
              <a:t>« العقلُ يرادف الذَّوقَ السليمَ عند الكلاسيكيِّين » ا</a:t>
            </a:r>
            <a:r>
              <a:rPr lang="ar-SA" sz="4000" b="1" u="sng" dirty="0" smtClean="0"/>
              <a:t>ِ</a:t>
            </a:r>
            <a:r>
              <a:rPr lang="ar-EG" sz="4000" b="1" u="sng" dirty="0" smtClean="0"/>
              <a:t>ش</a:t>
            </a:r>
            <a:r>
              <a:rPr lang="ar-SA" sz="4000" b="1" u="sng" dirty="0" smtClean="0"/>
              <a:t>ْ</a:t>
            </a:r>
            <a:r>
              <a:rPr lang="ar-EG" sz="4000" b="1" u="sng" dirty="0" smtClean="0"/>
              <a:t>ر</a:t>
            </a:r>
            <a:r>
              <a:rPr lang="ar-SA" sz="4000" b="1" u="sng" dirty="0" smtClean="0"/>
              <a:t>َ</a:t>
            </a:r>
            <a:r>
              <a:rPr lang="ar-EG" sz="4000" b="1" u="sng" dirty="0" smtClean="0"/>
              <a:t>ح</a:t>
            </a:r>
            <a:r>
              <a:rPr lang="ar-SA" sz="4000" b="1" u="sng" dirty="0" smtClean="0"/>
              <a:t>ْ</a:t>
            </a:r>
            <a:r>
              <a:rPr lang="ar-EG" sz="4000" b="1" u="sng" dirty="0" smtClean="0"/>
              <a:t> ( ا</a:t>
            </a:r>
            <a:r>
              <a:rPr lang="ar-SA" sz="4000" b="1" u="sng" dirty="0" smtClean="0"/>
              <a:t>ِ</a:t>
            </a:r>
            <a:r>
              <a:rPr lang="ar-EG" sz="4000" b="1" u="sng" dirty="0" smtClean="0"/>
              <a:t>ش</a:t>
            </a:r>
            <a:r>
              <a:rPr lang="ar-SA" sz="4000" b="1" u="sng" dirty="0" smtClean="0"/>
              <a:t>ْ</a:t>
            </a:r>
            <a:r>
              <a:rPr lang="ar-EG" sz="4000" b="1" u="sng" dirty="0" smtClean="0"/>
              <a:t>ر</a:t>
            </a:r>
            <a:r>
              <a:rPr lang="ar-SA" sz="4000" b="1" u="sng" dirty="0" smtClean="0"/>
              <a:t>َ</a:t>
            </a:r>
            <a:r>
              <a:rPr lang="ar-EG" sz="4000" b="1" u="sng" dirty="0" smtClean="0"/>
              <a:t>ح</a:t>
            </a:r>
            <a:r>
              <a:rPr lang="ar-SA" sz="4000" b="1" u="sng" dirty="0" smtClean="0"/>
              <a:t>ِ</a:t>
            </a:r>
            <a:r>
              <a:rPr lang="ar-EG" sz="4000" b="1" u="sng" dirty="0" smtClean="0"/>
              <a:t>ي ) ذلك في إيجازٍ غيرِ مُخِلٍّ </a:t>
            </a:r>
            <a:r>
              <a:rPr lang="ar-EG" sz="4000" b="1" u="sng" dirty="0" err="1" smtClean="0"/>
              <a:t>؟</a:t>
            </a:r>
            <a:r>
              <a:rPr lang="ar-EG" sz="4000" b="1" u="sng" dirty="0" smtClean="0"/>
              <a:t> </a:t>
            </a:r>
            <a:endParaRPr lang="ar-EG" sz="4000" b="1" dirty="0" smtClean="0"/>
          </a:p>
          <a:p>
            <a:pPr eaLnBrk="1" hangingPunct="1">
              <a:spcBef>
                <a:spcPts val="0"/>
              </a:spcBef>
              <a:defRPr/>
            </a:pPr>
            <a:r>
              <a:rPr lang="ar-EG" sz="4000" b="1" dirty="0" smtClean="0"/>
              <a:t>ج – نعمٌ، العقلُ عندَ الكلاسيكيِّينَ يُرادفُ «الذَّوقَ السَّليمَ » أو « الحكم السَّليمَ » . من هنا اِتَّخذوهُ وسيلةً لتثبيتِ دعائمِ التَّقاليدِ والقواعدِ المُقرَّرة ، وهم في الوقتِ نفسهِ يُعارضونَهُ بالذَّوقِ الفرديِّ .    </a:t>
            </a:r>
            <a:endParaRPr lang="en-US" sz="4000" b="1" dirty="0" smtClean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40" name="Slide Number Placeholder 3"/>
          <p:cNvSpPr>
            <a:spLocks noGrp="1"/>
          </p:cNvSpPr>
          <p:nvPr>
            <p:ph type="sldNum" sz="quarter" idx="10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2006C16B-2717-4281-8A5D-6F615ED0CE8D}" type="slidenum">
              <a:rPr lang="en-US" smtClean="0"/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11</a:t>
            </a:fld>
            <a:endParaRPr lang="en-US" smtClean="0"/>
          </a:p>
        </p:txBody>
      </p:sp>
      <p:sp>
        <p:nvSpPr>
          <p:cNvPr id="16386" name="Title 1"/>
          <p:cNvSpPr>
            <a:spLocks noGrp="1"/>
          </p:cNvSpPr>
          <p:nvPr>
            <p:ph type="title" idx="4294967295"/>
          </p:nvPr>
        </p:nvSpPr>
        <p:spPr>
          <a:xfrm>
            <a:off x="0" y="0"/>
            <a:ext cx="9410700" cy="1371600"/>
          </a:xfrm>
        </p:spPr>
        <p:txBody>
          <a:bodyPr/>
          <a:lstStyle/>
          <a:p>
            <a:pPr eaLnBrk="1" hangingPunct="1">
              <a:defRPr/>
            </a:pPr>
            <a:r>
              <a:rPr lang="ar-EG" b="1" dirty="0" err="1" smtClean="0">
                <a:solidFill>
                  <a:schemeClr val="tx2">
                    <a:lumMod val="75000"/>
                  </a:schemeClr>
                </a:solidFill>
              </a:rPr>
              <a:t>الحمهور</a:t>
            </a:r>
            <a:r>
              <a:rPr lang="ar-EG" b="1" dirty="0" smtClean="0">
                <a:solidFill>
                  <a:schemeClr val="tx2">
                    <a:lumMod val="75000"/>
                  </a:schemeClr>
                </a:solidFill>
              </a:rPr>
              <a:t> الكلاسيكيّ ( صفوته </a:t>
            </a:r>
            <a:r>
              <a:rPr lang="ar-EG" b="1" dirty="0" err="1" smtClean="0">
                <a:solidFill>
                  <a:schemeClr val="tx2">
                    <a:lumMod val="75000"/>
                  </a:schemeClr>
                </a:solidFill>
              </a:rPr>
              <a:t>وأرستقراطيَّته</a:t>
            </a:r>
            <a:r>
              <a:rPr lang="ar-EG" b="1" dirty="0" smtClean="0">
                <a:solidFill>
                  <a:schemeClr val="tx2">
                    <a:lumMod val="75000"/>
                  </a:schemeClr>
                </a:solidFill>
              </a:rPr>
              <a:t> ) :</a:t>
            </a:r>
            <a:endParaRPr lang="en-US" b="1" dirty="0" smtClean="0">
              <a:solidFill>
                <a:schemeClr val="tx2">
                  <a:lumMod val="75000"/>
                </a:schemeClr>
              </a:solidFill>
            </a:endParaRPr>
          </a:p>
        </p:txBody>
      </p:sp>
      <p:sp>
        <p:nvSpPr>
          <p:cNvPr id="16387" name="Content Placeholder 2"/>
          <p:cNvSpPr>
            <a:spLocks noGrp="1"/>
          </p:cNvSpPr>
          <p:nvPr>
            <p:ph idx="4294967295"/>
          </p:nvPr>
        </p:nvSpPr>
        <p:spPr>
          <a:xfrm>
            <a:off x="0" y="1371600"/>
            <a:ext cx="9410700" cy="5486400"/>
          </a:xfrm>
        </p:spPr>
        <p:txBody>
          <a:bodyPr/>
          <a:lstStyle/>
          <a:p>
            <a:pPr eaLnBrk="1" hangingPunct="1">
              <a:spcBef>
                <a:spcPts val="0"/>
              </a:spcBef>
              <a:defRPr/>
            </a:pPr>
            <a:r>
              <a:rPr lang="ar-EG" sz="3600" b="1" u="sng" dirty="0" smtClean="0"/>
              <a:t>س – ماذا عن الجمهورِ الكلاسيكيِّ ؟ </a:t>
            </a:r>
          </a:p>
          <a:p>
            <a:pPr eaLnBrk="1" hangingPunct="1">
              <a:spcBef>
                <a:spcPts val="0"/>
              </a:spcBef>
              <a:defRPr/>
            </a:pPr>
            <a:r>
              <a:rPr lang="ar-EG" sz="3600" b="1" dirty="0" smtClean="0"/>
              <a:t>ج </a:t>
            </a:r>
            <a:r>
              <a:rPr lang="ar-EG" sz="3600" b="1" dirty="0" err="1" smtClean="0"/>
              <a:t>–</a:t>
            </a:r>
            <a:r>
              <a:rPr lang="ar-EG" sz="3600" b="1" dirty="0" smtClean="0"/>
              <a:t> </a:t>
            </a:r>
            <a:r>
              <a:rPr lang="ar-SA" sz="3600" b="1" dirty="0" smtClean="0"/>
              <a:t>هو </a:t>
            </a:r>
            <a:r>
              <a:rPr lang="ar-EG" sz="3600" b="1" dirty="0" smtClean="0"/>
              <a:t>جمهورٌ أرستقراطيٌّ محدودٌ .  </a:t>
            </a:r>
          </a:p>
          <a:p>
            <a:pPr eaLnBrk="1" hangingPunct="1">
              <a:spcBef>
                <a:spcPts val="0"/>
              </a:spcBef>
              <a:defRPr/>
            </a:pPr>
            <a:r>
              <a:rPr lang="ar-EG" sz="3600" b="1" u="sng" dirty="0" smtClean="0"/>
              <a:t>س – هل أدب الكلاسيكيِّينَ أدبٌ شعبيٌّ . </a:t>
            </a:r>
          </a:p>
          <a:p>
            <a:pPr eaLnBrk="1" hangingPunct="1">
              <a:spcBef>
                <a:spcPts val="0"/>
              </a:spcBef>
              <a:defRPr/>
            </a:pPr>
            <a:r>
              <a:rPr lang="ar-EG" sz="3600" b="1" dirty="0" smtClean="0"/>
              <a:t>ج – الأدبُ الكلاسيكيُّ ليسَ أدبًا شعبيًّا . </a:t>
            </a:r>
          </a:p>
          <a:p>
            <a:pPr eaLnBrk="1" hangingPunct="1">
              <a:spcBef>
                <a:spcPts val="0"/>
              </a:spcBef>
              <a:defRPr/>
            </a:pPr>
            <a:r>
              <a:rPr lang="ar-EG" sz="3600" b="1" u="sng" dirty="0" smtClean="0"/>
              <a:t>س – ماذا عن قصرِ الفنِّ الأدبيِّ على الصفوة وحسب ؟</a:t>
            </a:r>
            <a:r>
              <a:rPr lang="ar-EG" sz="3600" b="1" dirty="0" smtClean="0"/>
              <a:t> </a:t>
            </a:r>
          </a:p>
          <a:p>
            <a:pPr eaLnBrk="1" hangingPunct="1">
              <a:spcBef>
                <a:spcPts val="0"/>
              </a:spcBef>
              <a:defRPr/>
            </a:pPr>
            <a:r>
              <a:rPr lang="ar-EG" sz="3600" b="1" dirty="0" smtClean="0"/>
              <a:t>ج – لقد دعت جماعة – في عصر النَّهضة – تسمَّى « الثُّرَيَّا » - بصراحةٍ شديدةٍ – إلى اِحتقارِ سوادَ الشَّعبِ ، وقصرت الفنَّ على الصَّفوةِ . </a:t>
            </a:r>
            <a:r>
              <a:rPr lang="ar-EG" b="1" dirty="0" smtClean="0"/>
              <a:t> </a:t>
            </a:r>
            <a:endParaRPr lang="en-US" b="1" dirty="0" smtClean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40" name="Slide Number Placeholder 3"/>
          <p:cNvSpPr>
            <a:spLocks noGrp="1"/>
          </p:cNvSpPr>
          <p:nvPr>
            <p:ph type="sldNum" sz="quarter" idx="10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34C7ACD9-B8B8-4DE5-915A-866DD420CF36}" type="slidenum">
              <a:rPr lang="en-US" smtClean="0"/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12</a:t>
            </a:fld>
            <a:endParaRPr lang="en-US" smtClean="0"/>
          </a:p>
        </p:txBody>
      </p:sp>
      <p:sp>
        <p:nvSpPr>
          <p:cNvPr id="17410" name="Title 1"/>
          <p:cNvSpPr>
            <a:spLocks noGrp="1"/>
          </p:cNvSpPr>
          <p:nvPr>
            <p:ph type="title" idx="4294967295"/>
          </p:nvPr>
        </p:nvSpPr>
        <p:spPr>
          <a:xfrm>
            <a:off x="0" y="274638"/>
            <a:ext cx="8915400" cy="1143000"/>
          </a:xfrm>
        </p:spPr>
        <p:txBody>
          <a:bodyPr/>
          <a:lstStyle/>
          <a:p>
            <a:pPr eaLnBrk="1" hangingPunct="1">
              <a:defRPr/>
            </a:pPr>
            <a:r>
              <a:rPr lang="ar-EG" b="1" u="sng" dirty="0" smtClean="0">
                <a:solidFill>
                  <a:schemeClr val="tx2">
                    <a:lumMod val="75000"/>
                  </a:schemeClr>
                </a:solidFill>
              </a:rPr>
              <a:t>- سماتُ الأدبِ الكلاسيكيِّ : </a:t>
            </a:r>
            <a:endParaRPr lang="en-US" b="1" u="sng" dirty="0" smtClean="0">
              <a:solidFill>
                <a:schemeClr val="tx2">
                  <a:lumMod val="75000"/>
                </a:schemeClr>
              </a:solidFill>
            </a:endParaRPr>
          </a:p>
        </p:txBody>
      </p:sp>
      <p:sp>
        <p:nvSpPr>
          <p:cNvPr id="17411" name="Content Placeholder 2"/>
          <p:cNvSpPr>
            <a:spLocks noGrp="1"/>
          </p:cNvSpPr>
          <p:nvPr>
            <p:ph idx="4294967295"/>
          </p:nvPr>
        </p:nvSpPr>
        <p:spPr>
          <a:xfrm>
            <a:off x="0" y="1371600"/>
            <a:ext cx="9448800" cy="5181600"/>
          </a:xfrm>
        </p:spPr>
        <p:txBody>
          <a:bodyPr/>
          <a:lstStyle/>
          <a:p>
            <a:pPr eaLnBrk="1" hangingPunct="1">
              <a:spcBef>
                <a:spcPts val="0"/>
              </a:spcBef>
              <a:defRPr/>
            </a:pPr>
            <a:r>
              <a:rPr lang="ar-EG" sz="3600" b="1" dirty="0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1 – العناية بالأسلوبِ والحرصُ على فصاحةِ الُّلغةِ . </a:t>
            </a:r>
          </a:p>
          <a:p>
            <a:pPr eaLnBrk="1" hangingPunct="1">
              <a:spcBef>
                <a:spcPts val="0"/>
              </a:spcBef>
              <a:defRPr/>
            </a:pPr>
            <a:r>
              <a:rPr lang="ar-EG" sz="4000" b="1" dirty="0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2 – التَّأنُّقُ في صوغِ </a:t>
            </a:r>
            <a:r>
              <a:rPr lang="ar-EG" sz="4000" b="1" dirty="0" err="1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العبارةِ.</a:t>
            </a:r>
            <a:r>
              <a:rPr lang="ar-EG" sz="4000" b="1" dirty="0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 </a:t>
            </a:r>
          </a:p>
          <a:p>
            <a:pPr eaLnBrk="1" hangingPunct="1">
              <a:spcBef>
                <a:spcPts val="0"/>
              </a:spcBef>
              <a:defRPr/>
            </a:pPr>
            <a:r>
              <a:rPr lang="ar-EG" sz="4000" b="1" dirty="0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3 – الوضوح وإبانة الغامضِ لغويًّا . </a:t>
            </a:r>
          </a:p>
          <a:p>
            <a:pPr eaLnBrk="1" hangingPunct="1">
              <a:spcBef>
                <a:spcPts val="0"/>
              </a:spcBef>
              <a:defRPr/>
            </a:pPr>
            <a:r>
              <a:rPr lang="ar-EG" sz="4000" b="1" dirty="0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4 – الابتعادُ عن التَّعقيدِ ، وتجنُّبُ الإسرافِ </a:t>
            </a:r>
            <a:r>
              <a:rPr lang="ar-EG" sz="4000" b="1" dirty="0" err="1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العاطفيِّ ،.</a:t>
            </a:r>
            <a:r>
              <a:rPr lang="ar-EG" sz="4000" b="1" dirty="0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 </a:t>
            </a:r>
          </a:p>
          <a:p>
            <a:pPr eaLnBrk="1" hangingPunct="1">
              <a:spcBef>
                <a:spcPts val="0"/>
              </a:spcBef>
              <a:defRPr/>
            </a:pPr>
            <a:r>
              <a:rPr lang="ar-EG" sz="4000" b="1" dirty="0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5 – الاعتمادُ على الفلسفةِ </a:t>
            </a:r>
            <a:r>
              <a:rPr lang="ar-EG" sz="4000" b="1" dirty="0" err="1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العقليَّةِ ،.</a:t>
            </a:r>
            <a:r>
              <a:rPr lang="ar-EG" sz="4000" b="1" dirty="0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 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40" name="Slide Number Placeholder 3"/>
          <p:cNvSpPr>
            <a:spLocks noGrp="1"/>
          </p:cNvSpPr>
          <p:nvPr>
            <p:ph type="sldNum" sz="quarter" idx="10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A6BA66F2-2243-45B1-AF3A-B86521224B04}" type="slidenum">
              <a:rPr lang="en-US" smtClean="0"/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13</a:t>
            </a:fld>
            <a:endParaRPr lang="en-US" smtClean="0"/>
          </a:p>
        </p:txBody>
      </p:sp>
      <p:sp>
        <p:nvSpPr>
          <p:cNvPr id="18434" name="Title 1"/>
          <p:cNvSpPr>
            <a:spLocks noGrp="1"/>
          </p:cNvSpPr>
          <p:nvPr>
            <p:ph type="title" idx="4294967295"/>
          </p:nvPr>
        </p:nvSpPr>
        <p:spPr>
          <a:xfrm>
            <a:off x="0" y="228600"/>
            <a:ext cx="8915400" cy="1143000"/>
          </a:xfrm>
        </p:spPr>
        <p:txBody>
          <a:bodyPr/>
          <a:lstStyle/>
          <a:p>
            <a:pPr eaLnBrk="1" hangingPunct="1">
              <a:defRPr/>
            </a:pPr>
            <a:r>
              <a:rPr lang="ar-EG" b="1" dirty="0">
                <a:solidFill>
                  <a:schemeClr val="tx2">
                    <a:lumMod val="75000"/>
                  </a:schemeClr>
                </a:solidFill>
              </a:rPr>
              <a:t>تابعُ </a:t>
            </a:r>
            <a:r>
              <a:rPr lang="ar-EG" b="1" dirty="0" smtClean="0">
                <a:solidFill>
                  <a:schemeClr val="tx2">
                    <a:lumMod val="75000"/>
                  </a:schemeClr>
                </a:solidFill>
              </a:rPr>
              <a:t>سماتِ </a:t>
            </a:r>
            <a:r>
              <a:rPr lang="ar-EG" b="1" dirty="0">
                <a:solidFill>
                  <a:schemeClr val="tx2">
                    <a:lumMod val="75000"/>
                  </a:schemeClr>
                </a:solidFill>
              </a:rPr>
              <a:t>الأدبِ الكلاسيكيِّ :</a:t>
            </a:r>
            <a:endParaRPr lang="en-US" b="1" dirty="0" smtClean="0">
              <a:solidFill>
                <a:schemeClr val="tx2">
                  <a:lumMod val="75000"/>
                </a:schemeClr>
              </a:solidFill>
            </a:endParaRPr>
          </a:p>
        </p:txBody>
      </p:sp>
      <p:sp>
        <p:nvSpPr>
          <p:cNvPr id="18435" name="Content Placeholder 2"/>
          <p:cNvSpPr>
            <a:spLocks noGrp="1"/>
          </p:cNvSpPr>
          <p:nvPr>
            <p:ph idx="4294967295"/>
          </p:nvPr>
        </p:nvSpPr>
        <p:spPr>
          <a:xfrm>
            <a:off x="0" y="1371600"/>
            <a:ext cx="9144000" cy="4953000"/>
          </a:xfrm>
        </p:spPr>
        <p:txBody>
          <a:bodyPr/>
          <a:lstStyle/>
          <a:p>
            <a:pPr eaLnBrk="1" hangingPunct="1">
              <a:spcBef>
                <a:spcPts val="0"/>
              </a:spcBef>
              <a:defRPr/>
            </a:pPr>
            <a:r>
              <a:rPr lang="ar-EG" sz="3600" b="1" dirty="0" err="1">
                <a:solidFill>
                  <a:schemeClr val="tx1">
                    <a:lumMod val="95000"/>
                    <a:lumOff val="5000"/>
                  </a:schemeClr>
                </a:solidFill>
              </a:rPr>
              <a:t>6 </a:t>
            </a:r>
            <a:r>
              <a:rPr lang="ar-EG" sz="3600" b="1" dirty="0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–رواجُ </a:t>
            </a:r>
            <a:r>
              <a:rPr lang="ar-EG" sz="3600" b="1" dirty="0">
                <a:solidFill>
                  <a:schemeClr val="tx1">
                    <a:lumMod val="95000"/>
                    <a:lumOff val="5000"/>
                  </a:schemeClr>
                </a:solidFill>
              </a:rPr>
              <a:t>الأدبِ الموضوعيِّ . </a:t>
            </a:r>
          </a:p>
          <a:p>
            <a:pPr eaLnBrk="1" hangingPunct="1">
              <a:spcBef>
                <a:spcPts val="0"/>
              </a:spcBef>
              <a:defRPr/>
            </a:pPr>
            <a:r>
              <a:rPr lang="ar-EG" sz="3600" b="1" dirty="0">
                <a:solidFill>
                  <a:schemeClr val="tx1">
                    <a:lumMod val="95000"/>
                    <a:lumOff val="5000"/>
                  </a:schemeClr>
                </a:solidFill>
              </a:rPr>
              <a:t>7 – التَّعبيرُ عن حاجات الطَّبقةِ الأرستقراطيَّةِ . </a:t>
            </a:r>
          </a:p>
          <a:p>
            <a:pPr eaLnBrk="1" hangingPunct="1">
              <a:spcBef>
                <a:spcPts val="0"/>
              </a:spcBef>
              <a:defRPr/>
            </a:pPr>
            <a:r>
              <a:rPr lang="ar-EG" sz="3600" b="1" dirty="0">
                <a:solidFill>
                  <a:schemeClr val="tx1">
                    <a:lumMod val="95000"/>
                    <a:lumOff val="5000"/>
                  </a:schemeClr>
                </a:solidFill>
              </a:rPr>
              <a:t>8 – محاكاةُ القدماءِ والالتزامُ </a:t>
            </a:r>
            <a:r>
              <a:rPr lang="ar-SA" sz="3600" b="1" dirty="0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ب</a:t>
            </a:r>
            <a:r>
              <a:rPr lang="ar-EG" sz="3600" b="1" dirty="0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قواعدهم </a:t>
            </a:r>
            <a:r>
              <a:rPr lang="ar-EG" sz="3600" b="1" dirty="0">
                <a:solidFill>
                  <a:schemeClr val="tx1">
                    <a:lumMod val="95000"/>
                    <a:lumOff val="5000"/>
                  </a:schemeClr>
                </a:solidFill>
              </a:rPr>
              <a:t>في الإبداعِ الأدبيِّ . </a:t>
            </a:r>
          </a:p>
          <a:p>
            <a:pPr eaLnBrk="1" hangingPunct="1">
              <a:spcBef>
                <a:spcPts val="0"/>
              </a:spcBef>
              <a:defRPr/>
            </a:pPr>
            <a:r>
              <a:rPr lang="ar-EG" sz="3600" b="1" dirty="0">
                <a:solidFill>
                  <a:schemeClr val="tx1">
                    <a:lumMod val="95000"/>
                    <a:lumOff val="5000"/>
                  </a:schemeClr>
                </a:solidFill>
              </a:rPr>
              <a:t>9 – اقتباسُ الموضوعاتِ </a:t>
            </a:r>
            <a:r>
              <a:rPr lang="ar-EG" sz="3600" b="1" dirty="0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من </a:t>
            </a:r>
            <a:r>
              <a:rPr lang="ar-EG" sz="3600" b="1" dirty="0">
                <a:solidFill>
                  <a:schemeClr val="tx1">
                    <a:lumMod val="95000"/>
                    <a:lumOff val="5000"/>
                  </a:schemeClr>
                </a:solidFill>
              </a:rPr>
              <a:t>التَّاريخِ القديمِ . </a:t>
            </a:r>
          </a:p>
          <a:p>
            <a:pPr eaLnBrk="1" hangingPunct="1">
              <a:spcBef>
                <a:spcPts val="0"/>
              </a:spcBef>
              <a:defRPr/>
            </a:pPr>
            <a:r>
              <a:rPr lang="ar-EG" sz="3600" b="1" dirty="0">
                <a:solidFill>
                  <a:schemeClr val="tx1">
                    <a:lumMod val="95000"/>
                    <a:lumOff val="5000"/>
                  </a:schemeClr>
                </a:solidFill>
              </a:rPr>
              <a:t>10 – ربطُ الأدبِ بالمبدأِ الخلقيِّ وتوظيفُهُ في الغاياتِ </a:t>
            </a:r>
            <a:r>
              <a:rPr lang="ar-EG" sz="3600" b="1" dirty="0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التَّعليميَّة</a:t>
            </a:r>
          </a:p>
          <a:p>
            <a:pPr eaLnBrk="1" hangingPunct="1">
              <a:spcBef>
                <a:spcPts val="0"/>
              </a:spcBef>
              <a:defRPr/>
            </a:pPr>
            <a:r>
              <a:rPr lang="ar-EG" sz="3600" b="1" dirty="0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11 – اِحترامُ الأعرافِ والقوانينِ الاجتماعيَّةِ السَّائدةِ . </a:t>
            </a:r>
            <a:endParaRPr lang="en-US" sz="3600" b="1" dirty="0">
              <a:solidFill>
                <a:schemeClr val="tx1">
                  <a:lumMod val="95000"/>
                  <a:lumOff val="5000"/>
                </a:schemeClr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عنصر نائب لرقم الشريحة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68BA5613-1BB2-4168-9E83-1939F6AB8277}" type="slidenum">
              <a:rPr lang="en-US" smtClean="0"/>
              <a:pPr>
                <a:defRPr/>
              </a:pPr>
              <a:t>14</a:t>
            </a:fld>
            <a:endParaRPr lang="en-US"/>
          </a:p>
        </p:txBody>
      </p:sp>
      <p:sp>
        <p:nvSpPr>
          <p:cNvPr id="2" name="عنوان 1"/>
          <p:cNvSpPr>
            <a:spLocks noGrp="1"/>
          </p:cNvSpPr>
          <p:nvPr>
            <p:ph type="title" idx="4294967295"/>
          </p:nvPr>
        </p:nvSpPr>
        <p:spPr>
          <a:xfrm>
            <a:off x="0" y="274638"/>
            <a:ext cx="9410700" cy="1143000"/>
          </a:xfrm>
        </p:spPr>
        <p:txBody>
          <a:bodyPr/>
          <a:lstStyle/>
          <a:p>
            <a:pPr>
              <a:spcBef>
                <a:spcPts val="0"/>
              </a:spcBef>
              <a:defRPr/>
            </a:pPr>
            <a:r>
              <a:rPr lang="ar-EG" sz="3000" b="1" dirty="0" smtClean="0">
                <a:solidFill>
                  <a:schemeClr val="accent1">
                    <a:lumMod val="50000"/>
                  </a:schemeClr>
                </a:solidFill>
              </a:rPr>
              <a:t> ا</a:t>
            </a:r>
            <a:r>
              <a:rPr lang="ar-EG" b="1" dirty="0" smtClean="0">
                <a:solidFill>
                  <a:schemeClr val="accent1">
                    <a:lumMod val="50000"/>
                  </a:schemeClr>
                </a:solidFill>
              </a:rPr>
              <a:t>لملهاة </a:t>
            </a:r>
            <a:r>
              <a:rPr lang="ar-EG" b="1" dirty="0">
                <a:solidFill>
                  <a:schemeClr val="accent1">
                    <a:lumMod val="50000"/>
                  </a:schemeClr>
                </a:solidFill>
              </a:rPr>
              <a:t>ومحو الذَّاتيَّةِ عنَ الكلاسيكيِّينَ :</a:t>
            </a:r>
            <a:r>
              <a:rPr lang="ar-EG" b="1" dirty="0">
                <a:solidFill>
                  <a:schemeClr val="tx1">
                    <a:lumMod val="85000"/>
                    <a:lumOff val="15000"/>
                  </a:schemeClr>
                </a:solidFill>
              </a:rPr>
              <a:t> </a:t>
            </a:r>
            <a:endParaRPr lang="en-US" b="1" dirty="0">
              <a:solidFill>
                <a:schemeClr val="tx1">
                  <a:lumMod val="85000"/>
                  <a:lumOff val="15000"/>
                </a:schemeClr>
              </a:solidFill>
            </a:endParaRPr>
          </a:p>
        </p:txBody>
      </p:sp>
      <p:sp>
        <p:nvSpPr>
          <p:cNvPr id="3" name="عنصر نائب للمحتوى 2"/>
          <p:cNvSpPr>
            <a:spLocks noGrp="1"/>
          </p:cNvSpPr>
          <p:nvPr>
            <p:ph idx="4294967295"/>
          </p:nvPr>
        </p:nvSpPr>
        <p:spPr>
          <a:xfrm>
            <a:off x="0" y="1371600"/>
            <a:ext cx="9410700" cy="4953000"/>
          </a:xfrm>
        </p:spPr>
        <p:txBody>
          <a:bodyPr/>
          <a:lstStyle/>
          <a:p>
            <a:r>
              <a:rPr lang="ar-EG" sz="3600" b="1" u="sng" dirty="0" smtClean="0"/>
              <a:t>س – ماذا عن الملهاةِ عندَ الكلاسيكيِّينَ ؟ </a:t>
            </a:r>
          </a:p>
          <a:p>
            <a:r>
              <a:rPr lang="ar-EG" sz="3600" b="1" dirty="0" smtClean="0"/>
              <a:t>ج – تبدو الملهاةُ عندَ الكلاسيكيِّينَ إرضاءً للسَّادةِ قبلَ البرجوازيِّينَ وسواد الشَّعبِ آنذاكَ، إذ كان كلُّ همِّ الكلاسيكيِّينَ أن يرضوا السَّادةَ قبل العامة وسواد الشَّعبِ . </a:t>
            </a:r>
          </a:p>
          <a:p>
            <a:r>
              <a:rPr lang="ar-EG" sz="3600" b="1" dirty="0" smtClean="0"/>
              <a:t> </a:t>
            </a:r>
          </a:p>
          <a:p>
            <a:r>
              <a:rPr lang="ar-EG" sz="3600" b="1" u="sng" dirty="0" smtClean="0"/>
              <a:t>س – وماذا عن الذَّاتيَّةِ في عُرْفِ الكلاسيكيِّينَ ؟ </a:t>
            </a:r>
          </a:p>
          <a:p>
            <a:r>
              <a:rPr lang="ar-EG" sz="3600" b="1" dirty="0" smtClean="0"/>
              <a:t>ج – لقدِ انمحت الذَّاتيةُ تحتَ ما يُسمَّى بـ « سلطانِ المجتمعِ الأرستقراطيِّ » .  </a:t>
            </a:r>
            <a:endParaRPr lang="en-US" sz="3600" b="1" dirty="0"/>
          </a:p>
        </p:txBody>
      </p:sp>
    </p:spTree>
    <p:extLst>
      <p:ext uri="{BB962C8B-B14F-4D97-AF65-F5344CB8AC3E}">
        <p14:creationId xmlns="" xmlns:p14="http://schemas.microsoft.com/office/powerpoint/2010/main" val="3020773278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عنصر نائب لرقم الشريحة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68BA5613-1BB2-4168-9E83-1939F6AB8277}" type="slidenum">
              <a:rPr lang="en-US" smtClean="0"/>
              <a:pPr>
                <a:defRPr/>
              </a:pPr>
              <a:t>15</a:t>
            </a:fld>
            <a:endParaRPr lang="en-US"/>
          </a:p>
        </p:txBody>
      </p:sp>
      <p:sp>
        <p:nvSpPr>
          <p:cNvPr id="2" name="عنوان 1"/>
          <p:cNvSpPr>
            <a:spLocks noGrp="1"/>
          </p:cNvSpPr>
          <p:nvPr>
            <p:ph type="title" idx="4294967295"/>
          </p:nvPr>
        </p:nvSpPr>
        <p:spPr>
          <a:xfrm>
            <a:off x="0" y="274638"/>
            <a:ext cx="9410700" cy="1143000"/>
          </a:xfrm>
        </p:spPr>
        <p:txBody>
          <a:bodyPr/>
          <a:lstStyle/>
          <a:p>
            <a:r>
              <a:rPr lang="ar-EG" b="1" dirty="0" smtClean="0"/>
              <a:t>الكلاسيكيَّةُ ودورُها في الحياةِ الأدبيَّة والنَّقديَّة : </a:t>
            </a:r>
            <a:endParaRPr lang="en-US" b="1" dirty="0"/>
          </a:p>
        </p:txBody>
      </p:sp>
      <p:sp>
        <p:nvSpPr>
          <p:cNvPr id="3" name="عنصر نائب للمحتوى 2"/>
          <p:cNvSpPr>
            <a:spLocks noGrp="1"/>
          </p:cNvSpPr>
          <p:nvPr>
            <p:ph idx="4294967295"/>
          </p:nvPr>
        </p:nvSpPr>
        <p:spPr>
          <a:xfrm>
            <a:off x="0" y="1371600"/>
            <a:ext cx="9410700" cy="4953000"/>
          </a:xfrm>
        </p:spPr>
        <p:txBody>
          <a:bodyPr/>
          <a:lstStyle/>
          <a:p>
            <a:r>
              <a:rPr lang="ar-EG" b="1" u="sng" dirty="0" smtClean="0"/>
              <a:t>س - هل كان لأدب الكلاسيكيِّينَ دورٌ في الحياتينِ : الأدبيَّةِ والنَّقديَّةِ ؟ </a:t>
            </a:r>
          </a:p>
          <a:p>
            <a:r>
              <a:rPr lang="ar-EG" b="1" dirty="0" smtClean="0"/>
              <a:t>ج – نعمٌ ، لقد ساعدَ أدبُ الكلاسيكيِّينَ على دعمِ القيمِ والتَّقاليدِ السائدةِ في الواقع الكلاسيكيِّ المعاشِ آنذاك . </a:t>
            </a:r>
          </a:p>
          <a:p>
            <a:r>
              <a:rPr lang="ar-EG" dirty="0" smtClean="0"/>
              <a:t>  </a:t>
            </a:r>
          </a:p>
          <a:p>
            <a:r>
              <a:rPr lang="ar-EG" b="1" u="sng" dirty="0" smtClean="0"/>
              <a:t>س – هل كانت الكلاسيكيَّة نتاجًا لواقعها آنذاكَ ؟ </a:t>
            </a:r>
          </a:p>
          <a:p>
            <a:r>
              <a:rPr lang="ar-EG" b="1" dirty="0" smtClean="0"/>
              <a:t>ج نعمٌ ، كانت الكلاسيكيَّةُ نتاجَ واقِعهَا، ذلك الواقعُ الَّذي يبدو شديدَ الاحترامِ لنظامِهِ السِّياسيِّ والاجتماعيِّ بكلِّ طبقاتِهِ الثَّقافيَّةِ والمعرفيَّةِ، ومن ثمَّ يمكنُ أن نقولَ : « إنَّ الكلاسيكيَّةَ هِيَ أرستقراطيَّةُ الأدبِ والنَّقدِ الموازيةُ تمامًا لأرستقراطِيَّةِ المجتمعِ » </a:t>
            </a:r>
            <a:r>
              <a:rPr lang="ar-EG" dirty="0" smtClean="0"/>
              <a:t>.   </a:t>
            </a:r>
            <a:endParaRPr lang="en-US" dirty="0"/>
          </a:p>
        </p:txBody>
      </p:sp>
    </p:spTree>
    <p:extLst>
      <p:ext uri="{BB962C8B-B14F-4D97-AF65-F5344CB8AC3E}">
        <p14:creationId xmlns="" xmlns:p14="http://schemas.microsoft.com/office/powerpoint/2010/main" val="2024228804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6" name="Slide Number Placeholder 3"/>
          <p:cNvSpPr>
            <a:spLocks noGrp="1"/>
          </p:cNvSpPr>
          <p:nvPr>
            <p:ph type="sldNum" sz="quarter" idx="10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D73510CB-DC0E-4C0D-B904-D83330017455}" type="slidenum">
              <a:rPr lang="en-US" smtClean="0"/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16</a:t>
            </a:fld>
            <a:endParaRPr lang="en-US" smtClean="0"/>
          </a:p>
        </p:txBody>
      </p:sp>
      <p:sp>
        <p:nvSpPr>
          <p:cNvPr id="8194" name="Title 1"/>
          <p:cNvSpPr>
            <a:spLocks noGrp="1"/>
          </p:cNvSpPr>
          <p:nvPr>
            <p:ph type="title" idx="4294967295"/>
          </p:nvPr>
        </p:nvSpPr>
        <p:spPr>
          <a:xfrm>
            <a:off x="0" y="228600"/>
            <a:ext cx="8915400" cy="1143000"/>
          </a:xfrm>
        </p:spPr>
        <p:txBody>
          <a:bodyPr/>
          <a:lstStyle/>
          <a:p>
            <a:pPr eaLnBrk="1" hangingPunct="1">
              <a:defRPr/>
            </a:pPr>
            <a:r>
              <a:rPr lang="ar-SA" sz="4000" b="1" dirty="0" smtClean="0">
                <a:solidFill>
                  <a:schemeClr val="tx2">
                    <a:lumMod val="75000"/>
                  </a:schemeClr>
                </a:solidFill>
              </a:rPr>
              <a:t>عمر تلك الكلاسيكية واستعادتها للفلسفة </a:t>
            </a:r>
            <a:r>
              <a:rPr lang="ar-SA" sz="4000" b="1" dirty="0" err="1" smtClean="0">
                <a:solidFill>
                  <a:schemeClr val="tx2">
                    <a:lumMod val="75000"/>
                  </a:schemeClr>
                </a:solidFill>
              </a:rPr>
              <a:t>الأرسطية</a:t>
            </a:r>
            <a:r>
              <a:rPr lang="ar-SA" sz="4000" b="1" dirty="0" smtClean="0">
                <a:solidFill>
                  <a:schemeClr val="tx2">
                    <a:lumMod val="75000"/>
                  </a:schemeClr>
                </a:solidFill>
              </a:rPr>
              <a:t> :  </a:t>
            </a:r>
            <a:endParaRPr lang="en-US" sz="4000" b="1" dirty="0" smtClean="0">
              <a:solidFill>
                <a:schemeClr val="tx2">
                  <a:lumMod val="75000"/>
                </a:schemeClr>
              </a:solidFill>
            </a:endParaRPr>
          </a:p>
        </p:txBody>
      </p:sp>
      <p:sp>
        <p:nvSpPr>
          <p:cNvPr id="8195" name="Content Placeholder 2"/>
          <p:cNvSpPr>
            <a:spLocks noGrp="1"/>
          </p:cNvSpPr>
          <p:nvPr>
            <p:ph idx="4294967295"/>
          </p:nvPr>
        </p:nvSpPr>
        <p:spPr>
          <a:xfrm>
            <a:off x="0" y="1371600"/>
            <a:ext cx="9448800" cy="5029200"/>
          </a:xfrm>
        </p:spPr>
        <p:txBody>
          <a:bodyPr/>
          <a:lstStyle/>
          <a:p>
            <a:pPr eaLnBrk="1" hangingPunct="1"/>
            <a:r>
              <a:rPr lang="ar-SA" sz="3600" b="1" u="sng" dirty="0" smtClean="0">
                <a:cs typeface="Arial" pitchFamily="34" charset="0"/>
              </a:rPr>
              <a:t>س – كم سادتِ الكلاسيكيَّةُ مِنَ الزَّمانِ ؟</a:t>
            </a:r>
          </a:p>
          <a:p>
            <a:pPr eaLnBrk="1" hangingPunct="1"/>
            <a:r>
              <a:rPr lang="ar-SA" sz="3600" b="1" dirty="0" smtClean="0">
                <a:cs typeface="Arial" pitchFamily="34" charset="0"/>
              </a:rPr>
              <a:t>ج - </a:t>
            </a:r>
            <a:r>
              <a:rPr lang="ar-SA" sz="3600" b="1" dirty="0">
                <a:cs typeface="Arial" pitchFamily="34" charset="0"/>
              </a:rPr>
              <a:t>سادتِ الكلاسيكيَّةُ </a:t>
            </a:r>
            <a:r>
              <a:rPr lang="ar-SA" sz="3600" b="1" dirty="0" smtClean="0">
                <a:cs typeface="Arial" pitchFamily="34" charset="0"/>
              </a:rPr>
              <a:t>من القرن السَّادسِ عشر الميلاديِّ </a:t>
            </a:r>
            <a:r>
              <a:rPr lang="ar-SA" b="1" dirty="0" smtClean="0">
                <a:cs typeface="Arial" pitchFamily="34" charset="0"/>
              </a:rPr>
              <a:t>إلى القرنِ الثَّامنِ عشر الميلاديِّ) . </a:t>
            </a:r>
            <a:endParaRPr lang="ar-SA" b="1" dirty="0">
              <a:cs typeface="Arial" pitchFamily="34" charset="0"/>
            </a:endParaRPr>
          </a:p>
          <a:p>
            <a:pPr eaLnBrk="1" hangingPunct="1"/>
            <a:r>
              <a:rPr lang="ar-SA" sz="3600" b="1" u="sng" dirty="0" smtClean="0">
                <a:cs typeface="Arial" pitchFamily="34" charset="0"/>
              </a:rPr>
              <a:t>س – هل اِستعادتِ الفلسفةُ « </a:t>
            </a:r>
            <a:r>
              <a:rPr lang="ar-SA" sz="3600" b="1" u="sng" dirty="0" err="1" smtClean="0">
                <a:cs typeface="Arial" pitchFamily="34" charset="0"/>
              </a:rPr>
              <a:t>الأرسطيَّةُ</a:t>
            </a:r>
            <a:r>
              <a:rPr lang="ar-SA" sz="3600" b="1" u="sng" dirty="0" smtClean="0">
                <a:cs typeface="Arial" pitchFamily="34" charset="0"/>
              </a:rPr>
              <a:t> » بريقها في الأدب والنَّقدِ من خلالِ تلك المدرسةِ الكلاسيكيَّةِ ؟ </a:t>
            </a:r>
          </a:p>
          <a:p>
            <a:pPr eaLnBrk="1" hangingPunct="1"/>
            <a:r>
              <a:rPr lang="ar-SA" b="1" dirty="0" smtClean="0">
                <a:cs typeface="Arial" pitchFamily="34" charset="0"/>
              </a:rPr>
              <a:t>ج – نعمٌ ، لقدِ اِستعادتِ الفلسفةُ « </a:t>
            </a:r>
            <a:r>
              <a:rPr lang="ar-SA" b="1" dirty="0" err="1" smtClean="0">
                <a:cs typeface="Arial" pitchFamily="34" charset="0"/>
              </a:rPr>
              <a:t>الأرسطيَّةُ </a:t>
            </a:r>
            <a:r>
              <a:rPr lang="ar-SA" b="1" dirty="0" smtClean="0">
                <a:cs typeface="Arial" pitchFamily="34" charset="0"/>
              </a:rPr>
              <a:t>» بريقَهَا من جديدٍ في الأدبِ والنَّقدِ من خلالِ تلك المدرسةِ الكلاسيكيَّةِ . </a:t>
            </a:r>
            <a:endParaRPr lang="en-US" b="1" dirty="0" smtClean="0">
              <a:cs typeface="Arial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20" name="Slide Number Placeholder 3"/>
          <p:cNvSpPr>
            <a:spLocks noGrp="1"/>
          </p:cNvSpPr>
          <p:nvPr>
            <p:ph type="sldNum" sz="quarter" idx="10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FC7D6250-DD5F-4026-A59B-44128EE1D9B7}" type="slidenum">
              <a:rPr lang="en-US" smtClean="0"/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17</a:t>
            </a:fld>
            <a:endParaRPr lang="en-US" smtClean="0"/>
          </a:p>
        </p:txBody>
      </p:sp>
      <p:sp>
        <p:nvSpPr>
          <p:cNvPr id="9218" name="Title 1"/>
          <p:cNvSpPr>
            <a:spLocks noGrp="1"/>
          </p:cNvSpPr>
          <p:nvPr>
            <p:ph type="title" idx="4294967295"/>
          </p:nvPr>
        </p:nvSpPr>
        <p:spPr>
          <a:xfrm>
            <a:off x="0" y="274638"/>
            <a:ext cx="9410700" cy="1096962"/>
          </a:xfrm>
        </p:spPr>
        <p:txBody>
          <a:bodyPr/>
          <a:lstStyle/>
          <a:p>
            <a:pPr eaLnBrk="1" hangingPunct="1">
              <a:defRPr/>
            </a:pPr>
            <a:r>
              <a:rPr lang="ar-SA" sz="4000" b="1" dirty="0" smtClean="0">
                <a:solidFill>
                  <a:schemeClr val="tx2">
                    <a:lumMod val="75000"/>
                  </a:schemeClr>
                </a:solidFill>
              </a:rPr>
              <a:t>- الكلاسيكيَّةُ الأوربيَّة وفاعليَّتُها في الأجناسِ الأدبيَّةِ : </a:t>
            </a:r>
            <a:endParaRPr lang="en-US" sz="4000" b="1" dirty="0" smtClean="0">
              <a:solidFill>
                <a:schemeClr val="tx2">
                  <a:lumMod val="75000"/>
                </a:schemeClr>
              </a:solidFill>
            </a:endParaRPr>
          </a:p>
        </p:txBody>
      </p:sp>
      <p:sp>
        <p:nvSpPr>
          <p:cNvPr id="9219" name="Content Placeholder 2"/>
          <p:cNvSpPr>
            <a:spLocks noGrp="1"/>
          </p:cNvSpPr>
          <p:nvPr>
            <p:ph idx="4294967295"/>
          </p:nvPr>
        </p:nvSpPr>
        <p:spPr>
          <a:xfrm>
            <a:off x="0" y="1371600"/>
            <a:ext cx="9410700" cy="5029200"/>
          </a:xfrm>
        </p:spPr>
        <p:txBody>
          <a:bodyPr/>
          <a:lstStyle/>
          <a:p>
            <a:pPr eaLnBrk="1" hangingPunct="1">
              <a:buFont typeface="Arial" charset="0"/>
              <a:buNone/>
              <a:defRPr/>
            </a:pPr>
            <a:r>
              <a:rPr lang="ar-SA" b="1" u="sng" dirty="0" smtClean="0"/>
              <a:t>س – ما الَّذي اِحتذَتهُ أوروبَّا من الآدابِ آنذاكَ ؟ </a:t>
            </a:r>
          </a:p>
          <a:p>
            <a:pPr eaLnBrk="1" hangingPunct="1">
              <a:buFont typeface="Arial" charset="0"/>
              <a:buNone/>
              <a:defRPr/>
            </a:pPr>
            <a:r>
              <a:rPr lang="ar-SA" b="1" dirty="0" smtClean="0"/>
              <a:t>ج – لقدِ اتَّجهت أوروبَّا إلى اِحتذاءِ الأدبِ « الإغريقيِّ » و « الرُّومانيِّ » اِحتذَاءً </a:t>
            </a:r>
            <a:r>
              <a:rPr lang="ar-SA" b="1" dirty="0" err="1" smtClean="0"/>
              <a:t>مباشرًا.</a:t>
            </a:r>
            <a:r>
              <a:rPr lang="ar-SA" b="1" dirty="0" smtClean="0"/>
              <a:t> </a:t>
            </a:r>
          </a:p>
          <a:p>
            <a:pPr eaLnBrk="1" hangingPunct="1">
              <a:buFont typeface="Arial" charset="0"/>
              <a:buNone/>
              <a:defRPr/>
            </a:pPr>
            <a:r>
              <a:rPr lang="ar-SA" b="1" dirty="0" smtClean="0"/>
              <a:t> </a:t>
            </a:r>
          </a:p>
          <a:p>
            <a:pPr eaLnBrk="1" hangingPunct="1">
              <a:buFont typeface="Arial" charset="0"/>
              <a:buNone/>
              <a:defRPr/>
            </a:pPr>
            <a:r>
              <a:rPr lang="ar-SA" b="1" u="sng" dirty="0" smtClean="0"/>
              <a:t>س – كيفَ اعتمدتِ الكلاسيكيَّةُ التَّراتبَ القيميَّ للشِّعرِ ؟ </a:t>
            </a:r>
          </a:p>
          <a:p>
            <a:pPr eaLnBrk="1" hangingPunct="1">
              <a:defRPr/>
            </a:pPr>
            <a:r>
              <a:rPr lang="ar-SA" b="1" dirty="0" smtClean="0"/>
              <a:t>ج - حينما أخضعت نصوصَهَا الإبداعيَّةَ للمبادئِ الفنِّيَّةِ لذلك الأدبُ بوحي الفطرةِ ، وأكَّدت الفروقَ النَّوعيَّةَ بينَ الأجناسِ الأدبيَّةِ، وراحت تحدِّدُ عناصرَهَا الفنِّيَّةَ تحديدًا </a:t>
            </a:r>
            <a:r>
              <a:rPr lang="ar-SA" b="1" dirty="0" err="1" smtClean="0"/>
              <a:t>صارمًا.</a:t>
            </a:r>
            <a:r>
              <a:rPr lang="ar-SA" b="1" dirty="0" smtClean="0"/>
              <a:t> </a:t>
            </a:r>
            <a:endParaRPr lang="en-US" b="1" dirty="0" smtClean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8" name="Slide Number Placeholder 3"/>
          <p:cNvSpPr>
            <a:spLocks noGrp="1"/>
          </p:cNvSpPr>
          <p:nvPr>
            <p:ph type="sldNum" sz="quarter" idx="10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20254BD4-8A29-4BD5-B93A-6D76AFF2D2EA}" type="slidenum">
              <a:rPr lang="en-US" smtClean="0"/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18</a:t>
            </a:fld>
            <a:endParaRPr lang="en-US" smtClean="0"/>
          </a:p>
        </p:txBody>
      </p:sp>
      <p:sp>
        <p:nvSpPr>
          <p:cNvPr id="11266" name="Title 1"/>
          <p:cNvSpPr>
            <a:spLocks noGrp="1"/>
          </p:cNvSpPr>
          <p:nvPr>
            <p:ph type="title" idx="4294967295"/>
          </p:nvPr>
        </p:nvSpPr>
        <p:spPr>
          <a:xfrm>
            <a:off x="0" y="0"/>
            <a:ext cx="9372600" cy="1371600"/>
          </a:xfrm>
        </p:spPr>
        <p:txBody>
          <a:bodyPr/>
          <a:lstStyle/>
          <a:p>
            <a:pPr eaLnBrk="1" hangingPunct="1">
              <a:defRPr/>
            </a:pPr>
            <a:r>
              <a:rPr lang="ar-SA" sz="5400" b="1" dirty="0" smtClean="0">
                <a:solidFill>
                  <a:schemeClr val="tx2">
                    <a:lumMod val="75000"/>
                  </a:schemeClr>
                </a:solidFill>
              </a:rPr>
              <a:t/>
            </a:r>
            <a:br>
              <a:rPr lang="ar-SA" sz="5400" b="1" dirty="0" smtClean="0">
                <a:solidFill>
                  <a:schemeClr val="tx2">
                    <a:lumMod val="75000"/>
                  </a:schemeClr>
                </a:solidFill>
              </a:rPr>
            </a:br>
            <a:r>
              <a:rPr lang="ar-SA" sz="3600" b="1" dirty="0" smtClean="0">
                <a:solidFill>
                  <a:schemeClr val="tx2">
                    <a:lumMod val="75000"/>
                  </a:schemeClr>
                </a:solidFill>
              </a:rPr>
              <a:t>- </a:t>
            </a:r>
            <a:r>
              <a:rPr lang="ar-SA" sz="3600" b="1" dirty="0">
                <a:solidFill>
                  <a:schemeClr val="tx2">
                    <a:lumMod val="75000"/>
                  </a:schemeClr>
                </a:solidFill>
              </a:rPr>
              <a:t>تابعُ الكلاسيكيَّةِ الأوربيَّةِ وفاعليَّتِها في الأجناسِ الأدبيَّةِ</a:t>
            </a:r>
            <a:r>
              <a:rPr lang="ar-SA" sz="4000" b="1" dirty="0">
                <a:solidFill>
                  <a:schemeClr val="tx2">
                    <a:lumMod val="75000"/>
                  </a:schemeClr>
                </a:solidFill>
              </a:rPr>
              <a:t> : </a:t>
            </a:r>
            <a:r>
              <a:rPr lang="ar-SA" sz="5400" b="1" dirty="0">
                <a:solidFill>
                  <a:schemeClr val="tx1">
                    <a:lumMod val="85000"/>
                    <a:lumOff val="15000"/>
                  </a:schemeClr>
                </a:solidFill>
              </a:rPr>
              <a:t/>
            </a:r>
            <a:br>
              <a:rPr lang="ar-SA" sz="5400" b="1" dirty="0">
                <a:solidFill>
                  <a:schemeClr val="tx1">
                    <a:lumMod val="85000"/>
                    <a:lumOff val="15000"/>
                  </a:schemeClr>
                </a:solidFill>
              </a:rPr>
            </a:br>
            <a:endParaRPr lang="en-US" sz="5400" b="1" dirty="0" smtClean="0">
              <a:solidFill>
                <a:schemeClr val="tx2">
                  <a:lumMod val="75000"/>
                </a:schemeClr>
              </a:solidFill>
            </a:endParaRPr>
          </a:p>
        </p:txBody>
      </p:sp>
      <p:sp>
        <p:nvSpPr>
          <p:cNvPr id="11267" name="Content Placeholder 2"/>
          <p:cNvSpPr>
            <a:spLocks noGrp="1"/>
          </p:cNvSpPr>
          <p:nvPr>
            <p:ph idx="4294967295"/>
          </p:nvPr>
        </p:nvSpPr>
        <p:spPr>
          <a:xfrm>
            <a:off x="0" y="1371600"/>
            <a:ext cx="9410700" cy="4953000"/>
          </a:xfrm>
        </p:spPr>
        <p:txBody>
          <a:bodyPr/>
          <a:lstStyle/>
          <a:p>
            <a:pPr eaLnBrk="1" hangingPunct="1"/>
            <a:endParaRPr lang="ar-SA" b="1" dirty="0" smtClean="0">
              <a:cs typeface="Arial" pitchFamily="34" charset="0"/>
            </a:endParaRPr>
          </a:p>
          <a:p>
            <a:pPr eaLnBrk="1" hangingPunct="1"/>
            <a:r>
              <a:rPr lang="ar-SA" b="1" u="sng" dirty="0" smtClean="0">
                <a:cs typeface="Arial" pitchFamily="34" charset="0"/>
              </a:rPr>
              <a:t>س أجْمِلْ ( أَجْمِلِي ) هذا التَّراتبَ القِيمِيَّ للشِّعرِ من الوجهةِ الكلاسيكيَّةِ ؟ </a:t>
            </a:r>
          </a:p>
          <a:p>
            <a:pPr eaLnBrk="1" hangingPunct="1"/>
            <a:r>
              <a:rPr lang="ar-SA" b="1" dirty="0" smtClean="0">
                <a:cs typeface="Arial" pitchFamily="34" charset="0"/>
              </a:rPr>
              <a:t>ج – لقد وضعت الكلاسيكيَّةُ الشِّعرَ الموضوعيَّ في المرتبةِ الأولى ، ثُمَّ يتبعُهُ بمراحلَ لاحقةٍ ومتأخِّرةٍ ومتباعدةٍ الشِّعرُ الغِنائيُّ </a:t>
            </a:r>
            <a:r>
              <a:rPr lang="ar-SA" b="1" dirty="0" err="1" smtClean="0">
                <a:cs typeface="Arial" pitchFamily="34" charset="0"/>
              </a:rPr>
              <a:t>.</a:t>
            </a:r>
            <a:r>
              <a:rPr lang="ar-SA" b="1" dirty="0" smtClean="0">
                <a:cs typeface="Arial" pitchFamily="34" charset="0"/>
              </a:rPr>
              <a:t>  </a:t>
            </a:r>
          </a:p>
          <a:p>
            <a:pPr eaLnBrk="1" hangingPunct="1"/>
            <a:r>
              <a:rPr lang="ar-SA" b="1" u="sng" dirty="0" smtClean="0">
                <a:cs typeface="Arial" pitchFamily="34" charset="0"/>
              </a:rPr>
              <a:t>س – لماذا وضعتِ الكلاسيكيَّةُ الشِّعرَ الموضوعيَّ في المرتبةِ </a:t>
            </a:r>
            <a:r>
              <a:rPr lang="ar-SA" b="1" u="sng" dirty="0" err="1" smtClean="0">
                <a:cs typeface="Arial" pitchFamily="34" charset="0"/>
              </a:rPr>
              <a:t>الأولى</a:t>
            </a:r>
            <a:r>
              <a:rPr lang="ar-SA" b="1" dirty="0" err="1" smtClean="0">
                <a:cs typeface="Arial" pitchFamily="34" charset="0"/>
              </a:rPr>
              <a:t>؟</a:t>
            </a:r>
            <a:r>
              <a:rPr lang="ar-SA" b="1" dirty="0" smtClean="0">
                <a:cs typeface="Arial" pitchFamily="34" charset="0"/>
              </a:rPr>
              <a:t> </a:t>
            </a:r>
          </a:p>
          <a:p>
            <a:pPr eaLnBrk="1" hangingPunct="1"/>
            <a:r>
              <a:rPr lang="ar-SA" b="1" dirty="0" smtClean="0">
                <a:cs typeface="Arial" pitchFamily="34" charset="0"/>
              </a:rPr>
              <a:t>ج - </a:t>
            </a:r>
            <a:r>
              <a:rPr lang="ar-SA" b="1" dirty="0">
                <a:cs typeface="Arial" pitchFamily="34" charset="0"/>
              </a:rPr>
              <a:t>وضعتِ الكلاسيكيَّةُ الشِّعرَ الموضوعيَّ في المرتبةِ </a:t>
            </a:r>
            <a:r>
              <a:rPr lang="ar-SA" b="1" dirty="0" smtClean="0">
                <a:cs typeface="Arial" pitchFamily="34" charset="0"/>
              </a:rPr>
              <a:t>الأولى ؛ لأنَّ ذلك يتوافقُ مع اِعتناقِها تقديمَ العقلِ على« العاطفة » وإخضاع الخيال لسيطرةِ العقل . </a:t>
            </a:r>
            <a:endParaRPr lang="en-US" b="1" dirty="0" smtClean="0">
              <a:cs typeface="Arial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92" name="Slide Number Placeholder 3"/>
          <p:cNvSpPr>
            <a:spLocks noGrp="1"/>
          </p:cNvSpPr>
          <p:nvPr>
            <p:ph type="sldNum" sz="quarter" idx="10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97C7C5AB-46AC-4026-8F56-DE6084E554A2}" type="slidenum">
              <a:rPr lang="en-US" smtClean="0"/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19</a:t>
            </a:fld>
            <a:endParaRPr lang="en-US" smtClean="0"/>
          </a:p>
        </p:txBody>
      </p:sp>
      <p:sp>
        <p:nvSpPr>
          <p:cNvPr id="12290" name="Title 1"/>
          <p:cNvSpPr>
            <a:spLocks noGrp="1"/>
          </p:cNvSpPr>
          <p:nvPr>
            <p:ph type="title" idx="4294967295"/>
          </p:nvPr>
        </p:nvSpPr>
        <p:spPr>
          <a:xfrm>
            <a:off x="0" y="274638"/>
            <a:ext cx="9410700" cy="1096962"/>
          </a:xfrm>
        </p:spPr>
        <p:txBody>
          <a:bodyPr/>
          <a:lstStyle/>
          <a:p>
            <a:pPr eaLnBrk="1" hangingPunct="1">
              <a:defRPr/>
            </a:pPr>
            <a:r>
              <a:rPr lang="ar-SA" sz="5400" b="1" dirty="0" smtClean="0">
                <a:solidFill>
                  <a:schemeClr val="tx2">
                    <a:lumMod val="75000"/>
                  </a:schemeClr>
                </a:solidFill>
              </a:rPr>
              <a:t>- مهمَّةُ النَّقدِ عندَ الكلاسيكيِّينَ :  </a:t>
            </a:r>
            <a:endParaRPr lang="en-US" sz="5400" b="1" dirty="0" smtClean="0">
              <a:solidFill>
                <a:schemeClr val="tx2">
                  <a:lumMod val="75000"/>
                </a:schemeClr>
              </a:solidFill>
            </a:endParaRPr>
          </a:p>
        </p:txBody>
      </p:sp>
      <p:sp>
        <p:nvSpPr>
          <p:cNvPr id="12291" name="Content Placeholder 2"/>
          <p:cNvSpPr>
            <a:spLocks noGrp="1"/>
          </p:cNvSpPr>
          <p:nvPr>
            <p:ph idx="4294967295"/>
          </p:nvPr>
        </p:nvSpPr>
        <p:spPr>
          <a:xfrm>
            <a:off x="0" y="1371600"/>
            <a:ext cx="9410700" cy="4953000"/>
          </a:xfrm>
        </p:spPr>
        <p:txBody>
          <a:bodyPr/>
          <a:lstStyle/>
          <a:p>
            <a:pPr eaLnBrk="1" hangingPunct="1">
              <a:buFont typeface="Arial" charset="0"/>
              <a:buNone/>
              <a:defRPr/>
            </a:pPr>
            <a:r>
              <a:rPr lang="ar-SA" sz="4000" b="1" u="sng" dirty="0" smtClean="0"/>
              <a:t>س – اِستعرضْ ( اِستعرِضِي ) بصورةٍ مُجملةٍ مُهمَّةَ النَّقدِ عند الكلاسيكيِّينَ ؟ </a:t>
            </a:r>
          </a:p>
          <a:p>
            <a:pPr eaLnBrk="1" hangingPunct="1">
              <a:buFont typeface="Arial" charset="0"/>
              <a:buNone/>
              <a:defRPr/>
            </a:pPr>
            <a:r>
              <a:rPr lang="ar-SA" sz="4000" b="1" dirty="0" smtClean="0"/>
              <a:t>ج – كان يعتمدُ في مُهمَّتِهِ الرَّئيسةِ على مراقبةِ المبدعِ في عمومِهِ ورصد مدى اِلتزامِهِ أو خروجِهِ على القواعدِ </a:t>
            </a:r>
            <a:r>
              <a:rPr lang="ar-SA" sz="4000" b="1" dirty="0" err="1" smtClean="0"/>
              <a:t>الكلاسيكيَّةِ </a:t>
            </a:r>
            <a:r>
              <a:rPr lang="ar-SA" sz="4000" b="1" dirty="0" smtClean="0"/>
              <a:t>، وإصدارِ الحكم عليه وتلك مُهمَّةُ النَّقدِ عندَهم كما شَرَّعَهَا رُوَّادُهُمْ .  </a:t>
            </a:r>
            <a:endParaRPr lang="en-US" sz="4000" b="1" dirty="0" smtClean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6" name="Slide Number Placeholder 3"/>
          <p:cNvSpPr>
            <a:spLocks noGrp="1"/>
          </p:cNvSpPr>
          <p:nvPr>
            <p:ph type="sldNum" sz="quarter" idx="10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3417EFBD-1457-4053-B02C-3B0DD4F36781}" type="slidenum">
              <a:rPr lang="en-US" smtClean="0"/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20</a:t>
            </a:fld>
            <a:endParaRPr lang="en-US" smtClean="0"/>
          </a:p>
        </p:txBody>
      </p:sp>
      <p:sp>
        <p:nvSpPr>
          <p:cNvPr id="13314" name="Title 1"/>
          <p:cNvSpPr>
            <a:spLocks noGrp="1"/>
          </p:cNvSpPr>
          <p:nvPr>
            <p:ph type="title" idx="4294967295"/>
          </p:nvPr>
        </p:nvSpPr>
        <p:spPr>
          <a:xfrm>
            <a:off x="0" y="274638"/>
            <a:ext cx="9410700" cy="1143000"/>
          </a:xfrm>
        </p:spPr>
        <p:txBody>
          <a:bodyPr/>
          <a:lstStyle/>
          <a:p>
            <a:pPr eaLnBrk="1" hangingPunct="1">
              <a:defRPr/>
            </a:pPr>
            <a:r>
              <a:rPr lang="ar-SA" b="1" u="sng" dirty="0" smtClean="0">
                <a:solidFill>
                  <a:schemeClr val="tx2">
                    <a:lumMod val="75000"/>
                  </a:schemeClr>
                </a:solidFill>
              </a:rPr>
              <a:t>- شخصيَّاتٌ ومدارس عبرَ التَّاريخِ الكلاسيكيِّ : </a:t>
            </a:r>
            <a:endParaRPr lang="en-US" b="1" u="sng" dirty="0" smtClean="0">
              <a:solidFill>
                <a:schemeClr val="tx2">
                  <a:lumMod val="75000"/>
                </a:schemeClr>
              </a:solidFill>
            </a:endParaRPr>
          </a:p>
        </p:txBody>
      </p:sp>
      <p:sp>
        <p:nvSpPr>
          <p:cNvPr id="13315" name="Content Placeholder 2"/>
          <p:cNvSpPr>
            <a:spLocks noGrp="1"/>
          </p:cNvSpPr>
          <p:nvPr>
            <p:ph idx="4294967295"/>
          </p:nvPr>
        </p:nvSpPr>
        <p:spPr>
          <a:xfrm>
            <a:off x="0" y="1371600"/>
            <a:ext cx="9448800" cy="4953000"/>
          </a:xfrm>
        </p:spPr>
        <p:txBody>
          <a:bodyPr/>
          <a:lstStyle/>
          <a:p>
            <a:pPr marL="609600" indent="-609600" eaLnBrk="1" fontAlgn="auto" hangingPunct="1"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defRPr/>
            </a:pPr>
            <a:endParaRPr lang="ar-SA" b="1" dirty="0" smtClean="0"/>
          </a:p>
          <a:p>
            <a:pPr marL="609600" indent="-609600" eaLnBrk="1" fontAlgn="auto" hangingPunct="1"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defRPr/>
            </a:pPr>
            <a:r>
              <a:rPr lang="ar-SA" sz="3600" b="1" dirty="0" smtClean="0"/>
              <a:t>1 – الكاتب اللاتينيُّ « </a:t>
            </a:r>
            <a:r>
              <a:rPr lang="ar-SA" sz="3600" b="1" dirty="0" err="1" smtClean="0">
                <a:solidFill>
                  <a:srgbClr val="FF0000"/>
                </a:solidFill>
              </a:rPr>
              <a:t>أوليوس</a:t>
            </a:r>
            <a:r>
              <a:rPr lang="ar-SA" sz="3600" b="1" dirty="0" smtClean="0">
                <a:solidFill>
                  <a:srgbClr val="FF0000"/>
                </a:solidFill>
              </a:rPr>
              <a:t> </a:t>
            </a:r>
            <a:r>
              <a:rPr lang="ar-SA" sz="3600" b="1" dirty="0" err="1" smtClean="0">
                <a:solidFill>
                  <a:srgbClr val="FF0000"/>
                </a:solidFill>
              </a:rPr>
              <a:t>جيليوس</a:t>
            </a:r>
            <a:r>
              <a:rPr lang="ar-SA" sz="3600" b="1" dirty="0" smtClean="0">
                <a:solidFill>
                  <a:srgbClr val="FF0000"/>
                </a:solidFill>
              </a:rPr>
              <a:t> </a:t>
            </a:r>
            <a:r>
              <a:rPr lang="ar-SA" sz="3600" b="1" dirty="0" smtClean="0"/>
              <a:t>» : هو أوَّلُ من استعملَ لفظةَ « الكلاسيكيَّة » على أنَّها اصطلاحٌ يتضادُّ مع الكتابةِ الشَّعبيَّةِ في القرن الثَّاني الميلاديِّ . </a:t>
            </a:r>
          </a:p>
          <a:p>
            <a:pPr marL="609600" indent="-609600" eaLnBrk="1" fontAlgn="auto" hangingPunct="1"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defRPr/>
            </a:pPr>
            <a:endParaRPr lang="ar-SA" sz="3600" b="1" dirty="0"/>
          </a:p>
          <a:p>
            <a:pPr marL="609600" indent="-609600" eaLnBrk="1" fontAlgn="auto" hangingPunct="1"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defRPr/>
            </a:pPr>
            <a:r>
              <a:rPr lang="ar-SA" sz="3600" b="1" dirty="0" smtClean="0"/>
              <a:t>2 -  مدرسةُ « الإسكندريَّةِ » القديمةِ : تُعدُّ أصدقَ مثالٍ على الكلاسيكيَّةِ « التَّقليديَّة » </a:t>
            </a:r>
            <a:r>
              <a:rPr lang="ar-SA" b="1" dirty="0" smtClean="0"/>
              <a:t>خاصَّةً </a:t>
            </a:r>
            <a:r>
              <a:rPr lang="ar-SA" b="1" dirty="0" err="1" smtClean="0"/>
              <a:t>الإغريقُ.</a:t>
            </a:r>
            <a:r>
              <a:rPr lang="ar-SA" b="1" dirty="0" smtClean="0"/>
              <a:t> </a:t>
            </a:r>
            <a:endParaRPr lang="en-US" b="1" dirty="0" smtClean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40" name="Slide Number Placeholder 3"/>
          <p:cNvSpPr>
            <a:spLocks noGrp="1"/>
          </p:cNvSpPr>
          <p:nvPr>
            <p:ph type="sldNum" sz="quarter" idx="10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89401C8F-EDAA-48C0-ADFE-535601DC9952}" type="slidenum">
              <a:rPr lang="en-US" smtClean="0"/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21</a:t>
            </a:fld>
            <a:endParaRPr lang="en-US" smtClean="0"/>
          </a:p>
        </p:txBody>
      </p:sp>
      <p:sp>
        <p:nvSpPr>
          <p:cNvPr id="14338" name="Title 1"/>
          <p:cNvSpPr>
            <a:spLocks noGrp="1"/>
          </p:cNvSpPr>
          <p:nvPr>
            <p:ph type="title" idx="4294967295"/>
          </p:nvPr>
        </p:nvSpPr>
        <p:spPr>
          <a:xfrm>
            <a:off x="0" y="228600"/>
            <a:ext cx="9372600" cy="1096963"/>
          </a:xfrm>
        </p:spPr>
        <p:txBody>
          <a:bodyPr/>
          <a:lstStyle/>
          <a:p>
            <a:pPr marL="274320" indent="-274320" eaLnBrk="1" fontAlgn="auto" hangingPunct="1">
              <a:lnSpc>
                <a:spcPct val="90000"/>
              </a:lnSpc>
              <a:spcAft>
                <a:spcPts val="0"/>
              </a:spcAft>
              <a:defRPr/>
            </a:pPr>
            <a:r>
              <a:rPr lang="ar-SA" sz="4000" b="1" u="sng" dirty="0" smtClean="0">
                <a:solidFill>
                  <a:schemeClr val="tx2">
                    <a:lumMod val="75000"/>
                  </a:schemeClr>
                </a:solidFill>
              </a:rPr>
              <a:t>- تابعُ شخصيَّاتٍ ومدارسَ </a:t>
            </a:r>
            <a:r>
              <a:rPr lang="ar-SA" sz="4000" b="1" u="sng" dirty="0">
                <a:solidFill>
                  <a:schemeClr val="tx2">
                    <a:lumMod val="75000"/>
                  </a:schemeClr>
                </a:solidFill>
              </a:rPr>
              <a:t>عبرَ التَّاريخِ الكلاسيكيِّ </a:t>
            </a:r>
            <a:r>
              <a:rPr lang="ar-SA" sz="4000" b="1" u="sng" dirty="0" smtClean="0">
                <a:solidFill>
                  <a:schemeClr val="tx2">
                    <a:lumMod val="75000"/>
                  </a:schemeClr>
                </a:solidFill>
              </a:rPr>
              <a:t>:</a:t>
            </a:r>
            <a:endParaRPr lang="ar-SA" sz="4000" b="1" u="sng" dirty="0" smtClean="0">
              <a:solidFill>
                <a:schemeClr val="tx2">
                  <a:lumMod val="75000"/>
                </a:schemeClr>
              </a:solidFill>
              <a:effectLst>
                <a:outerShdw blurRad="50000" dist="30000" dir="5400000" algn="tl" rotWithShape="0">
                  <a:srgbClr val="000000">
                    <a:alpha val="30000"/>
                  </a:srgbClr>
                </a:outerShdw>
              </a:effectLst>
            </a:endParaRPr>
          </a:p>
        </p:txBody>
      </p:sp>
      <p:sp>
        <p:nvSpPr>
          <p:cNvPr id="14339" name="Content Placeholder 2"/>
          <p:cNvSpPr>
            <a:spLocks noGrp="1"/>
          </p:cNvSpPr>
          <p:nvPr>
            <p:ph idx="4294967295"/>
          </p:nvPr>
        </p:nvSpPr>
        <p:spPr>
          <a:xfrm>
            <a:off x="0" y="1371600"/>
            <a:ext cx="9448800" cy="5486400"/>
          </a:xfrm>
        </p:spPr>
        <p:txBody>
          <a:bodyPr/>
          <a:lstStyle/>
          <a:p>
            <a:pPr eaLnBrk="1" hangingPunct="1">
              <a:buFont typeface="Arial" charset="0"/>
              <a:buNone/>
              <a:defRPr/>
            </a:pPr>
            <a:endParaRPr lang="ar-SA" b="1" dirty="0" smtClean="0"/>
          </a:p>
          <a:p>
            <a:pPr eaLnBrk="1" hangingPunct="1">
              <a:buFont typeface="Arial" charset="0"/>
              <a:buNone/>
              <a:defRPr/>
            </a:pPr>
            <a:r>
              <a:rPr lang="ar-SA" b="1" dirty="0" smtClean="0"/>
              <a:t>3 – الكاتبُ الإيطاليُّ « </a:t>
            </a:r>
            <a:r>
              <a:rPr lang="ar-SA" b="1" dirty="0" err="1" smtClean="0"/>
              <a:t>بوكاتشيو</a:t>
            </a:r>
            <a:r>
              <a:rPr lang="ar-SA" b="1" dirty="0" smtClean="0"/>
              <a:t> : هو أوَّلُ من طَوَّرَ الكلاسيكيَّةَ، حيثُ ألغى </a:t>
            </a:r>
            <a:r>
              <a:rPr lang="ar-SA" b="1" dirty="0" err="1" smtClean="0"/>
              <a:t>المسافه</a:t>
            </a:r>
            <a:r>
              <a:rPr lang="ar-SA" b="1" dirty="0" smtClean="0"/>
              <a:t> بينَ </a:t>
            </a:r>
            <a:r>
              <a:rPr lang="ar-SA" b="1" dirty="0" smtClean="0"/>
              <a:t>الكتابةِ « الأرستقراطيَّةِ » والكتابةِ « الشَّعبيَّةَ » ، وترجعُ إليهِ أصولُ الُّلُغةِ المعاصرةِ . </a:t>
            </a:r>
          </a:p>
          <a:p>
            <a:pPr eaLnBrk="1" hangingPunct="1">
              <a:buFont typeface="Arial" charset="0"/>
              <a:buNone/>
              <a:defRPr/>
            </a:pPr>
            <a:endParaRPr lang="ar-SA" b="1" dirty="0"/>
          </a:p>
          <a:p>
            <a:pPr eaLnBrk="1" hangingPunct="1">
              <a:buFont typeface="Arial" charset="0"/>
              <a:buNone/>
              <a:defRPr/>
            </a:pPr>
            <a:r>
              <a:rPr lang="ar-SA" b="1" dirty="0" smtClean="0"/>
              <a:t>4 -  الكاتبُ الإنجليزيُّ الكبيرُ « شكسبير : كان شكسبير رائدًا للمدرسةِ الإنجليزيَّةِ في سياقِها الكلاسيكيِّ ، حيثُ وجَّهَ الأذهانَ إلى الأدبِ الإيطاليِّ في العصورِ الوُسطى ومطالعِ عصرِ النَّهضةِ .    </a:t>
            </a:r>
            <a:endParaRPr lang="en-US" b="1" dirty="0" smtClean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40" name="Slide Number Placeholder 3"/>
          <p:cNvSpPr>
            <a:spLocks noGrp="1"/>
          </p:cNvSpPr>
          <p:nvPr>
            <p:ph type="sldNum" sz="quarter" idx="10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75DA40BC-5FAB-41C8-B5A3-08B9FAAA48DB}" type="slidenum">
              <a:rPr lang="en-US" smtClean="0"/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22</a:t>
            </a:fld>
            <a:endParaRPr lang="en-US" smtClean="0"/>
          </a:p>
        </p:txBody>
      </p:sp>
      <p:sp>
        <p:nvSpPr>
          <p:cNvPr id="15362" name="Title 1"/>
          <p:cNvSpPr>
            <a:spLocks noGrp="1"/>
          </p:cNvSpPr>
          <p:nvPr>
            <p:ph type="title" idx="4294967295"/>
          </p:nvPr>
        </p:nvSpPr>
        <p:spPr>
          <a:xfrm>
            <a:off x="990600" y="0"/>
            <a:ext cx="8915400" cy="1371600"/>
          </a:xfrm>
        </p:spPr>
        <p:txBody>
          <a:bodyPr/>
          <a:lstStyle/>
          <a:p>
            <a:pPr eaLnBrk="1" hangingPunct="1">
              <a:defRPr/>
            </a:pPr>
            <a:r>
              <a:rPr lang="ar-SA" b="1" u="sng" dirty="0" smtClean="0">
                <a:solidFill>
                  <a:schemeClr val="tx2">
                    <a:lumMod val="75000"/>
                  </a:schemeClr>
                </a:solidFill>
              </a:rPr>
              <a:t>- المذهبُ الكلاسيكيُّ الحديثُ وقيادةُ فرنسا </a:t>
            </a:r>
            <a:r>
              <a:rPr lang="ar-SA" b="1" u="sng" dirty="0" err="1" smtClean="0">
                <a:solidFill>
                  <a:schemeClr val="tx2">
                    <a:lumMod val="75000"/>
                  </a:schemeClr>
                </a:solidFill>
              </a:rPr>
              <a:t>له :</a:t>
            </a:r>
            <a:r>
              <a:rPr lang="ar-SA" b="1" u="sng" dirty="0" smtClean="0">
                <a:solidFill>
                  <a:schemeClr val="tx2">
                    <a:lumMod val="75000"/>
                  </a:schemeClr>
                </a:solidFill>
              </a:rPr>
              <a:t> </a:t>
            </a:r>
            <a:endParaRPr lang="en-US" b="1" u="sng" dirty="0" smtClean="0">
              <a:solidFill>
                <a:schemeClr val="tx2">
                  <a:lumMod val="75000"/>
                </a:schemeClr>
              </a:solidFill>
            </a:endParaRPr>
          </a:p>
        </p:txBody>
      </p:sp>
      <p:sp>
        <p:nvSpPr>
          <p:cNvPr id="15363" name="Content Placeholder 2"/>
          <p:cNvSpPr>
            <a:spLocks noGrp="1"/>
          </p:cNvSpPr>
          <p:nvPr>
            <p:ph idx="4294967295"/>
          </p:nvPr>
        </p:nvSpPr>
        <p:spPr>
          <a:xfrm>
            <a:off x="0" y="1371600"/>
            <a:ext cx="9410700" cy="4953000"/>
          </a:xfrm>
        </p:spPr>
        <p:txBody>
          <a:bodyPr/>
          <a:lstStyle/>
          <a:p>
            <a:pPr eaLnBrk="1" hangingPunct="1">
              <a:buFont typeface="Arial" charset="0"/>
              <a:buNone/>
              <a:defRPr/>
            </a:pPr>
            <a:endParaRPr lang="ar-SA" sz="2800" b="1" dirty="0" smtClean="0"/>
          </a:p>
          <a:p>
            <a:pPr eaLnBrk="1" hangingPunct="1">
              <a:buFont typeface="Arial" charset="0"/>
              <a:buNone/>
              <a:defRPr/>
            </a:pPr>
            <a:r>
              <a:rPr lang="ar-SA" sz="4000" b="1" dirty="0" smtClean="0"/>
              <a:t>- يُعدُّ « نيكولا </a:t>
            </a:r>
            <a:r>
              <a:rPr lang="ar-SA" sz="4000" b="1" dirty="0" err="1" smtClean="0"/>
              <a:t>بوالو</a:t>
            </a:r>
            <a:r>
              <a:rPr lang="ar-SA" sz="4000" b="1" dirty="0" smtClean="0"/>
              <a:t> : الفرنسيُّ مؤسِّسًا حقيقيًّا للمذهبِ الكلاسيكيِّ الحديثِ ؛ من خلالِ كتابِهِ « فنِّ الشِّعرِ » حيثُ قنن قواعِدَ الكلاسيكيَّةِ ، كما انطلقَ يُبرزُها للوجودِ من جديدٍ؛ ولهذا كُلِّهِ يعدُّ « </a:t>
            </a:r>
            <a:r>
              <a:rPr lang="ar-SA" sz="4000" b="1" dirty="0" err="1" smtClean="0"/>
              <a:t>بوالُو</a:t>
            </a:r>
            <a:r>
              <a:rPr lang="ar-SA" sz="4000" b="1" dirty="0" smtClean="0"/>
              <a:t> » بحقٍّ مُنظِّرَ المذهبِ </a:t>
            </a:r>
            <a:r>
              <a:rPr lang="ar-SA" sz="4000" b="1" dirty="0" err="1" smtClean="0"/>
              <a:t>الكلاسيكيِّ «الفرنسيِّ».</a:t>
            </a:r>
            <a:r>
              <a:rPr lang="ar-SA" sz="4000" b="1" dirty="0" smtClean="0"/>
              <a:t> </a:t>
            </a:r>
            <a:r>
              <a:rPr lang="ar-SA" sz="2800" b="1" dirty="0" smtClean="0"/>
              <a:t> </a:t>
            </a:r>
            <a:endParaRPr lang="en-US" sz="2800" b="1" dirty="0" smtClean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40" name="Slide Number Placeholder 3"/>
          <p:cNvSpPr>
            <a:spLocks noGrp="1"/>
          </p:cNvSpPr>
          <p:nvPr>
            <p:ph type="sldNum" sz="quarter" idx="10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6D9F60EC-FF26-459E-A6A7-B303F72B40D1}" type="slidenum">
              <a:rPr lang="en-US" smtClean="0"/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23</a:t>
            </a:fld>
            <a:endParaRPr lang="en-US" smtClean="0"/>
          </a:p>
        </p:txBody>
      </p:sp>
      <p:sp>
        <p:nvSpPr>
          <p:cNvPr id="16386" name="Title 1"/>
          <p:cNvSpPr>
            <a:spLocks noGrp="1"/>
          </p:cNvSpPr>
          <p:nvPr>
            <p:ph type="title" idx="4294967295"/>
          </p:nvPr>
        </p:nvSpPr>
        <p:spPr>
          <a:xfrm>
            <a:off x="0" y="274638"/>
            <a:ext cx="9410700" cy="1143000"/>
          </a:xfrm>
        </p:spPr>
        <p:txBody>
          <a:bodyPr/>
          <a:lstStyle/>
          <a:p>
            <a:pPr eaLnBrk="1" hangingPunct="1">
              <a:defRPr/>
            </a:pPr>
            <a:r>
              <a:rPr lang="ar-SA" sz="3600" b="1" u="sng" dirty="0" smtClean="0">
                <a:solidFill>
                  <a:schemeClr val="tx2">
                    <a:lumMod val="75000"/>
                  </a:schemeClr>
                </a:solidFill>
              </a:rPr>
              <a:t>- أبرزُ شخصيَّاتِ المذهبِ الكلاسيكيِّ بعدَ « </a:t>
            </a:r>
            <a:r>
              <a:rPr lang="ar-SA" sz="3600" b="1" u="sng" dirty="0" err="1" smtClean="0">
                <a:solidFill>
                  <a:schemeClr val="tx2">
                    <a:lumMod val="75000"/>
                  </a:schemeClr>
                </a:solidFill>
              </a:rPr>
              <a:t>بوالو</a:t>
            </a:r>
            <a:r>
              <a:rPr lang="ar-SA" sz="3600" b="1" u="sng" dirty="0" smtClean="0">
                <a:solidFill>
                  <a:schemeClr val="tx2">
                    <a:lumMod val="75000"/>
                  </a:schemeClr>
                </a:solidFill>
              </a:rPr>
              <a:t> »  : </a:t>
            </a:r>
            <a:endParaRPr lang="en-US" sz="3600" b="1" u="sng" dirty="0" smtClean="0">
              <a:solidFill>
                <a:schemeClr val="tx2">
                  <a:lumMod val="75000"/>
                </a:schemeClr>
              </a:solidFill>
            </a:endParaRPr>
          </a:p>
        </p:txBody>
      </p:sp>
      <p:sp>
        <p:nvSpPr>
          <p:cNvPr id="16387" name="Content Placeholder 2"/>
          <p:cNvSpPr>
            <a:spLocks noGrp="1"/>
          </p:cNvSpPr>
          <p:nvPr>
            <p:ph idx="4294967295"/>
          </p:nvPr>
        </p:nvSpPr>
        <p:spPr>
          <a:xfrm>
            <a:off x="0" y="1371600"/>
            <a:ext cx="9448800" cy="4953000"/>
          </a:xfrm>
        </p:spPr>
        <p:txBody>
          <a:bodyPr/>
          <a:lstStyle/>
          <a:p>
            <a:pPr eaLnBrk="1" hangingPunct="1">
              <a:spcBef>
                <a:spcPts val="0"/>
              </a:spcBef>
              <a:defRPr/>
            </a:pPr>
            <a:endParaRPr lang="ar-SA" sz="4000" dirty="0" smtClean="0"/>
          </a:p>
          <a:p>
            <a:pPr eaLnBrk="1" hangingPunct="1">
              <a:spcBef>
                <a:spcPts val="0"/>
              </a:spcBef>
              <a:defRPr/>
            </a:pPr>
            <a:r>
              <a:rPr lang="ar-SA" sz="4000" dirty="0" smtClean="0"/>
              <a:t>1</a:t>
            </a:r>
            <a:r>
              <a:rPr lang="ar-SA" sz="4000" b="1" dirty="0" smtClean="0"/>
              <a:t>- الشاعر الإنجليزي « جون </a:t>
            </a:r>
            <a:r>
              <a:rPr lang="ar-SA" sz="4000" b="1" dirty="0" err="1" smtClean="0"/>
              <a:t>أولدهام</a:t>
            </a:r>
            <a:r>
              <a:rPr lang="ar-SA" sz="4000" b="1" dirty="0" smtClean="0"/>
              <a:t> </a:t>
            </a:r>
            <a:r>
              <a:rPr lang="ar-SA" sz="4000" b="1" dirty="0" err="1" smtClean="0"/>
              <a:t>» </a:t>
            </a:r>
            <a:r>
              <a:rPr lang="ar-SA" sz="4000" b="1" dirty="0" smtClean="0"/>
              <a:t>: وهو ناقدٌ أدبيٌّ ومن المؤيِّدينَ والدَّاعمينَ للكلاسيكيَّةِ . </a:t>
            </a:r>
          </a:p>
          <a:p>
            <a:pPr eaLnBrk="1" hangingPunct="1">
              <a:spcBef>
                <a:spcPts val="0"/>
              </a:spcBef>
              <a:defRPr/>
            </a:pPr>
            <a:r>
              <a:rPr lang="ar-SA" sz="4000" b="1" dirty="0" smtClean="0"/>
              <a:t> </a:t>
            </a:r>
          </a:p>
          <a:p>
            <a:pPr eaLnBrk="1" hangingPunct="1">
              <a:spcBef>
                <a:spcPts val="0"/>
              </a:spcBef>
              <a:defRPr/>
            </a:pPr>
            <a:r>
              <a:rPr lang="ar-SA" sz="4000" b="1" dirty="0" smtClean="0"/>
              <a:t>2 – النَّاقدُ الألمانيُّ « </a:t>
            </a:r>
            <a:r>
              <a:rPr lang="ar-SA" sz="4000" b="1" dirty="0" err="1" smtClean="0"/>
              <a:t>جوتشيهر</a:t>
            </a:r>
            <a:r>
              <a:rPr lang="ar-SA" sz="4000" b="1" dirty="0" smtClean="0"/>
              <a:t> </a:t>
            </a:r>
            <a:r>
              <a:rPr lang="ar-SA" sz="4000" b="1" dirty="0" err="1" smtClean="0"/>
              <a:t>» </a:t>
            </a:r>
            <a:r>
              <a:rPr lang="ar-SA" sz="4000" b="1" dirty="0" smtClean="0"/>
              <a:t>: في كتابه« فنِّ الشِّعرِ ونقده » . </a:t>
            </a:r>
          </a:p>
          <a:p>
            <a:pPr eaLnBrk="1" hangingPunct="1">
              <a:spcBef>
                <a:spcPts val="0"/>
              </a:spcBef>
              <a:defRPr/>
            </a:pPr>
            <a:r>
              <a:rPr lang="ar-SA" dirty="0" smtClean="0"/>
              <a:t> </a:t>
            </a:r>
            <a:endParaRPr lang="en-US" dirty="0" smtClean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40" name="Slide Number Placeholder 3"/>
          <p:cNvSpPr>
            <a:spLocks noGrp="1"/>
          </p:cNvSpPr>
          <p:nvPr>
            <p:ph type="sldNum" sz="quarter" idx="10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2006C16B-2717-4281-8A5D-6F615ED0CE8D}" type="slidenum">
              <a:rPr lang="en-US" smtClean="0"/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24</a:t>
            </a:fld>
            <a:endParaRPr lang="en-US" smtClean="0"/>
          </a:p>
        </p:txBody>
      </p:sp>
      <p:sp>
        <p:nvSpPr>
          <p:cNvPr id="16386" name="Title 1"/>
          <p:cNvSpPr>
            <a:spLocks noGrp="1"/>
          </p:cNvSpPr>
          <p:nvPr>
            <p:ph type="title" idx="4294967295"/>
          </p:nvPr>
        </p:nvSpPr>
        <p:spPr>
          <a:xfrm>
            <a:off x="0" y="0"/>
            <a:ext cx="9410700" cy="1371600"/>
          </a:xfrm>
        </p:spPr>
        <p:txBody>
          <a:bodyPr/>
          <a:lstStyle/>
          <a:p>
            <a:pPr eaLnBrk="1" hangingPunct="1">
              <a:defRPr/>
            </a:pPr>
            <a:r>
              <a:rPr lang="ar-SA" sz="4000" b="1" u="sng" dirty="0" smtClean="0">
                <a:solidFill>
                  <a:schemeClr val="tx2">
                    <a:lumMod val="75000"/>
                  </a:schemeClr>
                </a:solidFill>
              </a:rPr>
              <a:t>تابعُ أبرزُ </a:t>
            </a:r>
            <a:r>
              <a:rPr lang="ar-SA" sz="4000" b="1" u="sng" dirty="0">
                <a:solidFill>
                  <a:schemeClr val="tx2">
                    <a:lumMod val="75000"/>
                  </a:schemeClr>
                </a:solidFill>
              </a:rPr>
              <a:t>شخصيَّاتِ المذهبِ الكلاسيكيِّ بعدَ « </a:t>
            </a:r>
            <a:r>
              <a:rPr lang="ar-SA" sz="4000" b="1" u="sng" dirty="0" err="1">
                <a:solidFill>
                  <a:schemeClr val="tx2">
                    <a:lumMod val="75000"/>
                  </a:schemeClr>
                </a:solidFill>
              </a:rPr>
              <a:t>بوالو</a:t>
            </a:r>
            <a:r>
              <a:rPr lang="ar-SA" sz="4000" b="1" u="sng" dirty="0">
                <a:solidFill>
                  <a:schemeClr val="tx2">
                    <a:lumMod val="75000"/>
                  </a:schemeClr>
                </a:solidFill>
              </a:rPr>
              <a:t> »  :</a:t>
            </a:r>
            <a:endParaRPr lang="en-US" sz="4000" u="sng" dirty="0" smtClean="0">
              <a:solidFill>
                <a:schemeClr val="tx2">
                  <a:lumMod val="75000"/>
                </a:schemeClr>
              </a:solidFill>
            </a:endParaRPr>
          </a:p>
        </p:txBody>
      </p:sp>
      <p:sp>
        <p:nvSpPr>
          <p:cNvPr id="16387" name="Content Placeholder 2"/>
          <p:cNvSpPr>
            <a:spLocks noGrp="1"/>
          </p:cNvSpPr>
          <p:nvPr>
            <p:ph idx="4294967295"/>
          </p:nvPr>
        </p:nvSpPr>
        <p:spPr>
          <a:xfrm>
            <a:off x="0" y="1384300"/>
            <a:ext cx="9258300" cy="5486400"/>
          </a:xfrm>
        </p:spPr>
        <p:txBody>
          <a:bodyPr/>
          <a:lstStyle/>
          <a:p>
            <a:pPr eaLnBrk="1" hangingPunct="1">
              <a:spcBef>
                <a:spcPts val="0"/>
              </a:spcBef>
              <a:defRPr/>
            </a:pPr>
            <a:endParaRPr lang="ar-SA" sz="4000" b="1" dirty="0" smtClean="0"/>
          </a:p>
          <a:p>
            <a:pPr eaLnBrk="1" hangingPunct="1">
              <a:spcBef>
                <a:spcPts val="0"/>
              </a:spcBef>
              <a:defRPr/>
            </a:pPr>
            <a:r>
              <a:rPr lang="ar-SA" sz="4000" b="1" dirty="0"/>
              <a:t> </a:t>
            </a:r>
            <a:r>
              <a:rPr lang="ar-SA" sz="4400" b="1" dirty="0" smtClean="0"/>
              <a:t>3 – </a:t>
            </a:r>
            <a:r>
              <a:rPr lang="ar-SA" sz="4400" b="1" dirty="0"/>
              <a:t>الأديبُ الفرنسيُّ « راسين </a:t>
            </a:r>
            <a:r>
              <a:rPr lang="ar-SA" sz="4400" b="1" dirty="0" err="1"/>
              <a:t>» </a:t>
            </a:r>
            <a:r>
              <a:rPr lang="ar-SA" sz="4400" b="1" dirty="0" smtClean="0"/>
              <a:t>: </a:t>
            </a:r>
            <a:r>
              <a:rPr lang="ar-SA" sz="4400" b="1" dirty="0"/>
              <a:t>من </a:t>
            </a:r>
            <a:r>
              <a:rPr lang="ar-SA" sz="4400" b="1" dirty="0" smtClean="0"/>
              <a:t>أشهرِ </a:t>
            </a:r>
            <a:r>
              <a:rPr lang="ar-SA" sz="4400" b="1" dirty="0" err="1"/>
              <a:t>مسرحيَّاتِهِ </a:t>
            </a:r>
            <a:r>
              <a:rPr lang="ar-SA" sz="4400" b="1" dirty="0" smtClean="0"/>
              <a:t>« </a:t>
            </a:r>
            <a:r>
              <a:rPr lang="ar-SA" sz="4400" b="1" dirty="0"/>
              <a:t>الإسكندر </a:t>
            </a:r>
            <a:r>
              <a:rPr lang="ar-SA" sz="4400" b="1" dirty="0" smtClean="0"/>
              <a:t>» . </a:t>
            </a:r>
          </a:p>
          <a:p>
            <a:pPr eaLnBrk="1" hangingPunct="1">
              <a:spcBef>
                <a:spcPts val="0"/>
              </a:spcBef>
              <a:defRPr/>
            </a:pPr>
            <a:endParaRPr lang="ar-SA" sz="4400" b="1" dirty="0" smtClean="0"/>
          </a:p>
          <a:p>
            <a:pPr eaLnBrk="1" hangingPunct="1">
              <a:spcBef>
                <a:spcPts val="0"/>
              </a:spcBef>
              <a:defRPr/>
            </a:pPr>
            <a:r>
              <a:rPr lang="ar-SA" sz="4400" b="1" dirty="0" smtClean="0"/>
              <a:t>4 </a:t>
            </a:r>
            <a:r>
              <a:rPr lang="ar-SA" sz="4400" b="1" dirty="0"/>
              <a:t>– الأديبُ « </a:t>
            </a:r>
            <a:r>
              <a:rPr lang="ar-SA" sz="4400" b="1" dirty="0" err="1"/>
              <a:t>كورني » </a:t>
            </a:r>
            <a:r>
              <a:rPr lang="ar-SA" sz="4400" b="1" dirty="0" err="1" smtClean="0"/>
              <a:t>: </a:t>
            </a:r>
            <a:r>
              <a:rPr lang="ar-SA" sz="4400" b="1" dirty="0" smtClean="0"/>
              <a:t>: </a:t>
            </a:r>
            <a:r>
              <a:rPr lang="ar-SA" sz="4400" b="1" dirty="0"/>
              <a:t>من أشهرِ مسرحيَّاتِهِ « </a:t>
            </a:r>
            <a:r>
              <a:rPr lang="ar-SA" sz="4400" b="1" dirty="0" smtClean="0"/>
              <a:t>السَّيِّدُ </a:t>
            </a:r>
            <a:r>
              <a:rPr lang="ar-SA" sz="4400" b="1" dirty="0"/>
              <a:t>أُوديب » . </a:t>
            </a:r>
          </a:p>
          <a:p>
            <a:pPr eaLnBrk="1" hangingPunct="1">
              <a:spcBef>
                <a:spcPts val="0"/>
              </a:spcBef>
              <a:defRPr/>
            </a:pPr>
            <a:r>
              <a:rPr lang="ar-SA" sz="4000" b="1" dirty="0" smtClean="0"/>
              <a:t>  </a:t>
            </a:r>
            <a:endParaRPr lang="en-US" sz="4000" b="1" dirty="0" smtClean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عنصر نائب لرقم الشريحة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68BA5613-1BB2-4168-9E83-1939F6AB8277}" type="slidenum">
              <a:rPr lang="en-US" smtClean="0"/>
              <a:pPr>
                <a:defRPr/>
              </a:pPr>
              <a:t>25</a:t>
            </a:fld>
            <a:endParaRPr lang="en-US"/>
          </a:p>
        </p:txBody>
      </p:sp>
      <p:sp>
        <p:nvSpPr>
          <p:cNvPr id="2" name="عنوان 1"/>
          <p:cNvSpPr>
            <a:spLocks noGrp="1"/>
          </p:cNvSpPr>
          <p:nvPr>
            <p:ph type="title" idx="4294967295"/>
          </p:nvPr>
        </p:nvSpPr>
        <p:spPr>
          <a:xfrm>
            <a:off x="0" y="0"/>
            <a:ext cx="9410700" cy="1417638"/>
          </a:xfrm>
        </p:spPr>
        <p:txBody>
          <a:bodyPr/>
          <a:lstStyle/>
          <a:p>
            <a:r>
              <a:rPr lang="ar-SA" sz="4000" b="1" u="sng" dirty="0" smtClean="0">
                <a:solidFill>
                  <a:schemeClr val="tx2">
                    <a:lumMod val="75000"/>
                  </a:schemeClr>
                </a:solidFill>
              </a:rPr>
              <a:t>تابعُ </a:t>
            </a:r>
            <a:r>
              <a:rPr lang="ar-SA" sz="4000" b="1" u="sng" dirty="0">
                <a:solidFill>
                  <a:schemeClr val="tx2">
                    <a:lumMod val="75000"/>
                  </a:schemeClr>
                </a:solidFill>
              </a:rPr>
              <a:t>أبرزُ شخصيَّاتِ المذهبِ الكلاسيكيِّ بعدَ « </a:t>
            </a:r>
            <a:r>
              <a:rPr lang="ar-SA" sz="4000" b="1" u="sng" dirty="0" err="1">
                <a:solidFill>
                  <a:schemeClr val="tx2">
                    <a:lumMod val="75000"/>
                  </a:schemeClr>
                </a:solidFill>
              </a:rPr>
              <a:t>بوالو</a:t>
            </a:r>
            <a:r>
              <a:rPr lang="ar-SA" sz="4000" b="1" u="sng" dirty="0">
                <a:solidFill>
                  <a:schemeClr val="tx2">
                    <a:lumMod val="75000"/>
                  </a:schemeClr>
                </a:solidFill>
              </a:rPr>
              <a:t> </a:t>
            </a:r>
            <a:r>
              <a:rPr lang="ar-SA" sz="4000" b="1" u="sng" dirty="0" smtClean="0">
                <a:solidFill>
                  <a:schemeClr val="tx2">
                    <a:lumMod val="75000"/>
                  </a:schemeClr>
                </a:solidFill>
              </a:rPr>
              <a:t>» : </a:t>
            </a:r>
            <a:endParaRPr lang="ar-SA" sz="4000" u="sng" dirty="0"/>
          </a:p>
        </p:txBody>
      </p:sp>
      <p:sp>
        <p:nvSpPr>
          <p:cNvPr id="3" name="عنصر نائب للمحتوى 2"/>
          <p:cNvSpPr>
            <a:spLocks noGrp="1"/>
          </p:cNvSpPr>
          <p:nvPr>
            <p:ph idx="4294967295"/>
          </p:nvPr>
        </p:nvSpPr>
        <p:spPr>
          <a:xfrm>
            <a:off x="0" y="1524000"/>
            <a:ext cx="9448800" cy="4800600"/>
          </a:xfrm>
        </p:spPr>
        <p:txBody>
          <a:bodyPr/>
          <a:lstStyle/>
          <a:p>
            <a:pPr eaLnBrk="1" hangingPunct="1">
              <a:spcBef>
                <a:spcPts val="0"/>
              </a:spcBef>
              <a:defRPr/>
            </a:pPr>
            <a:endParaRPr lang="ar-SA" b="1" dirty="0" smtClean="0"/>
          </a:p>
          <a:p>
            <a:pPr eaLnBrk="1" hangingPunct="1">
              <a:spcBef>
                <a:spcPts val="0"/>
              </a:spcBef>
              <a:defRPr/>
            </a:pPr>
            <a:r>
              <a:rPr lang="ar-SA" sz="4000" b="1" dirty="0" smtClean="0"/>
              <a:t>5 </a:t>
            </a:r>
            <a:r>
              <a:rPr lang="ar-SA" sz="4000" b="1" dirty="0"/>
              <a:t>– الأديب « فولتير » </a:t>
            </a:r>
            <a:r>
              <a:rPr lang="ar-SA" sz="4000" b="1" dirty="0" err="1"/>
              <a:t>: </a:t>
            </a:r>
            <a:r>
              <a:rPr lang="ar-SA" sz="4000" b="1" dirty="0" smtClean="0"/>
              <a:t>: </a:t>
            </a:r>
            <a:r>
              <a:rPr lang="ar-SA" sz="4000" b="1" dirty="0"/>
              <a:t>من أشهرِ مسرحيَّاتِهِ « البخيل </a:t>
            </a:r>
            <a:r>
              <a:rPr lang="ar-SA" sz="4000" b="1" dirty="0" err="1"/>
              <a:t>طرطون</a:t>
            </a:r>
            <a:r>
              <a:rPr lang="ar-SA" sz="4000" b="1" dirty="0"/>
              <a:t> » </a:t>
            </a:r>
            <a:r>
              <a:rPr lang="ar-SA" sz="4000" b="1" dirty="0" smtClean="0"/>
              <a:t>. </a:t>
            </a:r>
          </a:p>
          <a:p>
            <a:pPr eaLnBrk="1" hangingPunct="1">
              <a:spcBef>
                <a:spcPts val="0"/>
              </a:spcBef>
              <a:defRPr/>
            </a:pPr>
            <a:r>
              <a:rPr lang="ar-SA" sz="4000" b="1" dirty="0" smtClean="0"/>
              <a:t> </a:t>
            </a:r>
            <a:endParaRPr lang="ar-SA" sz="4000" b="1" dirty="0"/>
          </a:p>
          <a:p>
            <a:pPr eaLnBrk="1" hangingPunct="1">
              <a:spcBef>
                <a:spcPts val="0"/>
              </a:spcBef>
              <a:defRPr/>
            </a:pPr>
            <a:r>
              <a:rPr lang="ar-SA" sz="4000" b="1" dirty="0"/>
              <a:t>6 – الأديب « لافونتين » : </a:t>
            </a:r>
            <a:r>
              <a:rPr lang="ar-SA" sz="4000" b="1" dirty="0" smtClean="0"/>
              <a:t>اُشتُهرَ </a:t>
            </a:r>
            <a:r>
              <a:rPr lang="ar-SA" sz="4000" b="1" dirty="0"/>
              <a:t>بالقصص الشِّعريَّةِ ، وتأثَّرَ به أمير الشُّعراءِ « أحمد </a:t>
            </a:r>
            <a:r>
              <a:rPr lang="ar-SA" sz="4000" b="1" dirty="0" err="1"/>
              <a:t>شوقي </a:t>
            </a:r>
            <a:r>
              <a:rPr lang="ar-SA" sz="4000" b="1" dirty="0" err="1" smtClean="0"/>
              <a:t>».</a:t>
            </a:r>
            <a:endParaRPr lang="ar-SA" sz="4000" dirty="0"/>
          </a:p>
        </p:txBody>
      </p:sp>
    </p:spTree>
    <p:extLst>
      <p:ext uri="{BB962C8B-B14F-4D97-AF65-F5344CB8AC3E}">
        <p14:creationId xmlns:p14="http://schemas.microsoft.com/office/powerpoint/2010/main" xmlns="" val="1704485780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40" name="Slide Number Placeholder 3"/>
          <p:cNvSpPr>
            <a:spLocks noGrp="1"/>
          </p:cNvSpPr>
          <p:nvPr>
            <p:ph type="sldNum" sz="quarter" idx="10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34C7ACD9-B8B8-4DE5-915A-866DD420CF36}" type="slidenum">
              <a:rPr lang="en-US" smtClean="0"/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26</a:t>
            </a:fld>
            <a:endParaRPr lang="en-US" smtClean="0"/>
          </a:p>
        </p:txBody>
      </p:sp>
      <p:sp>
        <p:nvSpPr>
          <p:cNvPr id="17410" name="Title 1"/>
          <p:cNvSpPr>
            <a:spLocks noGrp="1"/>
          </p:cNvSpPr>
          <p:nvPr>
            <p:ph type="title" idx="4294967295"/>
          </p:nvPr>
        </p:nvSpPr>
        <p:spPr>
          <a:xfrm>
            <a:off x="0" y="274638"/>
            <a:ext cx="9410700" cy="1143000"/>
          </a:xfrm>
        </p:spPr>
        <p:txBody>
          <a:bodyPr/>
          <a:lstStyle/>
          <a:p>
            <a:pPr eaLnBrk="1" hangingPunct="1">
              <a:defRPr/>
            </a:pPr>
            <a:r>
              <a:rPr lang="ar-SA" b="1" u="sng" dirty="0" smtClean="0">
                <a:solidFill>
                  <a:schemeClr val="tx2">
                    <a:lumMod val="75000"/>
                  </a:schemeClr>
                </a:solidFill>
              </a:rPr>
              <a:t>أسسُ المذهبِ الكلاسيكيِّ الحديثِ : </a:t>
            </a:r>
            <a:endParaRPr lang="en-US" b="1" u="sng" dirty="0" smtClean="0">
              <a:solidFill>
                <a:schemeClr val="tx2">
                  <a:lumMod val="75000"/>
                </a:schemeClr>
              </a:solidFill>
            </a:endParaRPr>
          </a:p>
        </p:txBody>
      </p:sp>
      <p:sp>
        <p:nvSpPr>
          <p:cNvPr id="17411" name="Content Placeholder 2"/>
          <p:cNvSpPr>
            <a:spLocks noGrp="1"/>
          </p:cNvSpPr>
          <p:nvPr>
            <p:ph idx="4294967295"/>
          </p:nvPr>
        </p:nvSpPr>
        <p:spPr>
          <a:xfrm>
            <a:off x="0" y="1371600"/>
            <a:ext cx="9448800" cy="5181600"/>
          </a:xfrm>
        </p:spPr>
        <p:txBody>
          <a:bodyPr/>
          <a:lstStyle/>
          <a:p>
            <a:pPr marL="571500" indent="-571500" eaLnBrk="1" hangingPunct="1">
              <a:spcBef>
                <a:spcPts val="0"/>
              </a:spcBef>
              <a:buFontTx/>
              <a:buChar char="-"/>
              <a:defRPr/>
            </a:pPr>
            <a:r>
              <a:rPr lang="ar-SA" sz="3600" b="1" dirty="0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تمثَّلت تلك الأسسُ فيما يأتي : </a:t>
            </a:r>
          </a:p>
          <a:p>
            <a:pPr marL="571500" indent="-571500" eaLnBrk="1" hangingPunct="1">
              <a:spcBef>
                <a:spcPts val="0"/>
              </a:spcBef>
              <a:buFontTx/>
              <a:buChar char="-"/>
              <a:defRPr/>
            </a:pPr>
            <a:endParaRPr lang="ar-SA" sz="3600" b="1" dirty="0" smtClean="0">
              <a:solidFill>
                <a:schemeClr val="tx1">
                  <a:lumMod val="95000"/>
                  <a:lumOff val="5000"/>
                </a:schemeClr>
              </a:solidFill>
            </a:endParaRPr>
          </a:p>
          <a:p>
            <a:pPr eaLnBrk="1" hangingPunct="1">
              <a:spcBef>
                <a:spcPts val="0"/>
              </a:spcBef>
              <a:defRPr/>
            </a:pPr>
            <a:r>
              <a:rPr lang="ar-SA" sz="3600" b="1" dirty="0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1 – تقليدُ الأدبِ اليونانيِّ والرُّومانيِّ في تطبيقِ القواعدِ الأدبيَّةِ والنَّقديَّةِ ، وبوجهٍ خاصٍّ القواعد « </a:t>
            </a:r>
            <a:r>
              <a:rPr lang="ar-SA" sz="3600" b="1" dirty="0" err="1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الأرسطيَّة </a:t>
            </a:r>
            <a:r>
              <a:rPr lang="ar-SA" sz="3600" b="1" dirty="0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» في كتابيْ أرسطو المشَّهورينِ : « فنِّ الشِّعرِ » و « فنّ الخطابة </a:t>
            </a:r>
            <a:r>
              <a:rPr lang="ar-SA" sz="3600" b="1" dirty="0" err="1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» .</a:t>
            </a:r>
            <a:r>
              <a:rPr lang="ar-SA" sz="3600" b="1" dirty="0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 </a:t>
            </a:r>
          </a:p>
          <a:p>
            <a:pPr eaLnBrk="1" hangingPunct="1">
              <a:spcBef>
                <a:spcPts val="0"/>
              </a:spcBef>
              <a:defRPr/>
            </a:pPr>
            <a:r>
              <a:rPr lang="ar-SA" sz="3600" b="1" dirty="0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2 – عَدُّ العقلِ البشريّ هو الأساسُ لفلسفةِ الجمالِ في الأدبِ وهو الَّذي يوحِّدُ بينَ المتعة </a:t>
            </a:r>
            <a:r>
              <a:rPr lang="ar-SA" sz="3600" b="1" dirty="0" err="1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والمنفعةٍ .</a:t>
            </a:r>
            <a:r>
              <a:rPr lang="ar-SA" sz="3600" b="1" dirty="0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   </a:t>
            </a:r>
            <a:endParaRPr lang="en-US" sz="3600" b="1" dirty="0" smtClean="0">
              <a:solidFill>
                <a:schemeClr val="tx1">
                  <a:lumMod val="95000"/>
                  <a:lumOff val="5000"/>
                </a:schemeClr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40" name="Slide Number Placeholder 3"/>
          <p:cNvSpPr>
            <a:spLocks noGrp="1"/>
          </p:cNvSpPr>
          <p:nvPr>
            <p:ph type="sldNum" sz="quarter" idx="10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A6BA66F2-2243-45B1-AF3A-B86521224B04}" type="slidenum">
              <a:rPr lang="en-US" smtClean="0"/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27</a:t>
            </a:fld>
            <a:endParaRPr lang="en-US" smtClean="0"/>
          </a:p>
        </p:txBody>
      </p:sp>
      <p:sp>
        <p:nvSpPr>
          <p:cNvPr id="18434" name="Title 1"/>
          <p:cNvSpPr>
            <a:spLocks noGrp="1"/>
          </p:cNvSpPr>
          <p:nvPr>
            <p:ph type="title" idx="4294967295"/>
          </p:nvPr>
        </p:nvSpPr>
        <p:spPr>
          <a:xfrm>
            <a:off x="0" y="228600"/>
            <a:ext cx="9410700" cy="1143000"/>
          </a:xfrm>
        </p:spPr>
        <p:txBody>
          <a:bodyPr/>
          <a:lstStyle/>
          <a:p>
            <a:pPr eaLnBrk="1" hangingPunct="1">
              <a:defRPr/>
            </a:pPr>
            <a:r>
              <a:rPr lang="ar-SA" b="1" u="sng" dirty="0" smtClean="0">
                <a:solidFill>
                  <a:schemeClr val="tx2">
                    <a:lumMod val="75000"/>
                  </a:schemeClr>
                </a:solidFill>
              </a:rPr>
              <a:t>- تابعُ أسسِ </a:t>
            </a:r>
            <a:r>
              <a:rPr lang="ar-SA" b="1" u="sng" dirty="0">
                <a:solidFill>
                  <a:schemeClr val="tx2">
                    <a:lumMod val="75000"/>
                  </a:schemeClr>
                </a:solidFill>
              </a:rPr>
              <a:t>المذهبِ الكلاسيكيِّ الحديثِ : </a:t>
            </a:r>
            <a:endParaRPr lang="en-US" b="1" u="sng" dirty="0" smtClean="0">
              <a:solidFill>
                <a:schemeClr val="tx2">
                  <a:lumMod val="75000"/>
                </a:schemeClr>
              </a:solidFill>
            </a:endParaRPr>
          </a:p>
        </p:txBody>
      </p:sp>
      <p:sp>
        <p:nvSpPr>
          <p:cNvPr id="18435" name="Content Placeholder 2"/>
          <p:cNvSpPr>
            <a:spLocks noGrp="1"/>
          </p:cNvSpPr>
          <p:nvPr>
            <p:ph idx="4294967295"/>
          </p:nvPr>
        </p:nvSpPr>
        <p:spPr>
          <a:xfrm>
            <a:off x="0" y="1371600"/>
            <a:ext cx="9144000" cy="4953000"/>
          </a:xfrm>
        </p:spPr>
        <p:txBody>
          <a:bodyPr/>
          <a:lstStyle/>
          <a:p>
            <a:pPr eaLnBrk="1" hangingPunct="1">
              <a:spcBef>
                <a:spcPts val="0"/>
              </a:spcBef>
              <a:defRPr/>
            </a:pPr>
            <a:endParaRPr lang="ar-SA" sz="3000" b="1" dirty="0" smtClean="0">
              <a:solidFill>
                <a:schemeClr val="tx1">
                  <a:lumMod val="95000"/>
                  <a:lumOff val="5000"/>
                </a:schemeClr>
              </a:solidFill>
            </a:endParaRPr>
          </a:p>
          <a:p>
            <a:pPr eaLnBrk="1" hangingPunct="1">
              <a:spcBef>
                <a:spcPts val="0"/>
              </a:spcBef>
              <a:defRPr/>
            </a:pPr>
            <a:r>
              <a:rPr lang="ar-SA" sz="3000" b="1" dirty="0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3</a:t>
            </a:r>
            <a:r>
              <a:rPr lang="ar-SA" sz="4000" b="1" dirty="0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 – جعلُ الأدبِ مقصورًا على الصَّفوةِ المثقَّفةِ وليس لسوادِ الشَّعبِ وعامَّتِهِ </a:t>
            </a:r>
            <a:r>
              <a:rPr lang="ar-SA" sz="4000" b="1" dirty="0" err="1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، .</a:t>
            </a:r>
            <a:r>
              <a:rPr lang="ar-SA" sz="4000" b="1" dirty="0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 </a:t>
            </a:r>
          </a:p>
          <a:p>
            <a:pPr eaLnBrk="1" hangingPunct="1">
              <a:spcBef>
                <a:spcPts val="0"/>
              </a:spcBef>
              <a:defRPr/>
            </a:pPr>
            <a:endParaRPr lang="ar-SA" sz="4000" b="1" dirty="0">
              <a:solidFill>
                <a:schemeClr val="tx1">
                  <a:lumMod val="95000"/>
                  <a:lumOff val="5000"/>
                </a:schemeClr>
              </a:solidFill>
            </a:endParaRPr>
          </a:p>
          <a:p>
            <a:pPr eaLnBrk="1" hangingPunct="1">
              <a:spcBef>
                <a:spcPts val="0"/>
              </a:spcBef>
              <a:defRPr/>
            </a:pPr>
            <a:r>
              <a:rPr lang="ar-SA" sz="4000" b="1" dirty="0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4 – الاهتمامُ بالشَّكلِ والأسلوبِ وما يتبعُهُ من فصاحةٍ </a:t>
            </a:r>
            <a:r>
              <a:rPr lang="ar-SA" sz="4000" b="1" dirty="0" err="1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لغويَّة.</a:t>
            </a:r>
            <a:r>
              <a:rPr lang="ar-SA" sz="4000" b="1" dirty="0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   </a:t>
            </a:r>
            <a:endParaRPr lang="en-US" sz="4000" b="1" dirty="0" smtClean="0">
              <a:solidFill>
                <a:schemeClr val="tx1">
                  <a:lumMod val="95000"/>
                  <a:lumOff val="5000"/>
                </a:schemeClr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عنصر نائب لرقم الشريحة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68BA5613-1BB2-4168-9E83-1939F6AB8277}" type="slidenum">
              <a:rPr lang="en-US" smtClean="0"/>
              <a:pPr>
                <a:defRPr/>
              </a:pPr>
              <a:t>28</a:t>
            </a:fld>
            <a:endParaRPr lang="en-US"/>
          </a:p>
        </p:txBody>
      </p:sp>
      <p:sp>
        <p:nvSpPr>
          <p:cNvPr id="2" name="عنوان 1"/>
          <p:cNvSpPr>
            <a:spLocks noGrp="1"/>
          </p:cNvSpPr>
          <p:nvPr>
            <p:ph type="title" idx="4294967295"/>
          </p:nvPr>
        </p:nvSpPr>
        <p:spPr>
          <a:xfrm>
            <a:off x="0" y="0"/>
            <a:ext cx="9410700" cy="1417638"/>
          </a:xfrm>
        </p:spPr>
        <p:txBody>
          <a:bodyPr/>
          <a:lstStyle/>
          <a:p>
            <a:r>
              <a:rPr lang="ar-SA" sz="5400" b="1" dirty="0" smtClean="0"/>
              <a:t>- تأثير الكلاسيكيَّة على الأدب العربيِّ : </a:t>
            </a:r>
            <a:endParaRPr lang="ar-SA" sz="5400" b="1" dirty="0"/>
          </a:p>
        </p:txBody>
      </p:sp>
      <p:sp>
        <p:nvSpPr>
          <p:cNvPr id="3" name="عنصر نائب للمحتوى 2"/>
          <p:cNvSpPr>
            <a:spLocks noGrp="1"/>
          </p:cNvSpPr>
          <p:nvPr>
            <p:ph idx="4294967295"/>
          </p:nvPr>
        </p:nvSpPr>
        <p:spPr>
          <a:xfrm>
            <a:off x="0" y="1447800"/>
            <a:ext cx="9410700" cy="4876800"/>
          </a:xfrm>
        </p:spPr>
        <p:txBody>
          <a:bodyPr/>
          <a:lstStyle/>
          <a:p>
            <a:r>
              <a:rPr lang="ar-SA" sz="4000" b="1" u="sng" dirty="0" smtClean="0"/>
              <a:t>س - أيُّ الأجناسِ الأدبيَّةِ كانت أكثرَ تأثُّرًا بالكلاسيكيَّةِ ؟</a:t>
            </a:r>
            <a:r>
              <a:rPr lang="ar-SA" sz="4000" b="1" dirty="0" smtClean="0"/>
              <a:t> </a:t>
            </a:r>
          </a:p>
          <a:p>
            <a:r>
              <a:rPr lang="ar-SA" sz="4000" b="1" dirty="0" smtClean="0"/>
              <a:t>ج – لقد انحصرَ تأثيرُ الكلاسيكيَّة – في الأدب العربيِّ – تحديدًا في الشِّعر المسرحيِّ ؛ وذلك عندما اِحتكَّ بعضُ أدبائنا العرب بالمسرحِ الفرنسيِّ الكلاسيكيِّ – من أمثال رفاعة الطهطاوي وأحمد </a:t>
            </a:r>
            <a:r>
              <a:rPr lang="ar-SA" sz="4000" b="1" dirty="0" err="1" smtClean="0"/>
              <a:t>شوقي ،.</a:t>
            </a:r>
            <a:endParaRPr lang="ar-SA" sz="4000" dirty="0"/>
          </a:p>
        </p:txBody>
      </p:sp>
    </p:spTree>
    <p:extLst>
      <p:ext uri="{BB962C8B-B14F-4D97-AF65-F5344CB8AC3E}">
        <p14:creationId xmlns:p14="http://schemas.microsoft.com/office/powerpoint/2010/main" xmlns="" val="817728494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عنصر نائب لرقم الشريحة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68BA5613-1BB2-4168-9E83-1939F6AB8277}" type="slidenum">
              <a:rPr lang="en-US" smtClean="0"/>
              <a:pPr>
                <a:defRPr/>
              </a:pPr>
              <a:t>29</a:t>
            </a:fld>
            <a:endParaRPr lang="en-US"/>
          </a:p>
        </p:txBody>
      </p:sp>
      <p:sp>
        <p:nvSpPr>
          <p:cNvPr id="2" name="عنوان 1"/>
          <p:cNvSpPr>
            <a:spLocks noGrp="1"/>
          </p:cNvSpPr>
          <p:nvPr>
            <p:ph type="title" idx="4294967295"/>
          </p:nvPr>
        </p:nvSpPr>
        <p:spPr>
          <a:xfrm>
            <a:off x="0" y="274638"/>
            <a:ext cx="9410700" cy="1143000"/>
          </a:xfrm>
        </p:spPr>
        <p:txBody>
          <a:bodyPr/>
          <a:lstStyle/>
          <a:p>
            <a:r>
              <a:rPr lang="ar-SA" b="1" dirty="0" smtClean="0"/>
              <a:t>- نماذج تطبيقيَّة للتَّأثير الكلاسيكيِّ في الأدب العربيِّ </a:t>
            </a:r>
            <a:endParaRPr lang="ar-SA" b="1" dirty="0"/>
          </a:p>
        </p:txBody>
      </p:sp>
      <p:sp>
        <p:nvSpPr>
          <p:cNvPr id="3" name="عنصر نائب للمحتوى 2"/>
          <p:cNvSpPr>
            <a:spLocks noGrp="1"/>
          </p:cNvSpPr>
          <p:nvPr>
            <p:ph idx="4294967295"/>
          </p:nvPr>
        </p:nvSpPr>
        <p:spPr>
          <a:xfrm>
            <a:off x="0" y="1371600"/>
            <a:ext cx="9410700" cy="4953000"/>
          </a:xfrm>
        </p:spPr>
        <p:txBody>
          <a:bodyPr/>
          <a:lstStyle/>
          <a:p>
            <a:r>
              <a:rPr lang="ar-SA" sz="3600" b="1" u="sng" dirty="0" smtClean="0"/>
              <a:t>س – اِستعرضْ ( استعرِضِي ) بعضَ النَّماذجِ التَّطبيقيَّةِ لتأثير الكلاسيكيَّةِ في الأدبِ العربيِّ ؟ </a:t>
            </a:r>
          </a:p>
          <a:p>
            <a:r>
              <a:rPr lang="ar-SA" sz="3600" b="1" dirty="0" smtClean="0"/>
              <a:t>ج – لقد ظهرَ تأثيرُ الكلاسيكيَّةِ بوضوحٍ في مسرحيَّاتِ « أحمد شوقي » ، الَّذي اِستفادَ من إقامتِهِ بفرنسا ، حيثُ اِطَّلعَ على المسرحِ الكلاسيكيِّ في بلاد </a:t>
            </a:r>
            <a:r>
              <a:rPr lang="ar-SA" sz="3600" b="1" dirty="0" err="1" smtClean="0"/>
              <a:t>منبعه </a:t>
            </a:r>
            <a:r>
              <a:rPr lang="ar-SA" sz="3600" b="1" dirty="0" smtClean="0"/>
              <a:t>؛ فكتبَ مسرحيَّاتِهِ الشِّعريَّةَ الثلاثَ ( مصرع كليوباترا – مجنون ليلى – </a:t>
            </a:r>
            <a:r>
              <a:rPr lang="ar-SA" sz="3600" b="1" dirty="0" err="1" smtClean="0"/>
              <a:t>قمبيز </a:t>
            </a:r>
            <a:r>
              <a:rPr lang="ar-SA" sz="3600" b="1" dirty="0" smtClean="0"/>
              <a:t>)، فكانت تلك المسرحيَّات خيرَ دليلٍ على تأثيرِ الكلاسيكيَّة في الأدبِ العربيِّ  بشكلٍ عامٍّ وشعرِ « أحمد شوقي » المسرحيِّ بشكلٍ خاصٍّ .  </a:t>
            </a:r>
            <a:r>
              <a:rPr lang="ar-SA" sz="3600" dirty="0" smtClean="0"/>
              <a:t> </a:t>
            </a:r>
            <a:endParaRPr lang="ar-SA" sz="3600" dirty="0"/>
          </a:p>
        </p:txBody>
      </p:sp>
    </p:spTree>
    <p:extLst>
      <p:ext uri="{BB962C8B-B14F-4D97-AF65-F5344CB8AC3E}">
        <p14:creationId xmlns:p14="http://schemas.microsoft.com/office/powerpoint/2010/main" xmlns="" val="906908803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عنصر نائب لرقم الشريحة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68BA5613-1BB2-4168-9E83-1939F6AB8277}" type="slidenum">
              <a:rPr lang="en-US" smtClean="0"/>
              <a:pPr>
                <a:defRPr/>
              </a:pPr>
              <a:t>30</a:t>
            </a:fld>
            <a:endParaRPr lang="en-US"/>
          </a:p>
        </p:txBody>
      </p:sp>
      <p:sp>
        <p:nvSpPr>
          <p:cNvPr id="2" name="عنوان 1"/>
          <p:cNvSpPr>
            <a:spLocks noGrp="1"/>
          </p:cNvSpPr>
          <p:nvPr>
            <p:ph type="title" idx="4294967295"/>
          </p:nvPr>
        </p:nvSpPr>
        <p:spPr>
          <a:xfrm>
            <a:off x="0" y="304800"/>
            <a:ext cx="9410700" cy="1066800"/>
          </a:xfrm>
        </p:spPr>
        <p:txBody>
          <a:bodyPr/>
          <a:lstStyle/>
          <a:p>
            <a:r>
              <a:rPr lang="ar-SA" b="1" dirty="0" smtClean="0"/>
              <a:t>أحمد شوقي واقتناؤُهُ عناصر المذهب الكلاسيكي : </a:t>
            </a:r>
            <a:endParaRPr lang="ar-SA" b="1" dirty="0"/>
          </a:p>
        </p:txBody>
      </p:sp>
      <p:sp>
        <p:nvSpPr>
          <p:cNvPr id="3" name="عنصر نائب للمحتوى 2"/>
          <p:cNvSpPr>
            <a:spLocks noGrp="1"/>
          </p:cNvSpPr>
          <p:nvPr>
            <p:ph idx="4294967295"/>
          </p:nvPr>
        </p:nvSpPr>
        <p:spPr>
          <a:xfrm>
            <a:off x="0" y="1371600"/>
            <a:ext cx="9410700" cy="4953000"/>
          </a:xfrm>
        </p:spPr>
        <p:txBody>
          <a:bodyPr/>
          <a:lstStyle/>
          <a:p>
            <a:r>
              <a:rPr lang="ar-SA" b="1" u="sng" dirty="0" smtClean="0"/>
              <a:t>س – ما الَّذي اقتناه الشَّاعرُ « أحمد شوقي » من عناصر  المذهبِ الكلاسيكيِّ في جملِةِ مسرحيَّاتِهِ ؟ </a:t>
            </a:r>
          </a:p>
          <a:p>
            <a:r>
              <a:rPr lang="ar-SA" b="1" dirty="0" smtClean="0"/>
              <a:t>ج – لقد اِقتنى الشَّاعرُ </a:t>
            </a:r>
            <a:r>
              <a:rPr lang="ar-SA" b="1" dirty="0"/>
              <a:t>« أحمد شوقي » من </a:t>
            </a:r>
            <a:r>
              <a:rPr lang="ar-SA" b="1" dirty="0" smtClean="0"/>
              <a:t>عناصر المذهبِ </a:t>
            </a:r>
            <a:r>
              <a:rPr lang="ar-SA" b="1" dirty="0"/>
              <a:t>الكلاسيكيِّ </a:t>
            </a:r>
            <a:r>
              <a:rPr lang="ar-SA" b="1" dirty="0" smtClean="0"/>
              <a:t>في جملةِ مسرحيَّاتِهِ ما يأتي : </a:t>
            </a:r>
          </a:p>
          <a:p>
            <a:r>
              <a:rPr lang="ar-SA" b="1" dirty="0" smtClean="0"/>
              <a:t>1 – الصِّراع بينَ العاطفةِ والواجبِ في مسرحيَّةِ « مصرع كليوباترا </a:t>
            </a:r>
            <a:r>
              <a:rPr lang="ar-SA" b="1" dirty="0" err="1" smtClean="0"/>
              <a:t>» </a:t>
            </a:r>
            <a:r>
              <a:rPr lang="ar-SA" b="1" dirty="0" err="1" smtClean="0"/>
              <a:t>.</a:t>
            </a:r>
            <a:r>
              <a:rPr lang="ar-SA" b="1" dirty="0" smtClean="0"/>
              <a:t> </a:t>
            </a:r>
          </a:p>
          <a:p>
            <a:r>
              <a:rPr lang="ar-SA" b="1" dirty="0" smtClean="0"/>
              <a:t>2 – استخدام الُّلغةِ الرَّاقيةِ </a:t>
            </a:r>
            <a:r>
              <a:rPr lang="ar-SA" b="1" dirty="0" smtClean="0"/>
              <a:t>الَّتي تتناسبُ مع الصَّفوةِ المثقَّفِةِ من </a:t>
            </a:r>
            <a:r>
              <a:rPr lang="ar-SA" b="1" dirty="0" smtClean="0"/>
              <a:t>النَّاسِ والمجتمع .</a:t>
            </a:r>
          </a:p>
          <a:p>
            <a:r>
              <a:rPr lang="ar-SA" b="1" dirty="0" smtClean="0"/>
              <a:t> </a:t>
            </a:r>
            <a:r>
              <a:rPr lang="ar-SA" b="1" dirty="0" smtClean="0"/>
              <a:t>3 – استدعاءُ موضوعات التَّاريخِ القديم وتوظيفُها شعريًّا ومسرحيًّا .  </a:t>
            </a:r>
            <a:endParaRPr lang="ar-SA" b="1" dirty="0"/>
          </a:p>
        </p:txBody>
      </p:sp>
    </p:spTree>
    <p:extLst>
      <p:ext uri="{BB962C8B-B14F-4D97-AF65-F5344CB8AC3E}">
        <p14:creationId xmlns:p14="http://schemas.microsoft.com/office/powerpoint/2010/main" xmlns="" val="249532298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عنصر نائب لرقم الشريحة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68BA5613-1BB2-4168-9E83-1939F6AB8277}" type="slidenum">
              <a:rPr lang="en-US" smtClean="0"/>
              <a:pPr>
                <a:defRPr/>
              </a:pPr>
              <a:t>31</a:t>
            </a:fld>
            <a:endParaRPr lang="en-US"/>
          </a:p>
        </p:txBody>
      </p:sp>
      <p:sp>
        <p:nvSpPr>
          <p:cNvPr id="2" name="عنوان 1"/>
          <p:cNvSpPr>
            <a:spLocks noGrp="1"/>
          </p:cNvSpPr>
          <p:nvPr>
            <p:ph type="title" idx="4294967295"/>
          </p:nvPr>
        </p:nvSpPr>
        <p:spPr>
          <a:xfrm>
            <a:off x="0" y="274638"/>
            <a:ext cx="9410700" cy="1143000"/>
          </a:xfrm>
        </p:spPr>
        <p:txBody>
          <a:bodyPr/>
          <a:lstStyle/>
          <a:p>
            <a:r>
              <a:rPr lang="ar-SA" b="1" dirty="0" smtClean="0"/>
              <a:t>تشابكُ الموضوعيَّة بالذَّاتيَّةِ من جَرَّاءِ ذلك التَّأثُّرِ : </a:t>
            </a:r>
            <a:endParaRPr lang="ar-SA" b="1" dirty="0"/>
          </a:p>
        </p:txBody>
      </p:sp>
      <p:sp>
        <p:nvSpPr>
          <p:cNvPr id="3" name="عنصر نائب للمحتوى 2"/>
          <p:cNvSpPr>
            <a:spLocks noGrp="1"/>
          </p:cNvSpPr>
          <p:nvPr>
            <p:ph idx="4294967295"/>
          </p:nvPr>
        </p:nvSpPr>
        <p:spPr>
          <a:xfrm>
            <a:off x="0" y="1371600"/>
            <a:ext cx="9410700" cy="4953000"/>
          </a:xfrm>
        </p:spPr>
        <p:txBody>
          <a:bodyPr/>
          <a:lstStyle/>
          <a:p>
            <a:r>
              <a:rPr lang="ar-SA" sz="3600" b="1" u="sng" dirty="0" smtClean="0"/>
              <a:t>س – هل تشابكتِ الموضوعيَّةُ بالذَّاتيَّةِ في مسرحيَّات « أحمد شوقي » ؟ </a:t>
            </a:r>
          </a:p>
          <a:p>
            <a:r>
              <a:rPr lang="ar-SA" sz="3600" b="1" dirty="0" smtClean="0"/>
              <a:t>ج – نعمٌ ، </a:t>
            </a:r>
            <a:r>
              <a:rPr lang="ar-SA" sz="3600" b="1" dirty="0"/>
              <a:t>تشابكتِ الموضوعيَّةُ بالذَّاتيَّةِ في مسرحيَّات « أحمد شوقي </a:t>
            </a:r>
            <a:r>
              <a:rPr lang="ar-SA" sz="3600" b="1" dirty="0" smtClean="0"/>
              <a:t>» حينما حاولَ أن يُوفِّرَ قدرًا من الموضوعيَّةِ لشخصيَّاتِهِ، إذ جاءَ </a:t>
            </a:r>
            <a:r>
              <a:rPr lang="ar-SA" sz="3600" b="1" dirty="0" err="1" smtClean="0"/>
              <a:t>الشِّعرُعلى</a:t>
            </a:r>
            <a:r>
              <a:rPr lang="ar-SA" sz="3600" b="1" dirty="0" smtClean="0"/>
              <a:t> ألسنةِ بعضِ شخوصِهِ غنائيًّا« ذاتيًّا »لا موضوعيًّا « غيريًّا »، في مسرحيَّتِهِ الشِّعريَّةِ « مجنون ليلى » ، كما أنَّه لم يهتمّ بقانونِ وحداتِ المسرح الثلاثِ .</a:t>
            </a:r>
            <a:r>
              <a:rPr lang="ar-SA" dirty="0" smtClean="0"/>
              <a:t> </a:t>
            </a:r>
            <a:endParaRPr lang="ar-SA" dirty="0"/>
          </a:p>
        </p:txBody>
      </p:sp>
    </p:spTree>
    <p:extLst>
      <p:ext uri="{BB962C8B-B14F-4D97-AF65-F5344CB8AC3E}">
        <p14:creationId xmlns:p14="http://schemas.microsoft.com/office/powerpoint/2010/main" xmlns="" val="3270898434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عنصر نائب لرقم الشريحة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68BA5613-1BB2-4168-9E83-1939F6AB8277}" type="slidenum">
              <a:rPr lang="en-US" smtClean="0"/>
              <a:pPr>
                <a:defRPr/>
              </a:pPr>
              <a:t>32</a:t>
            </a:fld>
            <a:endParaRPr lang="en-US"/>
          </a:p>
        </p:txBody>
      </p:sp>
      <p:sp>
        <p:nvSpPr>
          <p:cNvPr id="2" name="عنوان 1"/>
          <p:cNvSpPr>
            <a:spLocks noGrp="1"/>
          </p:cNvSpPr>
          <p:nvPr>
            <p:ph type="title" idx="4294967295"/>
          </p:nvPr>
        </p:nvSpPr>
        <p:spPr>
          <a:xfrm>
            <a:off x="0" y="274638"/>
            <a:ext cx="9410700" cy="1143000"/>
          </a:xfrm>
        </p:spPr>
        <p:txBody>
          <a:bodyPr/>
          <a:lstStyle/>
          <a:p>
            <a:r>
              <a:rPr lang="ar-SA" b="1" dirty="0" smtClean="0"/>
              <a:t>تراجعُ الكلاسيكيَّةِ وظهور شمس الرُّومانتيكيَّةِ : </a:t>
            </a:r>
            <a:endParaRPr lang="ar-SA" b="1" dirty="0"/>
          </a:p>
        </p:txBody>
      </p:sp>
      <p:sp>
        <p:nvSpPr>
          <p:cNvPr id="3" name="عنصر نائب للمحتوى 2"/>
          <p:cNvSpPr>
            <a:spLocks noGrp="1"/>
          </p:cNvSpPr>
          <p:nvPr>
            <p:ph idx="4294967295"/>
          </p:nvPr>
        </p:nvSpPr>
        <p:spPr>
          <a:xfrm>
            <a:off x="0" y="1371600"/>
            <a:ext cx="9410700" cy="4953000"/>
          </a:xfrm>
        </p:spPr>
        <p:txBody>
          <a:bodyPr/>
          <a:lstStyle/>
          <a:p>
            <a:r>
              <a:rPr lang="ar-SA" sz="4000" b="1" u="sng" dirty="0" smtClean="0"/>
              <a:t>س- كيفَ تراجعت الكلاسيكيَّةُ ومتى تبدَّى هذا التَّراجعُ</a:t>
            </a:r>
          </a:p>
          <a:p>
            <a:r>
              <a:rPr lang="ar-SA" sz="4000" b="1" dirty="0" smtClean="0"/>
              <a:t>ج – تراجعت بظهور الثَّورةِ الأدبيَّة على العقلِ وبروز العاطفةِ والوجدان والخيالِ بدائل قويَّة </a:t>
            </a:r>
            <a:r>
              <a:rPr lang="ar-SA" sz="4000" b="1" dirty="0" err="1" smtClean="0"/>
              <a:t>له </a:t>
            </a:r>
            <a:r>
              <a:rPr lang="ar-SA" sz="4000" b="1" dirty="0" smtClean="0"/>
              <a:t>، تلك الثَّورة التَّي توازت مع الثَّورة الفرنسيَّةِ الكبرى الَّتي أفرزت المدرسةَ « الرُّومانتيكيَّةَ » الجديدة ، وكانَ ذلك في أواخرِ القرنِ الثَّامن عشر وأوائلِ القرنِ التَّاسع عشر الميلاديَّينِ .</a:t>
            </a:r>
            <a:r>
              <a:rPr lang="ar-SA" b="1" dirty="0" smtClean="0"/>
              <a:t> </a:t>
            </a:r>
            <a:endParaRPr lang="ar-SA" b="1" dirty="0"/>
          </a:p>
        </p:txBody>
      </p:sp>
    </p:spTree>
    <p:extLst>
      <p:ext uri="{BB962C8B-B14F-4D97-AF65-F5344CB8AC3E}">
        <p14:creationId xmlns:p14="http://schemas.microsoft.com/office/powerpoint/2010/main" xmlns="" val="2092873318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عنصر نائب لرقم الشريحة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68BA5613-1BB2-4168-9E83-1939F6AB8277}" type="slidenum">
              <a:rPr lang="en-US" smtClean="0"/>
              <a:pPr>
                <a:defRPr/>
              </a:pPr>
              <a:t>33</a:t>
            </a:fld>
            <a:endParaRPr lang="en-US"/>
          </a:p>
        </p:txBody>
      </p:sp>
      <p:sp>
        <p:nvSpPr>
          <p:cNvPr id="2" name="عنوان 1"/>
          <p:cNvSpPr>
            <a:spLocks noGrp="1"/>
          </p:cNvSpPr>
          <p:nvPr>
            <p:ph type="title" idx="4294967295"/>
          </p:nvPr>
        </p:nvSpPr>
        <p:spPr>
          <a:xfrm>
            <a:off x="0" y="274638"/>
            <a:ext cx="9410700" cy="1143000"/>
          </a:xfrm>
        </p:spPr>
        <p:txBody>
          <a:bodyPr/>
          <a:lstStyle/>
          <a:p>
            <a:r>
              <a:rPr lang="ar-SA" b="1" dirty="0" smtClean="0"/>
              <a:t>- جدليَّةُ خفوت الكلاسيكيَّة ونهوضِ الرومانتيكيَّة :  </a:t>
            </a:r>
            <a:endParaRPr lang="ar-SA" b="1" dirty="0"/>
          </a:p>
        </p:txBody>
      </p:sp>
      <p:sp>
        <p:nvSpPr>
          <p:cNvPr id="3" name="عنصر نائب للمحتوى 2"/>
          <p:cNvSpPr>
            <a:spLocks noGrp="1"/>
          </p:cNvSpPr>
          <p:nvPr>
            <p:ph idx="4294967295"/>
          </p:nvPr>
        </p:nvSpPr>
        <p:spPr>
          <a:xfrm>
            <a:off x="0" y="1371600"/>
            <a:ext cx="9410700" cy="4953000"/>
          </a:xfrm>
        </p:spPr>
        <p:txBody>
          <a:bodyPr/>
          <a:lstStyle/>
          <a:p>
            <a:r>
              <a:rPr lang="ar-SA" sz="4400" b="1" u="sng" dirty="0" smtClean="0"/>
              <a:t>س – في أيِّ مكانٍ غربيٍّ أوروبِّيٍّ تجلَّت تلك الجدليَّة « الأدبيَّة » بين الكلاسيكيَّةِ والرُّومانتيكيَّة </a:t>
            </a:r>
            <a:r>
              <a:rPr lang="ar-SA" sz="4400" b="1" u="sng" dirty="0" err="1" smtClean="0"/>
              <a:t>؟</a:t>
            </a:r>
            <a:r>
              <a:rPr lang="ar-SA" sz="4400" b="1" u="sng" dirty="0" smtClean="0"/>
              <a:t>  </a:t>
            </a:r>
          </a:p>
          <a:p>
            <a:r>
              <a:rPr lang="ar-SA" sz="4400" b="1" dirty="0" smtClean="0"/>
              <a:t>ج - </a:t>
            </a:r>
            <a:r>
              <a:rPr lang="ar-SA" sz="4400" b="1" dirty="0"/>
              <a:t>تجلَّت تلك الجدليَّة « الأدبيَّة » بين الكلاسيكيَّةِ والرُّومانتيكيَّة </a:t>
            </a:r>
            <a:r>
              <a:rPr lang="ar-SA" sz="4400" b="1" dirty="0" smtClean="0"/>
              <a:t>في : إنجلترا أوَّلًا ، ثمَّ في ألمانيا ثانيًا ، ثمَّ في إيطاليًا ثالثًا ، ثمَّ في إسبانيا رابعًا </a:t>
            </a:r>
            <a:r>
              <a:rPr lang="ar-SA" sz="4400" b="1" dirty="0" err="1" smtClean="0"/>
              <a:t>...</a:t>
            </a:r>
            <a:r>
              <a:rPr lang="ar-SA" sz="4400" b="1" dirty="0" smtClean="0"/>
              <a:t> </a:t>
            </a:r>
            <a:endParaRPr lang="ar-SA" b="1" dirty="0"/>
          </a:p>
        </p:txBody>
      </p:sp>
    </p:spTree>
    <p:extLst>
      <p:ext uri="{BB962C8B-B14F-4D97-AF65-F5344CB8AC3E}">
        <p14:creationId xmlns:p14="http://schemas.microsoft.com/office/powerpoint/2010/main" xmlns="" val="2891518360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4" name="Slide Number Placeholder 3"/>
          <p:cNvSpPr>
            <a:spLocks noGrp="1"/>
          </p:cNvSpPr>
          <p:nvPr>
            <p:ph type="sldNum" sz="quarter" idx="10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FB5E1016-7425-436B-B231-87B69E5F062F}" type="slidenum">
              <a:rPr lang="en-US" smtClean="0"/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34</a:t>
            </a:fld>
            <a:endParaRPr lang="en-US" smtClean="0"/>
          </a:p>
        </p:txBody>
      </p:sp>
      <p:sp>
        <p:nvSpPr>
          <p:cNvPr id="3" name="Subtitle 2"/>
          <p:cNvSpPr>
            <a:spLocks noGrp="1"/>
          </p:cNvSpPr>
          <p:nvPr>
            <p:ph type="subTitle" idx="4294967295"/>
          </p:nvPr>
        </p:nvSpPr>
        <p:spPr>
          <a:xfrm>
            <a:off x="0" y="3630613"/>
            <a:ext cx="8420100" cy="2693987"/>
          </a:xfrm>
        </p:spPr>
        <p:txBody>
          <a:bodyPr rtlCol="0">
            <a:normAutofit fontScale="92500"/>
          </a:bodyPr>
          <a:lstStyle/>
          <a:p>
            <a:pPr eaLnBrk="1" fontAlgn="auto" hangingPunct="1">
              <a:spcAft>
                <a:spcPts val="0"/>
              </a:spcAft>
              <a:defRPr/>
            </a:pPr>
            <a:endParaRPr lang="ar-EG" sz="4400" b="1" dirty="0" smtClean="0">
              <a:solidFill>
                <a:srgbClr val="C00000"/>
              </a:solidFill>
              <a:cs typeface="+mn-cs"/>
            </a:endParaRPr>
          </a:p>
          <a:p>
            <a:pPr eaLnBrk="1" fontAlgn="auto" hangingPunct="1">
              <a:spcAft>
                <a:spcPts val="0"/>
              </a:spcAft>
              <a:defRPr/>
            </a:pPr>
            <a:r>
              <a:rPr lang="ar-EG" sz="4400" b="1" dirty="0" smtClean="0">
                <a:solidFill>
                  <a:srgbClr val="C00000"/>
                </a:solidFill>
                <a:cs typeface="+mn-cs"/>
              </a:rPr>
              <a:t>« المحاضرة الرَّابعة » </a:t>
            </a:r>
          </a:p>
          <a:p>
            <a:pPr eaLnBrk="1" fontAlgn="auto" hangingPunct="1">
              <a:spcAft>
                <a:spcPts val="0"/>
              </a:spcAft>
              <a:defRPr/>
            </a:pPr>
            <a:r>
              <a:rPr lang="ar-EG" sz="4400" b="1" dirty="0" smtClean="0">
                <a:solidFill>
                  <a:srgbClr val="C00000"/>
                </a:solidFill>
                <a:cs typeface="+mn-cs"/>
              </a:rPr>
              <a:t>( الرُّومانسيَّة بين النشأة والتَّطوُّر  والملامح )</a:t>
            </a:r>
            <a:endParaRPr lang="en-US" sz="4400" b="1" dirty="0" smtClean="0">
              <a:solidFill>
                <a:srgbClr val="C00000"/>
              </a:solidFill>
              <a:cs typeface="+mn-cs"/>
            </a:endParaRPr>
          </a:p>
        </p:txBody>
      </p:sp>
      <p:sp>
        <p:nvSpPr>
          <p:cNvPr id="5" name="Rectangle 4"/>
          <p:cNvSpPr/>
          <p:nvPr/>
        </p:nvSpPr>
        <p:spPr>
          <a:xfrm>
            <a:off x="0" y="-3581400"/>
            <a:ext cx="9906000" cy="6858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03143" tIns="51572" rIns="103143" bIns="51572"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ar-SA" smtClean="0"/>
              <a:t>يييييي</a:t>
            </a:r>
            <a:endParaRPr lang="en-US" dirty="0"/>
          </a:p>
        </p:txBody>
      </p:sp>
      <p:sp>
        <p:nvSpPr>
          <p:cNvPr id="6" name="Rectangle 5"/>
          <p:cNvSpPr/>
          <p:nvPr/>
        </p:nvSpPr>
        <p:spPr>
          <a:xfrm>
            <a:off x="0" y="0"/>
            <a:ext cx="9906000" cy="3429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03143" tIns="51572" rIns="103143" bIns="51572"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7" name="Subtitle 2"/>
          <p:cNvSpPr txBox="1">
            <a:spLocks/>
          </p:cNvSpPr>
          <p:nvPr/>
        </p:nvSpPr>
        <p:spPr>
          <a:xfrm>
            <a:off x="6019800" y="4648200"/>
            <a:ext cx="3549650" cy="1066800"/>
          </a:xfrm>
          <a:prstGeom prst="rect">
            <a:avLst/>
          </a:prstGeom>
        </p:spPr>
        <p:txBody>
          <a:bodyPr>
            <a:normAutofit/>
          </a:bodyPr>
          <a:lstStyle/>
          <a:p>
            <a:pPr algn="ctr" fontAlgn="auto">
              <a:spcBef>
                <a:spcPct val="20000"/>
              </a:spcBef>
              <a:spcAft>
                <a:spcPts val="0"/>
              </a:spcAft>
              <a:buFont typeface="Arial" pitchFamily="34" charset="0"/>
              <a:buNone/>
              <a:defRPr/>
            </a:pPr>
            <a:endParaRPr lang="en-US" sz="2600" dirty="0">
              <a:solidFill>
                <a:schemeClr val="tx1">
                  <a:tint val="75000"/>
                </a:schemeClr>
              </a:solidFill>
              <a:latin typeface="+mn-lt"/>
              <a:cs typeface="+mn-cs"/>
            </a:endParaRPr>
          </a:p>
        </p:txBody>
      </p:sp>
      <p:grpSp>
        <p:nvGrpSpPr>
          <p:cNvPr id="2" name="Group 7"/>
          <p:cNvGrpSpPr>
            <a:grpSpLocks/>
          </p:cNvGrpSpPr>
          <p:nvPr/>
        </p:nvGrpSpPr>
        <p:grpSpPr bwMode="auto">
          <a:xfrm>
            <a:off x="6494463" y="1981200"/>
            <a:ext cx="2600325" cy="2524125"/>
            <a:chOff x="5210750" y="1066800"/>
            <a:chExt cx="2976900" cy="3130677"/>
          </a:xfrm>
        </p:grpSpPr>
        <p:sp>
          <p:nvSpPr>
            <p:cNvPr id="9" name="Oval 8"/>
            <p:cNvSpPr/>
            <p:nvPr/>
          </p:nvSpPr>
          <p:spPr>
            <a:xfrm>
              <a:off x="5321611" y="1143591"/>
              <a:ext cx="2767900" cy="2973159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/>
            </a:p>
          </p:txBody>
        </p:sp>
        <p:pic>
          <p:nvPicPr>
            <p:cNvPr id="5133" name="Picture 2" descr="http://kfu.files.googlepages.com/newKFUlogo.jpg"/>
            <p:cNvPicPr>
              <a:picLocks noChangeAspect="1" noChangeArrowheads="1"/>
            </p:cNvPicPr>
            <p:nvPr/>
          </p:nvPicPr>
          <p:blipFill>
            <a:blip r:embed="rId2" cstate="print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</a:blip>
            <a:srcRect/>
            <a:stretch>
              <a:fillRect/>
            </a:stretch>
          </p:blipFill>
          <p:spPr bwMode="auto">
            <a:xfrm>
              <a:off x="5210750" y="1066800"/>
              <a:ext cx="2976900" cy="313067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</p:grpSp>
      <p:sp>
        <p:nvSpPr>
          <p:cNvPr id="12" name="Title 1"/>
          <p:cNvSpPr txBox="1">
            <a:spLocks/>
          </p:cNvSpPr>
          <p:nvPr/>
        </p:nvSpPr>
        <p:spPr>
          <a:xfrm>
            <a:off x="457200" y="2895600"/>
            <a:ext cx="5099050" cy="1470025"/>
          </a:xfrm>
          <a:prstGeom prst="rect">
            <a:avLst/>
          </a:prstGeom>
        </p:spPr>
        <p:txBody>
          <a:bodyPr anchor="ctr">
            <a:normAutofit/>
          </a:bodyPr>
          <a:lstStyle/>
          <a:p>
            <a:pPr rtl="1" fontAlgn="auto">
              <a:spcAft>
                <a:spcPts val="0"/>
              </a:spcAft>
              <a:defRPr/>
            </a:pPr>
            <a:endParaRPr lang="en-US" sz="4400" dirty="0">
              <a:solidFill>
                <a:schemeClr val="tx1">
                  <a:lumMod val="50000"/>
                  <a:lumOff val="50000"/>
                </a:schemeClr>
              </a:solidFill>
              <a:latin typeface="+mj-lt"/>
              <a:ea typeface="+mj-ea"/>
              <a:cs typeface="+mj-cs"/>
            </a:endParaRPr>
          </a:p>
        </p:txBody>
      </p:sp>
      <p:sp>
        <p:nvSpPr>
          <p:cNvPr id="5131" name="Slide Number Placeholder 10"/>
          <p:cNvSpPr txBox="1">
            <a:spLocks/>
          </p:cNvSpPr>
          <p:nvPr/>
        </p:nvSpPr>
        <p:spPr bwMode="auto">
          <a:xfrm>
            <a:off x="381000" y="6405563"/>
            <a:ext cx="2311400" cy="3651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pPr algn="r"/>
            <a:fld id="{8FE9D669-2C66-4564-8414-42C12F039C04}" type="slidenum">
              <a:rPr lang="en-US" sz="1200">
                <a:solidFill>
                  <a:schemeClr val="bg1"/>
                </a:solidFill>
                <a:latin typeface="Calibri" pitchFamily="34" charset="0"/>
              </a:rPr>
              <a:pPr algn="r"/>
              <a:t>34</a:t>
            </a:fld>
            <a:endParaRPr lang="en-US" sz="1200">
              <a:solidFill>
                <a:schemeClr val="bg1"/>
              </a:solidFill>
              <a:latin typeface="Calibri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6" name="Slide Number Placeholder 3"/>
          <p:cNvSpPr>
            <a:spLocks noGrp="1"/>
          </p:cNvSpPr>
          <p:nvPr>
            <p:ph type="sldNum" sz="quarter" idx="10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D73510CB-DC0E-4C0D-B904-D83330017455}" type="slidenum">
              <a:rPr lang="en-US" smtClean="0"/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35</a:t>
            </a:fld>
            <a:endParaRPr lang="en-US" smtClean="0"/>
          </a:p>
        </p:txBody>
      </p:sp>
      <p:sp>
        <p:nvSpPr>
          <p:cNvPr id="8194" name="Title 1"/>
          <p:cNvSpPr>
            <a:spLocks noGrp="1"/>
          </p:cNvSpPr>
          <p:nvPr>
            <p:ph type="title" idx="4294967295"/>
          </p:nvPr>
        </p:nvSpPr>
        <p:spPr>
          <a:xfrm>
            <a:off x="0" y="228600"/>
            <a:ext cx="9372600" cy="1143000"/>
          </a:xfrm>
        </p:spPr>
        <p:txBody>
          <a:bodyPr/>
          <a:lstStyle/>
          <a:p>
            <a:pPr eaLnBrk="1" hangingPunct="1">
              <a:defRPr/>
            </a:pPr>
            <a:r>
              <a:rPr lang="ar-EG" sz="5400" b="1" dirty="0" smtClean="0">
                <a:solidFill>
                  <a:schemeClr val="tx2">
                    <a:lumMod val="75000"/>
                  </a:schemeClr>
                </a:solidFill>
              </a:rPr>
              <a:t>الرُّومانسيَّةُ حركةٌ فنِّيَّةٌ وثقافيَّةٌ : </a:t>
            </a:r>
            <a:r>
              <a:rPr lang="ar-SA" sz="5400" b="1" dirty="0" smtClean="0">
                <a:solidFill>
                  <a:schemeClr val="tx2">
                    <a:lumMod val="75000"/>
                  </a:schemeClr>
                </a:solidFill>
              </a:rPr>
              <a:t> </a:t>
            </a:r>
            <a:endParaRPr lang="en-US" sz="5400" b="1" dirty="0" smtClean="0">
              <a:solidFill>
                <a:schemeClr val="tx2">
                  <a:lumMod val="75000"/>
                </a:schemeClr>
              </a:solidFill>
            </a:endParaRPr>
          </a:p>
        </p:txBody>
      </p:sp>
      <p:sp>
        <p:nvSpPr>
          <p:cNvPr id="8195" name="Content Placeholder 2"/>
          <p:cNvSpPr>
            <a:spLocks noGrp="1"/>
          </p:cNvSpPr>
          <p:nvPr>
            <p:ph idx="4294967295"/>
          </p:nvPr>
        </p:nvSpPr>
        <p:spPr>
          <a:xfrm>
            <a:off x="0" y="1371600"/>
            <a:ext cx="9448800" cy="4953000"/>
          </a:xfrm>
        </p:spPr>
        <p:txBody>
          <a:bodyPr/>
          <a:lstStyle/>
          <a:p>
            <a:pPr eaLnBrk="1" hangingPunct="1"/>
            <a:r>
              <a:rPr lang="ar-EG" sz="3600" b="1" u="sng" dirty="0" smtClean="0">
                <a:solidFill>
                  <a:srgbClr val="C00000"/>
                </a:solidFill>
                <a:cs typeface="Arial" pitchFamily="34" charset="0"/>
              </a:rPr>
              <a:t>س – هل تمثِّلُ الرُّومانسيَّةُ حركةً ثقافيَّةً في تاريخ البشريَّةِ ؟</a:t>
            </a:r>
            <a:r>
              <a:rPr lang="ar-EG" sz="3600" b="1" dirty="0" smtClean="0">
                <a:solidFill>
                  <a:srgbClr val="C00000"/>
                </a:solidFill>
                <a:cs typeface="Arial" pitchFamily="34" charset="0"/>
              </a:rPr>
              <a:t> </a:t>
            </a:r>
          </a:p>
          <a:p>
            <a:pPr eaLnBrk="1" hangingPunct="1"/>
            <a:r>
              <a:rPr lang="ar-EG" b="1" dirty="0" smtClean="0">
                <a:cs typeface="Arial" pitchFamily="34" charset="0"/>
              </a:rPr>
              <a:t>ج – نعمٌ ، تمثِّلُ الرُّومانسيَّةُ أو الرُّومانتيكيَّةُ أو حتَّى « </a:t>
            </a:r>
            <a:r>
              <a:rPr lang="ar-EG" b="1" dirty="0" err="1" smtClean="0">
                <a:cs typeface="Arial" pitchFamily="34" charset="0"/>
              </a:rPr>
              <a:t>الرُّومانطيقيَّةُ</a:t>
            </a:r>
            <a:r>
              <a:rPr lang="ar-EG" b="1" dirty="0" smtClean="0">
                <a:cs typeface="Arial" pitchFamily="34" charset="0"/>
              </a:rPr>
              <a:t> »  حركةً ثقافيَّةً في تاريخ الأفكارِ ، بل في تاريخِ البشريَّةِ قاطبةً . </a:t>
            </a:r>
            <a:endParaRPr lang="ar-EG" sz="2800" b="1" dirty="0">
              <a:cs typeface="Arial" pitchFamily="34" charset="0"/>
            </a:endParaRPr>
          </a:p>
          <a:p>
            <a:pPr eaLnBrk="1" hangingPunct="1"/>
            <a:r>
              <a:rPr lang="ar-EG" sz="3600" b="1" u="sng" dirty="0" smtClean="0">
                <a:solidFill>
                  <a:srgbClr val="C00000"/>
                </a:solidFill>
                <a:cs typeface="Arial" pitchFamily="34" charset="0"/>
              </a:rPr>
              <a:t>س - </a:t>
            </a:r>
            <a:r>
              <a:rPr lang="ar-EG" sz="3600" b="1" u="sng" dirty="0">
                <a:solidFill>
                  <a:srgbClr val="C00000"/>
                </a:solidFill>
                <a:cs typeface="Arial" pitchFamily="34" charset="0"/>
              </a:rPr>
              <a:t>هل تمثِّلُ الرُّومانسيَّةُ حركةً </a:t>
            </a:r>
            <a:r>
              <a:rPr lang="ar-EG" sz="3600" b="1" u="sng" dirty="0" smtClean="0">
                <a:solidFill>
                  <a:srgbClr val="C00000"/>
                </a:solidFill>
                <a:cs typeface="Arial" pitchFamily="34" charset="0"/>
              </a:rPr>
              <a:t>فنِّيَّةً موازيةً لسابقتِها الثَّقافيَّة في </a:t>
            </a:r>
            <a:r>
              <a:rPr lang="ar-EG" sz="3600" b="1" u="sng" dirty="0">
                <a:solidFill>
                  <a:srgbClr val="C00000"/>
                </a:solidFill>
                <a:cs typeface="Arial" pitchFamily="34" charset="0"/>
              </a:rPr>
              <a:t>تاريخ </a:t>
            </a:r>
            <a:r>
              <a:rPr lang="ar-EG" sz="3600" b="1" u="sng" dirty="0" smtClean="0">
                <a:solidFill>
                  <a:srgbClr val="C00000"/>
                </a:solidFill>
                <a:cs typeface="Arial" pitchFamily="34" charset="0"/>
              </a:rPr>
              <a:t>البشريَّةِ ؟ </a:t>
            </a:r>
          </a:p>
          <a:p>
            <a:pPr eaLnBrk="1" hangingPunct="1"/>
            <a:r>
              <a:rPr lang="ar-EG" b="1" dirty="0" smtClean="0">
                <a:cs typeface="Arial" pitchFamily="34" charset="0"/>
              </a:rPr>
              <a:t>ج – نعمٌ، الرُّومانسيَّةُ اِتِّجاهٌ فنِّيٌّ يركِّزُ على العاطفةِ أكثرَ من العقلِ، و على الخيالِ والبديهةِ أكثرَ من المنطقِ ، ويميلُ </a:t>
            </a:r>
            <a:r>
              <a:rPr lang="ar-EG" b="1" dirty="0">
                <a:cs typeface="Arial" pitchFamily="34" charset="0"/>
              </a:rPr>
              <a:t>الرُّومانسيُّونَ </a:t>
            </a:r>
            <a:r>
              <a:rPr lang="ar-EG" b="1" dirty="0" smtClean="0">
                <a:cs typeface="Arial" pitchFamily="34" charset="0"/>
              </a:rPr>
              <a:t>إلى حرِّيَّةِ التَّعبيرِ عن المشاعرِ ، والتَّصرُّفِ الحرِّ التِّلقائيِّ أكثرَ من التَّحفُّظِ والتَّرتيبِ .</a:t>
            </a:r>
            <a:r>
              <a:rPr lang="ar-EG" sz="2800" b="1" dirty="0" smtClean="0">
                <a:cs typeface="Arial" pitchFamily="34" charset="0"/>
              </a:rPr>
              <a:t>  </a:t>
            </a:r>
            <a:endParaRPr lang="en-US" sz="2800" b="1" dirty="0" smtClean="0">
              <a:cs typeface="Arial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20" name="Slide Number Placeholder 3"/>
          <p:cNvSpPr>
            <a:spLocks noGrp="1"/>
          </p:cNvSpPr>
          <p:nvPr>
            <p:ph type="sldNum" sz="quarter" idx="10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FC7D6250-DD5F-4026-A59B-44128EE1D9B7}" type="slidenum">
              <a:rPr lang="en-US" smtClean="0"/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36</a:t>
            </a:fld>
            <a:endParaRPr lang="en-US" smtClean="0"/>
          </a:p>
        </p:txBody>
      </p:sp>
      <p:sp>
        <p:nvSpPr>
          <p:cNvPr id="9218" name="Title 1"/>
          <p:cNvSpPr>
            <a:spLocks noGrp="1"/>
          </p:cNvSpPr>
          <p:nvPr>
            <p:ph type="title" idx="4294967295"/>
          </p:nvPr>
        </p:nvSpPr>
        <p:spPr>
          <a:xfrm>
            <a:off x="0" y="0"/>
            <a:ext cx="9410700" cy="1371600"/>
          </a:xfrm>
        </p:spPr>
        <p:txBody>
          <a:bodyPr/>
          <a:lstStyle/>
          <a:p>
            <a:pPr eaLnBrk="1" hangingPunct="1">
              <a:defRPr/>
            </a:pPr>
            <a:r>
              <a:rPr lang="ar-EG" b="1" dirty="0" smtClean="0">
                <a:solidFill>
                  <a:schemeClr val="tx2">
                    <a:lumMod val="75000"/>
                  </a:schemeClr>
                </a:solidFill>
              </a:rPr>
              <a:t>- بدايةُ الرُّومانسيَّةِ وموقِعُهَا واستخدامُهَا نقديًّا : </a:t>
            </a:r>
            <a:endParaRPr lang="en-US" b="1" dirty="0" smtClean="0">
              <a:solidFill>
                <a:schemeClr val="tx2">
                  <a:lumMod val="75000"/>
                </a:schemeClr>
              </a:solidFill>
            </a:endParaRPr>
          </a:p>
        </p:txBody>
      </p:sp>
      <p:sp>
        <p:nvSpPr>
          <p:cNvPr id="9219" name="Content Placeholder 2"/>
          <p:cNvSpPr>
            <a:spLocks noGrp="1"/>
          </p:cNvSpPr>
          <p:nvPr>
            <p:ph idx="4294967295"/>
          </p:nvPr>
        </p:nvSpPr>
        <p:spPr>
          <a:xfrm>
            <a:off x="0" y="1371600"/>
            <a:ext cx="9410700" cy="5029200"/>
          </a:xfrm>
        </p:spPr>
        <p:txBody>
          <a:bodyPr/>
          <a:lstStyle/>
          <a:p>
            <a:pPr eaLnBrk="1" hangingPunct="1">
              <a:buFont typeface="Arial" charset="0"/>
              <a:buNone/>
              <a:defRPr/>
            </a:pPr>
            <a:endParaRPr lang="ar-EG" b="1" dirty="0" smtClean="0"/>
          </a:p>
          <a:p>
            <a:pPr eaLnBrk="1" hangingPunct="1">
              <a:buFont typeface="Arial" charset="0"/>
              <a:buNone/>
              <a:defRPr/>
            </a:pPr>
            <a:r>
              <a:rPr lang="ar-EG" sz="4800" b="1" u="sng" dirty="0" smtClean="0">
                <a:solidFill>
                  <a:srgbClr val="C00000"/>
                </a:solidFill>
              </a:rPr>
              <a:t>س – متى بدأتِ الرُّومانسيَّةُ وأين كانت تلك البدايةُ وكيفَ اُستخدِمت نقديًّا ؟ </a:t>
            </a:r>
          </a:p>
          <a:p>
            <a:pPr eaLnBrk="1" hangingPunct="1">
              <a:buFont typeface="Arial" charset="0"/>
              <a:buNone/>
              <a:defRPr/>
            </a:pPr>
            <a:r>
              <a:rPr lang="ar-EG" sz="4400" b="1" dirty="0" smtClean="0"/>
              <a:t>ج – بدأتِ الرُّومانسيَّةُ في فرنسا عندما قدَّمَ باحثٌ فرنسيٌّ عام 1776 م ترجمةً لمسرحيَّاتِ </a:t>
            </a:r>
            <a:r>
              <a:rPr lang="ar-EG" sz="4400" b="1" dirty="0" smtClean="0">
                <a:solidFill>
                  <a:srgbClr val="C00000"/>
                </a:solidFill>
              </a:rPr>
              <a:t>شكسبير </a:t>
            </a:r>
            <a:r>
              <a:rPr lang="ar-EG" sz="4400" b="1" dirty="0" smtClean="0"/>
              <a:t>إلى الفرنسيَّةِ ، واستخدمَ الرُّومانسيَّةَ كمصطلحٍ في النَّقدِ الأدبيِّ . </a:t>
            </a:r>
            <a:endParaRPr lang="en-US" sz="4400" b="1" dirty="0" smtClean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8" name="Slide Number Placeholder 3"/>
          <p:cNvSpPr>
            <a:spLocks noGrp="1"/>
          </p:cNvSpPr>
          <p:nvPr>
            <p:ph type="sldNum" sz="quarter" idx="10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20254BD4-8A29-4BD5-B93A-6D76AFF2D2EA}" type="slidenum">
              <a:rPr lang="en-US" smtClean="0"/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37</a:t>
            </a:fld>
            <a:endParaRPr lang="en-US" smtClean="0"/>
          </a:p>
        </p:txBody>
      </p:sp>
      <p:sp>
        <p:nvSpPr>
          <p:cNvPr id="11266" name="Title 1"/>
          <p:cNvSpPr>
            <a:spLocks noGrp="1"/>
          </p:cNvSpPr>
          <p:nvPr>
            <p:ph type="title" idx="4294967295"/>
          </p:nvPr>
        </p:nvSpPr>
        <p:spPr>
          <a:xfrm>
            <a:off x="0" y="0"/>
            <a:ext cx="9372600" cy="1371600"/>
          </a:xfrm>
        </p:spPr>
        <p:txBody>
          <a:bodyPr/>
          <a:lstStyle/>
          <a:p>
            <a:pPr eaLnBrk="1" hangingPunct="1">
              <a:defRPr/>
            </a:pPr>
            <a:r>
              <a:rPr lang="ar-EG" sz="4800" b="1" dirty="0" smtClean="0">
                <a:solidFill>
                  <a:schemeClr val="tx2">
                    <a:lumMod val="75000"/>
                  </a:schemeClr>
                </a:solidFill>
              </a:rPr>
              <a:t>«فريدريك </a:t>
            </a:r>
            <a:r>
              <a:rPr lang="ar-EG" sz="4800" b="1" dirty="0" err="1" smtClean="0">
                <a:solidFill>
                  <a:schemeClr val="tx2">
                    <a:lumMod val="75000"/>
                  </a:schemeClr>
                </a:solidFill>
              </a:rPr>
              <a:t>شليجل</a:t>
            </a:r>
            <a:r>
              <a:rPr lang="ar-EG" sz="4800" b="1" dirty="0" smtClean="0">
                <a:solidFill>
                  <a:schemeClr val="tx2">
                    <a:lumMod val="75000"/>
                  </a:schemeClr>
                </a:solidFill>
              </a:rPr>
              <a:t>» ومصطلح «الرُّومانسيَّة » وتبلورها كمذهبٍ أدبيٍّ </a:t>
            </a:r>
            <a:endParaRPr lang="en-US" sz="4800" b="1" dirty="0" smtClean="0">
              <a:solidFill>
                <a:schemeClr val="tx2">
                  <a:lumMod val="75000"/>
                </a:schemeClr>
              </a:solidFill>
            </a:endParaRPr>
          </a:p>
        </p:txBody>
      </p:sp>
      <p:sp>
        <p:nvSpPr>
          <p:cNvPr id="11267" name="Content Placeholder 2"/>
          <p:cNvSpPr>
            <a:spLocks noGrp="1"/>
          </p:cNvSpPr>
          <p:nvPr>
            <p:ph idx="4294967295"/>
          </p:nvPr>
        </p:nvSpPr>
        <p:spPr>
          <a:xfrm>
            <a:off x="0" y="1371600"/>
            <a:ext cx="9410700" cy="4953000"/>
          </a:xfrm>
        </p:spPr>
        <p:txBody>
          <a:bodyPr/>
          <a:lstStyle/>
          <a:p>
            <a:pPr eaLnBrk="1" hangingPunct="1"/>
            <a:r>
              <a:rPr lang="ar-EG" sz="3600" b="1" u="sng" dirty="0" smtClean="0">
                <a:solidFill>
                  <a:srgbClr val="C00000"/>
                </a:solidFill>
                <a:cs typeface="Arial" pitchFamily="34" charset="0"/>
              </a:rPr>
              <a:t>س مَنْ أوَّل من </a:t>
            </a:r>
            <a:r>
              <a:rPr lang="ar-EG" sz="3600" b="1" u="sng" dirty="0">
                <a:solidFill>
                  <a:srgbClr val="C00000"/>
                </a:solidFill>
                <a:cs typeface="Arial" pitchFamily="34" charset="0"/>
              </a:rPr>
              <a:t>وضعَ الرُّومانسيَّةَ </a:t>
            </a:r>
            <a:r>
              <a:rPr lang="ar-EG" sz="3600" b="1" u="sng" dirty="0" smtClean="0">
                <a:solidFill>
                  <a:srgbClr val="C00000"/>
                </a:solidFill>
                <a:cs typeface="Arial" pitchFamily="34" charset="0"/>
              </a:rPr>
              <a:t>كمصطلحٍ نقيضٍ للكلاسيكيَّةِ ؟ </a:t>
            </a:r>
          </a:p>
          <a:p>
            <a:pPr eaLnBrk="1" hangingPunct="1"/>
            <a:r>
              <a:rPr lang="ar-EG" sz="4000" b="1" dirty="0" err="1" smtClean="0">
                <a:cs typeface="Arial" pitchFamily="34" charset="0"/>
              </a:rPr>
              <a:t>ج </a:t>
            </a:r>
            <a:r>
              <a:rPr lang="ar-EG" sz="4000" b="1" dirty="0" smtClean="0">
                <a:cs typeface="Arial" pitchFamily="34" charset="0"/>
              </a:rPr>
              <a:t>–النَّاقدُ </a:t>
            </a:r>
            <a:r>
              <a:rPr lang="ar-EG" sz="4000" b="1" dirty="0" err="1" smtClean="0">
                <a:cs typeface="Arial" pitchFamily="34" charset="0"/>
              </a:rPr>
              <a:t>الأ</a:t>
            </a:r>
            <a:r>
              <a:rPr lang="ar-SA" sz="4000" b="1" dirty="0" smtClean="0">
                <a:cs typeface="Arial" pitchFamily="34" charset="0"/>
              </a:rPr>
              <a:t>ل</a:t>
            </a:r>
            <a:r>
              <a:rPr lang="ar-EG" sz="4000" b="1" dirty="0" err="1" smtClean="0">
                <a:cs typeface="Arial" pitchFamily="34" charset="0"/>
              </a:rPr>
              <a:t>مانيُّ</a:t>
            </a:r>
            <a:r>
              <a:rPr lang="ar-EG" sz="4000" b="1" dirty="0" smtClean="0">
                <a:cs typeface="Arial" pitchFamily="34" charset="0"/>
              </a:rPr>
              <a:t> </a:t>
            </a:r>
            <a:r>
              <a:rPr lang="ar-EG" sz="4000" b="1" dirty="0" smtClean="0">
                <a:solidFill>
                  <a:srgbClr val="C00000"/>
                </a:solidFill>
                <a:cs typeface="Arial" pitchFamily="34" charset="0"/>
              </a:rPr>
              <a:t>« فريدريك </a:t>
            </a:r>
            <a:r>
              <a:rPr lang="ar-EG" sz="4000" b="1" dirty="0" err="1" smtClean="0">
                <a:solidFill>
                  <a:srgbClr val="C00000"/>
                </a:solidFill>
                <a:cs typeface="Arial" pitchFamily="34" charset="0"/>
              </a:rPr>
              <a:t>شليجل</a:t>
            </a:r>
            <a:r>
              <a:rPr lang="ar-EG" sz="4000" b="1" dirty="0" smtClean="0">
                <a:solidFill>
                  <a:srgbClr val="C00000"/>
                </a:solidFill>
                <a:cs typeface="Arial" pitchFamily="34" charset="0"/>
              </a:rPr>
              <a:t> </a:t>
            </a:r>
            <a:r>
              <a:rPr lang="ar-EG" sz="4000" b="1" dirty="0" err="1" smtClean="0">
                <a:solidFill>
                  <a:srgbClr val="C00000"/>
                </a:solidFill>
                <a:cs typeface="Arial" pitchFamily="34" charset="0"/>
              </a:rPr>
              <a:t>»</a:t>
            </a:r>
            <a:r>
              <a:rPr lang="ar-EG" sz="4000" b="1" dirty="0" err="1" smtClean="0">
                <a:cs typeface="Arial" pitchFamily="34" charset="0"/>
              </a:rPr>
              <a:t>.</a:t>
            </a:r>
            <a:r>
              <a:rPr lang="ar-EG" b="1" dirty="0" smtClean="0">
                <a:cs typeface="Arial" pitchFamily="34" charset="0"/>
              </a:rPr>
              <a:t> </a:t>
            </a:r>
            <a:endParaRPr lang="ar-EG" b="1" dirty="0">
              <a:cs typeface="Arial" pitchFamily="34" charset="0"/>
            </a:endParaRPr>
          </a:p>
          <a:p>
            <a:pPr eaLnBrk="1" hangingPunct="1"/>
            <a:r>
              <a:rPr lang="ar-EG" sz="4000" b="1" u="sng" dirty="0" smtClean="0">
                <a:solidFill>
                  <a:srgbClr val="C00000"/>
                </a:solidFill>
                <a:cs typeface="Arial" pitchFamily="34" charset="0"/>
              </a:rPr>
              <a:t>س – هل تبلورت الرُّومانسيَّةُ بعدَ هذا الاصطلاحِ السَّابقِ؟ </a:t>
            </a:r>
          </a:p>
          <a:p>
            <a:pPr eaLnBrk="1" hangingPunct="1"/>
            <a:r>
              <a:rPr lang="ar-EG" sz="3600" b="1" dirty="0" smtClean="0">
                <a:cs typeface="Arial" pitchFamily="34" charset="0"/>
              </a:rPr>
              <a:t>ج – نعم تبلورتِ الرُّومانسيَّةُ كمذهبٍ أدبيٍّ بعدَ هذا </a:t>
            </a:r>
            <a:r>
              <a:rPr lang="ar-SA" sz="3600" b="1" dirty="0" smtClean="0">
                <a:cs typeface="Arial" pitchFamily="34" charset="0"/>
              </a:rPr>
              <a:t>الاصطلاح</a:t>
            </a:r>
            <a:r>
              <a:rPr lang="ar-EG" sz="3600" b="1" dirty="0" smtClean="0">
                <a:cs typeface="Arial" pitchFamily="34" charset="0"/>
              </a:rPr>
              <a:t> السَّابقِ من </a:t>
            </a:r>
            <a:r>
              <a:rPr lang="ar-EG" sz="3600" b="1" dirty="0" smtClean="0">
                <a:solidFill>
                  <a:srgbClr val="C00000"/>
                </a:solidFill>
                <a:cs typeface="Arial" pitchFamily="34" charset="0"/>
              </a:rPr>
              <a:t>« فردريك </a:t>
            </a:r>
            <a:r>
              <a:rPr lang="ar-EG" sz="3600" b="1" dirty="0" err="1" smtClean="0">
                <a:solidFill>
                  <a:srgbClr val="C00000"/>
                </a:solidFill>
                <a:cs typeface="Arial" pitchFamily="34" charset="0"/>
              </a:rPr>
              <a:t>شليجل</a:t>
            </a:r>
            <a:r>
              <a:rPr lang="ar-EG" sz="3600" b="1" dirty="0" smtClean="0">
                <a:solidFill>
                  <a:srgbClr val="C00000"/>
                </a:solidFill>
                <a:cs typeface="Arial" pitchFamily="34" charset="0"/>
              </a:rPr>
              <a:t> » </a:t>
            </a:r>
            <a:r>
              <a:rPr lang="ar-EG" sz="3600" b="1" dirty="0" smtClean="0">
                <a:cs typeface="Arial" pitchFamily="34" charset="0"/>
              </a:rPr>
              <a:t>، وبدأ النَّاسُ يدركونَ معناها الحقيقيَّ التَّجديديَّ </a:t>
            </a:r>
            <a:r>
              <a:rPr lang="ar-EG" sz="3600" b="1" dirty="0" err="1" smtClean="0">
                <a:cs typeface="Arial" pitchFamily="34" charset="0"/>
              </a:rPr>
              <a:t>،</a:t>
            </a:r>
            <a:r>
              <a:rPr lang="ar-EG" sz="3600" b="1" dirty="0" smtClean="0">
                <a:cs typeface="Arial" pitchFamily="34" charset="0"/>
              </a:rPr>
              <a:t> </a:t>
            </a:r>
            <a:r>
              <a:rPr lang="ar-SA" sz="3600" b="1" dirty="0" smtClean="0">
                <a:cs typeface="Arial" pitchFamily="34" charset="0"/>
              </a:rPr>
              <a:t>و</a:t>
            </a:r>
            <a:r>
              <a:rPr lang="ar-EG" sz="3600" b="1" dirty="0" smtClean="0">
                <a:cs typeface="Arial" pitchFamily="34" charset="0"/>
              </a:rPr>
              <a:t> يكتشفون سرَّ ثورتِهَا على الكلاسيكيَّةِ .</a:t>
            </a:r>
            <a:r>
              <a:rPr lang="ar-EG" b="1" dirty="0" smtClean="0">
                <a:cs typeface="Arial" pitchFamily="34" charset="0"/>
              </a:rPr>
              <a:t> </a:t>
            </a:r>
            <a:endParaRPr lang="en-US" b="1" dirty="0" smtClean="0">
              <a:cs typeface="Arial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92" name="Slide Number Placeholder 3"/>
          <p:cNvSpPr>
            <a:spLocks noGrp="1"/>
          </p:cNvSpPr>
          <p:nvPr>
            <p:ph type="sldNum" sz="quarter" idx="10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97C7C5AB-46AC-4026-8F56-DE6084E554A2}" type="slidenum">
              <a:rPr lang="en-US" smtClean="0"/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38</a:t>
            </a:fld>
            <a:endParaRPr lang="en-US" smtClean="0"/>
          </a:p>
        </p:txBody>
      </p:sp>
      <p:sp>
        <p:nvSpPr>
          <p:cNvPr id="12290" name="Title 1"/>
          <p:cNvSpPr>
            <a:spLocks noGrp="1"/>
          </p:cNvSpPr>
          <p:nvPr>
            <p:ph type="title" idx="4294967295"/>
          </p:nvPr>
        </p:nvSpPr>
        <p:spPr>
          <a:xfrm>
            <a:off x="0" y="0"/>
            <a:ext cx="9410700" cy="1417638"/>
          </a:xfrm>
        </p:spPr>
        <p:txBody>
          <a:bodyPr/>
          <a:lstStyle/>
          <a:p>
            <a:pPr eaLnBrk="1" hangingPunct="1">
              <a:defRPr/>
            </a:pPr>
            <a:r>
              <a:rPr lang="ar-EG" sz="6000" b="1" dirty="0" smtClean="0">
                <a:solidFill>
                  <a:schemeClr val="tx2">
                    <a:lumMod val="75000"/>
                  </a:schemeClr>
                </a:solidFill>
              </a:rPr>
              <a:t>- الرُّومانسيَّةُ في أوروبَّا : </a:t>
            </a:r>
            <a:endParaRPr lang="en-US" sz="6000" b="1" dirty="0" smtClean="0">
              <a:solidFill>
                <a:schemeClr val="tx2">
                  <a:lumMod val="75000"/>
                </a:schemeClr>
              </a:solidFill>
            </a:endParaRPr>
          </a:p>
        </p:txBody>
      </p:sp>
      <p:sp>
        <p:nvSpPr>
          <p:cNvPr id="12291" name="Content Placeholder 2"/>
          <p:cNvSpPr>
            <a:spLocks noGrp="1"/>
          </p:cNvSpPr>
          <p:nvPr>
            <p:ph idx="4294967295"/>
          </p:nvPr>
        </p:nvSpPr>
        <p:spPr>
          <a:xfrm>
            <a:off x="0" y="1371600"/>
            <a:ext cx="9410700" cy="4953000"/>
          </a:xfrm>
        </p:spPr>
        <p:txBody>
          <a:bodyPr/>
          <a:lstStyle/>
          <a:p>
            <a:pPr eaLnBrk="1" hangingPunct="1">
              <a:buFont typeface="Arial" charset="0"/>
              <a:buNone/>
              <a:defRPr/>
            </a:pPr>
            <a:endParaRPr lang="ar-EG" b="1" dirty="0"/>
          </a:p>
          <a:p>
            <a:pPr eaLnBrk="1" hangingPunct="1">
              <a:buFont typeface="Arial" charset="0"/>
              <a:buNone/>
              <a:defRPr/>
            </a:pPr>
            <a:r>
              <a:rPr lang="ar-EG" sz="5400" b="1" dirty="0" smtClean="0">
                <a:solidFill>
                  <a:srgbClr val="C00000"/>
                </a:solidFill>
              </a:rPr>
              <a:t>- أوَّلًا : الرُّومانسيَّةُ في بريطانيا : </a:t>
            </a:r>
          </a:p>
          <a:p>
            <a:pPr eaLnBrk="1" hangingPunct="1">
              <a:buFont typeface="Arial" charset="0"/>
              <a:buNone/>
              <a:defRPr/>
            </a:pPr>
            <a:r>
              <a:rPr lang="ar-EG" sz="4400" b="1" dirty="0" smtClean="0"/>
              <a:t>نضجت على </a:t>
            </a:r>
            <a:r>
              <a:rPr lang="ar-EG" sz="4400" b="1" dirty="0" err="1" smtClean="0"/>
              <a:t>يدي </a:t>
            </a:r>
            <a:r>
              <a:rPr lang="ar-EG" sz="4400" b="1" dirty="0" smtClean="0">
                <a:solidFill>
                  <a:srgbClr val="C00000"/>
                </a:solidFill>
              </a:rPr>
              <a:t>« توماس جراي »</a:t>
            </a:r>
            <a:r>
              <a:rPr lang="ar-EG" sz="4400" b="1" dirty="0" smtClean="0"/>
              <a:t> و </a:t>
            </a:r>
            <a:r>
              <a:rPr lang="ar-EG" sz="4400" b="1" dirty="0" smtClean="0">
                <a:solidFill>
                  <a:srgbClr val="C00000"/>
                </a:solidFill>
              </a:rPr>
              <a:t>« ويليام بليك » </a:t>
            </a:r>
            <a:r>
              <a:rPr lang="ar-EG" sz="4400" b="1" dirty="0" smtClean="0"/>
              <a:t>. </a:t>
            </a:r>
          </a:p>
          <a:p>
            <a:pPr eaLnBrk="1" hangingPunct="1">
              <a:buFont typeface="Arial" charset="0"/>
              <a:buNone/>
              <a:defRPr/>
            </a:pPr>
            <a:r>
              <a:rPr lang="ar-EG" sz="2800" b="1" dirty="0" smtClean="0"/>
              <a:t>.   </a:t>
            </a:r>
            <a:endParaRPr lang="en-US" sz="2800" b="1" dirty="0" smtClean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6" name="Slide Number Placeholder 3"/>
          <p:cNvSpPr>
            <a:spLocks noGrp="1"/>
          </p:cNvSpPr>
          <p:nvPr>
            <p:ph type="sldNum" sz="quarter" idx="10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3417EFBD-1457-4053-B02C-3B0DD4F36781}" type="slidenum">
              <a:rPr lang="en-US" smtClean="0"/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39</a:t>
            </a:fld>
            <a:endParaRPr lang="en-US" smtClean="0"/>
          </a:p>
        </p:txBody>
      </p:sp>
      <p:sp>
        <p:nvSpPr>
          <p:cNvPr id="13314" name="Title 1"/>
          <p:cNvSpPr>
            <a:spLocks noGrp="1"/>
          </p:cNvSpPr>
          <p:nvPr>
            <p:ph type="title" idx="4294967295"/>
          </p:nvPr>
        </p:nvSpPr>
        <p:spPr>
          <a:xfrm>
            <a:off x="0" y="274638"/>
            <a:ext cx="9410700" cy="1143000"/>
          </a:xfrm>
        </p:spPr>
        <p:txBody>
          <a:bodyPr/>
          <a:lstStyle/>
          <a:p>
            <a:pPr eaLnBrk="1" hangingPunct="1">
              <a:defRPr/>
            </a:pPr>
            <a:r>
              <a:rPr lang="ar-EG" sz="4800" b="1" dirty="0" smtClean="0">
                <a:solidFill>
                  <a:schemeClr val="tx2">
                    <a:lumMod val="75000"/>
                  </a:schemeClr>
                </a:solidFill>
              </a:rPr>
              <a:t>- </a:t>
            </a:r>
            <a:r>
              <a:rPr lang="ar-EG" sz="6000" b="1" dirty="0" smtClean="0">
                <a:solidFill>
                  <a:schemeClr val="tx2">
                    <a:lumMod val="75000"/>
                  </a:schemeClr>
                </a:solidFill>
              </a:rPr>
              <a:t>تابعُ الرُّومانسيَّةِ </a:t>
            </a:r>
            <a:r>
              <a:rPr lang="ar-EG" sz="6000" b="1" dirty="0">
                <a:solidFill>
                  <a:schemeClr val="tx2">
                    <a:lumMod val="75000"/>
                  </a:schemeClr>
                </a:solidFill>
              </a:rPr>
              <a:t>في أوروبَّا </a:t>
            </a:r>
            <a:r>
              <a:rPr lang="ar-EG" sz="4800" b="1" dirty="0">
                <a:solidFill>
                  <a:schemeClr val="tx2">
                    <a:lumMod val="75000"/>
                  </a:schemeClr>
                </a:solidFill>
              </a:rPr>
              <a:t>: </a:t>
            </a:r>
            <a:endParaRPr lang="en-US" sz="4800" b="1" dirty="0" smtClean="0">
              <a:solidFill>
                <a:schemeClr val="tx2">
                  <a:lumMod val="75000"/>
                </a:schemeClr>
              </a:solidFill>
            </a:endParaRPr>
          </a:p>
        </p:txBody>
      </p:sp>
      <p:sp>
        <p:nvSpPr>
          <p:cNvPr id="13315" name="Content Placeholder 2"/>
          <p:cNvSpPr>
            <a:spLocks noGrp="1"/>
          </p:cNvSpPr>
          <p:nvPr>
            <p:ph idx="4294967295"/>
          </p:nvPr>
        </p:nvSpPr>
        <p:spPr>
          <a:xfrm>
            <a:off x="0" y="1371600"/>
            <a:ext cx="9448800" cy="4953000"/>
          </a:xfrm>
        </p:spPr>
        <p:txBody>
          <a:bodyPr/>
          <a:lstStyle/>
          <a:p>
            <a:pPr eaLnBrk="1" hangingPunct="1">
              <a:defRPr/>
            </a:pPr>
            <a:r>
              <a:rPr lang="ar-EG" sz="6000" b="1" dirty="0">
                <a:solidFill>
                  <a:srgbClr val="C00000"/>
                </a:solidFill>
              </a:rPr>
              <a:t>- ثانيًا : الرُّومانسيَّةُ في فرنسا : </a:t>
            </a:r>
          </a:p>
          <a:p>
            <a:pPr eaLnBrk="1" hangingPunct="1">
              <a:defRPr/>
            </a:pPr>
            <a:r>
              <a:rPr lang="ar-EG" sz="4800" b="1" dirty="0" smtClean="0"/>
              <a:t>أنَّ </a:t>
            </a:r>
            <a:r>
              <a:rPr lang="ar-EG" sz="4800" b="1" dirty="0"/>
              <a:t>الثَّورةَ </a:t>
            </a:r>
            <a:r>
              <a:rPr lang="ar-EG" sz="4800" b="1" dirty="0" smtClean="0"/>
              <a:t>الفرنسيَّةَ ( </a:t>
            </a:r>
            <a:r>
              <a:rPr lang="ar-EG" sz="4400" b="1" dirty="0" smtClean="0"/>
              <a:t>1798م ) </a:t>
            </a:r>
            <a:r>
              <a:rPr lang="ar-EG" sz="4800" b="1" dirty="0" smtClean="0"/>
              <a:t>هي </a:t>
            </a:r>
            <a:r>
              <a:rPr lang="ar-EG" sz="4800" b="1" dirty="0"/>
              <a:t>أحدُ العواملِ الرئيسةِ </a:t>
            </a:r>
            <a:r>
              <a:rPr lang="ar-EG" sz="4800" b="1" dirty="0" smtClean="0"/>
              <a:t>الَّتي </a:t>
            </a:r>
            <a:r>
              <a:rPr lang="ar-EG" sz="4800" b="1" dirty="0"/>
              <a:t>كانت باعثًا ونتيجةً </a:t>
            </a:r>
            <a:r>
              <a:rPr lang="ar-EG" sz="4800" b="1" dirty="0" smtClean="0"/>
              <a:t>للفكرِ </a:t>
            </a:r>
            <a:r>
              <a:rPr lang="ar-EG" sz="4800" b="1" dirty="0"/>
              <a:t>الرُّومانسيِّ المتحرِّرِ والمتمرِّدِ </a:t>
            </a:r>
            <a:r>
              <a:rPr lang="ar-SA" sz="4800" b="1" dirty="0" smtClean="0"/>
              <a:t>على</a:t>
            </a:r>
            <a:r>
              <a:rPr lang="ar-EG" sz="4800" b="1" dirty="0" smtClean="0"/>
              <a:t> الكنيسةُ والواقعُ </a:t>
            </a:r>
            <a:r>
              <a:rPr lang="ar-EG" sz="4800" b="1" dirty="0" err="1"/>
              <a:t>الفرنسيُّ </a:t>
            </a:r>
            <a:r>
              <a:rPr lang="ar-EG" sz="4800" b="1" dirty="0" err="1" smtClean="0"/>
              <a:t>.</a:t>
            </a:r>
            <a:endParaRPr lang="ar-EG" sz="4800" b="1" dirty="0" smtClean="0"/>
          </a:p>
          <a:p>
            <a:pPr marL="609600" indent="-609600" eaLnBrk="1" fontAlgn="auto" hangingPunct="1"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defRPr/>
            </a:pPr>
            <a:endParaRPr lang="ar-EG" sz="4000" b="1" dirty="0"/>
          </a:p>
          <a:p>
            <a:pPr marL="609600" indent="-609600" eaLnBrk="1" fontAlgn="auto" hangingPunct="1"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defRPr/>
            </a:pPr>
            <a:r>
              <a:rPr lang="ar-EG" b="1" dirty="0" smtClean="0"/>
              <a:t> </a:t>
            </a:r>
            <a:endParaRPr lang="en-US" b="1" dirty="0" smtClean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40" name="Slide Number Placeholder 3"/>
          <p:cNvSpPr>
            <a:spLocks noGrp="1"/>
          </p:cNvSpPr>
          <p:nvPr>
            <p:ph type="sldNum" sz="quarter" idx="10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89401C8F-EDAA-48C0-ADFE-535601DC9952}" type="slidenum">
              <a:rPr lang="en-US" smtClean="0"/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40</a:t>
            </a:fld>
            <a:endParaRPr lang="en-US" smtClean="0"/>
          </a:p>
        </p:txBody>
      </p:sp>
      <p:sp>
        <p:nvSpPr>
          <p:cNvPr id="14338" name="Title 1"/>
          <p:cNvSpPr>
            <a:spLocks noGrp="1"/>
          </p:cNvSpPr>
          <p:nvPr>
            <p:ph type="title" idx="4294967295"/>
          </p:nvPr>
        </p:nvSpPr>
        <p:spPr>
          <a:xfrm>
            <a:off x="0" y="228600"/>
            <a:ext cx="9372600" cy="1096963"/>
          </a:xfrm>
        </p:spPr>
        <p:txBody>
          <a:bodyPr/>
          <a:lstStyle/>
          <a:p>
            <a:pPr marL="274320" indent="-274320" eaLnBrk="1" fontAlgn="auto" hangingPunct="1">
              <a:lnSpc>
                <a:spcPct val="90000"/>
              </a:lnSpc>
              <a:spcAft>
                <a:spcPts val="0"/>
              </a:spcAft>
              <a:defRPr/>
            </a:pPr>
            <a:r>
              <a:rPr lang="ar-EG" sz="6000" b="1" dirty="0">
                <a:solidFill>
                  <a:schemeClr val="tx2">
                    <a:lumMod val="75000"/>
                  </a:schemeClr>
                </a:solidFill>
              </a:rPr>
              <a:t>- تابعُ الرُّومانسيَّةِ في أوروبَّا : </a:t>
            </a:r>
            <a:endParaRPr lang="ar-SA" sz="6000" b="1" dirty="0" smtClean="0">
              <a:solidFill>
                <a:schemeClr val="tx2">
                  <a:lumMod val="75000"/>
                </a:schemeClr>
              </a:solidFill>
              <a:effectLst>
                <a:outerShdw blurRad="50000" dist="30000" dir="5400000" algn="tl" rotWithShape="0">
                  <a:srgbClr val="000000">
                    <a:alpha val="30000"/>
                  </a:srgbClr>
                </a:outerShdw>
              </a:effectLst>
            </a:endParaRPr>
          </a:p>
        </p:txBody>
      </p:sp>
      <p:sp>
        <p:nvSpPr>
          <p:cNvPr id="14339" name="Content Placeholder 2"/>
          <p:cNvSpPr>
            <a:spLocks noGrp="1"/>
          </p:cNvSpPr>
          <p:nvPr>
            <p:ph idx="4294967295"/>
          </p:nvPr>
        </p:nvSpPr>
        <p:spPr>
          <a:xfrm>
            <a:off x="0" y="1371600"/>
            <a:ext cx="9448800" cy="5486400"/>
          </a:xfrm>
        </p:spPr>
        <p:txBody>
          <a:bodyPr/>
          <a:lstStyle/>
          <a:p>
            <a:pPr marL="609600" indent="-609600" eaLnBrk="1" fontAlgn="auto" hangingPunct="1"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defRPr/>
            </a:pPr>
            <a:endParaRPr lang="ar-EG" sz="4800" b="1" dirty="0" smtClean="0"/>
          </a:p>
          <a:p>
            <a:pPr marL="685800" indent="-685800" eaLnBrk="1" fontAlgn="auto" hangingPunct="1"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FontTx/>
              <a:buChar char="-"/>
              <a:defRPr/>
            </a:pPr>
            <a:r>
              <a:rPr lang="ar-EG" sz="4800" b="1" dirty="0" smtClean="0">
                <a:solidFill>
                  <a:srgbClr val="C00000"/>
                </a:solidFill>
              </a:rPr>
              <a:t>ثالثًا </a:t>
            </a:r>
            <a:r>
              <a:rPr lang="ar-EG" sz="4800" b="1" dirty="0">
                <a:solidFill>
                  <a:srgbClr val="C00000"/>
                </a:solidFill>
              </a:rPr>
              <a:t>: الرُّومانسيَّةُ في إيطاليا </a:t>
            </a:r>
            <a:r>
              <a:rPr lang="ar-EG" sz="4800" b="1" dirty="0" smtClean="0">
                <a:solidFill>
                  <a:srgbClr val="C00000"/>
                </a:solidFill>
              </a:rPr>
              <a:t>:</a:t>
            </a:r>
          </a:p>
          <a:p>
            <a:pPr marL="685800" indent="-685800" eaLnBrk="1" fontAlgn="auto" hangingPunct="1"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FontTx/>
              <a:buChar char="-"/>
              <a:defRPr/>
            </a:pPr>
            <a:r>
              <a:rPr lang="ar-EG" sz="4800" b="1" dirty="0" smtClean="0"/>
              <a:t> </a:t>
            </a:r>
            <a:endParaRPr lang="ar-EG" sz="4800" b="1" dirty="0"/>
          </a:p>
          <a:p>
            <a:pPr marL="609600" indent="-609600" eaLnBrk="1" fontAlgn="auto" hangingPunct="1"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defRPr/>
            </a:pPr>
            <a:r>
              <a:rPr lang="ar-EG" sz="4000" b="1" dirty="0" smtClean="0"/>
              <a:t>أصبح </a:t>
            </a:r>
            <a:r>
              <a:rPr lang="ar-EG" sz="4000" b="1" dirty="0" err="1" smtClean="0"/>
              <a:t>اصطلاحُ </a:t>
            </a:r>
            <a:r>
              <a:rPr lang="ar-EG" sz="4000" b="1" dirty="0">
                <a:solidFill>
                  <a:srgbClr val="C00000"/>
                </a:solidFill>
              </a:rPr>
              <a:t>« رومانسيِّ » </a:t>
            </a:r>
            <a:r>
              <a:rPr lang="ar-EG" sz="4000" b="1" dirty="0"/>
              <a:t>في الأدبِ </a:t>
            </a:r>
            <a:r>
              <a:rPr lang="ar-EG" sz="4000" b="1" dirty="0" err="1"/>
              <a:t>يعني </a:t>
            </a:r>
            <a:r>
              <a:rPr lang="ar-EG" sz="4000" b="1" dirty="0" smtClean="0">
                <a:solidFill>
                  <a:srgbClr val="C00000"/>
                </a:solidFill>
              </a:rPr>
              <a:t>«</a:t>
            </a:r>
            <a:r>
              <a:rPr lang="ar-EG" sz="4000" b="1" dirty="0" smtClean="0"/>
              <a:t> </a:t>
            </a:r>
            <a:r>
              <a:rPr lang="ar-EG" sz="4000" b="1" dirty="0">
                <a:solidFill>
                  <a:srgbClr val="C00000"/>
                </a:solidFill>
              </a:rPr>
              <a:t>ليبراليًّا » </a:t>
            </a:r>
            <a:r>
              <a:rPr lang="ar-EG" sz="4000" b="1" dirty="0"/>
              <a:t>( أي حرًّا ) في السِّياقِ السِّياسيِّ . </a:t>
            </a:r>
          </a:p>
          <a:p>
            <a:pPr eaLnBrk="1" hangingPunct="1">
              <a:buFont typeface="Arial" charset="0"/>
              <a:buNone/>
              <a:defRPr/>
            </a:pPr>
            <a:endParaRPr lang="en-US" sz="4000" b="1" dirty="0" smtClean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40" name="Slide Number Placeholder 3"/>
          <p:cNvSpPr>
            <a:spLocks noGrp="1"/>
          </p:cNvSpPr>
          <p:nvPr>
            <p:ph type="sldNum" sz="quarter" idx="10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75DA40BC-5FAB-41C8-B5A3-08B9FAAA48DB}" type="slidenum">
              <a:rPr lang="en-US" smtClean="0"/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41</a:t>
            </a:fld>
            <a:endParaRPr lang="en-US" smtClean="0"/>
          </a:p>
        </p:txBody>
      </p:sp>
      <p:sp>
        <p:nvSpPr>
          <p:cNvPr id="15362" name="Title 1"/>
          <p:cNvSpPr>
            <a:spLocks noGrp="1"/>
          </p:cNvSpPr>
          <p:nvPr>
            <p:ph type="title" idx="4294967295"/>
          </p:nvPr>
        </p:nvSpPr>
        <p:spPr>
          <a:xfrm>
            <a:off x="0" y="0"/>
            <a:ext cx="9448800" cy="1371600"/>
          </a:xfrm>
        </p:spPr>
        <p:txBody>
          <a:bodyPr/>
          <a:lstStyle/>
          <a:p>
            <a:pPr eaLnBrk="1" hangingPunct="1">
              <a:defRPr/>
            </a:pPr>
            <a:r>
              <a:rPr lang="ar-EG" sz="4800" b="1" dirty="0" smtClean="0">
                <a:solidFill>
                  <a:schemeClr val="tx2">
                    <a:lumMod val="75000"/>
                  </a:schemeClr>
                </a:solidFill>
              </a:rPr>
              <a:t>- أبرزُ الرُّومانسيِّينَ في التَّاريخِ الأدبيِّ النَّقديِّ : </a:t>
            </a:r>
            <a:endParaRPr lang="en-US" sz="4800" b="1" dirty="0" smtClean="0">
              <a:solidFill>
                <a:schemeClr val="tx2">
                  <a:lumMod val="75000"/>
                </a:schemeClr>
              </a:solidFill>
            </a:endParaRPr>
          </a:p>
        </p:txBody>
      </p:sp>
      <p:sp>
        <p:nvSpPr>
          <p:cNvPr id="15363" name="Content Placeholder 2"/>
          <p:cNvSpPr>
            <a:spLocks noGrp="1"/>
          </p:cNvSpPr>
          <p:nvPr>
            <p:ph idx="4294967295"/>
          </p:nvPr>
        </p:nvSpPr>
        <p:spPr>
          <a:xfrm>
            <a:off x="0" y="1371600"/>
            <a:ext cx="9410700" cy="4953000"/>
          </a:xfrm>
        </p:spPr>
        <p:txBody>
          <a:bodyPr/>
          <a:lstStyle/>
          <a:p>
            <a:pPr eaLnBrk="1" hangingPunct="1">
              <a:buFont typeface="Arial" charset="0"/>
              <a:buNone/>
              <a:defRPr/>
            </a:pPr>
            <a:r>
              <a:rPr lang="ar-EG" b="1" u="sng" dirty="0" smtClean="0"/>
              <a:t>- من أبرزِ الرُّومانسيِّينَ عبر التَّاريخِ الإنسانيِّ هؤلاء </a:t>
            </a:r>
            <a:r>
              <a:rPr lang="ar-EG" b="1" dirty="0" smtClean="0"/>
              <a:t>: </a:t>
            </a:r>
          </a:p>
          <a:p>
            <a:pPr eaLnBrk="1" hangingPunct="1">
              <a:buFont typeface="Arial" charset="0"/>
              <a:buNone/>
              <a:defRPr/>
            </a:pPr>
            <a:endParaRPr lang="ar-EG" b="1" dirty="0" smtClean="0"/>
          </a:p>
          <a:p>
            <a:pPr eaLnBrk="1" hangingPunct="1">
              <a:buFont typeface="Arial" charset="0"/>
              <a:buNone/>
              <a:defRPr/>
            </a:pPr>
            <a:r>
              <a:rPr lang="ar-EG" sz="3600" b="1" dirty="0" err="1" smtClean="0"/>
              <a:t>1 </a:t>
            </a:r>
            <a:r>
              <a:rPr lang="ar-EG" sz="4000" b="1" dirty="0" smtClean="0">
                <a:solidFill>
                  <a:srgbClr val="C00000"/>
                </a:solidFill>
              </a:rPr>
              <a:t>–الأديبُ الفرنسيُّ « جان جاك </a:t>
            </a:r>
            <a:r>
              <a:rPr lang="ar-EG" sz="4000" b="1" dirty="0" err="1" smtClean="0">
                <a:solidFill>
                  <a:srgbClr val="C00000"/>
                </a:solidFill>
              </a:rPr>
              <a:t>روسُّو </a:t>
            </a:r>
            <a:r>
              <a:rPr lang="ar-EG" sz="4000" b="1" dirty="0" smtClean="0">
                <a:solidFill>
                  <a:srgbClr val="C00000"/>
                </a:solidFill>
              </a:rPr>
              <a:t>» </a:t>
            </a:r>
            <a:r>
              <a:rPr lang="ar-EG" sz="3600" b="1" dirty="0" smtClean="0"/>
              <a:t>يُعدُّ رائدًا للمدرسةِ الرُّومانسيَّةِ الحديثةِ . </a:t>
            </a:r>
          </a:p>
          <a:p>
            <a:pPr eaLnBrk="1" hangingPunct="1">
              <a:buFont typeface="Arial" charset="0"/>
              <a:buNone/>
              <a:defRPr/>
            </a:pPr>
            <a:r>
              <a:rPr lang="ar-EG" sz="3600" b="1" dirty="0" smtClean="0"/>
              <a:t>2 </a:t>
            </a:r>
            <a:r>
              <a:rPr lang="ar-EG" sz="4000" b="1" dirty="0" smtClean="0">
                <a:solidFill>
                  <a:srgbClr val="C00000"/>
                </a:solidFill>
              </a:rPr>
              <a:t>– الكاتبُ الفرنسيُّ « شاتو بريان » </a:t>
            </a:r>
            <a:r>
              <a:rPr lang="ar-EG" sz="3600" b="1" dirty="0" smtClean="0"/>
              <a:t>ويعدُّ من </a:t>
            </a:r>
            <a:r>
              <a:rPr lang="ar-SA" sz="3600" b="1" dirty="0" smtClean="0"/>
              <a:t>ال</a:t>
            </a:r>
            <a:r>
              <a:rPr lang="ar-EG" sz="3600" b="1" dirty="0" smtClean="0"/>
              <a:t>روَّادِ الَّذينَ ثاروا على الأدبِ اليونانيِّ </a:t>
            </a:r>
            <a:r>
              <a:rPr lang="ar-EG" b="1" dirty="0" err="1" smtClean="0"/>
              <a:t>القديم.</a:t>
            </a:r>
            <a:r>
              <a:rPr lang="ar-EG" b="1" dirty="0" smtClean="0"/>
              <a:t> </a:t>
            </a:r>
            <a:endParaRPr lang="en-US" b="1" dirty="0" smtClean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40" name="Slide Number Placeholder 3"/>
          <p:cNvSpPr>
            <a:spLocks noGrp="1"/>
          </p:cNvSpPr>
          <p:nvPr>
            <p:ph type="sldNum" sz="quarter" idx="10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6D9F60EC-FF26-459E-A6A7-B303F72B40D1}" type="slidenum">
              <a:rPr lang="en-US" smtClean="0"/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42</a:t>
            </a:fld>
            <a:endParaRPr lang="en-US" smtClean="0"/>
          </a:p>
        </p:txBody>
      </p:sp>
      <p:sp>
        <p:nvSpPr>
          <p:cNvPr id="16386" name="Title 1"/>
          <p:cNvSpPr>
            <a:spLocks noGrp="1"/>
          </p:cNvSpPr>
          <p:nvPr>
            <p:ph type="title" idx="4294967295"/>
          </p:nvPr>
        </p:nvSpPr>
        <p:spPr>
          <a:xfrm>
            <a:off x="0" y="274638"/>
            <a:ext cx="9410700" cy="1143000"/>
          </a:xfrm>
        </p:spPr>
        <p:txBody>
          <a:bodyPr/>
          <a:lstStyle/>
          <a:p>
            <a:pPr eaLnBrk="1" hangingPunct="1">
              <a:defRPr/>
            </a:pPr>
            <a:r>
              <a:rPr lang="ar-EG" sz="4000" b="1" dirty="0">
                <a:solidFill>
                  <a:schemeClr val="tx2">
                    <a:lumMod val="75000"/>
                  </a:schemeClr>
                </a:solidFill>
              </a:rPr>
              <a:t>- </a:t>
            </a:r>
            <a:r>
              <a:rPr lang="ar-EG" sz="4000" b="1" dirty="0" smtClean="0">
                <a:solidFill>
                  <a:schemeClr val="tx2">
                    <a:lumMod val="75000"/>
                  </a:schemeClr>
                </a:solidFill>
              </a:rPr>
              <a:t>تابعُ أبرزِ </a:t>
            </a:r>
            <a:r>
              <a:rPr lang="ar-EG" sz="4000" b="1" dirty="0">
                <a:solidFill>
                  <a:schemeClr val="tx2">
                    <a:lumMod val="75000"/>
                  </a:schemeClr>
                </a:solidFill>
              </a:rPr>
              <a:t>الرُّومانسيِّينَ في التَّاريخِ الأدبيِّ النَّقديِّ : </a:t>
            </a:r>
            <a:endParaRPr lang="en-US" sz="4000" b="1" dirty="0" smtClean="0">
              <a:solidFill>
                <a:schemeClr val="tx2">
                  <a:lumMod val="75000"/>
                </a:schemeClr>
              </a:solidFill>
            </a:endParaRPr>
          </a:p>
        </p:txBody>
      </p:sp>
      <p:sp>
        <p:nvSpPr>
          <p:cNvPr id="16387" name="Content Placeholder 2"/>
          <p:cNvSpPr>
            <a:spLocks noGrp="1"/>
          </p:cNvSpPr>
          <p:nvPr>
            <p:ph idx="4294967295"/>
          </p:nvPr>
        </p:nvSpPr>
        <p:spPr>
          <a:xfrm>
            <a:off x="0" y="1371600"/>
            <a:ext cx="9448800" cy="4953000"/>
          </a:xfrm>
        </p:spPr>
        <p:txBody>
          <a:bodyPr/>
          <a:lstStyle/>
          <a:p>
            <a:pPr marL="571500" indent="-571500" eaLnBrk="1" hangingPunct="1">
              <a:spcBef>
                <a:spcPts val="0"/>
              </a:spcBef>
              <a:buFontTx/>
              <a:buChar char="-"/>
              <a:defRPr/>
            </a:pPr>
            <a:r>
              <a:rPr lang="ar-SA" sz="3600" b="1" dirty="0" smtClean="0"/>
              <a:t>3 - </a:t>
            </a:r>
            <a:r>
              <a:rPr lang="ar-EG" sz="3600" b="1" dirty="0" smtClean="0"/>
              <a:t>مجموعة من الأدباءِ والشُّعراء الإنجليز من بينِ هؤلاء :  </a:t>
            </a:r>
          </a:p>
          <a:p>
            <a:pPr eaLnBrk="1" hangingPunct="1">
              <a:spcBef>
                <a:spcPts val="0"/>
              </a:spcBef>
              <a:defRPr/>
            </a:pPr>
            <a:r>
              <a:rPr lang="ar-EG" sz="3600" b="1" dirty="0" smtClean="0"/>
              <a:t>أ </a:t>
            </a:r>
            <a:r>
              <a:rPr lang="ar-EG" sz="3600" b="1" dirty="0" smtClean="0">
                <a:solidFill>
                  <a:srgbClr val="C00000"/>
                </a:solidFill>
              </a:rPr>
              <a:t>– توماس جراي </a:t>
            </a:r>
            <a:r>
              <a:rPr lang="ar-EG" sz="3600" b="1" dirty="0" smtClean="0">
                <a:solidFill>
                  <a:schemeClr val="accent1">
                    <a:lumMod val="50000"/>
                  </a:schemeClr>
                </a:solidFill>
              </a:rPr>
              <a:t>( 1716 : 1771 ) . </a:t>
            </a:r>
          </a:p>
          <a:p>
            <a:pPr eaLnBrk="1" hangingPunct="1">
              <a:spcBef>
                <a:spcPts val="0"/>
              </a:spcBef>
              <a:defRPr/>
            </a:pPr>
            <a:r>
              <a:rPr lang="ar-EG" sz="3600" b="1" dirty="0" smtClean="0"/>
              <a:t>ب </a:t>
            </a:r>
            <a:r>
              <a:rPr lang="ar-EG" sz="3600" b="1" dirty="0" smtClean="0">
                <a:solidFill>
                  <a:srgbClr val="C00000"/>
                </a:solidFill>
              </a:rPr>
              <a:t>– وليام </a:t>
            </a:r>
            <a:r>
              <a:rPr lang="ar-SA" sz="3600" b="1" dirty="0" smtClean="0">
                <a:solidFill>
                  <a:srgbClr val="C00000"/>
                </a:solidFill>
              </a:rPr>
              <a:t>ب</a:t>
            </a:r>
            <a:r>
              <a:rPr lang="ar-EG" sz="3600" b="1" dirty="0" smtClean="0">
                <a:solidFill>
                  <a:srgbClr val="C00000"/>
                </a:solidFill>
              </a:rPr>
              <a:t>ليك </a:t>
            </a:r>
            <a:r>
              <a:rPr lang="ar-EG" sz="3600" b="1" dirty="0" smtClean="0">
                <a:solidFill>
                  <a:schemeClr val="accent1">
                    <a:lumMod val="50000"/>
                  </a:schemeClr>
                </a:solidFill>
              </a:rPr>
              <a:t>( 1757 : 1827 م ) . </a:t>
            </a:r>
          </a:p>
          <a:p>
            <a:pPr eaLnBrk="1" hangingPunct="1">
              <a:spcBef>
                <a:spcPts val="0"/>
              </a:spcBef>
              <a:defRPr/>
            </a:pPr>
            <a:r>
              <a:rPr lang="ar-EG" sz="3600" b="1" dirty="0" smtClean="0"/>
              <a:t>ج </a:t>
            </a:r>
            <a:r>
              <a:rPr lang="ar-EG" sz="3600" b="1" dirty="0" smtClean="0">
                <a:solidFill>
                  <a:srgbClr val="C00000"/>
                </a:solidFill>
              </a:rPr>
              <a:t>– شيلي </a:t>
            </a:r>
            <a:r>
              <a:rPr lang="ar-EG" sz="3600" b="1" dirty="0" smtClean="0">
                <a:solidFill>
                  <a:schemeClr val="accent1">
                    <a:lumMod val="50000"/>
                  </a:schemeClr>
                </a:solidFill>
              </a:rPr>
              <a:t>( 1762 : 1822 م ) . </a:t>
            </a:r>
          </a:p>
          <a:p>
            <a:pPr eaLnBrk="1" hangingPunct="1">
              <a:spcBef>
                <a:spcPts val="0"/>
              </a:spcBef>
              <a:defRPr/>
            </a:pPr>
            <a:r>
              <a:rPr lang="ar-EG" sz="3600" b="1" dirty="0" smtClean="0"/>
              <a:t>د – </a:t>
            </a:r>
            <a:r>
              <a:rPr lang="ar-EG" sz="3600" b="1" dirty="0" err="1" smtClean="0">
                <a:solidFill>
                  <a:srgbClr val="C00000"/>
                </a:solidFill>
              </a:rPr>
              <a:t>كيتش</a:t>
            </a:r>
            <a:r>
              <a:rPr lang="ar-EG" sz="3600" b="1" dirty="0" smtClean="0">
                <a:solidFill>
                  <a:srgbClr val="C00000"/>
                </a:solidFill>
              </a:rPr>
              <a:t> </a:t>
            </a:r>
            <a:r>
              <a:rPr lang="ar-EG" sz="3600" b="1" dirty="0" smtClean="0">
                <a:solidFill>
                  <a:schemeClr val="accent1">
                    <a:lumMod val="50000"/>
                  </a:schemeClr>
                </a:solidFill>
              </a:rPr>
              <a:t>( 1795 : 1821 م ) . </a:t>
            </a:r>
          </a:p>
          <a:p>
            <a:pPr eaLnBrk="1" hangingPunct="1">
              <a:spcBef>
                <a:spcPts val="0"/>
              </a:spcBef>
              <a:defRPr/>
            </a:pPr>
            <a:r>
              <a:rPr lang="ar-EG" sz="3600" b="1" dirty="0" smtClean="0"/>
              <a:t>هـ </a:t>
            </a:r>
            <a:r>
              <a:rPr lang="ar-EG" sz="3600" b="1" dirty="0" smtClean="0">
                <a:solidFill>
                  <a:srgbClr val="C00000"/>
                </a:solidFill>
              </a:rPr>
              <a:t>- </a:t>
            </a:r>
            <a:r>
              <a:rPr lang="ar-EG" sz="3600" b="1" dirty="0" err="1" smtClean="0">
                <a:solidFill>
                  <a:srgbClr val="C00000"/>
                </a:solidFill>
              </a:rPr>
              <a:t>بايرون</a:t>
            </a:r>
            <a:r>
              <a:rPr lang="ar-EG" sz="3600" b="1" dirty="0" smtClean="0">
                <a:solidFill>
                  <a:srgbClr val="C00000"/>
                </a:solidFill>
              </a:rPr>
              <a:t> </a:t>
            </a:r>
            <a:r>
              <a:rPr lang="ar-EG" sz="3600" b="1" dirty="0" smtClean="0">
                <a:solidFill>
                  <a:schemeClr val="accent1">
                    <a:lumMod val="50000"/>
                  </a:schemeClr>
                </a:solidFill>
              </a:rPr>
              <a:t>( 1788 : 1824 ) .</a:t>
            </a:r>
            <a:r>
              <a:rPr lang="ar-EG" dirty="0" smtClean="0">
                <a:solidFill>
                  <a:schemeClr val="accent1">
                    <a:lumMod val="50000"/>
                  </a:schemeClr>
                </a:solidFill>
              </a:rPr>
              <a:t> </a:t>
            </a:r>
            <a:endParaRPr lang="en-US" dirty="0" smtClean="0">
              <a:solidFill>
                <a:schemeClr val="accent1">
                  <a:lumMod val="50000"/>
                </a:schemeClr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40" name="Slide Number Placeholder 3"/>
          <p:cNvSpPr>
            <a:spLocks noGrp="1"/>
          </p:cNvSpPr>
          <p:nvPr>
            <p:ph type="sldNum" sz="quarter" idx="10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2006C16B-2717-4281-8A5D-6F615ED0CE8D}" type="slidenum">
              <a:rPr lang="en-US" smtClean="0"/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43</a:t>
            </a:fld>
            <a:endParaRPr lang="en-US" smtClean="0"/>
          </a:p>
        </p:txBody>
      </p:sp>
      <p:sp>
        <p:nvSpPr>
          <p:cNvPr id="16386" name="Title 1"/>
          <p:cNvSpPr>
            <a:spLocks noGrp="1"/>
          </p:cNvSpPr>
          <p:nvPr>
            <p:ph type="title" idx="4294967295"/>
          </p:nvPr>
        </p:nvSpPr>
        <p:spPr>
          <a:xfrm>
            <a:off x="0" y="0"/>
            <a:ext cx="9410700" cy="1371600"/>
          </a:xfrm>
        </p:spPr>
        <p:txBody>
          <a:bodyPr/>
          <a:lstStyle/>
          <a:p>
            <a:pPr eaLnBrk="1" hangingPunct="1">
              <a:defRPr/>
            </a:pPr>
            <a:r>
              <a:rPr lang="ar-EG" b="1" dirty="0">
                <a:solidFill>
                  <a:schemeClr val="tx2">
                    <a:lumMod val="75000"/>
                  </a:schemeClr>
                </a:solidFill>
              </a:rPr>
              <a:t>- تابعُ أبرزِ الرُّومانسيِّينَ في التَّاريخِ الأدبيِّ النَّقديِّ : </a:t>
            </a:r>
            <a:endParaRPr lang="en-US" dirty="0" smtClean="0">
              <a:solidFill>
                <a:schemeClr val="tx2">
                  <a:lumMod val="75000"/>
                </a:schemeClr>
              </a:solidFill>
            </a:endParaRPr>
          </a:p>
        </p:txBody>
      </p:sp>
      <p:sp>
        <p:nvSpPr>
          <p:cNvPr id="16387" name="Content Placeholder 2"/>
          <p:cNvSpPr>
            <a:spLocks noGrp="1"/>
          </p:cNvSpPr>
          <p:nvPr>
            <p:ph idx="4294967295"/>
          </p:nvPr>
        </p:nvSpPr>
        <p:spPr>
          <a:xfrm>
            <a:off x="0" y="1371600"/>
            <a:ext cx="9410700" cy="5486400"/>
          </a:xfrm>
        </p:spPr>
        <p:txBody>
          <a:bodyPr/>
          <a:lstStyle/>
          <a:p>
            <a:pPr eaLnBrk="1" hangingPunct="1">
              <a:spcBef>
                <a:spcPts val="0"/>
              </a:spcBef>
              <a:defRPr/>
            </a:pPr>
            <a:r>
              <a:rPr lang="ar-EG" sz="3600" b="1" dirty="0" smtClean="0"/>
              <a:t>4 – </a:t>
            </a:r>
            <a:r>
              <a:rPr lang="ar-EG" sz="3600" b="1" dirty="0" smtClean="0">
                <a:solidFill>
                  <a:srgbClr val="C00000"/>
                </a:solidFill>
              </a:rPr>
              <a:t>الشَّاعرُ الألمانيُّ </a:t>
            </a:r>
            <a:r>
              <a:rPr lang="ar-EG" sz="4000" b="1" dirty="0" smtClean="0">
                <a:solidFill>
                  <a:srgbClr val="C00000"/>
                </a:solidFill>
              </a:rPr>
              <a:t>« </a:t>
            </a:r>
            <a:r>
              <a:rPr lang="ar-EG" sz="4000" b="1" dirty="0" err="1" smtClean="0">
                <a:solidFill>
                  <a:srgbClr val="C00000"/>
                </a:solidFill>
              </a:rPr>
              <a:t>جُوته»</a:t>
            </a:r>
            <a:r>
              <a:rPr lang="ar-EG" sz="4000" b="1" dirty="0" err="1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 </a:t>
            </a:r>
            <a:r>
              <a:rPr lang="ar-EG" sz="3600" b="1" dirty="0" smtClean="0"/>
              <a:t>: ألَّفَ رِوايتين مهمَّتينِ في سياقِ القصِّ ، الأولى : </a:t>
            </a:r>
            <a:r>
              <a:rPr lang="ar-EG" sz="3600" b="1" dirty="0">
                <a:solidFill>
                  <a:srgbClr val="C00000"/>
                </a:solidFill>
              </a:rPr>
              <a:t>« آلام </a:t>
            </a:r>
            <a:r>
              <a:rPr lang="ar-EG" sz="3600" b="1" dirty="0" err="1" smtClean="0">
                <a:solidFill>
                  <a:srgbClr val="C00000"/>
                </a:solidFill>
              </a:rPr>
              <a:t>فرتر</a:t>
            </a:r>
            <a:r>
              <a:rPr lang="ar-EG" sz="3600" b="1" dirty="0" smtClean="0">
                <a:solidFill>
                  <a:srgbClr val="C00000"/>
                </a:solidFill>
              </a:rPr>
              <a:t> » </a:t>
            </a:r>
            <a:r>
              <a:rPr lang="ar-EG" sz="3600" b="1" dirty="0" smtClean="0"/>
              <a:t>، والثَّانيةُ </a:t>
            </a:r>
            <a:r>
              <a:rPr lang="ar-EG" sz="3600" b="1" dirty="0" smtClean="0">
                <a:solidFill>
                  <a:srgbClr val="C00000"/>
                </a:solidFill>
              </a:rPr>
              <a:t>« </a:t>
            </a:r>
            <a:r>
              <a:rPr lang="ar-EG" sz="3600" b="1" dirty="0" err="1" smtClean="0">
                <a:solidFill>
                  <a:srgbClr val="C00000"/>
                </a:solidFill>
              </a:rPr>
              <a:t>فاوست</a:t>
            </a:r>
            <a:r>
              <a:rPr lang="ar-EG" sz="3600" b="1" dirty="0" err="1" smtClean="0"/>
              <a:t>.</a:t>
            </a:r>
            <a:r>
              <a:rPr lang="ar-EG" sz="3600" b="1" dirty="0" smtClean="0"/>
              <a:t> </a:t>
            </a:r>
          </a:p>
          <a:p>
            <a:pPr eaLnBrk="1" hangingPunct="1">
              <a:spcBef>
                <a:spcPts val="0"/>
              </a:spcBef>
              <a:defRPr/>
            </a:pPr>
            <a:r>
              <a:rPr lang="ar-EG" sz="3600" b="1" dirty="0" smtClean="0"/>
              <a:t>5 </a:t>
            </a:r>
            <a:r>
              <a:rPr lang="ar-EG" sz="4000" b="1" dirty="0" smtClean="0">
                <a:solidFill>
                  <a:srgbClr val="C00000"/>
                </a:solidFill>
              </a:rPr>
              <a:t>– الشَّاعرُ الألمانيُّ « </a:t>
            </a:r>
            <a:r>
              <a:rPr lang="ar-EG" sz="4000" b="1" dirty="0" err="1" smtClean="0">
                <a:solidFill>
                  <a:srgbClr val="C00000"/>
                </a:solidFill>
              </a:rPr>
              <a:t>شيلر</a:t>
            </a:r>
            <a:r>
              <a:rPr lang="ar-EG" sz="4000" b="1" dirty="0" smtClean="0">
                <a:solidFill>
                  <a:srgbClr val="C00000"/>
                </a:solidFill>
              </a:rPr>
              <a:t> </a:t>
            </a:r>
            <a:r>
              <a:rPr lang="ar-EG" sz="4000" b="1" dirty="0" err="1" smtClean="0">
                <a:solidFill>
                  <a:srgbClr val="C00000"/>
                </a:solidFill>
              </a:rPr>
              <a:t>»</a:t>
            </a:r>
            <a:r>
              <a:rPr lang="ar-EG" sz="3600" b="1" dirty="0" err="1" smtClean="0"/>
              <a:t>.</a:t>
            </a:r>
            <a:r>
              <a:rPr lang="ar-EG" sz="3600" b="1" dirty="0" smtClean="0"/>
              <a:t> </a:t>
            </a:r>
          </a:p>
          <a:p>
            <a:pPr eaLnBrk="1" hangingPunct="1">
              <a:spcBef>
                <a:spcPts val="0"/>
              </a:spcBef>
              <a:defRPr/>
            </a:pPr>
            <a:r>
              <a:rPr lang="ar-EG" sz="3600" b="1" dirty="0" smtClean="0"/>
              <a:t>6 </a:t>
            </a:r>
            <a:r>
              <a:rPr lang="ar-EG" sz="4000" b="1" dirty="0" smtClean="0">
                <a:solidFill>
                  <a:srgbClr val="C00000"/>
                </a:solidFill>
              </a:rPr>
              <a:t>– الشَّاعرُ الفرنسيُّ « </a:t>
            </a:r>
            <a:r>
              <a:rPr lang="ar-EG" sz="4000" b="1" dirty="0" err="1" smtClean="0">
                <a:solidFill>
                  <a:srgbClr val="C00000"/>
                </a:solidFill>
              </a:rPr>
              <a:t>بودلير</a:t>
            </a:r>
            <a:r>
              <a:rPr lang="ar-EG" sz="4000" b="1" dirty="0" smtClean="0">
                <a:solidFill>
                  <a:srgbClr val="C00000"/>
                </a:solidFill>
              </a:rPr>
              <a:t> » </a:t>
            </a:r>
            <a:r>
              <a:rPr lang="ar-EG" b="1" dirty="0" smtClean="0"/>
              <a:t>أخذ</a:t>
            </a:r>
            <a:r>
              <a:rPr lang="ar-SA" b="1" dirty="0" smtClean="0"/>
              <a:t>المذهب الرومانسي في عصره</a:t>
            </a:r>
            <a:r>
              <a:rPr lang="ar-EG" b="1" dirty="0" smtClean="0"/>
              <a:t> شكل الإلحاد الدِّيني </a:t>
            </a:r>
            <a:r>
              <a:rPr lang="ar-EG" sz="3600" b="1" dirty="0" smtClean="0"/>
              <a:t>. </a:t>
            </a:r>
            <a:endParaRPr lang="en-US" b="1" dirty="0" smtClean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40" name="Slide Number Placeholder 3"/>
          <p:cNvSpPr>
            <a:spLocks noGrp="1"/>
          </p:cNvSpPr>
          <p:nvPr>
            <p:ph type="sldNum" sz="quarter" idx="10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34C7ACD9-B8B8-4DE5-915A-866DD420CF36}" type="slidenum">
              <a:rPr lang="en-US" smtClean="0"/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44</a:t>
            </a:fld>
            <a:endParaRPr lang="en-US" smtClean="0"/>
          </a:p>
        </p:txBody>
      </p:sp>
      <p:sp>
        <p:nvSpPr>
          <p:cNvPr id="17410" name="Title 1"/>
          <p:cNvSpPr>
            <a:spLocks noGrp="1"/>
          </p:cNvSpPr>
          <p:nvPr>
            <p:ph type="title" idx="4294967295"/>
          </p:nvPr>
        </p:nvSpPr>
        <p:spPr>
          <a:xfrm>
            <a:off x="0" y="0"/>
            <a:ext cx="9410700" cy="1447800"/>
          </a:xfrm>
        </p:spPr>
        <p:txBody>
          <a:bodyPr/>
          <a:lstStyle/>
          <a:p>
            <a:pPr eaLnBrk="1" hangingPunct="1">
              <a:defRPr/>
            </a:pPr>
            <a:r>
              <a:rPr lang="ar-EG" b="1" dirty="0" smtClean="0">
                <a:solidFill>
                  <a:schemeClr val="tx2">
                    <a:lumMod val="75000"/>
                  </a:schemeClr>
                </a:solidFill>
              </a:rPr>
              <a:t>- أهدافُ الرُّومانسيَّةِ : </a:t>
            </a:r>
            <a:endParaRPr lang="en-US" b="1" dirty="0" smtClean="0">
              <a:solidFill>
                <a:schemeClr val="tx2">
                  <a:lumMod val="75000"/>
                </a:schemeClr>
              </a:solidFill>
            </a:endParaRPr>
          </a:p>
        </p:txBody>
      </p:sp>
      <p:sp>
        <p:nvSpPr>
          <p:cNvPr id="17411" name="Content Placeholder 2"/>
          <p:cNvSpPr>
            <a:spLocks noGrp="1"/>
          </p:cNvSpPr>
          <p:nvPr>
            <p:ph idx="4294967295"/>
          </p:nvPr>
        </p:nvSpPr>
        <p:spPr>
          <a:xfrm>
            <a:off x="0" y="1371600"/>
            <a:ext cx="9182100" cy="5257800"/>
          </a:xfrm>
        </p:spPr>
        <p:txBody>
          <a:bodyPr/>
          <a:lstStyle/>
          <a:p>
            <a:pPr eaLnBrk="1" hangingPunct="1">
              <a:spcBef>
                <a:spcPts val="0"/>
              </a:spcBef>
              <a:defRPr/>
            </a:pPr>
            <a:r>
              <a:rPr lang="ar-EG" b="1" u="sng" dirty="0" smtClean="0">
                <a:solidFill>
                  <a:srgbClr val="C00000"/>
                </a:solidFill>
              </a:rPr>
              <a:t>س – استعرضْ ( استعرضي ) في إيجازٍ هدفَ الرُّومانسيَّةِ الرئيسَ </a:t>
            </a:r>
            <a:r>
              <a:rPr lang="ar-EG" b="1" dirty="0" smtClean="0">
                <a:solidFill>
                  <a:srgbClr val="C00000"/>
                </a:solidFill>
              </a:rPr>
              <a:t>؟</a:t>
            </a:r>
            <a:r>
              <a:rPr lang="ar-EG" b="1" dirty="0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 </a:t>
            </a:r>
          </a:p>
          <a:p>
            <a:pPr eaLnBrk="1" hangingPunct="1">
              <a:spcBef>
                <a:spcPts val="0"/>
              </a:spcBef>
              <a:defRPr/>
            </a:pPr>
            <a:r>
              <a:rPr lang="ar-EG" b="1" dirty="0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ج – كان هدفُ الرُّومانسيَّةِ الرَّئيسُ هو التَّخلُّصِ من سيطرةِ الآداب الإغريقيَّةِ والرُّومانيَّةِ، والابتعاد عن تقليدِهما </a:t>
            </a:r>
            <a:r>
              <a:rPr lang="ar-EG" b="1" dirty="0">
                <a:solidFill>
                  <a:schemeClr val="tx1">
                    <a:lumMod val="95000"/>
                    <a:lumOff val="5000"/>
                  </a:schemeClr>
                </a:solidFill>
              </a:rPr>
              <a:t>و</a:t>
            </a:r>
            <a:r>
              <a:rPr lang="ar-EG" b="1" dirty="0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محاكاتهِما، وبخاصَّةٍ حينما أخذت أقطارُ أوروبَّا تأخذُ نفسها نحوَ الاستقلالِ لغويًّا وفكريًّا وأدبيًّا . </a:t>
            </a:r>
          </a:p>
          <a:p>
            <a:pPr eaLnBrk="1" hangingPunct="1">
              <a:spcBef>
                <a:spcPts val="0"/>
              </a:spcBef>
              <a:defRPr/>
            </a:pPr>
            <a:r>
              <a:rPr lang="ar-EG" sz="3600" b="1" u="sng" dirty="0" smtClean="0">
                <a:solidFill>
                  <a:srgbClr val="C00000"/>
                </a:solidFill>
              </a:rPr>
              <a:t>س - هل هناك نموذجٌ يمثِّلُ تلك الاستقلاليَّةَ  النَّوعيَّةَ ؟ </a:t>
            </a:r>
          </a:p>
          <a:p>
            <a:pPr eaLnBrk="1" hangingPunct="1">
              <a:spcBef>
                <a:spcPts val="0"/>
              </a:spcBef>
              <a:defRPr/>
            </a:pPr>
            <a:r>
              <a:rPr lang="ar-EG" b="1" dirty="0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ج – نعم ، هناك نموذجٌ  على لسانِ الرسَّام الألمانيِّ الرُّومانسيِّ </a:t>
            </a:r>
            <a:r>
              <a:rPr lang="ar-EG" b="1" dirty="0" smtClean="0">
                <a:solidFill>
                  <a:srgbClr val="C00000"/>
                </a:solidFill>
              </a:rPr>
              <a:t>« كاسبر ديفيد فريدريش » </a:t>
            </a:r>
            <a:r>
              <a:rPr lang="ar-EG" b="1" dirty="0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حيثُ قالَ : « إنَّ مشاعرَ الفنَّانِ هي قوانينُهُ الخاصَّةُ » .    </a:t>
            </a:r>
            <a:endParaRPr lang="en-US" b="1" dirty="0" smtClean="0">
              <a:solidFill>
                <a:schemeClr val="tx1">
                  <a:lumMod val="95000"/>
                  <a:lumOff val="5000"/>
                </a:schemeClr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40" name="Slide Number Placeholder 3"/>
          <p:cNvSpPr>
            <a:spLocks noGrp="1"/>
          </p:cNvSpPr>
          <p:nvPr>
            <p:ph type="sldNum" sz="quarter" idx="10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A6BA66F2-2243-45B1-AF3A-B86521224B04}" type="slidenum">
              <a:rPr lang="en-US" smtClean="0"/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45</a:t>
            </a:fld>
            <a:endParaRPr lang="en-US" smtClean="0"/>
          </a:p>
        </p:txBody>
      </p:sp>
      <p:sp>
        <p:nvSpPr>
          <p:cNvPr id="18434" name="Title 1"/>
          <p:cNvSpPr>
            <a:spLocks noGrp="1"/>
          </p:cNvSpPr>
          <p:nvPr>
            <p:ph type="title" idx="4294967295"/>
          </p:nvPr>
        </p:nvSpPr>
        <p:spPr>
          <a:xfrm>
            <a:off x="0" y="0"/>
            <a:ext cx="9410700" cy="1371600"/>
          </a:xfrm>
        </p:spPr>
        <p:txBody>
          <a:bodyPr/>
          <a:lstStyle/>
          <a:p>
            <a:pPr eaLnBrk="1" hangingPunct="1">
              <a:defRPr/>
            </a:pPr>
            <a:r>
              <a:rPr lang="ar-EG" b="1" dirty="0" smtClean="0">
                <a:solidFill>
                  <a:schemeClr val="tx2">
                    <a:lumMod val="75000"/>
                  </a:schemeClr>
                </a:solidFill>
              </a:rPr>
              <a:t>- الرُّومانسيَّةُ ثورةٌ على القيودِ القديمةِ المتوارثةِ :</a:t>
            </a:r>
            <a:endParaRPr lang="en-US" b="1" dirty="0" smtClean="0">
              <a:solidFill>
                <a:schemeClr val="tx2">
                  <a:lumMod val="75000"/>
                </a:schemeClr>
              </a:solidFill>
            </a:endParaRPr>
          </a:p>
        </p:txBody>
      </p:sp>
      <p:sp>
        <p:nvSpPr>
          <p:cNvPr id="18435" name="Content Placeholder 2"/>
          <p:cNvSpPr>
            <a:spLocks noGrp="1"/>
          </p:cNvSpPr>
          <p:nvPr>
            <p:ph idx="4294967295"/>
          </p:nvPr>
        </p:nvSpPr>
        <p:spPr>
          <a:xfrm>
            <a:off x="0" y="1371600"/>
            <a:ext cx="9372600" cy="4953000"/>
          </a:xfrm>
        </p:spPr>
        <p:txBody>
          <a:bodyPr/>
          <a:lstStyle/>
          <a:p>
            <a:pPr eaLnBrk="1" hangingPunct="1">
              <a:spcBef>
                <a:spcPts val="0"/>
              </a:spcBef>
              <a:defRPr/>
            </a:pPr>
            <a:r>
              <a:rPr lang="ar-EG" sz="4000" b="1" u="sng" dirty="0" smtClean="0">
                <a:solidFill>
                  <a:srgbClr val="C00000"/>
                </a:solidFill>
              </a:rPr>
              <a:t>س - هل ك</a:t>
            </a:r>
            <a:r>
              <a:rPr lang="ar-SA" sz="4000" b="1" u="sng" dirty="0" smtClean="0">
                <a:solidFill>
                  <a:srgbClr val="C00000"/>
                </a:solidFill>
              </a:rPr>
              <a:t>ا</a:t>
            </a:r>
            <a:r>
              <a:rPr lang="ar-EG" sz="4000" b="1" u="sng" dirty="0" smtClean="0">
                <a:solidFill>
                  <a:srgbClr val="C00000"/>
                </a:solidFill>
              </a:rPr>
              <a:t>نت الرُّومانسيَّةُ ثورة فقط على الآداب </a:t>
            </a:r>
          </a:p>
          <a:p>
            <a:pPr eaLnBrk="1" hangingPunct="1">
              <a:spcBef>
                <a:spcPts val="0"/>
              </a:spcBef>
              <a:defRPr/>
            </a:pPr>
            <a:r>
              <a:rPr lang="ar-EG" sz="4000" b="1" u="sng" dirty="0" smtClean="0">
                <a:solidFill>
                  <a:srgbClr val="C00000"/>
                </a:solidFill>
              </a:rPr>
              <a:t>الكلاسيكيَّةِ القديمةِ فحسب ؟</a:t>
            </a:r>
            <a:r>
              <a:rPr lang="ar-EG" sz="3600" b="1" u="sng" dirty="0" smtClean="0">
                <a:solidFill>
                  <a:srgbClr val="C00000"/>
                </a:solidFill>
              </a:rPr>
              <a:t> </a:t>
            </a:r>
          </a:p>
          <a:p>
            <a:pPr eaLnBrk="1" hangingPunct="1">
              <a:spcBef>
                <a:spcPts val="0"/>
              </a:spcBef>
              <a:defRPr/>
            </a:pPr>
            <a:endParaRPr lang="ar-EG" sz="4000" b="1" dirty="0" smtClean="0">
              <a:solidFill>
                <a:schemeClr val="tx1">
                  <a:lumMod val="95000"/>
                  <a:lumOff val="5000"/>
                </a:schemeClr>
              </a:solidFill>
            </a:endParaRPr>
          </a:p>
          <a:p>
            <a:pPr eaLnBrk="1" hangingPunct="1">
              <a:spcBef>
                <a:spcPts val="0"/>
              </a:spcBef>
              <a:defRPr/>
            </a:pPr>
            <a:r>
              <a:rPr lang="ar-EG" sz="4000" b="1" dirty="0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ج – لا ، لم تكن الرُّومانسيَّةُ ثورةً على الآدابِ الإغريقيَّةِ والَّلاتينيَّةِ والكلاسيكيَّةِ فحسب ، وإنَّما كانت ثورةً أيضًا على جميعِ القيودِ الفنِّيَّةِ المتوارثة </a:t>
            </a:r>
            <a:r>
              <a:rPr lang="ar-SA" sz="4000" b="1" dirty="0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التي</a:t>
            </a:r>
            <a:r>
              <a:rPr lang="ar-EG" sz="4000" b="1" dirty="0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 حدَّت من تطوُّرِ </a:t>
            </a:r>
            <a:r>
              <a:rPr lang="ar-EG" sz="4000" b="1" dirty="0" err="1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الأدبِ.</a:t>
            </a:r>
            <a:r>
              <a:rPr lang="ar-EG" sz="4000" b="1" dirty="0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 </a:t>
            </a:r>
            <a:endParaRPr lang="en-US" sz="4000" b="1" dirty="0" smtClean="0">
              <a:solidFill>
                <a:schemeClr val="tx1">
                  <a:lumMod val="95000"/>
                  <a:lumOff val="5000"/>
                </a:schemeClr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عنصر نائب لرقم الشريحة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68BA5613-1BB2-4168-9E83-1939F6AB8277}" type="slidenum">
              <a:rPr lang="en-US" smtClean="0"/>
              <a:pPr>
                <a:defRPr/>
              </a:pPr>
              <a:t>46</a:t>
            </a:fld>
            <a:endParaRPr lang="en-US"/>
          </a:p>
        </p:txBody>
      </p:sp>
      <p:sp>
        <p:nvSpPr>
          <p:cNvPr id="2" name="عنوان 1"/>
          <p:cNvSpPr>
            <a:spLocks noGrp="1"/>
          </p:cNvSpPr>
          <p:nvPr>
            <p:ph type="title" idx="4294967295"/>
          </p:nvPr>
        </p:nvSpPr>
        <p:spPr>
          <a:xfrm>
            <a:off x="0" y="0"/>
            <a:ext cx="9410700" cy="1371600"/>
          </a:xfrm>
        </p:spPr>
        <p:txBody>
          <a:bodyPr/>
          <a:lstStyle/>
          <a:p>
            <a:r>
              <a:rPr lang="ar-EG" b="1" dirty="0" smtClean="0">
                <a:solidFill>
                  <a:schemeClr val="tx1">
                    <a:lumMod val="85000"/>
                    <a:lumOff val="15000"/>
                  </a:schemeClr>
                </a:solidFill>
              </a:rPr>
              <a:t/>
            </a:r>
            <a:br>
              <a:rPr lang="ar-EG" b="1" dirty="0" smtClean="0">
                <a:solidFill>
                  <a:schemeClr val="tx1">
                    <a:lumMod val="85000"/>
                    <a:lumOff val="15000"/>
                  </a:schemeClr>
                </a:solidFill>
              </a:rPr>
            </a:br>
            <a:r>
              <a:rPr lang="ar-EG" b="1" dirty="0" smtClean="0">
                <a:solidFill>
                  <a:schemeClr val="tx1">
                    <a:lumMod val="85000"/>
                    <a:lumOff val="15000"/>
                  </a:schemeClr>
                </a:solidFill>
              </a:rPr>
              <a:t>- </a:t>
            </a:r>
            <a:r>
              <a:rPr lang="ar-EG" b="1" dirty="0">
                <a:solidFill>
                  <a:schemeClr val="tx1">
                    <a:lumMod val="85000"/>
                    <a:lumOff val="15000"/>
                  </a:schemeClr>
                </a:solidFill>
              </a:rPr>
              <a:t>غلبة نزعة التَّمرُّدِ على </a:t>
            </a:r>
            <a:r>
              <a:rPr lang="ar-EG" b="1" dirty="0" smtClean="0">
                <a:solidFill>
                  <a:schemeClr val="tx1">
                    <a:lumMod val="85000"/>
                    <a:lumOff val="15000"/>
                  </a:schemeClr>
                </a:solidFill>
              </a:rPr>
              <a:t>الرُّومانسيِّينَ :  </a:t>
            </a:r>
            <a:r>
              <a:rPr lang="en-US" b="1" dirty="0">
                <a:solidFill>
                  <a:schemeClr val="tx1">
                    <a:lumMod val="85000"/>
                    <a:lumOff val="15000"/>
                  </a:schemeClr>
                </a:solidFill>
              </a:rPr>
              <a:t/>
            </a:r>
            <a:br>
              <a:rPr lang="en-US" b="1" dirty="0">
                <a:solidFill>
                  <a:schemeClr val="tx1">
                    <a:lumMod val="85000"/>
                    <a:lumOff val="15000"/>
                  </a:schemeClr>
                </a:solidFill>
              </a:rPr>
            </a:br>
            <a:endParaRPr lang="en-US" dirty="0"/>
          </a:p>
        </p:txBody>
      </p:sp>
      <p:sp>
        <p:nvSpPr>
          <p:cNvPr id="3" name="عنصر نائب للمحتوى 2"/>
          <p:cNvSpPr>
            <a:spLocks noGrp="1"/>
          </p:cNvSpPr>
          <p:nvPr>
            <p:ph idx="4294967295"/>
          </p:nvPr>
        </p:nvSpPr>
        <p:spPr>
          <a:xfrm>
            <a:off x="0" y="1371600"/>
            <a:ext cx="9410700" cy="4953000"/>
          </a:xfrm>
        </p:spPr>
        <p:txBody>
          <a:bodyPr/>
          <a:lstStyle/>
          <a:p>
            <a:r>
              <a:rPr lang="ar-EG" sz="3600" b="1" u="sng" dirty="0" smtClean="0">
                <a:solidFill>
                  <a:srgbClr val="C00000"/>
                </a:solidFill>
              </a:rPr>
              <a:t>س – هل بالفعل غل</a:t>
            </a:r>
            <a:r>
              <a:rPr lang="ar-SA" sz="3600" b="1" u="sng" dirty="0" smtClean="0">
                <a:solidFill>
                  <a:srgbClr val="C00000"/>
                </a:solidFill>
              </a:rPr>
              <a:t>ب</a:t>
            </a:r>
            <a:r>
              <a:rPr lang="ar-EG" sz="3600" b="1" u="sng" dirty="0" smtClean="0">
                <a:solidFill>
                  <a:srgbClr val="C00000"/>
                </a:solidFill>
              </a:rPr>
              <a:t>ت نزعةُ التَّمرُّدِ على الرُّومانسيِّينَ ؟ </a:t>
            </a:r>
          </a:p>
          <a:p>
            <a:r>
              <a:rPr lang="ar-EG" sz="4000" b="1" dirty="0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ج - لقد غَلَبَتْ على الرُّومانسيِّينَ نزعةُ التَّمرُّدِ على القيودِ </a:t>
            </a:r>
            <a:r>
              <a:rPr lang="ar-EG" sz="4000" b="1" dirty="0" err="1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الكلا</a:t>
            </a:r>
            <a:r>
              <a:rPr lang="ar-SA" sz="4000" b="1" dirty="0" err="1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سيكية</a:t>
            </a:r>
            <a:r>
              <a:rPr lang="ar-EG" sz="4000" b="1" dirty="0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 ، فدعوا إلى التَّخلُّصِ من كلِّ ما يُكبِّلُ المَلَكاتِ، ويقيِّدُ الفنَّ والأدبَ ، ويجعلهما محاكاةً جامدةً لما اِتَّخذَهُ اليونانُ والَّلاتين من </a:t>
            </a:r>
            <a:r>
              <a:rPr lang="ar-EG" sz="4000" b="1" dirty="0" err="1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أصولٍ .</a:t>
            </a:r>
            <a:r>
              <a:rPr lang="ar-EG" sz="4000" b="1" dirty="0" smtClean="0">
                <a:solidFill>
                  <a:srgbClr val="C00000"/>
                </a:solidFill>
              </a:rPr>
              <a:t> </a:t>
            </a:r>
            <a:r>
              <a:rPr lang="ar-EG" sz="3600" b="1" dirty="0" smtClean="0">
                <a:solidFill>
                  <a:srgbClr val="C00000"/>
                </a:solidFill>
              </a:rPr>
              <a:t> </a:t>
            </a:r>
            <a:endParaRPr lang="en-US" sz="3600" b="1" dirty="0">
              <a:solidFill>
                <a:srgbClr val="C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4115557481"/>
      </p:ext>
    </p:extLst>
  </p:cSld>
  <p:clrMapOvr>
    <a:masterClrMapping/>
  </p:clrMapOvr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عنصر نائب لرقم الشريحة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68BA5613-1BB2-4168-9E83-1939F6AB8277}" type="slidenum">
              <a:rPr lang="en-US" smtClean="0"/>
              <a:pPr>
                <a:defRPr/>
              </a:pPr>
              <a:t>47</a:t>
            </a:fld>
            <a:endParaRPr lang="en-US"/>
          </a:p>
        </p:txBody>
      </p:sp>
      <p:sp>
        <p:nvSpPr>
          <p:cNvPr id="2" name="عنوان 1"/>
          <p:cNvSpPr>
            <a:spLocks noGrp="1"/>
          </p:cNvSpPr>
          <p:nvPr>
            <p:ph type="title" idx="4294967295"/>
          </p:nvPr>
        </p:nvSpPr>
        <p:spPr>
          <a:xfrm>
            <a:off x="0" y="0"/>
            <a:ext cx="9410700" cy="1447800"/>
          </a:xfrm>
        </p:spPr>
        <p:txBody>
          <a:bodyPr/>
          <a:lstStyle/>
          <a:p>
            <a:r>
              <a:rPr lang="ar-EG" dirty="0" smtClean="0"/>
              <a:t>- الرُّومانسيَّةُ وإشادتُها بأدب العاطفة والحزنِ والأم والخيالِ والتَّمرُّدِ الوجدانيِّ : </a:t>
            </a:r>
            <a:endParaRPr lang="en-US" dirty="0"/>
          </a:p>
        </p:txBody>
      </p:sp>
      <p:sp>
        <p:nvSpPr>
          <p:cNvPr id="3" name="عنصر نائب للمحتوى 2"/>
          <p:cNvSpPr>
            <a:spLocks noGrp="1"/>
          </p:cNvSpPr>
          <p:nvPr>
            <p:ph idx="4294967295"/>
          </p:nvPr>
        </p:nvSpPr>
        <p:spPr>
          <a:xfrm>
            <a:off x="0" y="1371600"/>
            <a:ext cx="9410700" cy="4953000"/>
          </a:xfrm>
        </p:spPr>
        <p:txBody>
          <a:bodyPr/>
          <a:lstStyle/>
          <a:p>
            <a:r>
              <a:rPr lang="ar-EG" sz="3600" b="1" u="sng" dirty="0" smtClean="0">
                <a:solidFill>
                  <a:srgbClr val="C00000"/>
                </a:solidFill>
              </a:rPr>
              <a:t>س – اعقد ( اعقدي ) موازنةً مصغَّرةً بينَ رؤيتي الكلاسيكيَّة والرومانسيَّةِ إزاءَ الأدبِ ؟ </a:t>
            </a:r>
          </a:p>
          <a:p>
            <a:r>
              <a:rPr lang="ar-EG" sz="4000" b="1" dirty="0" smtClean="0"/>
              <a:t>ج – عُدَّ الأدبُ الكلاسيكيُّ أدبَ العقلِ و </a:t>
            </a:r>
            <a:r>
              <a:rPr lang="ar-EG" sz="4000" b="1" dirty="0" err="1" smtClean="0"/>
              <a:t>الصَّنعةِ</a:t>
            </a:r>
            <a:r>
              <a:rPr lang="ar-EG" sz="4000" b="1" dirty="0" smtClean="0"/>
              <a:t> الماهرةِ وجمال الشَّكلِ ، والمواضيع الإنسانيَّة العامَّةِ ، واتِّباع الأصولِ الفنِّيَّة القديمة . فجاءت الرُّومانسيَّةُ لتشيدَ بأدبِ العاطفةِ والحزنِ والألمِ والخيالِ والتَّمرُّدِ الوجدانيّ ، والفرار من الواقع ، والتَّخلُّص من الأصولِ التَّقليديَّةِ للأدبِ .  </a:t>
            </a:r>
            <a:endParaRPr lang="en-US" sz="4000" b="1" dirty="0"/>
          </a:p>
        </p:txBody>
      </p:sp>
    </p:spTree>
    <p:extLst>
      <p:ext uri="{BB962C8B-B14F-4D97-AF65-F5344CB8AC3E}">
        <p14:creationId xmlns:p14="http://schemas.microsoft.com/office/powerpoint/2010/main" xmlns="" val="4045331612"/>
      </p:ext>
    </p:extLst>
  </p:cSld>
  <p:clrMapOvr>
    <a:masterClrMapping/>
  </p:clrMapOvr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عنصر نائب لرقم الشريحة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68BA5613-1BB2-4168-9E83-1939F6AB8277}" type="slidenum">
              <a:rPr lang="en-US" smtClean="0"/>
              <a:pPr>
                <a:defRPr/>
              </a:pPr>
              <a:t>48</a:t>
            </a:fld>
            <a:endParaRPr lang="en-US"/>
          </a:p>
        </p:txBody>
      </p:sp>
      <p:sp>
        <p:nvSpPr>
          <p:cNvPr id="2" name="عنوان 1"/>
          <p:cNvSpPr>
            <a:spLocks noGrp="1"/>
          </p:cNvSpPr>
          <p:nvPr>
            <p:ph type="title" idx="4294967295"/>
          </p:nvPr>
        </p:nvSpPr>
        <p:spPr>
          <a:xfrm>
            <a:off x="0" y="0"/>
            <a:ext cx="9410700" cy="1371600"/>
          </a:xfrm>
        </p:spPr>
        <p:txBody>
          <a:bodyPr/>
          <a:lstStyle/>
          <a:p>
            <a:r>
              <a:rPr lang="ar-EG" sz="4000" b="1" dirty="0" smtClean="0"/>
              <a:t>الرُّومانسيُّونَ واتِّخاذُهُم «الرُّومانسيَّةَ» مبدأً لمذهبهم : </a:t>
            </a:r>
            <a:endParaRPr lang="en-US" sz="4000" b="1" dirty="0"/>
          </a:p>
        </p:txBody>
      </p:sp>
      <p:sp>
        <p:nvSpPr>
          <p:cNvPr id="3" name="عنصر نائب للمحتوى 2"/>
          <p:cNvSpPr>
            <a:spLocks noGrp="1"/>
          </p:cNvSpPr>
          <p:nvPr>
            <p:ph idx="4294967295"/>
          </p:nvPr>
        </p:nvSpPr>
        <p:spPr>
          <a:xfrm>
            <a:off x="0" y="1371600"/>
            <a:ext cx="9410700" cy="4953000"/>
          </a:xfrm>
        </p:spPr>
        <p:txBody>
          <a:bodyPr/>
          <a:lstStyle/>
          <a:p>
            <a:r>
              <a:rPr lang="ar-EG" sz="4000" b="1" u="sng" dirty="0" smtClean="0">
                <a:solidFill>
                  <a:srgbClr val="C00000"/>
                </a:solidFill>
              </a:rPr>
              <a:t>س – ما العنوان الَّذي اِختارَهُ الرُّومانسيُّونَ لمذهبِهِم ؟</a:t>
            </a:r>
            <a:r>
              <a:rPr lang="ar-EG" u="sng" dirty="0" smtClean="0"/>
              <a:t> </a:t>
            </a:r>
          </a:p>
          <a:p>
            <a:r>
              <a:rPr lang="ar-EG" sz="4400" b="1" dirty="0" smtClean="0"/>
              <a:t>ج – لقِدِ اِختارَ الرُّومانسيُّونَ </a:t>
            </a:r>
            <a:r>
              <a:rPr lang="ar-EG" sz="4400" b="1" dirty="0" smtClean="0">
                <a:solidFill>
                  <a:srgbClr val="C00000"/>
                </a:solidFill>
              </a:rPr>
              <a:t>« الرُّومانسيَّةَ » </a:t>
            </a:r>
            <a:r>
              <a:rPr lang="ar-EG" sz="4400" b="1" dirty="0" smtClean="0"/>
              <a:t>، - وهي إحدى لهجاتِ سويسرَا – عنوانًا </a:t>
            </a:r>
            <a:r>
              <a:rPr lang="ar-EG" sz="4400" b="1" dirty="0" err="1" smtClean="0"/>
              <a:t>لمذهبِهِم.</a:t>
            </a:r>
            <a:r>
              <a:rPr lang="ar-EG" sz="4400" b="1" dirty="0" smtClean="0"/>
              <a:t>   </a:t>
            </a:r>
            <a:endParaRPr lang="en-US" sz="4400" b="1" dirty="0"/>
          </a:p>
        </p:txBody>
      </p:sp>
    </p:spTree>
    <p:extLst>
      <p:ext uri="{BB962C8B-B14F-4D97-AF65-F5344CB8AC3E}">
        <p14:creationId xmlns:p14="http://schemas.microsoft.com/office/powerpoint/2010/main" xmlns="" val="2246971040"/>
      </p:ext>
    </p:extLst>
  </p:cSld>
  <p:clrMapOvr>
    <a:masterClrMapping/>
  </p:clrMapOvr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عنصر نائب لرقم الشريحة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68BA5613-1BB2-4168-9E83-1939F6AB8277}" type="slidenum">
              <a:rPr lang="en-US" smtClean="0"/>
              <a:pPr>
                <a:defRPr/>
              </a:pPr>
              <a:t>49</a:t>
            </a:fld>
            <a:endParaRPr lang="en-US"/>
          </a:p>
        </p:txBody>
      </p:sp>
      <p:sp>
        <p:nvSpPr>
          <p:cNvPr id="2" name="عنوان 1"/>
          <p:cNvSpPr>
            <a:spLocks noGrp="1"/>
          </p:cNvSpPr>
          <p:nvPr>
            <p:ph type="title" idx="4294967295"/>
          </p:nvPr>
        </p:nvSpPr>
        <p:spPr>
          <a:xfrm>
            <a:off x="0" y="0"/>
            <a:ext cx="9410700" cy="1371600"/>
          </a:xfrm>
        </p:spPr>
        <p:txBody>
          <a:bodyPr/>
          <a:lstStyle/>
          <a:p>
            <a:r>
              <a:rPr lang="ar-EG" b="1" dirty="0" smtClean="0"/>
              <a:t>- الرُّومانسيَّةُ تعني الإبداعيَّةَ أو الابتداعيَّةَ : </a:t>
            </a:r>
            <a:endParaRPr lang="en-US" b="1" dirty="0"/>
          </a:p>
        </p:txBody>
      </p:sp>
      <p:sp>
        <p:nvSpPr>
          <p:cNvPr id="3" name="عنصر نائب للمحتوى 2"/>
          <p:cNvSpPr>
            <a:spLocks noGrp="1"/>
          </p:cNvSpPr>
          <p:nvPr>
            <p:ph idx="4294967295"/>
          </p:nvPr>
        </p:nvSpPr>
        <p:spPr>
          <a:xfrm>
            <a:off x="0" y="1371600"/>
            <a:ext cx="9410700" cy="4953000"/>
          </a:xfrm>
        </p:spPr>
        <p:txBody>
          <a:bodyPr/>
          <a:lstStyle/>
          <a:p>
            <a:endParaRPr lang="ar-EG" sz="4000" b="1" dirty="0" smtClean="0">
              <a:solidFill>
                <a:srgbClr val="C00000"/>
              </a:solidFill>
            </a:endParaRPr>
          </a:p>
          <a:p>
            <a:r>
              <a:rPr lang="ar-EG" sz="4800" b="1" u="sng" dirty="0" smtClean="0">
                <a:solidFill>
                  <a:srgbClr val="C00000"/>
                </a:solidFill>
              </a:rPr>
              <a:t>س - ما المصطلحُ الَّذي عُرفت به الرُّومانسيَّةُ </a:t>
            </a:r>
            <a:r>
              <a:rPr lang="ar-EG" sz="4800" b="1" dirty="0" smtClean="0">
                <a:solidFill>
                  <a:srgbClr val="C00000"/>
                </a:solidFill>
              </a:rPr>
              <a:t>؟ </a:t>
            </a:r>
          </a:p>
          <a:p>
            <a:r>
              <a:rPr lang="ar-EG" sz="5400" b="1" dirty="0" smtClean="0"/>
              <a:t>ج – عُرفت الرُّومانسيَّةُ بالإبداعيَّة مرَّةً والابتداعيَّة مرَّةً </a:t>
            </a:r>
            <a:r>
              <a:rPr lang="ar-EG" sz="5400" b="1" dirty="0" err="1" smtClean="0"/>
              <a:t>أخرى.</a:t>
            </a:r>
            <a:r>
              <a:rPr lang="ar-EG" sz="4400" b="1" dirty="0" smtClean="0"/>
              <a:t> </a:t>
            </a:r>
            <a:endParaRPr lang="en-US" sz="4400" b="1" dirty="0"/>
          </a:p>
        </p:txBody>
      </p:sp>
    </p:spTree>
    <p:extLst>
      <p:ext uri="{BB962C8B-B14F-4D97-AF65-F5344CB8AC3E}">
        <p14:creationId xmlns:p14="http://schemas.microsoft.com/office/powerpoint/2010/main" xmlns="" val="2565276324"/>
      </p:ext>
    </p:extLst>
  </p:cSld>
  <p:clrMapOvr>
    <a:masterClrMapping/>
  </p:clrMapOvr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عنصر نائب لرقم الشريحة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68BA5613-1BB2-4168-9E83-1939F6AB8277}" type="slidenum">
              <a:rPr lang="en-US" smtClean="0"/>
              <a:pPr>
                <a:defRPr/>
              </a:pPr>
              <a:t>50</a:t>
            </a:fld>
            <a:endParaRPr lang="en-US"/>
          </a:p>
        </p:txBody>
      </p:sp>
      <p:sp>
        <p:nvSpPr>
          <p:cNvPr id="2" name="عنوان 1"/>
          <p:cNvSpPr>
            <a:spLocks noGrp="1"/>
          </p:cNvSpPr>
          <p:nvPr>
            <p:ph type="title" idx="4294967295"/>
          </p:nvPr>
        </p:nvSpPr>
        <p:spPr>
          <a:xfrm>
            <a:off x="0" y="0"/>
            <a:ext cx="9410700" cy="1371600"/>
          </a:xfrm>
        </p:spPr>
        <p:txBody>
          <a:bodyPr/>
          <a:lstStyle/>
          <a:p>
            <a:r>
              <a:rPr lang="ar-EG" b="1" dirty="0" smtClean="0"/>
              <a:t>الرُّومانسيَّةُ والتَّشديدُ على العواطفِ القويَّةِ :</a:t>
            </a:r>
            <a:r>
              <a:rPr lang="ar-EG" dirty="0" smtClean="0"/>
              <a:t> </a:t>
            </a:r>
            <a:endParaRPr lang="en-US" dirty="0"/>
          </a:p>
        </p:txBody>
      </p:sp>
      <p:sp>
        <p:nvSpPr>
          <p:cNvPr id="3" name="عنصر نائب للمحتوى 2"/>
          <p:cNvSpPr>
            <a:spLocks noGrp="1"/>
          </p:cNvSpPr>
          <p:nvPr>
            <p:ph idx="4294967295"/>
          </p:nvPr>
        </p:nvSpPr>
        <p:spPr>
          <a:xfrm>
            <a:off x="0" y="1371600"/>
            <a:ext cx="9410700" cy="4953000"/>
          </a:xfrm>
        </p:spPr>
        <p:txBody>
          <a:bodyPr/>
          <a:lstStyle/>
          <a:p>
            <a:r>
              <a:rPr lang="ar-EG" sz="4000" b="1" u="sng" dirty="0" smtClean="0">
                <a:solidFill>
                  <a:srgbClr val="C00000"/>
                </a:solidFill>
              </a:rPr>
              <a:t>س ما الَّذي شدَّدت عليهِ الرُّومانسيَّةُ في سياقها النَّقديِّ؟ </a:t>
            </a:r>
          </a:p>
          <a:p>
            <a:r>
              <a:rPr lang="ar-EG" sz="4400" b="1" dirty="0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لقد شدَّدتِ الرُّومانسيَّةُ على العواطفِ القويَّةِ الَّتي تتضمَّنُ الهلعَ والرَّهبةَ والرُّعبَ - كتجاربَ جماليَّةٍ – والخيالَ الفرديَّ </a:t>
            </a:r>
            <a:r>
              <a:rPr lang="ar-EG" sz="4000" b="1" dirty="0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كسلطةٍ ناقدةٍ ، مِمَّا </a:t>
            </a:r>
            <a:r>
              <a:rPr lang="ar-EG" sz="4400" b="1" dirty="0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سمحَ بالتَّحرُّرِ من الأفكارِ الكلاسيكيَّةِ حولَ الشَّكلِ </a:t>
            </a:r>
            <a:r>
              <a:rPr lang="ar-EG" sz="4400" b="1" dirty="0" err="1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الفنِّيِّ.</a:t>
            </a:r>
            <a:r>
              <a:rPr lang="ar-EG" sz="4400" b="1" dirty="0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  </a:t>
            </a:r>
            <a:endParaRPr lang="en-US" sz="4400" b="1" dirty="0">
              <a:solidFill>
                <a:schemeClr val="tx1">
                  <a:lumMod val="95000"/>
                  <a:lumOff val="5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3729400724"/>
      </p:ext>
    </p:extLst>
  </p:cSld>
  <p:clrMapOvr>
    <a:masterClrMapping/>
  </p:clrMapOvr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عنصر نائب لرقم الشريحة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68BA5613-1BB2-4168-9E83-1939F6AB8277}" type="slidenum">
              <a:rPr lang="en-US" smtClean="0"/>
              <a:pPr>
                <a:defRPr/>
              </a:pPr>
              <a:t>51</a:t>
            </a:fld>
            <a:endParaRPr lang="en-US"/>
          </a:p>
        </p:txBody>
      </p:sp>
      <p:sp>
        <p:nvSpPr>
          <p:cNvPr id="2" name="عنوان 1"/>
          <p:cNvSpPr>
            <a:spLocks noGrp="1"/>
          </p:cNvSpPr>
          <p:nvPr>
            <p:ph type="title" idx="4294967295"/>
          </p:nvPr>
        </p:nvSpPr>
        <p:spPr>
          <a:xfrm>
            <a:off x="0" y="0"/>
            <a:ext cx="9410700" cy="1371600"/>
          </a:xfrm>
        </p:spPr>
        <p:txBody>
          <a:bodyPr/>
          <a:lstStyle/>
          <a:p>
            <a:r>
              <a:rPr lang="ar-EG" sz="5400" b="1" dirty="0" smtClean="0"/>
              <a:t>الرُّومانسيَّةُ والسٍّياقُ الفلسفيُّ : </a:t>
            </a:r>
            <a:endParaRPr lang="en-US" sz="5400" b="1" dirty="0"/>
          </a:p>
        </p:txBody>
      </p:sp>
      <p:sp>
        <p:nvSpPr>
          <p:cNvPr id="3" name="عنصر نائب للمحتوى 2"/>
          <p:cNvSpPr>
            <a:spLocks noGrp="1"/>
          </p:cNvSpPr>
          <p:nvPr>
            <p:ph idx="4294967295"/>
          </p:nvPr>
        </p:nvSpPr>
        <p:spPr>
          <a:xfrm>
            <a:off x="0" y="1371600"/>
            <a:ext cx="9410700" cy="4953000"/>
          </a:xfrm>
        </p:spPr>
        <p:txBody>
          <a:bodyPr/>
          <a:lstStyle/>
          <a:p>
            <a:r>
              <a:rPr lang="ar-EG" sz="4400" b="1" u="sng" dirty="0" smtClean="0">
                <a:solidFill>
                  <a:srgbClr val="C00000"/>
                </a:solidFill>
              </a:rPr>
              <a:t>س – هل دخلتِ الرُّومانسيَّةُ في السِّياق الفلسفيِّ ؟ </a:t>
            </a:r>
          </a:p>
          <a:p>
            <a:r>
              <a:rPr lang="ar-EG" sz="4400" b="1" dirty="0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ج – لقد دخلتِ الرُّومانسيَّةُ في سياقِ الفلسفةِ ، وتجلَّت بوضوحٍ في نظريَّةِ الإنسانِ الأعلى </a:t>
            </a:r>
            <a:r>
              <a:rPr lang="ar-EG" sz="4400" b="1" dirty="0" smtClean="0">
                <a:solidFill>
                  <a:srgbClr val="002060"/>
                </a:solidFill>
              </a:rPr>
              <a:t>(</a:t>
            </a:r>
            <a:r>
              <a:rPr lang="ar-EG" sz="4400" b="1" dirty="0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 </a:t>
            </a:r>
            <a:r>
              <a:rPr lang="ar-EG" sz="4400" b="1" dirty="0" smtClean="0">
                <a:solidFill>
                  <a:srgbClr val="002060"/>
                </a:solidFill>
              </a:rPr>
              <a:t>السوبر مان ) </a:t>
            </a:r>
            <a:r>
              <a:rPr lang="ar-EG" sz="4400" b="1" dirty="0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عندَ </a:t>
            </a:r>
            <a:r>
              <a:rPr lang="ar-EG" sz="4400" b="1" dirty="0" smtClean="0">
                <a:solidFill>
                  <a:srgbClr val="C00000"/>
                </a:solidFill>
              </a:rPr>
              <a:t>« </a:t>
            </a:r>
            <a:r>
              <a:rPr lang="ar-EG" sz="4400" b="1" dirty="0" err="1" smtClean="0">
                <a:solidFill>
                  <a:srgbClr val="C00000"/>
                </a:solidFill>
              </a:rPr>
              <a:t>نيتشه » </a:t>
            </a:r>
            <a:r>
              <a:rPr lang="ar-EG" sz="4400" b="1" dirty="0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، ونظريَّة </a:t>
            </a:r>
            <a:r>
              <a:rPr lang="ar-EG" sz="4400" b="1" dirty="0" smtClean="0">
                <a:solidFill>
                  <a:srgbClr val="002060"/>
                </a:solidFill>
              </a:rPr>
              <a:t>« الوثبةِ الحيويَّةِ » </a:t>
            </a:r>
            <a:r>
              <a:rPr lang="ar-EG" sz="4400" b="1" dirty="0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عندَ </a:t>
            </a:r>
            <a:r>
              <a:rPr lang="ar-EG" sz="4400" b="1" dirty="0" smtClean="0">
                <a:solidFill>
                  <a:srgbClr val="C00000"/>
                </a:solidFill>
              </a:rPr>
              <a:t>« برغسون »</a:t>
            </a:r>
          </a:p>
          <a:p>
            <a:r>
              <a:rPr lang="ar-EG" sz="4400" b="1" dirty="0" err="1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.</a:t>
            </a:r>
            <a:r>
              <a:rPr lang="ar-EG" sz="4400" b="1" dirty="0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  </a:t>
            </a:r>
            <a:endParaRPr lang="en-US" sz="4400" b="1" dirty="0">
              <a:solidFill>
                <a:schemeClr val="tx1">
                  <a:lumMod val="95000"/>
                  <a:lumOff val="5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458694904"/>
      </p:ext>
    </p:extLst>
  </p:cSld>
  <p:clrMapOvr>
    <a:masterClrMapping/>
  </p:clrMapOvr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عنصر نائب لرقم الشريحة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68BA5613-1BB2-4168-9E83-1939F6AB8277}" type="slidenum">
              <a:rPr lang="en-US" smtClean="0"/>
              <a:pPr>
                <a:defRPr/>
              </a:pPr>
              <a:t>52</a:t>
            </a:fld>
            <a:endParaRPr lang="en-US"/>
          </a:p>
        </p:txBody>
      </p:sp>
      <p:sp>
        <p:nvSpPr>
          <p:cNvPr id="2" name="عنوان 1"/>
          <p:cNvSpPr>
            <a:spLocks noGrp="1"/>
          </p:cNvSpPr>
          <p:nvPr>
            <p:ph type="title" idx="4294967295"/>
          </p:nvPr>
        </p:nvSpPr>
        <p:spPr>
          <a:xfrm>
            <a:off x="0" y="0"/>
            <a:ext cx="9410700" cy="1371600"/>
          </a:xfrm>
        </p:spPr>
        <p:txBody>
          <a:bodyPr/>
          <a:lstStyle/>
          <a:p>
            <a:r>
              <a:rPr lang="ar-EG" b="1" dirty="0" smtClean="0"/>
              <a:t>- الرُّومانسيَّةُ مذهبٌ أدبيٌّ يهتمُّ بالنَّفسِ الإنسانيَّةِ :</a:t>
            </a:r>
            <a:r>
              <a:rPr lang="ar-EG" dirty="0" smtClean="0"/>
              <a:t> </a:t>
            </a:r>
            <a:endParaRPr lang="en-US" dirty="0"/>
          </a:p>
        </p:txBody>
      </p:sp>
      <p:sp>
        <p:nvSpPr>
          <p:cNvPr id="3" name="عنصر نائب للمحتوى 2"/>
          <p:cNvSpPr>
            <a:spLocks noGrp="1"/>
          </p:cNvSpPr>
          <p:nvPr>
            <p:ph idx="4294967295"/>
          </p:nvPr>
        </p:nvSpPr>
        <p:spPr>
          <a:xfrm>
            <a:off x="0" y="1371600"/>
            <a:ext cx="9410700" cy="4953000"/>
          </a:xfrm>
        </p:spPr>
        <p:txBody>
          <a:bodyPr/>
          <a:lstStyle/>
          <a:p>
            <a:r>
              <a:rPr lang="ar-EG" sz="3600" b="1" dirty="0" smtClean="0">
                <a:solidFill>
                  <a:srgbClr val="C00000"/>
                </a:solidFill>
              </a:rPr>
              <a:t>- </a:t>
            </a:r>
            <a:r>
              <a:rPr lang="ar-EG" sz="3600" b="1" u="sng" dirty="0" smtClean="0">
                <a:solidFill>
                  <a:srgbClr val="C00000"/>
                </a:solidFill>
              </a:rPr>
              <a:t>يقولون : </a:t>
            </a:r>
            <a:r>
              <a:rPr lang="ar-EG" sz="4000" b="1" u="sng" dirty="0" smtClean="0">
                <a:solidFill>
                  <a:srgbClr val="C00000"/>
                </a:solidFill>
              </a:rPr>
              <a:t>« إن الرُّومانسيَّةَ مذهبٌ أدبيٌّ يهتمُّ بالنَّفسِ الإنسانيَّة » اِشرح ( اِشرَحي ) ذلك بصورةٍ موجزةٍ  </a:t>
            </a:r>
            <a:r>
              <a:rPr lang="ar-EG" sz="4000" b="1" u="sng" dirty="0" err="1" smtClean="0">
                <a:solidFill>
                  <a:srgbClr val="C00000"/>
                </a:solidFill>
              </a:rPr>
              <a:t>؟</a:t>
            </a:r>
            <a:r>
              <a:rPr lang="ar-EG" sz="4000" b="1" u="sng" dirty="0" smtClean="0">
                <a:solidFill>
                  <a:srgbClr val="C00000"/>
                </a:solidFill>
              </a:rPr>
              <a:t> </a:t>
            </a:r>
            <a:r>
              <a:rPr lang="ar-EG" sz="4000" dirty="0" smtClean="0"/>
              <a:t> </a:t>
            </a:r>
          </a:p>
          <a:p>
            <a:r>
              <a:rPr lang="ar-EG" sz="4400" b="1" dirty="0" smtClean="0"/>
              <a:t>ج – بالفعلِ « الرّومانسيَّةُ » أو « الرُّومانتيكيَّةُ » مذهبٌ أدبيٌّ يهتمُّ بالنَّفسِ الإنسانيَّةِ، </a:t>
            </a:r>
            <a:r>
              <a:rPr lang="ar-EG" sz="3600" b="1" dirty="0" smtClean="0"/>
              <a:t>وما </a:t>
            </a:r>
            <a:r>
              <a:rPr lang="ar-SA" sz="3600" b="1" dirty="0" smtClean="0"/>
              <a:t>فيها </a:t>
            </a:r>
            <a:r>
              <a:rPr lang="ar-EG" sz="4400" b="1" dirty="0" smtClean="0"/>
              <a:t>من مشاعرَ وأخيلةٍ ، أيًّا كانت طبيعةُ صاحبِهَا مؤمنًا أو مُلحدًا، بما يعني فصلَ الأدبِ عن الأخلاقِ .</a:t>
            </a:r>
            <a:r>
              <a:rPr lang="ar-EG" sz="4400" dirty="0" smtClean="0"/>
              <a:t>   </a:t>
            </a:r>
            <a:endParaRPr lang="en-US" sz="4400" dirty="0"/>
          </a:p>
        </p:txBody>
      </p:sp>
    </p:spTree>
    <p:extLst>
      <p:ext uri="{BB962C8B-B14F-4D97-AF65-F5344CB8AC3E}">
        <p14:creationId xmlns:p14="http://schemas.microsoft.com/office/powerpoint/2010/main" xmlns="" val="2527105116"/>
      </p:ext>
    </p:extLst>
  </p:cSld>
  <p:clrMapOvr>
    <a:masterClrMapping/>
  </p:clrMapOvr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عنصر نائب لرقم الشريحة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68BA5613-1BB2-4168-9E83-1939F6AB8277}" type="slidenum">
              <a:rPr lang="en-US" smtClean="0"/>
              <a:pPr>
                <a:defRPr/>
              </a:pPr>
              <a:t>53</a:t>
            </a:fld>
            <a:endParaRPr lang="en-US"/>
          </a:p>
        </p:txBody>
      </p:sp>
      <p:sp>
        <p:nvSpPr>
          <p:cNvPr id="2" name="عنوان 1"/>
          <p:cNvSpPr>
            <a:spLocks noGrp="1"/>
          </p:cNvSpPr>
          <p:nvPr>
            <p:ph type="title" idx="4294967295"/>
          </p:nvPr>
        </p:nvSpPr>
        <p:spPr>
          <a:xfrm>
            <a:off x="0" y="0"/>
            <a:ext cx="9410700" cy="1417638"/>
          </a:xfrm>
        </p:spPr>
        <p:txBody>
          <a:bodyPr/>
          <a:lstStyle/>
          <a:p>
            <a:r>
              <a:rPr lang="ar-EG" sz="5400" b="1" dirty="0" smtClean="0"/>
              <a:t>الرُّومانسيُّون وتحويلُ اهتمامهم : </a:t>
            </a:r>
            <a:endParaRPr lang="en-US" sz="5400" b="1" dirty="0"/>
          </a:p>
        </p:txBody>
      </p:sp>
      <p:sp>
        <p:nvSpPr>
          <p:cNvPr id="3" name="عنصر نائب للمحتوى 2"/>
          <p:cNvSpPr>
            <a:spLocks noGrp="1"/>
          </p:cNvSpPr>
          <p:nvPr>
            <p:ph idx="4294967295"/>
          </p:nvPr>
        </p:nvSpPr>
        <p:spPr>
          <a:xfrm>
            <a:off x="0" y="1447800"/>
            <a:ext cx="9410700" cy="4876800"/>
          </a:xfrm>
        </p:spPr>
        <p:txBody>
          <a:bodyPr/>
          <a:lstStyle/>
          <a:p>
            <a:r>
              <a:rPr lang="ar-EG" sz="3600" b="1" u="sng" dirty="0" smtClean="0">
                <a:solidFill>
                  <a:srgbClr val="C00000"/>
                </a:solidFill>
              </a:rPr>
              <a:t>س – كيفَ حوَّلَ الرُّومانسيُّون اهتمامهم نحو الحياةِ والطبيعةِ </a:t>
            </a:r>
            <a:r>
              <a:rPr lang="ar-EG" sz="3600" b="1" dirty="0" smtClean="0">
                <a:solidFill>
                  <a:srgbClr val="C00000"/>
                </a:solidFill>
              </a:rPr>
              <a:t> </a:t>
            </a:r>
            <a:r>
              <a:rPr lang="ar-EG" sz="3600" b="1" dirty="0" smtClean="0"/>
              <a:t>ج – كانت الحياةُ </a:t>
            </a:r>
            <a:r>
              <a:rPr lang="ar-SA" sz="3600" b="1" dirty="0" smtClean="0"/>
              <a:t>قبل</a:t>
            </a:r>
            <a:r>
              <a:rPr lang="ar-EG" sz="3600" b="1" dirty="0" smtClean="0"/>
              <a:t> ظهور الرُّومانسيَّة تميلُ كليَّة إلى </a:t>
            </a:r>
            <a:r>
              <a:rPr lang="ar-EG" sz="3600" b="1" dirty="0" err="1" smtClean="0"/>
              <a:t>العقلِ </a:t>
            </a:r>
            <a:r>
              <a:rPr lang="ar-EG" sz="3600" b="1" dirty="0" smtClean="0"/>
              <a:t>، ولم يكن أغلبُ الكتَّابُ راضينَ عن واقعهم وللهروبِ </a:t>
            </a:r>
            <a:r>
              <a:rPr lang="ar-SA" sz="3600" b="1" dirty="0" smtClean="0"/>
              <a:t>من هذا </a:t>
            </a:r>
            <a:r>
              <a:rPr lang="ar-EG" sz="3600" b="1" dirty="0" smtClean="0"/>
              <a:t>الواقعِ الحديثينِ ، حوَّلَ الرُّومانسيُّونَ اهتمامَهُم إلى أماكنَ بعيدةٍ وخياليَّةِ ، فاتَّجهوا بهما إلى القرونِ الوسطى والفنونِ الشَّعبيَّةِ والأساطيرِ والطَّبيعةِ وعامَّةِ النَّاسِ .  </a:t>
            </a:r>
            <a:endParaRPr lang="en-US" sz="3600" b="1" dirty="0"/>
          </a:p>
        </p:txBody>
      </p:sp>
    </p:spTree>
    <p:extLst>
      <p:ext uri="{BB962C8B-B14F-4D97-AF65-F5344CB8AC3E}">
        <p14:creationId xmlns:p14="http://schemas.microsoft.com/office/powerpoint/2010/main" xmlns="" val="819623674"/>
      </p:ext>
    </p:extLst>
  </p:cSld>
  <p:clrMapOvr>
    <a:masterClrMapping/>
  </p:clrMapOvr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عنصر نائب لرقم الشريحة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68BA5613-1BB2-4168-9E83-1939F6AB8277}" type="slidenum">
              <a:rPr lang="en-US" smtClean="0"/>
              <a:pPr>
                <a:defRPr/>
              </a:pPr>
              <a:t>54</a:t>
            </a:fld>
            <a:endParaRPr lang="en-US"/>
          </a:p>
        </p:txBody>
      </p:sp>
      <p:sp>
        <p:nvSpPr>
          <p:cNvPr id="2" name="عنوان 1"/>
          <p:cNvSpPr>
            <a:spLocks noGrp="1"/>
          </p:cNvSpPr>
          <p:nvPr>
            <p:ph type="title" idx="4294967295"/>
          </p:nvPr>
        </p:nvSpPr>
        <p:spPr>
          <a:xfrm>
            <a:off x="0" y="25400"/>
            <a:ext cx="9448800" cy="1346200"/>
          </a:xfrm>
        </p:spPr>
        <p:txBody>
          <a:bodyPr/>
          <a:lstStyle/>
          <a:p>
            <a:r>
              <a:rPr lang="ar-EG" sz="4800" b="1" dirty="0" smtClean="0"/>
              <a:t>- الرُّومانسيَّةُ ثورة تحريريَّةٌ للأدبِ والنَّقدِ : </a:t>
            </a:r>
            <a:endParaRPr lang="en-US" sz="4800" b="1" dirty="0"/>
          </a:p>
        </p:txBody>
      </p:sp>
      <p:sp>
        <p:nvSpPr>
          <p:cNvPr id="3" name="عنصر نائب للمحتوى 2"/>
          <p:cNvSpPr>
            <a:spLocks noGrp="1"/>
          </p:cNvSpPr>
          <p:nvPr>
            <p:ph idx="4294967295"/>
          </p:nvPr>
        </p:nvSpPr>
        <p:spPr>
          <a:xfrm>
            <a:off x="0" y="1371600"/>
            <a:ext cx="9448800" cy="4953000"/>
          </a:xfrm>
        </p:spPr>
        <p:txBody>
          <a:bodyPr/>
          <a:lstStyle/>
          <a:p>
            <a:r>
              <a:rPr lang="ar-EG" sz="4000" b="1" u="sng" dirty="0" smtClean="0">
                <a:solidFill>
                  <a:srgbClr val="C00000"/>
                </a:solidFill>
              </a:rPr>
              <a:t>س - هل بالفعلِ تمثِّلُ الرُّومانسيَّةُ أو الرُّومانتيكيَّةُ ثورةً تحريريَّةً للأدب والنَّقدِ من براثنِ الكلاسيكيَّةِ ؟</a:t>
            </a:r>
            <a:r>
              <a:rPr lang="ar-EG" sz="3600" b="1" u="sng" dirty="0" smtClean="0">
                <a:solidFill>
                  <a:srgbClr val="C00000"/>
                </a:solidFill>
              </a:rPr>
              <a:t> </a:t>
            </a:r>
          </a:p>
          <a:p>
            <a:r>
              <a:rPr lang="ar-EG" sz="4000" b="1" dirty="0" smtClean="0"/>
              <a:t>ج – لقد غدتِ الرُّومانسيَّةُ أو الرُّومانتيكيَّةُ بالفعلِ ضغطًا ثور</a:t>
            </a:r>
            <a:r>
              <a:rPr lang="ar-SA" sz="4000" b="1" dirty="0" smtClean="0"/>
              <a:t>يًّا</a:t>
            </a:r>
            <a:r>
              <a:rPr lang="ar-EG" sz="4000" b="1" dirty="0" smtClean="0"/>
              <a:t> على الكلاسيكيَّةِ ؛ لِتُحرِّرَ « الأدبَ » و « النَّقدَ » معًا من سيطرةِ الإغريقِ، وامتدَّ</a:t>
            </a:r>
            <a:r>
              <a:rPr lang="ar-SA" sz="4000" b="1" dirty="0" smtClean="0"/>
              <a:t>ت</a:t>
            </a:r>
            <a:r>
              <a:rPr lang="ar-EG" sz="4000" b="1" dirty="0" smtClean="0"/>
              <a:t> تلك الثَّورةُ الكبرى إلى الأصولِ والقواعدِ الكلاسيكيَّةِ، وكانَ الهدفُ منها التَّحرُّرِ من قيودِ</a:t>
            </a:r>
            <a:r>
              <a:rPr lang="ar-SA" sz="4000" b="1" dirty="0" smtClean="0"/>
              <a:t>ها </a:t>
            </a:r>
            <a:r>
              <a:rPr lang="ar-EG" sz="4000" b="1" dirty="0" err="1" smtClean="0"/>
              <a:t>.</a:t>
            </a:r>
            <a:r>
              <a:rPr lang="ar-EG" sz="3600" b="1" dirty="0" smtClean="0"/>
              <a:t> </a:t>
            </a:r>
            <a:r>
              <a:rPr lang="ar-EG" dirty="0" smtClean="0"/>
              <a:t>  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="" val="3102714017"/>
      </p:ext>
    </p:extLst>
  </p:cSld>
  <p:clrMapOvr>
    <a:masterClrMapping/>
  </p:clrMapOvr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40A750BC-24E8-49BB-9E31-DF82424DA4E4}" type="slidenum">
              <a:rPr lang="en-US" smtClean="0"/>
              <a:pPr>
                <a:defRPr/>
              </a:pPr>
              <a:t>55</a:t>
            </a:fld>
            <a:endParaRPr lang="en-US"/>
          </a:p>
        </p:txBody>
      </p:sp>
      <p:sp>
        <p:nvSpPr>
          <p:cNvPr id="7" name="Title 6"/>
          <p:cNvSpPr>
            <a:spLocks noGrp="1"/>
          </p:cNvSpPr>
          <p:nvPr>
            <p:ph type="title" idx="4294967295"/>
          </p:nvPr>
        </p:nvSpPr>
        <p:spPr>
          <a:xfrm>
            <a:off x="0" y="0"/>
            <a:ext cx="9410700" cy="1417638"/>
          </a:xfrm>
        </p:spPr>
        <p:txBody>
          <a:bodyPr/>
          <a:lstStyle/>
          <a:p>
            <a:pPr eaLnBrk="1" hangingPunct="1">
              <a:defRPr/>
            </a:pPr>
            <a:r>
              <a:rPr lang="ar-EG" sz="3600" b="1" dirty="0" smtClean="0">
                <a:solidFill>
                  <a:schemeClr val="tx2">
                    <a:lumMod val="75000"/>
                  </a:schemeClr>
                </a:solidFill>
              </a:rPr>
              <a:t>تقدُّمُ الشِّعر الغِنائيِّ على نظيرِهِ الموضوعيِّ عند الرُّومانسيِّينَ </a:t>
            </a:r>
            <a:endParaRPr lang="en-US" sz="3600" b="1" dirty="0">
              <a:solidFill>
                <a:schemeClr val="tx2">
                  <a:lumMod val="75000"/>
                </a:schemeClr>
              </a:solidFill>
            </a:endParaRPr>
          </a:p>
        </p:txBody>
      </p:sp>
      <p:sp>
        <p:nvSpPr>
          <p:cNvPr id="7171" name="Text Placeholder 5"/>
          <p:cNvSpPr>
            <a:spLocks noGrp="1"/>
          </p:cNvSpPr>
          <p:nvPr>
            <p:ph idx="4294967295"/>
          </p:nvPr>
        </p:nvSpPr>
        <p:spPr>
          <a:xfrm>
            <a:off x="0" y="1371600"/>
            <a:ext cx="9372600" cy="4953000"/>
          </a:xfrm>
        </p:spPr>
        <p:txBody>
          <a:bodyPr/>
          <a:lstStyle/>
          <a:p>
            <a:pPr marL="274320" indent="-274320" eaLnBrk="1" fontAlgn="auto" hangingPunct="1">
              <a:lnSpc>
                <a:spcPct val="90000"/>
              </a:lnSpc>
              <a:spcAft>
                <a:spcPts val="0"/>
              </a:spcAft>
              <a:buClr>
                <a:schemeClr val="accent3"/>
              </a:buClr>
              <a:defRPr/>
            </a:pPr>
            <a:r>
              <a:rPr lang="ar-EG" sz="4000" b="1" u="sng" dirty="0" smtClean="0">
                <a:solidFill>
                  <a:srgbClr val="C00000"/>
                </a:solidFill>
              </a:rPr>
              <a:t>س – لماذا تقدَّمَ الشِّعرُ الغِنائيُّ على نظيره الموضوعيِّ</a:t>
            </a:r>
            <a:r>
              <a:rPr lang="ar-EG" sz="4000" b="1" dirty="0" smtClean="0">
                <a:solidFill>
                  <a:srgbClr val="C00000"/>
                </a:solidFill>
              </a:rPr>
              <a:t> ؟ </a:t>
            </a:r>
            <a:r>
              <a:rPr lang="ar-EG" sz="4000" b="1" dirty="0" smtClean="0">
                <a:solidFill>
                  <a:schemeClr val="tx1">
                    <a:lumMod val="85000"/>
                    <a:lumOff val="15000"/>
                  </a:schemeClr>
                </a:solidFill>
              </a:rPr>
              <a:t>ج – إذا </a:t>
            </a:r>
            <a:r>
              <a:rPr lang="ar-EG" b="1" dirty="0" smtClean="0">
                <a:solidFill>
                  <a:schemeClr val="tx1">
                    <a:lumMod val="85000"/>
                    <a:lumOff val="15000"/>
                  </a:schemeClr>
                </a:solidFill>
              </a:rPr>
              <a:t>كانت</a:t>
            </a:r>
            <a:r>
              <a:rPr lang="ar-EG" sz="4000" b="1" dirty="0" smtClean="0">
                <a:solidFill>
                  <a:schemeClr val="tx1">
                    <a:lumMod val="85000"/>
                    <a:lumOff val="15000"/>
                  </a:schemeClr>
                </a:solidFill>
              </a:rPr>
              <a:t> العاطفةُ قد تقدَّمت على العقلِ عند الرُّومانتيكيِّينَ كانَ من الواجبِ أن يتمَّ تعديلُ التَّراتبِ القيميِّ </a:t>
            </a:r>
            <a:r>
              <a:rPr lang="ar-EG" sz="4000" b="1" dirty="0" smtClean="0">
                <a:solidFill>
                  <a:srgbClr val="0070C0"/>
                </a:solidFill>
              </a:rPr>
              <a:t>« المعياريِّ » </a:t>
            </a:r>
            <a:r>
              <a:rPr lang="ar-EG" sz="4000" b="1" dirty="0" smtClean="0">
                <a:solidFill>
                  <a:schemeClr val="tx1">
                    <a:lumMod val="85000"/>
                    <a:lumOff val="15000"/>
                  </a:schemeClr>
                </a:solidFill>
              </a:rPr>
              <a:t>السَّابقِ ، وقد تمَّ ذلك التَّعديلُ بالفعلِ ، وتقدَّمَ الشِّعرُ </a:t>
            </a:r>
            <a:r>
              <a:rPr lang="ar-EG" sz="4000" b="1" dirty="0" smtClean="0">
                <a:solidFill>
                  <a:srgbClr val="00B050"/>
                </a:solidFill>
              </a:rPr>
              <a:t>الغِنَائيُّ</a:t>
            </a:r>
            <a:r>
              <a:rPr lang="ar-EG" sz="4000" b="1" dirty="0" smtClean="0">
                <a:solidFill>
                  <a:schemeClr val="tx1">
                    <a:lumMod val="85000"/>
                    <a:lumOff val="15000"/>
                  </a:schemeClr>
                </a:solidFill>
              </a:rPr>
              <a:t> </a:t>
            </a:r>
            <a:r>
              <a:rPr lang="ar-EG" sz="4000" b="1" dirty="0" smtClean="0">
                <a:solidFill>
                  <a:srgbClr val="0070C0"/>
                </a:solidFill>
              </a:rPr>
              <a:t>« الذَّاتيُّ » </a:t>
            </a:r>
            <a:r>
              <a:rPr lang="ar-EG" sz="4000" b="1" dirty="0" smtClean="0">
                <a:solidFill>
                  <a:schemeClr val="tx1">
                    <a:lumMod val="85000"/>
                    <a:lumOff val="15000"/>
                  </a:schemeClr>
                </a:solidFill>
              </a:rPr>
              <a:t>على نظيرِهِ </a:t>
            </a:r>
            <a:r>
              <a:rPr lang="ar-EG" sz="4000" b="1" dirty="0" smtClean="0">
                <a:solidFill>
                  <a:srgbClr val="FF0000"/>
                </a:solidFill>
              </a:rPr>
              <a:t>الموضوعيِّ</a:t>
            </a:r>
            <a:r>
              <a:rPr lang="ar-EG" sz="4000" b="1" dirty="0" smtClean="0">
                <a:solidFill>
                  <a:schemeClr val="tx1">
                    <a:lumMod val="85000"/>
                    <a:lumOff val="15000"/>
                  </a:schemeClr>
                </a:solidFill>
              </a:rPr>
              <a:t> </a:t>
            </a:r>
            <a:r>
              <a:rPr lang="ar-EG" sz="4000" b="1" dirty="0" smtClean="0">
                <a:solidFill>
                  <a:srgbClr val="0070C0"/>
                </a:solidFill>
              </a:rPr>
              <a:t>« الغيريِّ » </a:t>
            </a:r>
            <a:r>
              <a:rPr lang="ar-EG" sz="4000" b="1" dirty="0" smtClean="0">
                <a:solidFill>
                  <a:schemeClr val="tx1">
                    <a:lumMod val="85000"/>
                    <a:lumOff val="15000"/>
                  </a:schemeClr>
                </a:solidFill>
              </a:rPr>
              <a:t>، بوصفِ ذلك الشِّعرِ تعبيرًا عن الذَّاتِ الإنسانيَّةِ بجملةِ قضاياها ، وكانَ هذا أمرًا مألُوفًا بعدَ ثورةٍ حرَّرتِ الفردَ من قيودِهِ الاجتماعيَّةِ ، واعترفت له بكلِّ حقوقِهِ الذَّاتيَّةِ « الإنسانيَّةِ» . </a:t>
            </a:r>
            <a:endParaRPr lang="en-US" sz="4000" b="1" dirty="0" smtClean="0">
              <a:solidFill>
                <a:schemeClr val="tx1">
                  <a:lumMod val="85000"/>
                  <a:lumOff val="15000"/>
                </a:schemeClr>
              </a:solidFill>
            </a:endParaRPr>
          </a:p>
        </p:txBody>
      </p:sp>
    </p:spTree>
  </p:cSld>
  <p:clrMapOvr>
    <a:masterClrMapping/>
  </p:clrMapOvr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6" name="Slide Number Placeholder 3"/>
          <p:cNvSpPr>
            <a:spLocks noGrp="1"/>
          </p:cNvSpPr>
          <p:nvPr>
            <p:ph type="sldNum" sz="quarter" idx="10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D73510CB-DC0E-4C0D-B904-D83330017455}" type="slidenum">
              <a:rPr lang="en-US" smtClean="0"/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56</a:t>
            </a:fld>
            <a:endParaRPr lang="en-US" smtClean="0"/>
          </a:p>
        </p:txBody>
      </p:sp>
      <p:sp>
        <p:nvSpPr>
          <p:cNvPr id="8194" name="Title 1"/>
          <p:cNvSpPr>
            <a:spLocks noGrp="1"/>
          </p:cNvSpPr>
          <p:nvPr>
            <p:ph type="title" idx="4294967295"/>
          </p:nvPr>
        </p:nvSpPr>
        <p:spPr>
          <a:xfrm>
            <a:off x="0" y="0"/>
            <a:ext cx="9372600" cy="1371600"/>
          </a:xfrm>
        </p:spPr>
        <p:txBody>
          <a:bodyPr/>
          <a:lstStyle/>
          <a:p>
            <a:pPr eaLnBrk="1" hangingPunct="1">
              <a:defRPr/>
            </a:pPr>
            <a:r>
              <a:rPr lang="ar-EG" sz="5400" b="1" dirty="0" smtClean="0">
                <a:solidFill>
                  <a:schemeClr val="tx2">
                    <a:lumMod val="75000"/>
                  </a:schemeClr>
                </a:solidFill>
              </a:rPr>
              <a:t>- صفاتُ المذهبِ الرُّومانسيِّ : </a:t>
            </a:r>
            <a:r>
              <a:rPr lang="ar-SA" sz="5400" b="1" dirty="0" smtClean="0">
                <a:solidFill>
                  <a:schemeClr val="tx2">
                    <a:lumMod val="75000"/>
                  </a:schemeClr>
                </a:solidFill>
              </a:rPr>
              <a:t> </a:t>
            </a:r>
            <a:endParaRPr lang="en-US" sz="5400" b="1" dirty="0" smtClean="0">
              <a:solidFill>
                <a:schemeClr val="tx2">
                  <a:lumMod val="75000"/>
                </a:schemeClr>
              </a:solidFill>
            </a:endParaRPr>
          </a:p>
        </p:txBody>
      </p:sp>
      <p:sp>
        <p:nvSpPr>
          <p:cNvPr id="8195" name="Content Placeholder 2"/>
          <p:cNvSpPr>
            <a:spLocks noGrp="1"/>
          </p:cNvSpPr>
          <p:nvPr>
            <p:ph idx="4294967295"/>
          </p:nvPr>
        </p:nvSpPr>
        <p:spPr>
          <a:xfrm>
            <a:off x="0" y="1371600"/>
            <a:ext cx="9448800" cy="4906963"/>
          </a:xfrm>
        </p:spPr>
        <p:txBody>
          <a:bodyPr/>
          <a:lstStyle/>
          <a:p>
            <a:pPr eaLnBrk="1" hangingPunct="1"/>
            <a:r>
              <a:rPr lang="ar-EG" sz="5400" b="1" u="sng" dirty="0" smtClean="0">
                <a:solidFill>
                  <a:srgbClr val="C00000"/>
                </a:solidFill>
                <a:cs typeface="Arial" pitchFamily="34" charset="0"/>
              </a:rPr>
              <a:t>س – بِمَ يتَّصفُ المذهبُ الرُّومانسيُّ ؟ </a:t>
            </a:r>
          </a:p>
          <a:p>
            <a:pPr eaLnBrk="1" hangingPunct="1"/>
            <a:r>
              <a:rPr lang="ar-EG" sz="4800" b="1" dirty="0" smtClean="0">
                <a:cs typeface="Arial" pitchFamily="34" charset="0"/>
              </a:rPr>
              <a:t>ج – يَتَّصفُ المذهـــبُ الرُّومانسيُّ بالسُّهولةِ في التَّعبيرِ والتَّفكيرِ ، وإطلاقِ النَّفسِ على سجيَّتِهَا ، والاستجابة لأهوائِها، وهو مذهبٌ متحرِّرٌ من قيوِد العقلِ والواقعيَّةِ </a:t>
            </a:r>
            <a:r>
              <a:rPr lang="ar-SA" sz="4800" b="1" dirty="0" smtClean="0">
                <a:cs typeface="Arial" pitchFamily="34" charset="0"/>
              </a:rPr>
              <a:t>في </a:t>
            </a:r>
            <a:r>
              <a:rPr lang="ar-EG" sz="4800" b="1" dirty="0" smtClean="0">
                <a:cs typeface="Arial" pitchFamily="34" charset="0"/>
              </a:rPr>
              <a:t>المذهـــبَ </a:t>
            </a:r>
            <a:r>
              <a:rPr lang="ar-EG" sz="4800" b="1" dirty="0" err="1" smtClean="0">
                <a:cs typeface="Arial" pitchFamily="34" charset="0"/>
              </a:rPr>
              <a:t>الكلاسيكيَّ.</a:t>
            </a:r>
            <a:r>
              <a:rPr lang="ar-EG" sz="4800" b="1" dirty="0" smtClean="0">
                <a:cs typeface="Arial" pitchFamily="34" charset="0"/>
              </a:rPr>
              <a:t> </a:t>
            </a:r>
            <a:endParaRPr lang="en-US" sz="4800" b="1" dirty="0" smtClean="0">
              <a:cs typeface="Arial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20" name="Slide Number Placeholder 3"/>
          <p:cNvSpPr>
            <a:spLocks noGrp="1"/>
          </p:cNvSpPr>
          <p:nvPr>
            <p:ph type="sldNum" sz="quarter" idx="10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FC7D6250-DD5F-4026-A59B-44128EE1D9B7}" type="slidenum">
              <a:rPr lang="en-US" smtClean="0"/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57</a:t>
            </a:fld>
            <a:endParaRPr lang="en-US" smtClean="0"/>
          </a:p>
        </p:txBody>
      </p:sp>
      <p:sp>
        <p:nvSpPr>
          <p:cNvPr id="9218" name="Title 1"/>
          <p:cNvSpPr>
            <a:spLocks noGrp="1"/>
          </p:cNvSpPr>
          <p:nvPr>
            <p:ph type="title" idx="4294967295"/>
          </p:nvPr>
        </p:nvSpPr>
        <p:spPr>
          <a:xfrm>
            <a:off x="0" y="0"/>
            <a:ext cx="9410700" cy="1371600"/>
          </a:xfrm>
        </p:spPr>
        <p:txBody>
          <a:bodyPr/>
          <a:lstStyle/>
          <a:p>
            <a:pPr eaLnBrk="1" hangingPunct="1">
              <a:defRPr/>
            </a:pPr>
            <a:r>
              <a:rPr lang="ar-EG" sz="4000" b="1" dirty="0" smtClean="0">
                <a:solidFill>
                  <a:schemeClr val="tx2">
                    <a:lumMod val="75000"/>
                  </a:schemeClr>
                </a:solidFill>
              </a:rPr>
              <a:t>- احتواءُ المذهبِ الرُّومانسيِّ على جميع تيارات الفكر: </a:t>
            </a:r>
            <a:endParaRPr lang="en-US" sz="4000" b="1" dirty="0" smtClean="0">
              <a:solidFill>
                <a:schemeClr val="tx2">
                  <a:lumMod val="75000"/>
                </a:schemeClr>
              </a:solidFill>
            </a:endParaRPr>
          </a:p>
        </p:txBody>
      </p:sp>
      <p:sp>
        <p:nvSpPr>
          <p:cNvPr id="9219" name="Content Placeholder 2"/>
          <p:cNvSpPr>
            <a:spLocks noGrp="1"/>
          </p:cNvSpPr>
          <p:nvPr>
            <p:ph idx="4294967295"/>
          </p:nvPr>
        </p:nvSpPr>
        <p:spPr>
          <a:xfrm>
            <a:off x="0" y="1371600"/>
            <a:ext cx="9410700" cy="5029200"/>
          </a:xfrm>
        </p:spPr>
        <p:txBody>
          <a:bodyPr/>
          <a:lstStyle/>
          <a:p>
            <a:pPr eaLnBrk="1" hangingPunct="1">
              <a:buFont typeface="Arial" charset="0"/>
              <a:buNone/>
              <a:defRPr/>
            </a:pPr>
            <a:endParaRPr lang="ar-EG" sz="4000" b="1" dirty="0" smtClean="0">
              <a:solidFill>
                <a:srgbClr val="C00000"/>
              </a:solidFill>
            </a:endParaRPr>
          </a:p>
          <a:p>
            <a:pPr eaLnBrk="1" hangingPunct="1">
              <a:buFont typeface="Arial" charset="0"/>
              <a:buNone/>
              <a:defRPr/>
            </a:pPr>
            <a:r>
              <a:rPr lang="ar-EG" sz="4000" b="1" u="sng" dirty="0" smtClean="0">
                <a:solidFill>
                  <a:srgbClr val="C00000"/>
                </a:solidFill>
              </a:rPr>
              <a:t>س هل بالفعلِ احتوى هذا المذهبُ على جملةٍ من التَّيارات </a:t>
            </a:r>
          </a:p>
          <a:p>
            <a:pPr eaLnBrk="1" hangingPunct="1">
              <a:buFont typeface="Arial" charset="0"/>
              <a:buNone/>
              <a:defRPr/>
            </a:pPr>
            <a:r>
              <a:rPr lang="ar-EG" sz="4000" b="1" u="sng" dirty="0" smtClean="0">
                <a:solidFill>
                  <a:srgbClr val="C00000"/>
                </a:solidFill>
              </a:rPr>
              <a:t>الفكريَّةِ آنذاك ؟ </a:t>
            </a:r>
          </a:p>
          <a:p>
            <a:pPr eaLnBrk="1" hangingPunct="1">
              <a:buFont typeface="Arial" charset="0"/>
              <a:buNone/>
              <a:defRPr/>
            </a:pPr>
            <a:r>
              <a:rPr lang="ar-EG" sz="4400" b="1" dirty="0" smtClean="0"/>
              <a:t>ج – نعمٌ ، بالفعلِ يحتوي هذا المذهبُ على جميعِ تيَّارات الفكرِ الإنسانيِّ الَّتي ســـــــادت أوروبَّا في أواخرِ القرن الثَّامنِ عشر الميلاديِّ وأوائلِ القرنِ التَّاسعِ عشر .</a:t>
            </a:r>
            <a:r>
              <a:rPr lang="ar-EG" sz="4000" b="1" dirty="0" smtClean="0"/>
              <a:t> </a:t>
            </a:r>
            <a:endParaRPr lang="en-US" sz="4000" b="1" dirty="0" smtClean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عنصر نائب لرقم الشريحة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68BA5613-1BB2-4168-9E83-1939F6AB8277}" type="slidenum">
              <a:rPr lang="en-US" smtClean="0"/>
              <a:pPr>
                <a:defRPr/>
              </a:pPr>
              <a:t>58</a:t>
            </a:fld>
            <a:endParaRPr lang="en-US"/>
          </a:p>
        </p:txBody>
      </p:sp>
      <p:sp>
        <p:nvSpPr>
          <p:cNvPr id="2" name="عنوان 1"/>
          <p:cNvSpPr>
            <a:spLocks noGrp="1"/>
          </p:cNvSpPr>
          <p:nvPr>
            <p:ph type="title" idx="4294967295"/>
          </p:nvPr>
        </p:nvSpPr>
        <p:spPr>
          <a:xfrm>
            <a:off x="0" y="0"/>
            <a:ext cx="9410700" cy="1371600"/>
          </a:xfrm>
        </p:spPr>
        <p:txBody>
          <a:bodyPr/>
          <a:lstStyle/>
          <a:p>
            <a:r>
              <a:rPr lang="ar-EG" sz="5400" b="1" dirty="0" smtClean="0"/>
              <a:t>- أصول الرُّومانسيَّةِ :</a:t>
            </a:r>
            <a:r>
              <a:rPr lang="ar-EG" dirty="0" smtClean="0"/>
              <a:t> </a:t>
            </a:r>
            <a:endParaRPr lang="en-US" dirty="0"/>
          </a:p>
        </p:txBody>
      </p:sp>
      <p:sp>
        <p:nvSpPr>
          <p:cNvPr id="3" name="عنصر نائب للمحتوى 2"/>
          <p:cNvSpPr>
            <a:spLocks noGrp="1"/>
          </p:cNvSpPr>
          <p:nvPr>
            <p:ph idx="4294967295"/>
          </p:nvPr>
        </p:nvSpPr>
        <p:spPr>
          <a:xfrm>
            <a:off x="0" y="1371600"/>
            <a:ext cx="9410700" cy="4953000"/>
          </a:xfrm>
        </p:spPr>
        <p:txBody>
          <a:bodyPr/>
          <a:lstStyle/>
          <a:p>
            <a:pPr>
              <a:buNone/>
            </a:pPr>
            <a:r>
              <a:rPr lang="ar-EG" sz="4400" b="1" u="sng" dirty="0" smtClean="0">
                <a:solidFill>
                  <a:srgbClr val="C00000"/>
                </a:solidFill>
              </a:rPr>
              <a:t>س – استعرض ( استعرضي ) أصولَ </a:t>
            </a:r>
            <a:r>
              <a:rPr lang="ar-EG" sz="4400" b="1" u="sng" dirty="0" err="1" smtClean="0">
                <a:solidFill>
                  <a:srgbClr val="C00000"/>
                </a:solidFill>
              </a:rPr>
              <a:t>الرُّومانسيَّة</a:t>
            </a:r>
            <a:r>
              <a:rPr lang="ar-EG" sz="4400" b="1" dirty="0" err="1" smtClean="0">
                <a:solidFill>
                  <a:srgbClr val="C00000"/>
                </a:solidFill>
              </a:rPr>
              <a:t>؟</a:t>
            </a:r>
            <a:r>
              <a:rPr lang="ar-EG" sz="4400" b="1" dirty="0" smtClean="0">
                <a:solidFill>
                  <a:srgbClr val="C00000"/>
                </a:solidFill>
              </a:rPr>
              <a:t> </a:t>
            </a:r>
          </a:p>
          <a:p>
            <a:r>
              <a:rPr lang="ar-EG" sz="5400" b="1" dirty="0" smtClean="0"/>
              <a:t>ج – تجسَّدت تلكَ الأصولُ فيما يأتي : </a:t>
            </a:r>
          </a:p>
          <a:p>
            <a:r>
              <a:rPr lang="ar-EG" sz="5400" b="1" dirty="0" smtClean="0"/>
              <a:t>1 – مرضُ العصر . </a:t>
            </a:r>
          </a:p>
          <a:p>
            <a:r>
              <a:rPr lang="ar-EG" sz="5400" b="1" dirty="0" smtClean="0"/>
              <a:t>2 – الُّلون المحلَّيُّ . </a:t>
            </a:r>
          </a:p>
          <a:p>
            <a:r>
              <a:rPr lang="ar-EG" sz="5400" b="1" dirty="0" smtClean="0"/>
              <a:t>3 – الخلقُ الشِّعريُّ . </a:t>
            </a:r>
          </a:p>
        </p:txBody>
      </p:sp>
    </p:spTree>
    <p:extLst>
      <p:ext uri="{BB962C8B-B14F-4D97-AF65-F5344CB8AC3E}">
        <p14:creationId xmlns:p14="http://schemas.microsoft.com/office/powerpoint/2010/main" xmlns="" val="4036627417"/>
      </p:ext>
    </p:extLst>
  </p:cSld>
  <p:clrMapOvr>
    <a:masterClrMapping/>
  </p:clrMapOvr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8" name="Slide Number Placeholder 3"/>
          <p:cNvSpPr>
            <a:spLocks noGrp="1"/>
          </p:cNvSpPr>
          <p:nvPr>
            <p:ph type="sldNum" sz="quarter" idx="10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20254BD4-8A29-4BD5-B93A-6D76AFF2D2EA}" type="slidenum">
              <a:rPr lang="en-US" smtClean="0"/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59</a:t>
            </a:fld>
            <a:endParaRPr lang="en-US" smtClean="0"/>
          </a:p>
        </p:txBody>
      </p:sp>
      <p:sp>
        <p:nvSpPr>
          <p:cNvPr id="11266" name="Title 1"/>
          <p:cNvSpPr>
            <a:spLocks noGrp="1"/>
          </p:cNvSpPr>
          <p:nvPr>
            <p:ph type="title" idx="4294967295"/>
          </p:nvPr>
        </p:nvSpPr>
        <p:spPr>
          <a:xfrm>
            <a:off x="0" y="0"/>
            <a:ext cx="9372600" cy="1371600"/>
          </a:xfrm>
        </p:spPr>
        <p:txBody>
          <a:bodyPr/>
          <a:lstStyle/>
          <a:p>
            <a:pPr eaLnBrk="1" hangingPunct="1">
              <a:defRPr/>
            </a:pPr>
            <a:r>
              <a:rPr lang="ar-EG" sz="5400" b="1" dirty="0" smtClean="0">
                <a:solidFill>
                  <a:schemeClr val="tx2">
                    <a:lumMod val="75000"/>
                  </a:schemeClr>
                </a:solidFill>
              </a:rPr>
              <a:t>- الرُّومانسيُّون وتطلُّعُهم إلى المطلقِ : </a:t>
            </a:r>
            <a:endParaRPr lang="en-US" sz="5400" b="1" dirty="0" smtClean="0">
              <a:solidFill>
                <a:schemeClr val="tx2">
                  <a:lumMod val="75000"/>
                </a:schemeClr>
              </a:solidFill>
            </a:endParaRPr>
          </a:p>
        </p:txBody>
      </p:sp>
      <p:sp>
        <p:nvSpPr>
          <p:cNvPr id="11267" name="Content Placeholder 2"/>
          <p:cNvSpPr>
            <a:spLocks noGrp="1"/>
          </p:cNvSpPr>
          <p:nvPr>
            <p:ph idx="4294967295"/>
          </p:nvPr>
        </p:nvSpPr>
        <p:spPr>
          <a:xfrm>
            <a:off x="0" y="1371600"/>
            <a:ext cx="9410700" cy="4953000"/>
          </a:xfrm>
        </p:spPr>
        <p:txBody>
          <a:bodyPr/>
          <a:lstStyle/>
          <a:p>
            <a:pPr eaLnBrk="1" hangingPunct="1"/>
            <a:r>
              <a:rPr lang="ar-EG" b="1" u="sng" dirty="0" smtClean="0">
                <a:solidFill>
                  <a:srgbClr val="C00000"/>
                </a:solidFill>
                <a:cs typeface="Arial" pitchFamily="34" charset="0"/>
              </a:rPr>
              <a:t>س – « يقولُ بعضُ النُّقَّادِ : إنَّ الرُّومانسيِّينَ  لهم طبيعةٌ خاصَّةٌ ومن ثمَّ فهم دومًا يتطلَّعونَ إلى المطلقِ »، اشرح ( اشرحي ) تلكَ المقولةَ في إيجازٍ مع التَّمثيلِ ؟ </a:t>
            </a:r>
          </a:p>
          <a:p>
            <a:pPr eaLnBrk="1" hangingPunct="1"/>
            <a:r>
              <a:rPr lang="ar-EG" b="1" dirty="0" smtClean="0">
                <a:cs typeface="Arial" pitchFamily="34" charset="0"/>
              </a:rPr>
              <a:t>ج – تلك مقولةٌ صحيحةٌ تمامًا لأنَّ الخيالَ ينهضُ بدور كبيــــــــرٍ لدى الرُّومانسيِّين ، إذ يحلِّقون به فوقَ أشرعـــــــة السماء ، كما أنهم من خلالِــــهِ يتطلَّعون إلى المُطلقِ ، نتمثَّلُ ذلك جيِّدًا فيما ساقـــــه الشَّاعرِ والأديبِ الإنجليزيِّ « وليم بليك » باعتقادِهِ أنَّهُ يستطيعُ أن « يــــرى عالًمًا في ذرَّةٍ من الرِّمالٍ ، وحديقةً في زهرةٍ بريَّةٍ » . لهذا نقـــولُ : إنَّ الرُّومانسيِّينَ يرونَ الطَّبيعةَ روحًا حيَّةً تنسجمُ مع مشـــاعرِ الحبِّ والتَّراحمِ بينَ البشرِ .     </a:t>
            </a:r>
            <a:endParaRPr lang="en-US" b="1" dirty="0" smtClean="0">
              <a:cs typeface="Arial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6" name="Slide Number Placeholder 3"/>
          <p:cNvSpPr>
            <a:spLocks noGrp="1"/>
          </p:cNvSpPr>
          <p:nvPr>
            <p:ph type="sldNum" sz="quarter" idx="10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3417EFBD-1457-4053-B02C-3B0DD4F36781}" type="slidenum">
              <a:rPr lang="en-US" smtClean="0"/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60</a:t>
            </a:fld>
            <a:endParaRPr lang="en-US" smtClean="0"/>
          </a:p>
        </p:txBody>
      </p:sp>
      <p:sp>
        <p:nvSpPr>
          <p:cNvPr id="13314" name="Title 1"/>
          <p:cNvSpPr>
            <a:spLocks noGrp="1"/>
          </p:cNvSpPr>
          <p:nvPr>
            <p:ph type="title" idx="4294967295"/>
          </p:nvPr>
        </p:nvSpPr>
        <p:spPr>
          <a:xfrm>
            <a:off x="0" y="0"/>
            <a:ext cx="9410700" cy="1371600"/>
          </a:xfrm>
        </p:spPr>
        <p:txBody>
          <a:bodyPr/>
          <a:lstStyle/>
          <a:p>
            <a:pPr eaLnBrk="1" hangingPunct="1">
              <a:defRPr/>
            </a:pPr>
            <a:r>
              <a:rPr lang="ar-EG" b="1" dirty="0" smtClean="0">
                <a:solidFill>
                  <a:schemeClr val="tx2">
                    <a:lumMod val="75000"/>
                  </a:schemeClr>
                </a:solidFill>
              </a:rPr>
              <a:t>- من </a:t>
            </a:r>
            <a:r>
              <a:rPr lang="ar-EG" b="1" smtClean="0">
                <a:solidFill>
                  <a:schemeClr val="tx2">
                    <a:lumMod val="75000"/>
                  </a:schemeClr>
                </a:solidFill>
              </a:rPr>
              <a:t>سماتِ الرُّومانسيَّةِ : </a:t>
            </a:r>
            <a:endParaRPr lang="en-US" b="1" dirty="0" smtClean="0">
              <a:solidFill>
                <a:schemeClr val="tx2">
                  <a:lumMod val="75000"/>
                </a:schemeClr>
              </a:solidFill>
            </a:endParaRPr>
          </a:p>
        </p:txBody>
      </p:sp>
      <p:sp>
        <p:nvSpPr>
          <p:cNvPr id="13315" name="Content Placeholder 2"/>
          <p:cNvSpPr>
            <a:spLocks noGrp="1"/>
          </p:cNvSpPr>
          <p:nvPr>
            <p:ph idx="4294967295"/>
          </p:nvPr>
        </p:nvSpPr>
        <p:spPr>
          <a:xfrm>
            <a:off x="0" y="1371600"/>
            <a:ext cx="9448800" cy="4953000"/>
          </a:xfrm>
        </p:spPr>
        <p:txBody>
          <a:bodyPr/>
          <a:lstStyle/>
          <a:p>
            <a:pPr marL="609600" indent="-609600" eaLnBrk="1" fontAlgn="auto" hangingPunct="1"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None/>
              <a:defRPr/>
            </a:pPr>
            <a:r>
              <a:rPr lang="ar-EG" sz="3600" b="1" u="sng" dirty="0" smtClean="0">
                <a:solidFill>
                  <a:srgbClr val="C00000"/>
                </a:solidFill>
              </a:rPr>
              <a:t>س هل من نموذجٍ تطبيقيٍّ يبرزُ لنا تلك السمات الرُّومانسيَّةَ ؟ </a:t>
            </a:r>
          </a:p>
          <a:p>
            <a:pPr marL="609600" indent="-609600" eaLnBrk="1" fontAlgn="auto" hangingPunct="1"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defRPr/>
            </a:pPr>
            <a:r>
              <a:rPr lang="ar-EG" sz="4000" b="1" dirty="0" smtClean="0"/>
              <a:t>- نعم ٌ، يتمثَّلُ هذا النُّموذجُ في أعمالِ الشَّاعرِ الإنجليزيِّ </a:t>
            </a:r>
            <a:r>
              <a:rPr lang="ar-EG" sz="4000" b="1" dirty="0" smtClean="0">
                <a:solidFill>
                  <a:srgbClr val="0070C0"/>
                </a:solidFill>
              </a:rPr>
              <a:t>« وليم </a:t>
            </a:r>
            <a:r>
              <a:rPr lang="ar-EG" sz="4000" b="1" dirty="0" err="1" smtClean="0">
                <a:solidFill>
                  <a:srgbClr val="0070C0"/>
                </a:solidFill>
              </a:rPr>
              <a:t>وردزورث</a:t>
            </a:r>
            <a:r>
              <a:rPr lang="ar-EG" sz="4000" b="1" dirty="0" smtClean="0">
                <a:solidFill>
                  <a:srgbClr val="0070C0"/>
                </a:solidFill>
              </a:rPr>
              <a:t> » </a:t>
            </a:r>
            <a:r>
              <a:rPr lang="ar-EG" sz="4000" b="1" dirty="0" smtClean="0"/>
              <a:t>، حيثُ كان يُفضِّلُ الذِّهنَ الخـالي المستغرقِ في التَّأمُّلِ على البحـثِ الدَّؤوبِ عنِ المعرفةِ العلميَّةِ ، وكانَ يرى أنَّ الإنسانَ يتعلَّمُ مـــــــن اندماجِهِ بالطَّبيعةِ، أو من حديثِهِ مع أهلِ الرِّيفِ، أكثرَ مِمَّا يتعلَّمُ من </a:t>
            </a:r>
            <a:r>
              <a:rPr lang="ar-EG" sz="4000" b="1" dirty="0" err="1" smtClean="0"/>
              <a:t>الكُتُبِ،</a:t>
            </a:r>
            <a:r>
              <a:rPr lang="ar-EG" sz="4000" b="1" dirty="0" smtClean="0"/>
              <a:t> </a:t>
            </a:r>
            <a:r>
              <a:rPr lang="ar-SA" sz="4000" b="1" dirty="0" smtClean="0"/>
              <a:t>و</a:t>
            </a:r>
            <a:r>
              <a:rPr lang="ar-EG" sz="4000" b="1" dirty="0" smtClean="0"/>
              <a:t>يرى أنَّ الانسجامَ معَ الطَّبيعةِ مصدرُ </a:t>
            </a:r>
            <a:r>
              <a:rPr lang="ar-EG" sz="4000" b="1" dirty="0" err="1" smtClean="0"/>
              <a:t>الفضيلةِ .</a:t>
            </a:r>
            <a:r>
              <a:rPr lang="ar-EG" sz="4000" b="1" dirty="0" smtClean="0"/>
              <a:t>   </a:t>
            </a:r>
            <a:endParaRPr lang="en-US" sz="4000" b="1" dirty="0" smtClean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عنصر نائب لرقم الشريحة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68BA5613-1BB2-4168-9E83-1939F6AB8277}" type="slidenum">
              <a:rPr lang="en-US" smtClean="0"/>
              <a:pPr>
                <a:defRPr/>
              </a:pPr>
              <a:t>61</a:t>
            </a:fld>
            <a:endParaRPr lang="en-US"/>
          </a:p>
        </p:txBody>
      </p:sp>
      <p:sp>
        <p:nvSpPr>
          <p:cNvPr id="2" name="عنوان 1"/>
          <p:cNvSpPr>
            <a:spLocks noGrp="1"/>
          </p:cNvSpPr>
          <p:nvPr>
            <p:ph type="title" idx="4294967295"/>
          </p:nvPr>
        </p:nvSpPr>
        <p:spPr>
          <a:xfrm>
            <a:off x="0" y="0"/>
            <a:ext cx="9410700" cy="1417638"/>
          </a:xfrm>
        </p:spPr>
        <p:txBody>
          <a:bodyPr/>
          <a:lstStyle/>
          <a:p>
            <a:r>
              <a:rPr lang="ar-EG" b="1" dirty="0" smtClean="0"/>
              <a:t>- ظهور الإجراءاتِ  النَّقديَّةِ « الرُّومانسيَّةِ » :</a:t>
            </a:r>
            <a:r>
              <a:rPr lang="ar-EG" dirty="0" smtClean="0"/>
              <a:t> </a:t>
            </a:r>
            <a:endParaRPr lang="en-US" dirty="0"/>
          </a:p>
        </p:txBody>
      </p:sp>
      <p:sp>
        <p:nvSpPr>
          <p:cNvPr id="3" name="عنصر نائب للمحتوى 2"/>
          <p:cNvSpPr>
            <a:spLocks noGrp="1"/>
          </p:cNvSpPr>
          <p:nvPr>
            <p:ph idx="4294967295"/>
          </p:nvPr>
        </p:nvSpPr>
        <p:spPr>
          <a:xfrm>
            <a:off x="0" y="1371600"/>
            <a:ext cx="9410700" cy="4953000"/>
          </a:xfrm>
        </p:spPr>
        <p:txBody>
          <a:bodyPr/>
          <a:lstStyle/>
          <a:p>
            <a:pPr>
              <a:buNone/>
            </a:pPr>
            <a:r>
              <a:rPr lang="ar-EG" sz="4400" b="1" u="sng" dirty="0" smtClean="0">
                <a:solidFill>
                  <a:srgbClr val="C00000"/>
                </a:solidFill>
              </a:rPr>
              <a:t>س – كيفَ ظهرت الإجراءات النَّقديَّةُ الرُّومانسيَّةُ ؟ </a:t>
            </a:r>
          </a:p>
          <a:p>
            <a:r>
              <a:rPr lang="ar-EG" sz="3600" b="1" dirty="0" smtClean="0"/>
              <a:t>لقد أدَّى اِستدعاء الأصولِ الرُّومانسيَّة</a:t>
            </a:r>
            <a:r>
              <a:rPr lang="ar-EG" sz="2800" b="1" dirty="0"/>
              <a:t> </a:t>
            </a:r>
            <a:r>
              <a:rPr lang="ar-EG" sz="2800" b="1" dirty="0" smtClean="0"/>
              <a:t>( مرض العصر، واللون المحلِّيِّ، والخلقِ الشِّعريِّ ) </a:t>
            </a:r>
            <a:r>
              <a:rPr lang="ar-EG" sz="3600" b="1" dirty="0" smtClean="0"/>
              <a:t>إلى ظهور إجراءاتٍ نقديَّةٍ جديـــــــدةٍ تتوافقُ والأصول الطَّارئةِ للرُّومانســــــيَّة، وقد كانَ من مهمَّةِ هذه الإجراءات أنَّها أمعنـــــــــتِ النَّظَرَ في الخطابِ الأدبيِّ ، والشِّعريّ منه بوجــهٍ خاصٍّ بوصـــــــفهِ نتاجًا للعبقريَّةِ الإنسانيَّةِ المُمثِّلةِ لشخصيَّةِ المبـــدع </a:t>
            </a:r>
            <a:r>
              <a:rPr lang="ar-EG" sz="3600" b="1" dirty="0" err="1" smtClean="0"/>
              <a:t>الرُّومانتيكيِّ.</a:t>
            </a:r>
            <a:r>
              <a:rPr lang="ar-EG" sz="3600" b="1" dirty="0" smtClean="0"/>
              <a:t> </a:t>
            </a:r>
            <a:endParaRPr lang="en-US" sz="3600" b="1" dirty="0"/>
          </a:p>
        </p:txBody>
      </p:sp>
    </p:spTree>
    <p:extLst>
      <p:ext uri="{BB962C8B-B14F-4D97-AF65-F5344CB8AC3E}">
        <p14:creationId xmlns:p14="http://schemas.microsoft.com/office/powerpoint/2010/main" xmlns="" val="1506356877"/>
      </p:ext>
    </p:extLst>
  </p:cSld>
  <p:clrMapOvr>
    <a:masterClrMapping/>
  </p:clrMapOvr>
</p:sld>
</file>

<file path=ppt/slides/slide6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عنصر نائب لرقم الشريحة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68BA5613-1BB2-4168-9E83-1939F6AB8277}" type="slidenum">
              <a:rPr lang="en-US" smtClean="0"/>
              <a:pPr>
                <a:defRPr/>
              </a:pPr>
              <a:t>62</a:t>
            </a:fld>
            <a:endParaRPr lang="en-US"/>
          </a:p>
        </p:txBody>
      </p:sp>
      <p:sp>
        <p:nvSpPr>
          <p:cNvPr id="2" name="عنوان 1"/>
          <p:cNvSpPr>
            <a:spLocks noGrp="1"/>
          </p:cNvSpPr>
          <p:nvPr>
            <p:ph type="title" idx="4294967295"/>
          </p:nvPr>
        </p:nvSpPr>
        <p:spPr>
          <a:xfrm>
            <a:off x="0" y="0"/>
            <a:ext cx="9410700" cy="1417638"/>
          </a:xfrm>
        </p:spPr>
        <p:txBody>
          <a:bodyPr/>
          <a:lstStyle/>
          <a:p>
            <a:r>
              <a:rPr lang="ar-EG" b="1" dirty="0" smtClean="0"/>
              <a:t>مهمَّةُ النَّقدِ عندَ الرُّومانسيِّينَ « الرُّومانتيكيِّينَ » : </a:t>
            </a:r>
            <a:endParaRPr lang="en-US" b="1" dirty="0"/>
          </a:p>
        </p:txBody>
      </p:sp>
      <p:sp>
        <p:nvSpPr>
          <p:cNvPr id="3" name="عنصر نائب للمحتوى 2"/>
          <p:cNvSpPr>
            <a:spLocks noGrp="1"/>
          </p:cNvSpPr>
          <p:nvPr>
            <p:ph idx="4294967295"/>
          </p:nvPr>
        </p:nvSpPr>
        <p:spPr>
          <a:xfrm>
            <a:off x="0" y="1371600"/>
            <a:ext cx="9410700" cy="4953000"/>
          </a:xfrm>
        </p:spPr>
        <p:txBody>
          <a:bodyPr/>
          <a:lstStyle/>
          <a:p>
            <a:pPr>
              <a:buNone/>
            </a:pPr>
            <a:r>
              <a:rPr lang="ar-EG" sz="3600" b="1" u="sng" dirty="0" smtClean="0">
                <a:solidFill>
                  <a:srgbClr val="C00000"/>
                </a:solidFill>
              </a:rPr>
              <a:t>س - استعرض ( استعرضي ) بصورةٍ مجملةٍ مهمَّةَ النَّقدِ عندَ الرُّومانسيِّينَ ؟ </a:t>
            </a:r>
          </a:p>
          <a:p>
            <a:pPr>
              <a:buNone/>
            </a:pPr>
            <a:r>
              <a:rPr lang="ar-EG" sz="4000" b="1" dirty="0" smtClean="0"/>
              <a:t>ج – لقد جاءت مهمَّةُ النَّقدِ عنـــــد الرُّومانسيِّينَ مخالفةً لما جـاءَ عندَ الكلاسيكيِّينَ، إذ اِعتمدت في تطبيقِهَا النَّقديِّ الشَّـــــرحَ والتَّفسيرَ ، ورصـــــد مطابقةِ المنتج الإبداعيّ للتَّجربَة</a:t>
            </a:r>
            <a:r>
              <a:rPr lang="ar-EG" sz="4000" b="1" dirty="0"/>
              <a:t>ِ</a:t>
            </a:r>
            <a:r>
              <a:rPr lang="ar-EG" sz="4000" b="1" dirty="0" smtClean="0"/>
              <a:t> الفرديَّةِ الذّاتيَّةِ </a:t>
            </a:r>
            <a:r>
              <a:rPr lang="ar-EG" sz="4000" b="1" dirty="0" err="1" smtClean="0"/>
              <a:t>الحيَّةِ .</a:t>
            </a:r>
            <a:r>
              <a:rPr lang="ar-EG" sz="4000" b="1" dirty="0" smtClean="0"/>
              <a:t> </a:t>
            </a:r>
            <a:r>
              <a:rPr lang="ar-EG" dirty="0" smtClean="0"/>
              <a:t> 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="" val="3807829281"/>
      </p:ext>
    </p:extLst>
  </p:cSld>
  <p:clrMapOvr>
    <a:masterClrMapping/>
  </p:clrMapOvr>
</p:sld>
</file>

<file path=ppt/slides/slide6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40" name="Slide Number Placeholder 3"/>
          <p:cNvSpPr>
            <a:spLocks noGrp="1"/>
          </p:cNvSpPr>
          <p:nvPr>
            <p:ph type="sldNum" sz="quarter" idx="10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89401C8F-EDAA-48C0-ADFE-535601DC9952}" type="slidenum">
              <a:rPr lang="en-US" smtClean="0"/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63</a:t>
            </a:fld>
            <a:endParaRPr lang="en-US" smtClean="0"/>
          </a:p>
        </p:txBody>
      </p:sp>
      <p:sp>
        <p:nvSpPr>
          <p:cNvPr id="14338" name="Title 1"/>
          <p:cNvSpPr>
            <a:spLocks noGrp="1"/>
          </p:cNvSpPr>
          <p:nvPr>
            <p:ph type="title" idx="4294967295"/>
          </p:nvPr>
        </p:nvSpPr>
        <p:spPr>
          <a:xfrm>
            <a:off x="0" y="0"/>
            <a:ext cx="9372600" cy="1371600"/>
          </a:xfrm>
        </p:spPr>
        <p:txBody>
          <a:bodyPr/>
          <a:lstStyle/>
          <a:p>
            <a:pPr marL="274320" indent="-274320" eaLnBrk="1" fontAlgn="auto" hangingPunct="1">
              <a:lnSpc>
                <a:spcPct val="90000"/>
              </a:lnSpc>
              <a:spcAft>
                <a:spcPts val="0"/>
              </a:spcAft>
              <a:defRPr/>
            </a:pPr>
            <a:r>
              <a:rPr lang="ar-EG" b="1" dirty="0" smtClean="0">
                <a:solidFill>
                  <a:schemeClr val="tx2">
                    <a:lumMod val="75000"/>
                  </a:schemeClr>
                </a:solidFill>
                <a:effectLst>
                  <a:outerShdw blurRad="50000" dist="30000" dir="5400000" algn="tl" rotWithShape="0">
                    <a:srgbClr val="000000">
                      <a:alpha val="30000"/>
                    </a:srgbClr>
                  </a:outerShdw>
                </a:effectLst>
              </a:rPr>
              <a:t>أفكارُ ومبادئ الرُّومانسيَّةِ : </a:t>
            </a:r>
            <a:endParaRPr lang="ar-SA" b="1" dirty="0" smtClean="0">
              <a:solidFill>
                <a:schemeClr val="tx2">
                  <a:lumMod val="75000"/>
                </a:schemeClr>
              </a:solidFill>
              <a:effectLst>
                <a:outerShdw blurRad="50000" dist="30000" dir="5400000" algn="tl" rotWithShape="0">
                  <a:srgbClr val="000000">
                    <a:alpha val="30000"/>
                  </a:srgbClr>
                </a:outerShdw>
              </a:effectLst>
            </a:endParaRPr>
          </a:p>
        </p:txBody>
      </p:sp>
      <p:sp>
        <p:nvSpPr>
          <p:cNvPr id="14339" name="Content Placeholder 2"/>
          <p:cNvSpPr>
            <a:spLocks noGrp="1"/>
          </p:cNvSpPr>
          <p:nvPr>
            <p:ph idx="4294967295"/>
          </p:nvPr>
        </p:nvSpPr>
        <p:spPr>
          <a:xfrm>
            <a:off x="0" y="1371600"/>
            <a:ext cx="9448800" cy="5486400"/>
          </a:xfrm>
        </p:spPr>
        <p:txBody>
          <a:bodyPr/>
          <a:lstStyle/>
          <a:p>
            <a:pPr eaLnBrk="1" hangingPunct="1">
              <a:buFont typeface="Arial" charset="0"/>
              <a:buNone/>
              <a:defRPr/>
            </a:pPr>
            <a:r>
              <a:rPr lang="ar-EG" sz="4000" b="1" u="sng" dirty="0" err="1" smtClean="0">
                <a:solidFill>
                  <a:srgbClr val="C00000"/>
                </a:solidFill>
              </a:rPr>
              <a:t>س </a:t>
            </a:r>
            <a:r>
              <a:rPr lang="ar-EG" sz="4000" b="1" u="sng" dirty="0" smtClean="0">
                <a:solidFill>
                  <a:srgbClr val="C00000"/>
                </a:solidFill>
              </a:rPr>
              <a:t>- استعرض ( استعرضي ) جملةَ مبادئ الرُّومانسيَّةِ </a:t>
            </a:r>
            <a:r>
              <a:rPr lang="ar-EG" sz="4000" b="1" u="sng" dirty="0" err="1" smtClean="0">
                <a:solidFill>
                  <a:srgbClr val="C00000"/>
                </a:solidFill>
              </a:rPr>
              <a:t>؟</a:t>
            </a:r>
            <a:r>
              <a:rPr lang="ar-EG" sz="4000" b="1" u="sng" dirty="0" smtClean="0">
                <a:solidFill>
                  <a:srgbClr val="C00000"/>
                </a:solidFill>
              </a:rPr>
              <a:t> </a:t>
            </a:r>
          </a:p>
          <a:p>
            <a:pPr eaLnBrk="1" hangingPunct="1">
              <a:buNone/>
              <a:defRPr/>
            </a:pPr>
            <a:r>
              <a:rPr lang="ar-EG" sz="3600" b="1" dirty="0" err="1" smtClean="0"/>
              <a:t>1 </a:t>
            </a:r>
            <a:r>
              <a:rPr lang="ar-EG" sz="3600" b="1" dirty="0" smtClean="0"/>
              <a:t>-  </a:t>
            </a:r>
            <a:r>
              <a:rPr lang="ar-EG" sz="3600" b="1" dirty="0" smtClean="0">
                <a:solidFill>
                  <a:srgbClr val="0070C0"/>
                </a:solidFill>
              </a:rPr>
              <a:t>الذَّاتيَّة أو </a:t>
            </a:r>
            <a:r>
              <a:rPr lang="ar-EG" sz="3600" b="1" dirty="0" err="1" smtClean="0">
                <a:solidFill>
                  <a:srgbClr val="0070C0"/>
                </a:solidFill>
              </a:rPr>
              <a:t>الفرديَّة :</a:t>
            </a:r>
            <a:endParaRPr lang="en-US" sz="3600" b="1" dirty="0" smtClean="0"/>
          </a:p>
          <a:p>
            <a:pPr eaLnBrk="1" hangingPunct="1">
              <a:buFont typeface="Arial" charset="0"/>
              <a:buNone/>
              <a:defRPr/>
            </a:pPr>
            <a:r>
              <a:rPr lang="ar-EG" sz="3600" b="1" dirty="0" smtClean="0"/>
              <a:t> </a:t>
            </a:r>
            <a:r>
              <a:rPr lang="ar-SA" sz="3600" b="1" dirty="0" smtClean="0"/>
              <a:t>2</a:t>
            </a:r>
            <a:r>
              <a:rPr lang="ar-EG" sz="3600" b="1" dirty="0" smtClean="0"/>
              <a:t>-  </a:t>
            </a:r>
            <a:r>
              <a:rPr lang="ar-EG" sz="3600" b="1" dirty="0" smtClean="0">
                <a:solidFill>
                  <a:srgbClr val="0070C0"/>
                </a:solidFill>
              </a:rPr>
              <a:t>التَّركيزُ على التِّلقائيَّةِ والعفويَّةِ </a:t>
            </a:r>
            <a:r>
              <a:rPr lang="ar-EG" sz="3600" b="1" dirty="0" smtClean="0"/>
              <a:t>في التَّعبيرِ </a:t>
            </a:r>
            <a:r>
              <a:rPr lang="ar-EG" sz="3600" b="1" dirty="0" err="1" smtClean="0"/>
              <a:t>الأدبيِّ.</a:t>
            </a:r>
            <a:r>
              <a:rPr lang="ar-EG" sz="3600" b="1" dirty="0" smtClean="0"/>
              <a:t> </a:t>
            </a:r>
          </a:p>
          <a:p>
            <a:pPr eaLnBrk="1" hangingPunct="1">
              <a:buFont typeface="Arial" charset="0"/>
              <a:buNone/>
              <a:defRPr/>
            </a:pPr>
            <a:r>
              <a:rPr lang="ar-EG" sz="3600" b="1" dirty="0" err="1" smtClean="0"/>
              <a:t>3 </a:t>
            </a:r>
            <a:r>
              <a:rPr lang="ar-EG" sz="3600" b="1" dirty="0" smtClean="0"/>
              <a:t>– </a:t>
            </a:r>
            <a:r>
              <a:rPr lang="ar-EG" sz="3600" b="1" dirty="0" smtClean="0">
                <a:solidFill>
                  <a:srgbClr val="0070C0"/>
                </a:solidFill>
              </a:rPr>
              <a:t>النُّزوعُ</a:t>
            </a:r>
            <a:r>
              <a:rPr lang="ar-EG" sz="3600" b="1" dirty="0" smtClean="0"/>
              <a:t> إلى الثَّورةِ </a:t>
            </a:r>
            <a:r>
              <a:rPr lang="ar-EG" sz="3600" b="1" dirty="0" smtClean="0">
                <a:solidFill>
                  <a:srgbClr val="0070C0"/>
                </a:solidFill>
              </a:rPr>
              <a:t>والتَّعلُّقُ</a:t>
            </a:r>
            <a:r>
              <a:rPr lang="ar-EG" sz="3600" b="1" dirty="0" smtClean="0"/>
              <a:t> بالمطلقِ </a:t>
            </a:r>
            <a:r>
              <a:rPr lang="ar-EG" sz="3600" b="1" dirty="0" err="1" smtClean="0"/>
              <a:t>والَّلامحدودِ</a:t>
            </a:r>
            <a:r>
              <a:rPr lang="ar-EG" sz="3600" b="1" dirty="0" smtClean="0"/>
              <a:t> </a:t>
            </a:r>
            <a:r>
              <a:rPr lang="ar-EG" sz="3600" b="1" dirty="0" err="1" smtClean="0"/>
              <a:t>.</a:t>
            </a:r>
            <a:r>
              <a:rPr lang="ar-EG" sz="3600" b="1" dirty="0" smtClean="0"/>
              <a:t> </a:t>
            </a:r>
          </a:p>
          <a:p>
            <a:pPr eaLnBrk="1" hangingPunct="1">
              <a:buFont typeface="Arial" charset="0"/>
              <a:buNone/>
              <a:defRPr/>
            </a:pPr>
            <a:r>
              <a:rPr lang="ar-EG" sz="3600" b="1" dirty="0" err="1" smtClean="0"/>
              <a:t>4 </a:t>
            </a:r>
            <a:r>
              <a:rPr lang="ar-EG" sz="3600" b="1" dirty="0" smtClean="0"/>
              <a:t>– </a:t>
            </a:r>
            <a:r>
              <a:rPr lang="ar-EG" sz="3600" b="1" dirty="0" smtClean="0">
                <a:solidFill>
                  <a:srgbClr val="0070C0"/>
                </a:solidFill>
              </a:rPr>
              <a:t>الحرِّيَّةُ الفرديَّةُ </a:t>
            </a:r>
            <a:r>
              <a:rPr lang="ar-EG" sz="3600" b="1" dirty="0" smtClean="0"/>
              <a:t>أمرٌ مهمٌّ يصلُ إلى درجةِ </a:t>
            </a:r>
            <a:r>
              <a:rPr lang="ar-EG" sz="3600" b="1" dirty="0" err="1" smtClean="0"/>
              <a:t>القدا</a:t>
            </a:r>
            <a:r>
              <a:rPr lang="ar-SA" sz="3600" b="1" dirty="0" smtClean="0"/>
              <a:t>س</a:t>
            </a:r>
            <a:r>
              <a:rPr lang="ar-EG" sz="3600" b="1" dirty="0" err="1" smtClean="0"/>
              <a:t>ةِ</a:t>
            </a:r>
            <a:r>
              <a:rPr lang="ar-EG" sz="3600" b="1" dirty="0" smtClean="0"/>
              <a:t> لدى المذهب الرُّومانسيِّ</a:t>
            </a:r>
            <a:endParaRPr lang="en-US" sz="2800" b="1" dirty="0" smtClean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40" name="Slide Number Placeholder 3"/>
          <p:cNvSpPr>
            <a:spLocks noGrp="1"/>
          </p:cNvSpPr>
          <p:nvPr>
            <p:ph type="sldNum" sz="quarter" idx="10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6D9F60EC-FF26-459E-A6A7-B303F72B40D1}" type="slidenum">
              <a:rPr lang="en-US" smtClean="0"/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64</a:t>
            </a:fld>
            <a:endParaRPr lang="en-US" smtClean="0"/>
          </a:p>
        </p:txBody>
      </p:sp>
      <p:sp>
        <p:nvSpPr>
          <p:cNvPr id="16386" name="Title 1"/>
          <p:cNvSpPr>
            <a:spLocks noGrp="1"/>
          </p:cNvSpPr>
          <p:nvPr>
            <p:ph type="title" idx="4294967295"/>
          </p:nvPr>
        </p:nvSpPr>
        <p:spPr>
          <a:xfrm>
            <a:off x="0" y="274638"/>
            <a:ext cx="9410700" cy="1143000"/>
          </a:xfrm>
        </p:spPr>
        <p:txBody>
          <a:bodyPr/>
          <a:lstStyle/>
          <a:p>
            <a:pPr eaLnBrk="1" hangingPunct="1">
              <a:defRPr/>
            </a:pPr>
            <a:r>
              <a:rPr lang="ar-EG" b="1" dirty="0">
                <a:solidFill>
                  <a:schemeClr val="tx2">
                    <a:lumMod val="75000"/>
                  </a:schemeClr>
                </a:solidFill>
                <a:effectLst>
                  <a:outerShdw blurRad="50000" dist="30000" dir="5400000" algn="tl" rotWithShape="0">
                    <a:srgbClr val="000000">
                      <a:alpha val="30000"/>
                    </a:srgbClr>
                  </a:outerShdw>
                </a:effectLst>
              </a:rPr>
              <a:t>- تابعُ أفكارِ ومبادئ الرُّومانسيَّةِ :</a:t>
            </a:r>
            <a:endParaRPr lang="en-US" b="1" dirty="0" smtClean="0">
              <a:solidFill>
                <a:schemeClr val="tx2">
                  <a:lumMod val="75000"/>
                </a:schemeClr>
              </a:solidFill>
            </a:endParaRPr>
          </a:p>
        </p:txBody>
      </p:sp>
      <p:sp>
        <p:nvSpPr>
          <p:cNvPr id="16387" name="Content Placeholder 2"/>
          <p:cNvSpPr>
            <a:spLocks noGrp="1"/>
          </p:cNvSpPr>
          <p:nvPr>
            <p:ph idx="4294967295"/>
          </p:nvPr>
        </p:nvSpPr>
        <p:spPr>
          <a:xfrm>
            <a:off x="0" y="1371600"/>
            <a:ext cx="9448800" cy="4953000"/>
          </a:xfrm>
        </p:spPr>
        <p:txBody>
          <a:bodyPr/>
          <a:lstStyle/>
          <a:p>
            <a:pPr eaLnBrk="1" hangingPunct="1">
              <a:buNone/>
              <a:defRPr/>
            </a:pPr>
            <a:r>
              <a:rPr lang="en-US" sz="4000" b="1" dirty="0" smtClean="0"/>
              <a:t>   </a:t>
            </a:r>
            <a:r>
              <a:rPr lang="ar-EG" sz="4000" b="1" dirty="0" err="1" smtClean="0"/>
              <a:t>5 </a:t>
            </a:r>
            <a:r>
              <a:rPr lang="ar-EG" sz="4000" b="1" dirty="0"/>
              <a:t>– </a:t>
            </a:r>
            <a:r>
              <a:rPr lang="ar-EG" sz="4000" b="1" dirty="0">
                <a:solidFill>
                  <a:srgbClr val="0070C0"/>
                </a:solidFill>
              </a:rPr>
              <a:t>الاهتمامُ </a:t>
            </a:r>
            <a:r>
              <a:rPr lang="ar-EG" sz="4000" b="1" dirty="0" smtClean="0">
                <a:solidFill>
                  <a:srgbClr val="0070C0"/>
                </a:solidFill>
              </a:rPr>
              <a:t>بالطَّبيعةِ </a:t>
            </a:r>
            <a:r>
              <a:rPr lang="ar-EG" sz="4000" b="1" dirty="0">
                <a:solidFill>
                  <a:srgbClr val="0070C0"/>
                </a:solidFill>
              </a:rPr>
              <a:t>والدَّعوةُ بالرُّجوعِ </a:t>
            </a:r>
            <a:r>
              <a:rPr lang="ar-EG" sz="4000" b="1" dirty="0" smtClean="0">
                <a:solidFill>
                  <a:srgbClr val="0070C0"/>
                </a:solidFill>
              </a:rPr>
              <a:t>إليها</a:t>
            </a:r>
            <a:endParaRPr lang="en-US" b="1" dirty="0" smtClean="0">
              <a:solidFill>
                <a:srgbClr val="C00000"/>
              </a:solidFill>
            </a:endParaRPr>
          </a:p>
          <a:p>
            <a:pPr marL="742950" indent="-742950" eaLnBrk="1" hangingPunct="1">
              <a:buNone/>
              <a:defRPr/>
            </a:pPr>
            <a:r>
              <a:rPr lang="ar-EG" sz="4000" b="1" dirty="0" err="1" smtClean="0"/>
              <a:t>6 </a:t>
            </a:r>
            <a:r>
              <a:rPr lang="ar-EG" sz="4000" b="1" dirty="0" smtClean="0"/>
              <a:t>– </a:t>
            </a:r>
            <a:r>
              <a:rPr lang="ar-EG" sz="4000" b="1" dirty="0" smtClean="0">
                <a:solidFill>
                  <a:srgbClr val="0070C0"/>
                </a:solidFill>
              </a:rPr>
              <a:t>فصلُ الأدب عن الأخلاقِ</a:t>
            </a:r>
            <a:endParaRPr lang="en-US" sz="4000" b="1" dirty="0" smtClean="0">
              <a:solidFill>
                <a:srgbClr val="0070C0"/>
              </a:solidFill>
            </a:endParaRPr>
          </a:p>
          <a:p>
            <a:pPr marL="742950" indent="-742950" eaLnBrk="1" hangingPunct="1">
              <a:buNone/>
              <a:defRPr/>
            </a:pPr>
            <a:r>
              <a:rPr lang="ar-SA" sz="4000" b="1" dirty="0" smtClean="0">
                <a:solidFill>
                  <a:srgbClr val="0070C0"/>
                </a:solidFill>
              </a:rPr>
              <a:t>7</a:t>
            </a:r>
            <a:r>
              <a:rPr lang="ar-EG" sz="4000" b="1" dirty="0" smtClean="0"/>
              <a:t>– </a:t>
            </a:r>
            <a:r>
              <a:rPr lang="ar-EG" sz="4000" b="1" dirty="0" smtClean="0">
                <a:solidFill>
                  <a:srgbClr val="0070C0"/>
                </a:solidFill>
              </a:rPr>
              <a:t>الإبداع والابتكار القائمان على إظهار أسرارِ </a:t>
            </a:r>
            <a:r>
              <a:rPr lang="ar-EG" sz="4000" b="1" dirty="0" err="1" smtClean="0">
                <a:solidFill>
                  <a:srgbClr val="0070C0"/>
                </a:solidFill>
              </a:rPr>
              <a:t>الحياةِ</a:t>
            </a:r>
            <a:r>
              <a:rPr lang="ar-EG" sz="3600" b="1" dirty="0" err="1" smtClean="0"/>
              <a:t>.</a:t>
            </a:r>
            <a:r>
              <a:rPr lang="ar-EG" sz="3600" b="1" dirty="0" smtClean="0"/>
              <a:t> </a:t>
            </a:r>
            <a:r>
              <a:rPr lang="en-US" sz="3600" b="1" dirty="0" smtClean="0"/>
              <a:t> </a:t>
            </a:r>
            <a:r>
              <a:rPr lang="ar-EG" sz="4000" b="1" dirty="0" err="1" smtClean="0"/>
              <a:t>8 </a:t>
            </a:r>
            <a:r>
              <a:rPr lang="ar-EG" sz="4000" b="1" dirty="0" smtClean="0"/>
              <a:t>– </a:t>
            </a:r>
            <a:r>
              <a:rPr lang="ar-EG" sz="4000" b="1" dirty="0" smtClean="0">
                <a:solidFill>
                  <a:srgbClr val="0070C0"/>
                </a:solidFill>
              </a:rPr>
              <a:t>الاهتمامُ </a:t>
            </a:r>
            <a:r>
              <a:rPr lang="ar-EG" sz="4000" b="1" dirty="0" err="1" smtClean="0">
                <a:solidFill>
                  <a:srgbClr val="0070C0"/>
                </a:solidFill>
              </a:rPr>
              <a:t>بالمسرحِ</a:t>
            </a:r>
            <a:r>
              <a:rPr lang="ar-EG" sz="4000" b="1" dirty="0" err="1" smtClean="0"/>
              <a:t>.</a:t>
            </a:r>
            <a:r>
              <a:rPr lang="ar-EG" sz="4000" b="1" dirty="0" smtClean="0"/>
              <a:t> </a:t>
            </a:r>
          </a:p>
          <a:p>
            <a:pPr eaLnBrk="1" hangingPunct="1">
              <a:spcBef>
                <a:spcPts val="0"/>
              </a:spcBef>
              <a:buNone/>
              <a:defRPr/>
            </a:pPr>
            <a:r>
              <a:rPr lang="ar-EG" sz="4000" b="1" dirty="0" err="1" smtClean="0"/>
              <a:t>9 </a:t>
            </a:r>
            <a:r>
              <a:rPr lang="ar-EG" sz="4000" b="1" dirty="0" smtClean="0"/>
              <a:t>– </a:t>
            </a:r>
            <a:r>
              <a:rPr lang="ar-EG" sz="4000" b="1" dirty="0" smtClean="0">
                <a:solidFill>
                  <a:srgbClr val="0070C0"/>
                </a:solidFill>
              </a:rPr>
              <a:t>الاهتمامُ بالآداب الشِّعبيَّةِ والقوميَّةِ والاهتمامُ بالَّلونِ </a:t>
            </a:r>
            <a:r>
              <a:rPr lang="ar-EG" sz="4000" b="1" dirty="0" err="1" smtClean="0">
                <a:solidFill>
                  <a:srgbClr val="0070C0"/>
                </a:solidFill>
              </a:rPr>
              <a:t>المحلِّيِّ</a:t>
            </a:r>
            <a:r>
              <a:rPr lang="ar-EG" sz="4000" b="1" dirty="0" err="1" smtClean="0"/>
              <a:t>.</a:t>
            </a:r>
            <a:r>
              <a:rPr lang="ar-EG" sz="4000" b="1" dirty="0" smtClean="0"/>
              <a:t>  </a:t>
            </a:r>
            <a:endParaRPr lang="en-US" sz="4000" dirty="0" smtClean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40" name="Slide Number Placeholder 3"/>
          <p:cNvSpPr>
            <a:spLocks noGrp="1"/>
          </p:cNvSpPr>
          <p:nvPr>
            <p:ph type="sldNum" sz="quarter" idx="10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34C7ACD9-B8B8-4DE5-915A-866DD420CF36}" type="slidenum">
              <a:rPr lang="en-US" smtClean="0"/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65</a:t>
            </a:fld>
            <a:endParaRPr lang="en-US" smtClean="0"/>
          </a:p>
        </p:txBody>
      </p:sp>
      <p:sp>
        <p:nvSpPr>
          <p:cNvPr id="17410" name="Title 1"/>
          <p:cNvSpPr>
            <a:spLocks noGrp="1"/>
          </p:cNvSpPr>
          <p:nvPr>
            <p:ph type="title" idx="4294967295"/>
          </p:nvPr>
        </p:nvSpPr>
        <p:spPr>
          <a:xfrm>
            <a:off x="0" y="0"/>
            <a:ext cx="9410700" cy="1371600"/>
          </a:xfrm>
        </p:spPr>
        <p:txBody>
          <a:bodyPr/>
          <a:lstStyle/>
          <a:p>
            <a:pPr eaLnBrk="1" hangingPunct="1">
              <a:defRPr/>
            </a:pPr>
            <a:r>
              <a:rPr lang="ar-EG" b="1" dirty="0" smtClean="0">
                <a:solidFill>
                  <a:schemeClr val="tx2">
                    <a:lumMod val="75000"/>
                  </a:schemeClr>
                </a:solidFill>
              </a:rPr>
              <a:t>- الرُّومانسيَّةُ الجديدةُ : </a:t>
            </a:r>
            <a:endParaRPr lang="en-US" b="1" dirty="0" smtClean="0">
              <a:solidFill>
                <a:schemeClr val="tx2">
                  <a:lumMod val="75000"/>
                </a:schemeClr>
              </a:solidFill>
            </a:endParaRPr>
          </a:p>
        </p:txBody>
      </p:sp>
      <p:sp>
        <p:nvSpPr>
          <p:cNvPr id="17411" name="Content Placeholder 2"/>
          <p:cNvSpPr>
            <a:spLocks noGrp="1"/>
          </p:cNvSpPr>
          <p:nvPr>
            <p:ph idx="4294967295"/>
          </p:nvPr>
        </p:nvSpPr>
        <p:spPr>
          <a:xfrm>
            <a:off x="0" y="1371600"/>
            <a:ext cx="9448800" cy="5181600"/>
          </a:xfrm>
        </p:spPr>
        <p:txBody>
          <a:bodyPr/>
          <a:lstStyle/>
          <a:p>
            <a:pPr eaLnBrk="1" hangingPunct="1">
              <a:spcBef>
                <a:spcPts val="0"/>
              </a:spcBef>
              <a:defRPr/>
            </a:pPr>
            <a:r>
              <a:rPr lang="ar-EG" sz="5400" b="1" u="sng" dirty="0" smtClean="0">
                <a:solidFill>
                  <a:srgbClr val="C00000"/>
                </a:solidFill>
              </a:rPr>
              <a:t>س - كيفَ تشكَّلتِ الرُّومانسيَّةُ الجديدةُ ؟ </a:t>
            </a:r>
          </a:p>
          <a:p>
            <a:pPr eaLnBrk="1" hangingPunct="1">
              <a:spcBef>
                <a:spcPts val="0"/>
              </a:spcBef>
              <a:defRPr/>
            </a:pPr>
            <a:r>
              <a:rPr lang="ar-EG" sz="4000" b="1" dirty="0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ج – تشكَّلتِ </a:t>
            </a:r>
            <a:r>
              <a:rPr lang="ar-EG" sz="4000" b="1" dirty="0" smtClean="0">
                <a:solidFill>
                  <a:srgbClr val="002060"/>
                </a:solidFill>
              </a:rPr>
              <a:t>الرُّومانسيَّةُ الجديدةُ </a:t>
            </a:r>
            <a:r>
              <a:rPr lang="ar-EG" sz="4000" b="1" dirty="0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حينما اِنحسرتِ الرُّومانسيَّةُ </a:t>
            </a:r>
            <a:r>
              <a:rPr lang="ar-EG" sz="4000" b="1" dirty="0" smtClean="0">
                <a:solidFill>
                  <a:srgbClr val="0070C0"/>
                </a:solidFill>
              </a:rPr>
              <a:t>« الأم » </a:t>
            </a:r>
            <a:r>
              <a:rPr lang="ar-EG" sz="4000" b="1" dirty="0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في مطلعِ القرنِ العشرينَ ، عندما أعلنَ النُّقَّادُ الفرنسيُّونَ هجومَهُم عليها ؛ اعتقادًا منهم أنَّها تسلبُ الإنسانَ عقلَهُ ومنطِقَهُ ، وراحوا يهاجمونَ </a:t>
            </a:r>
            <a:r>
              <a:rPr lang="ar-EG" sz="4000" b="1" dirty="0" smtClean="0">
                <a:solidFill>
                  <a:srgbClr val="C00000"/>
                </a:solidFill>
              </a:rPr>
              <a:t>« جان جاك روسُّو » </a:t>
            </a:r>
            <a:r>
              <a:rPr lang="ar-EG" sz="4000" b="1" dirty="0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الَّذي نادى بالعودةِ إلى </a:t>
            </a:r>
            <a:r>
              <a:rPr lang="ar-EG" sz="4000" b="1" dirty="0" err="1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الطبيعةِ ،</a:t>
            </a:r>
            <a:r>
              <a:rPr lang="ar-EG" sz="3600" b="1" dirty="0" err="1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.</a:t>
            </a:r>
            <a:r>
              <a:rPr lang="ar-EG" sz="3600" b="1" dirty="0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  </a:t>
            </a:r>
            <a:endParaRPr lang="en-US" sz="3600" b="1" dirty="0" smtClean="0">
              <a:solidFill>
                <a:schemeClr val="tx1">
                  <a:lumMod val="95000"/>
                  <a:lumOff val="5000"/>
                </a:schemeClr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عنصر نائب لرقم الشريحة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68BA5613-1BB2-4168-9E83-1939F6AB8277}" type="slidenum">
              <a:rPr lang="en-US" smtClean="0"/>
              <a:pPr>
                <a:defRPr/>
              </a:pPr>
              <a:t>66</a:t>
            </a:fld>
            <a:endParaRPr lang="en-US"/>
          </a:p>
        </p:txBody>
      </p:sp>
      <p:sp>
        <p:nvSpPr>
          <p:cNvPr id="2" name="عنوان 1"/>
          <p:cNvSpPr>
            <a:spLocks noGrp="1"/>
          </p:cNvSpPr>
          <p:nvPr>
            <p:ph type="title" idx="4294967295"/>
          </p:nvPr>
        </p:nvSpPr>
        <p:spPr>
          <a:xfrm>
            <a:off x="0" y="0"/>
            <a:ext cx="9410700" cy="1447800"/>
          </a:xfrm>
        </p:spPr>
        <p:txBody>
          <a:bodyPr/>
          <a:lstStyle/>
          <a:p>
            <a:r>
              <a:rPr lang="ar-EG" sz="5400" b="1" dirty="0" smtClean="0"/>
              <a:t>- الرَومانسيَّةُ في الإسلامِ : </a:t>
            </a:r>
            <a:endParaRPr lang="en-US" sz="5400" b="1" dirty="0"/>
          </a:p>
        </p:txBody>
      </p:sp>
      <p:sp>
        <p:nvSpPr>
          <p:cNvPr id="3" name="عنصر نائب للمحتوى 2"/>
          <p:cNvSpPr>
            <a:spLocks noGrp="1"/>
          </p:cNvSpPr>
          <p:nvPr>
            <p:ph idx="4294967295"/>
          </p:nvPr>
        </p:nvSpPr>
        <p:spPr>
          <a:xfrm>
            <a:off x="0" y="1371600"/>
            <a:ext cx="9410700" cy="4953000"/>
          </a:xfrm>
        </p:spPr>
        <p:txBody>
          <a:bodyPr/>
          <a:lstStyle/>
          <a:p>
            <a:r>
              <a:rPr lang="ar-EG" sz="3600" b="1" u="sng" dirty="0" smtClean="0">
                <a:solidFill>
                  <a:srgbClr val="C00000"/>
                </a:solidFill>
              </a:rPr>
              <a:t>- استعرض ( استعرضي ) بإيجازٍ غير مُخِلٍّ  وجهة نظرِ الإسلام في المذهب الرُّومانسيِّ ؟ </a:t>
            </a:r>
          </a:p>
          <a:p>
            <a:r>
              <a:rPr lang="ar-EG" sz="3600" b="1" dirty="0" smtClean="0"/>
              <a:t>ج – من وجهة النَّظرِ الإسلاميَّةِ فإنَّ أيَّ </a:t>
            </a:r>
            <a:r>
              <a:rPr lang="ar-EG" sz="3600" b="1" dirty="0" smtClean="0">
                <a:solidFill>
                  <a:schemeClr val="accent2">
                    <a:lumMod val="50000"/>
                  </a:schemeClr>
                </a:solidFill>
              </a:rPr>
              <a:t>مذهب</a:t>
            </a:r>
            <a:r>
              <a:rPr lang="ar-EG" sz="3600" b="1" dirty="0" smtClean="0"/>
              <a:t>ٍ أو </a:t>
            </a:r>
            <a:r>
              <a:rPr lang="ar-EG" sz="3600" b="1" dirty="0" smtClean="0">
                <a:solidFill>
                  <a:schemeClr val="accent2">
                    <a:lumMod val="50000"/>
                  </a:schemeClr>
                </a:solidFill>
              </a:rPr>
              <a:t>تيَّارٍ أدبيٍّ </a:t>
            </a:r>
            <a:r>
              <a:rPr lang="ar-EG" sz="3600" b="1" dirty="0" smtClean="0">
                <a:solidFill>
                  <a:srgbClr val="7030A0"/>
                </a:solidFill>
              </a:rPr>
              <a:t>(</a:t>
            </a:r>
            <a:r>
              <a:rPr lang="ar-EG" sz="3600" b="1" dirty="0" smtClean="0"/>
              <a:t> </a:t>
            </a:r>
            <a:r>
              <a:rPr lang="ar-EG" sz="3600" b="1" dirty="0" smtClean="0">
                <a:solidFill>
                  <a:srgbClr val="7030A0"/>
                </a:solidFill>
              </a:rPr>
              <a:t>نقديٍّ) </a:t>
            </a:r>
            <a:r>
              <a:rPr lang="ar-EG" sz="3600" b="1" dirty="0" smtClean="0"/>
              <a:t>لابُدَّ أن يكونَ ملتزمًا بالدِّينِ والأخلاقِ</a:t>
            </a:r>
            <a:r>
              <a:rPr lang="ar-SA" sz="3600" b="1" dirty="0" smtClean="0"/>
              <a:t> و</a:t>
            </a:r>
            <a:r>
              <a:rPr lang="ar-EG" sz="3600" b="1" dirty="0" smtClean="0"/>
              <a:t> يتطلَّبُ من معتنقيهِ مواجهةَ الظُّروفِ الَّتي يتعرَّضونَ لها بشجاعةٍ ، وتسليمٍ بقضاءِ اللهِ، وتلمُّس الأسباب للخروج من الأزمات دونَ يأسٍ، كما أنَّه لا يعذرُ في التَّعبيرِ الحُرِّ عَمَّا ينافي </a:t>
            </a:r>
            <a:r>
              <a:rPr lang="ar-EG" sz="3600" b="1" dirty="0" err="1" smtClean="0"/>
              <a:t>العقيدةَ.</a:t>
            </a:r>
            <a:r>
              <a:rPr lang="ar-EG" sz="3600" b="1" dirty="0" smtClean="0"/>
              <a:t> </a:t>
            </a:r>
            <a:r>
              <a:rPr lang="ar-EG" sz="3600" dirty="0" smtClean="0"/>
              <a:t> </a:t>
            </a:r>
            <a:endParaRPr lang="en-US" sz="3600" dirty="0"/>
          </a:p>
        </p:txBody>
      </p:sp>
    </p:spTree>
    <p:extLst>
      <p:ext uri="{BB962C8B-B14F-4D97-AF65-F5344CB8AC3E}">
        <p14:creationId xmlns:p14="http://schemas.microsoft.com/office/powerpoint/2010/main" xmlns="" val="337121311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عنصر نائب لرقم الشريحة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68BA5613-1BB2-4168-9E83-1939F6AB8277}" type="slidenum">
              <a:rPr lang="en-US" smtClean="0"/>
              <a:pPr>
                <a:defRPr/>
              </a:pPr>
              <a:t>67</a:t>
            </a:fld>
            <a:endParaRPr lang="en-US"/>
          </a:p>
        </p:txBody>
      </p:sp>
      <p:sp>
        <p:nvSpPr>
          <p:cNvPr id="2" name="عنوان 1"/>
          <p:cNvSpPr>
            <a:spLocks noGrp="1"/>
          </p:cNvSpPr>
          <p:nvPr>
            <p:ph type="title" idx="4294967295"/>
          </p:nvPr>
        </p:nvSpPr>
        <p:spPr>
          <a:xfrm>
            <a:off x="0" y="0"/>
            <a:ext cx="9410700" cy="1371600"/>
          </a:xfrm>
        </p:spPr>
        <p:txBody>
          <a:bodyPr/>
          <a:lstStyle/>
          <a:p>
            <a:r>
              <a:rPr lang="ar-EG" sz="4800" b="1" dirty="0" smtClean="0"/>
              <a:t>- أثرُ الرُّومانسيَّةِ في </a:t>
            </a:r>
            <a:r>
              <a:rPr lang="ar-EG" sz="4800" b="1" dirty="0"/>
              <a:t>الأدبِ </a:t>
            </a:r>
            <a:r>
              <a:rPr lang="ar-EG" sz="4800" b="1" dirty="0" smtClean="0"/>
              <a:t>العربيِّ : </a:t>
            </a:r>
            <a:endParaRPr lang="en-US" sz="4800" b="1" dirty="0"/>
          </a:p>
        </p:txBody>
      </p:sp>
      <p:sp>
        <p:nvSpPr>
          <p:cNvPr id="3" name="عنصر نائب للمحتوى 2"/>
          <p:cNvSpPr>
            <a:spLocks noGrp="1"/>
          </p:cNvSpPr>
          <p:nvPr>
            <p:ph idx="4294967295"/>
          </p:nvPr>
        </p:nvSpPr>
        <p:spPr>
          <a:xfrm>
            <a:off x="0" y="1371600"/>
            <a:ext cx="9410700" cy="4953000"/>
          </a:xfrm>
        </p:spPr>
        <p:txBody>
          <a:bodyPr/>
          <a:lstStyle/>
          <a:p>
            <a:r>
              <a:rPr lang="ar-EG" sz="3600" b="1" u="sng" dirty="0" smtClean="0">
                <a:solidFill>
                  <a:srgbClr val="C00000"/>
                </a:solidFill>
              </a:rPr>
              <a:t>س – هل أثَّرت الرُّومانسيَّةُ في أدبنا العربيِّ ، مَثِّل ( مَثِّلي ) بالدَّليلِ ؟ </a:t>
            </a:r>
          </a:p>
          <a:p>
            <a:r>
              <a:rPr lang="ar-EG" sz="3600" b="1" dirty="0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ج – لقد ظهرتِ الرُّومانسيَّةُ في الأدبِ العربيِّ الحديثِ وعلى هيئةِ مذهبٍ نقديٍّ وقد تمثَّلَ في كتابين نقديِّيَنِ ، أوَّل</a:t>
            </a:r>
            <a:r>
              <a:rPr lang="ar-SA" sz="3600" b="1" dirty="0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ِ</a:t>
            </a:r>
            <a:r>
              <a:rPr lang="ar-EG" sz="3600" b="1" dirty="0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ه</a:t>
            </a:r>
            <a:r>
              <a:rPr lang="ar-SA" sz="3600" b="1" dirty="0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ِمَ</a:t>
            </a:r>
            <a:r>
              <a:rPr lang="ar-EG" sz="3600" b="1" dirty="0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ا : كتاب</a:t>
            </a:r>
            <a:r>
              <a:rPr lang="ar-SA" sz="3600" b="1" dirty="0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ِ</a:t>
            </a:r>
            <a:r>
              <a:rPr lang="ar-EG" sz="3600" b="1" dirty="0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 </a:t>
            </a:r>
            <a:r>
              <a:rPr lang="ar-EG" sz="3600" b="1" dirty="0" smtClean="0">
                <a:solidFill>
                  <a:srgbClr val="0070C0"/>
                </a:solidFill>
              </a:rPr>
              <a:t>« الدِّيوانِ » </a:t>
            </a:r>
            <a:r>
              <a:rPr lang="ar-EG" sz="3600" b="1" dirty="0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الَّذي أصدرَهُ </a:t>
            </a:r>
            <a:r>
              <a:rPr lang="ar-EG" sz="3600" b="1" dirty="0" smtClean="0">
                <a:solidFill>
                  <a:srgbClr val="0070C0"/>
                </a:solidFill>
              </a:rPr>
              <a:t>« العقَّادُ » </a:t>
            </a:r>
            <a:r>
              <a:rPr lang="ar-EG" sz="3600" b="1" dirty="0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بالاشتراكِ مع </a:t>
            </a:r>
            <a:r>
              <a:rPr lang="ar-EG" sz="3600" b="1" dirty="0" smtClean="0">
                <a:solidFill>
                  <a:srgbClr val="0070C0"/>
                </a:solidFill>
              </a:rPr>
              <a:t>« المازنيّ</a:t>
            </a:r>
            <a:r>
              <a:rPr lang="ar-SA" sz="3600" b="1" dirty="0" smtClean="0">
                <a:solidFill>
                  <a:srgbClr val="0070C0"/>
                </a:solidFill>
              </a:rPr>
              <a:t>ِ</a:t>
            </a:r>
            <a:r>
              <a:rPr lang="ar-EG" sz="3600" b="1" dirty="0" smtClean="0">
                <a:solidFill>
                  <a:srgbClr val="0070C0"/>
                </a:solidFill>
              </a:rPr>
              <a:t> »  </a:t>
            </a:r>
            <a:r>
              <a:rPr lang="ar-EG" sz="3600" b="1" dirty="0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عام </a:t>
            </a:r>
            <a:r>
              <a:rPr lang="ar-EG" sz="3600" b="1" dirty="0" smtClean="0">
                <a:solidFill>
                  <a:srgbClr val="0070C0"/>
                </a:solidFill>
              </a:rPr>
              <a:t>1921 م </a:t>
            </a:r>
            <a:r>
              <a:rPr lang="ar-EG" sz="3600" b="1" dirty="0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، والكتابِ الثَّاني : كتابِ </a:t>
            </a:r>
            <a:r>
              <a:rPr lang="ar-EG" sz="3600" b="1" dirty="0" smtClean="0">
                <a:solidFill>
                  <a:srgbClr val="0070C0"/>
                </a:solidFill>
              </a:rPr>
              <a:t>« الغربالِ </a:t>
            </a:r>
            <a:r>
              <a:rPr lang="ar-EG" sz="3600" b="1" dirty="0" err="1" smtClean="0">
                <a:solidFill>
                  <a:srgbClr val="0070C0"/>
                </a:solidFill>
              </a:rPr>
              <a:t>» </a:t>
            </a:r>
            <a:r>
              <a:rPr lang="ar-EG" sz="3600" b="1" dirty="0" smtClean="0">
                <a:solidFill>
                  <a:srgbClr val="0070C0"/>
                </a:solidFill>
              </a:rPr>
              <a:t>«</a:t>
            </a:r>
            <a:r>
              <a:rPr lang="ar-EG" sz="3600" b="1" dirty="0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  </a:t>
            </a:r>
            <a:r>
              <a:rPr lang="ar-EG" sz="3600" b="1" dirty="0" smtClean="0">
                <a:solidFill>
                  <a:srgbClr val="0070C0"/>
                </a:solidFill>
              </a:rPr>
              <a:t>ميخائيل نُعيمةَ » </a:t>
            </a:r>
            <a:r>
              <a:rPr lang="ar-EG" sz="3600" b="1" dirty="0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عامَ </a:t>
            </a:r>
            <a:r>
              <a:rPr lang="ar-EG" sz="3600" b="1" dirty="0" smtClean="0">
                <a:solidFill>
                  <a:srgbClr val="0070C0"/>
                </a:solidFill>
              </a:rPr>
              <a:t>1922 م </a:t>
            </a:r>
            <a:r>
              <a:rPr lang="ar-EG" sz="3600" b="1" dirty="0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.  </a:t>
            </a:r>
            <a:endParaRPr lang="en-US" sz="3600" b="1" dirty="0">
              <a:solidFill>
                <a:schemeClr val="tx1">
                  <a:lumMod val="95000"/>
                  <a:lumOff val="5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417964767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عنصر نائب لرقم الشريحة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68BA5613-1BB2-4168-9E83-1939F6AB8277}" type="slidenum">
              <a:rPr lang="en-US" smtClean="0"/>
              <a:pPr>
                <a:defRPr/>
              </a:pPr>
              <a:t>68</a:t>
            </a:fld>
            <a:endParaRPr lang="en-US"/>
          </a:p>
        </p:txBody>
      </p:sp>
      <p:sp>
        <p:nvSpPr>
          <p:cNvPr id="2" name="عنوان 1"/>
          <p:cNvSpPr>
            <a:spLocks noGrp="1"/>
          </p:cNvSpPr>
          <p:nvPr>
            <p:ph type="title" idx="4294967295"/>
          </p:nvPr>
        </p:nvSpPr>
        <p:spPr>
          <a:xfrm>
            <a:off x="0" y="0"/>
            <a:ext cx="9410700" cy="1371600"/>
          </a:xfrm>
        </p:spPr>
        <p:txBody>
          <a:bodyPr/>
          <a:lstStyle/>
          <a:p>
            <a:r>
              <a:rPr lang="ar-EG" b="1" dirty="0" smtClean="0"/>
              <a:t>- المدارسُ الأدبيَّةُ العربيَّةُ تحتَ مظلَّةِ الرُّومانسيَّةِ : </a:t>
            </a:r>
            <a:endParaRPr lang="en-US" b="1" dirty="0"/>
          </a:p>
        </p:txBody>
      </p:sp>
      <p:sp>
        <p:nvSpPr>
          <p:cNvPr id="3" name="عنصر نائب للمحتوى 2"/>
          <p:cNvSpPr>
            <a:spLocks noGrp="1"/>
          </p:cNvSpPr>
          <p:nvPr>
            <p:ph idx="4294967295"/>
          </p:nvPr>
        </p:nvSpPr>
        <p:spPr>
          <a:xfrm>
            <a:off x="0" y="1371600"/>
            <a:ext cx="9410700" cy="4953000"/>
          </a:xfrm>
        </p:spPr>
        <p:txBody>
          <a:bodyPr/>
          <a:lstStyle/>
          <a:p>
            <a:r>
              <a:rPr lang="ar-EG" sz="4000" b="1" u="sng" dirty="0" smtClean="0">
                <a:solidFill>
                  <a:srgbClr val="C00000"/>
                </a:solidFill>
              </a:rPr>
              <a:t>س – هل انبثقت عن الرُّومانسيَّةِ مذاهبُ أو مدارسُ عربيَّةٌ أدبيَّةٌ « نقديَّةٌ » </a:t>
            </a:r>
            <a:r>
              <a:rPr lang="ar-SA" sz="4000" b="1" u="sng" dirty="0" smtClean="0">
                <a:solidFill>
                  <a:srgbClr val="C00000"/>
                </a:solidFill>
              </a:rPr>
              <a:t>أخرى </a:t>
            </a:r>
            <a:r>
              <a:rPr lang="ar-EG" sz="4000" b="1" u="sng" dirty="0" smtClean="0">
                <a:solidFill>
                  <a:srgbClr val="C00000"/>
                </a:solidFill>
              </a:rPr>
              <a:t>؟ </a:t>
            </a:r>
          </a:p>
          <a:p>
            <a:r>
              <a:rPr lang="ar-EG" sz="4000" b="1" dirty="0" smtClean="0"/>
              <a:t>ج – نعمٌ ، </a:t>
            </a:r>
            <a:r>
              <a:rPr lang="ar-EG" sz="4000" b="1" dirty="0"/>
              <a:t>انبثقت عن الرُّومانسيَّةِ </a:t>
            </a:r>
            <a:r>
              <a:rPr lang="ar-EG" sz="4000" b="1" dirty="0" smtClean="0"/>
              <a:t>جملةُ من المدارسِ الأدبيَّةِ « النَّقديَّةِ » العربيَّةِ ، منها : مدرسةُ الدِّيوان</a:t>
            </a:r>
            <a:r>
              <a:rPr lang="ar-SA" sz="4000" b="1" dirty="0" smtClean="0"/>
              <a:t>ِ</a:t>
            </a:r>
            <a:r>
              <a:rPr lang="ar-EG" sz="4000" b="1" dirty="0" smtClean="0"/>
              <a:t> ، </a:t>
            </a:r>
            <a:r>
              <a:rPr lang="ar-EG" sz="4000" b="1" dirty="0" smtClean="0">
                <a:solidFill>
                  <a:srgbClr val="0070C0"/>
                </a:solidFill>
              </a:rPr>
              <a:t>والرَّابطة</a:t>
            </a:r>
            <a:r>
              <a:rPr lang="ar-SA" sz="4000" b="1" dirty="0" smtClean="0">
                <a:solidFill>
                  <a:srgbClr val="0070C0"/>
                </a:solidFill>
              </a:rPr>
              <a:t>ُ</a:t>
            </a:r>
            <a:r>
              <a:rPr lang="ar-EG" sz="4000" b="1" dirty="0" smtClean="0">
                <a:solidFill>
                  <a:srgbClr val="0070C0"/>
                </a:solidFill>
              </a:rPr>
              <a:t> القلميَّةُ، وجماعةُ أبولُّلُو . </a:t>
            </a:r>
            <a:r>
              <a:rPr lang="ar-EG" sz="4000" b="1" dirty="0" smtClean="0"/>
              <a:t>وقد برز في</a:t>
            </a:r>
            <a:r>
              <a:rPr lang="ar-SA" sz="4000" b="1" dirty="0" smtClean="0"/>
              <a:t>ها</a:t>
            </a:r>
            <a:r>
              <a:rPr lang="ar-EG" sz="4000" b="1" dirty="0" smtClean="0"/>
              <a:t>  شعراءُ عرب</a:t>
            </a:r>
            <a:r>
              <a:rPr lang="ar-SA" sz="4000" b="1" dirty="0" smtClean="0"/>
              <a:t>ٌ</a:t>
            </a:r>
            <a:r>
              <a:rPr lang="ar-EG" sz="4000" b="1" dirty="0" smtClean="0"/>
              <a:t> من بينهم : « </a:t>
            </a:r>
            <a:r>
              <a:rPr lang="ar-EG" sz="4000" b="1" dirty="0" smtClean="0">
                <a:solidFill>
                  <a:srgbClr val="0070C0"/>
                </a:solidFill>
              </a:rPr>
              <a:t>خليل مطران » </a:t>
            </a:r>
            <a:r>
              <a:rPr lang="ar-EG" sz="4000" b="1" dirty="0" smtClean="0"/>
              <a:t>، </a:t>
            </a:r>
            <a:r>
              <a:rPr lang="ar-EG" sz="3600" b="1" dirty="0" smtClean="0">
                <a:solidFill>
                  <a:srgbClr val="0070C0"/>
                </a:solidFill>
              </a:rPr>
              <a:t>و« إبراهيم ناجي »</a:t>
            </a:r>
            <a:r>
              <a:rPr lang="ar-EG" sz="3600" b="1" dirty="0" smtClean="0"/>
              <a:t>، </a:t>
            </a:r>
            <a:r>
              <a:rPr lang="ar-EG" sz="3600" b="1" dirty="0" smtClean="0">
                <a:solidFill>
                  <a:srgbClr val="0070C0"/>
                </a:solidFill>
              </a:rPr>
              <a:t>و« جبران خليل جبران »</a:t>
            </a:r>
            <a:r>
              <a:rPr lang="ar-EG" sz="3600" b="1" dirty="0" smtClean="0"/>
              <a:t>،</a:t>
            </a:r>
            <a:r>
              <a:rPr lang="ar-EG" sz="3600" b="1" dirty="0" smtClean="0">
                <a:solidFill>
                  <a:srgbClr val="0070C0"/>
                </a:solidFill>
              </a:rPr>
              <a:t> و« ميخائيل نعيمة </a:t>
            </a:r>
            <a:r>
              <a:rPr lang="ar-EG" sz="4000" b="1" dirty="0" err="1" smtClean="0">
                <a:solidFill>
                  <a:srgbClr val="0070C0"/>
                </a:solidFill>
              </a:rPr>
              <a:t>» </a:t>
            </a:r>
            <a:r>
              <a:rPr lang="ar-EG" sz="4000" b="1" dirty="0" err="1" smtClean="0"/>
              <a:t>،.</a:t>
            </a:r>
            <a:r>
              <a:rPr lang="ar-EG" sz="4000" b="1" dirty="0" smtClean="0"/>
              <a:t> </a:t>
            </a:r>
            <a:endParaRPr lang="en-US" b="1" dirty="0"/>
          </a:p>
        </p:txBody>
      </p:sp>
    </p:spTree>
    <p:extLst>
      <p:ext uri="{BB962C8B-B14F-4D97-AF65-F5344CB8AC3E}">
        <p14:creationId xmlns:p14="http://schemas.microsoft.com/office/powerpoint/2010/main" xmlns="" val="270654298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عنصر نائب لرقم الشريحة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68BA5613-1BB2-4168-9E83-1939F6AB8277}" type="slidenum">
              <a:rPr lang="en-US" smtClean="0"/>
              <a:pPr>
                <a:defRPr/>
              </a:pPr>
              <a:t>69</a:t>
            </a:fld>
            <a:endParaRPr lang="en-US"/>
          </a:p>
        </p:txBody>
      </p:sp>
      <p:sp>
        <p:nvSpPr>
          <p:cNvPr id="2" name="عنوان 1"/>
          <p:cNvSpPr>
            <a:spLocks noGrp="1"/>
          </p:cNvSpPr>
          <p:nvPr>
            <p:ph type="title" idx="4294967295"/>
          </p:nvPr>
        </p:nvSpPr>
        <p:spPr>
          <a:xfrm>
            <a:off x="0" y="0"/>
            <a:ext cx="9410700" cy="1371600"/>
          </a:xfrm>
        </p:spPr>
        <p:txBody>
          <a:bodyPr/>
          <a:lstStyle/>
          <a:p>
            <a:r>
              <a:rPr lang="ar-EG" b="1" dirty="0" smtClean="0"/>
              <a:t>- مدرسةُ الدِّيوانِ نموذجٌ تطبيقيٌّ عربيٌّ للرُّومانسيَّةِ </a:t>
            </a:r>
            <a:endParaRPr lang="en-US" b="1" dirty="0"/>
          </a:p>
        </p:txBody>
      </p:sp>
      <p:sp>
        <p:nvSpPr>
          <p:cNvPr id="3" name="عنصر نائب للمحتوى 2"/>
          <p:cNvSpPr>
            <a:spLocks noGrp="1"/>
          </p:cNvSpPr>
          <p:nvPr>
            <p:ph idx="4294967295"/>
          </p:nvPr>
        </p:nvSpPr>
        <p:spPr>
          <a:xfrm>
            <a:off x="0" y="1371600"/>
            <a:ext cx="9410700" cy="4953000"/>
          </a:xfrm>
        </p:spPr>
        <p:txBody>
          <a:bodyPr/>
          <a:lstStyle/>
          <a:p>
            <a:r>
              <a:rPr lang="ar-EG" sz="3600" b="1" u="sng" dirty="0" smtClean="0">
                <a:solidFill>
                  <a:srgbClr val="C00000"/>
                </a:solidFill>
              </a:rPr>
              <a:t>س – استعرِض (اِستعرِضي) بالتَّفصيلِ بعضَ النَّماذجِ التَّطبيقيَّةِ النَّقديَّةِ « العربيَّة» الممثِّلة  للرُّومانسيَّةِ ؟ </a:t>
            </a:r>
          </a:p>
          <a:p>
            <a:r>
              <a:rPr lang="ar-EG" sz="4000" b="1" dirty="0" smtClean="0"/>
              <a:t>ج – إن</a:t>
            </a:r>
            <a:r>
              <a:rPr lang="ar-SA" sz="4000" b="1" dirty="0" smtClean="0"/>
              <a:t>َّ</a:t>
            </a:r>
            <a:r>
              <a:rPr lang="ar-EG" sz="4000" b="1" dirty="0" smtClean="0"/>
              <a:t> مدرسة</a:t>
            </a:r>
            <a:r>
              <a:rPr lang="ar-SA" sz="4000" b="1" dirty="0" smtClean="0"/>
              <a:t>َ</a:t>
            </a:r>
            <a:r>
              <a:rPr lang="ar-EG" sz="4000" b="1" dirty="0" smtClean="0"/>
              <a:t> </a:t>
            </a:r>
            <a:r>
              <a:rPr lang="ar-EG" sz="4000" b="1" dirty="0" smtClean="0">
                <a:solidFill>
                  <a:srgbClr val="0070C0"/>
                </a:solidFill>
              </a:rPr>
              <a:t>« الدِّيوانِ » </a:t>
            </a:r>
            <a:r>
              <a:rPr lang="ar-EG" sz="4000" b="1" dirty="0" smtClean="0"/>
              <a:t>برجال</a:t>
            </a:r>
            <a:r>
              <a:rPr lang="ar-SA" sz="4000" b="1" dirty="0" smtClean="0"/>
              <a:t>ِ</a:t>
            </a:r>
            <a:r>
              <a:rPr lang="ar-EG" sz="4000" b="1" dirty="0" smtClean="0"/>
              <a:t>ه</a:t>
            </a:r>
            <a:r>
              <a:rPr lang="ar-SA" sz="4000" b="1" dirty="0" smtClean="0"/>
              <a:t>َ</a:t>
            </a:r>
            <a:r>
              <a:rPr lang="ar-EG" sz="4000" b="1" dirty="0" smtClean="0"/>
              <a:t>ا الث</a:t>
            </a:r>
            <a:r>
              <a:rPr lang="ar-SA" sz="4000" b="1" dirty="0" smtClean="0"/>
              <a:t>َّ</a:t>
            </a:r>
            <a:r>
              <a:rPr lang="ar-EG" sz="4000" b="1" dirty="0" err="1" smtClean="0"/>
              <a:t>لاثة</a:t>
            </a:r>
            <a:r>
              <a:rPr lang="ar-SA" sz="4000" b="1" dirty="0" smtClean="0"/>
              <a:t>ِ</a:t>
            </a:r>
            <a:r>
              <a:rPr lang="ar-EG" sz="4000" b="1" dirty="0" smtClean="0"/>
              <a:t> </a:t>
            </a:r>
            <a:r>
              <a:rPr lang="ar-EG" sz="4000" b="1" dirty="0" smtClean="0">
                <a:solidFill>
                  <a:srgbClr val="0070C0"/>
                </a:solidFill>
              </a:rPr>
              <a:t>( العقَّاد</a:t>
            </a:r>
            <a:r>
              <a:rPr lang="ar-SA" sz="4000" b="1" dirty="0" smtClean="0">
                <a:solidFill>
                  <a:srgbClr val="0070C0"/>
                </a:solidFill>
              </a:rPr>
              <a:t>ِ</a:t>
            </a:r>
            <a:r>
              <a:rPr lang="ar-EG" sz="4000" b="1" dirty="0" smtClean="0">
                <a:solidFill>
                  <a:srgbClr val="0070C0"/>
                </a:solidFill>
              </a:rPr>
              <a:t> ، والمازنيّ</a:t>
            </a:r>
            <a:r>
              <a:rPr lang="ar-SA" sz="4000" b="1" dirty="0" smtClean="0">
                <a:solidFill>
                  <a:srgbClr val="0070C0"/>
                </a:solidFill>
              </a:rPr>
              <a:t>ِ</a:t>
            </a:r>
            <a:r>
              <a:rPr lang="ar-EG" sz="4000" b="1" dirty="0" smtClean="0">
                <a:solidFill>
                  <a:srgbClr val="0070C0"/>
                </a:solidFill>
              </a:rPr>
              <a:t> </a:t>
            </a:r>
            <a:r>
              <a:rPr lang="ar-EG" sz="4000" b="1" dirty="0" err="1" smtClean="0">
                <a:solidFill>
                  <a:srgbClr val="0070C0"/>
                </a:solidFill>
              </a:rPr>
              <a:t>،</a:t>
            </a:r>
            <a:r>
              <a:rPr lang="ar-EG" sz="4000" b="1" dirty="0" smtClean="0">
                <a:solidFill>
                  <a:srgbClr val="0070C0"/>
                </a:solidFill>
              </a:rPr>
              <a:t> </a:t>
            </a:r>
            <a:r>
              <a:rPr lang="ar-SA" sz="4000" b="1" dirty="0" smtClean="0">
                <a:solidFill>
                  <a:srgbClr val="0070C0"/>
                </a:solidFill>
              </a:rPr>
              <a:t>و</a:t>
            </a:r>
            <a:r>
              <a:rPr lang="ar-EG" sz="4000" b="1" dirty="0" err="1" smtClean="0">
                <a:solidFill>
                  <a:srgbClr val="0070C0"/>
                </a:solidFill>
              </a:rPr>
              <a:t>شكري </a:t>
            </a:r>
            <a:r>
              <a:rPr lang="ar-EG" sz="4000" b="1" dirty="0" smtClean="0">
                <a:solidFill>
                  <a:srgbClr val="0070C0"/>
                </a:solidFill>
              </a:rPr>
              <a:t>) </a:t>
            </a:r>
            <a:r>
              <a:rPr lang="ar-EG" sz="4000" b="1" dirty="0" smtClean="0"/>
              <a:t>صدرت في نقدِها لمسرحيَّاتِ </a:t>
            </a:r>
            <a:r>
              <a:rPr lang="ar-EG" sz="4000" b="1" dirty="0" smtClean="0">
                <a:solidFill>
                  <a:srgbClr val="0070C0"/>
                </a:solidFill>
              </a:rPr>
              <a:t>« </a:t>
            </a:r>
            <a:r>
              <a:rPr lang="ar-EG" sz="4000" b="1" dirty="0" err="1" smtClean="0">
                <a:solidFill>
                  <a:srgbClr val="0070C0"/>
                </a:solidFill>
              </a:rPr>
              <a:t>شوقيّ »</a:t>
            </a:r>
            <a:r>
              <a:rPr lang="ar-SA" sz="4000" b="1" dirty="0" smtClean="0">
                <a:solidFill>
                  <a:srgbClr val="0070C0"/>
                </a:solidFill>
              </a:rPr>
              <a:t>وشعره</a:t>
            </a:r>
            <a:r>
              <a:rPr lang="ar-EG" sz="4000" b="1" dirty="0" smtClean="0"/>
              <a:t>، وكتابات</a:t>
            </a:r>
            <a:r>
              <a:rPr lang="ar-SA" sz="4000" b="1" dirty="0" smtClean="0"/>
              <a:t>ِ</a:t>
            </a:r>
            <a:r>
              <a:rPr lang="ar-EG" sz="4000" b="1" dirty="0" smtClean="0"/>
              <a:t> </a:t>
            </a:r>
            <a:r>
              <a:rPr lang="ar-EG" sz="4000" b="1" dirty="0" smtClean="0">
                <a:solidFill>
                  <a:srgbClr val="0070C0"/>
                </a:solidFill>
              </a:rPr>
              <a:t>« المنفلوطيّ »</a:t>
            </a:r>
            <a:r>
              <a:rPr lang="ar-EG" sz="4000" b="1" dirty="0" smtClean="0"/>
              <a:t> النَّثريَّةِ عن الرُّومانسيَّةِ ومبادئِه</a:t>
            </a:r>
            <a:r>
              <a:rPr lang="ar-SA" sz="4000" b="1" dirty="0" smtClean="0"/>
              <a:t>َ</a:t>
            </a:r>
            <a:r>
              <a:rPr lang="ar-EG" sz="4000" b="1" dirty="0" smtClean="0"/>
              <a:t>ا، وقد تأثَّرت </a:t>
            </a:r>
            <a:r>
              <a:rPr lang="ar-EG" sz="3600" b="1" dirty="0" smtClean="0"/>
              <a:t>بالرُّومانسيَّةِ في الأدبِ الإنجليزيِّ </a:t>
            </a:r>
            <a:r>
              <a:rPr lang="ar-EG" sz="4000" b="1" dirty="0" smtClean="0"/>
              <a:t>.</a:t>
            </a:r>
            <a:r>
              <a:rPr lang="ar-EG" dirty="0" smtClean="0"/>
              <a:t>  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="" val="102053643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عنصر نائب لرقم الشريحة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68BA5613-1BB2-4168-9E83-1939F6AB8277}" type="slidenum">
              <a:rPr lang="en-US" smtClean="0"/>
              <a:pPr>
                <a:defRPr/>
              </a:pPr>
              <a:t>70</a:t>
            </a:fld>
            <a:endParaRPr lang="en-US"/>
          </a:p>
        </p:txBody>
      </p:sp>
      <p:sp>
        <p:nvSpPr>
          <p:cNvPr id="2" name="عنوان 1"/>
          <p:cNvSpPr>
            <a:spLocks noGrp="1"/>
          </p:cNvSpPr>
          <p:nvPr>
            <p:ph type="title" idx="4294967295"/>
          </p:nvPr>
        </p:nvSpPr>
        <p:spPr>
          <a:xfrm>
            <a:off x="0" y="0"/>
            <a:ext cx="9410700" cy="1371600"/>
          </a:xfrm>
        </p:spPr>
        <p:txBody>
          <a:bodyPr/>
          <a:lstStyle/>
          <a:p>
            <a:r>
              <a:rPr lang="ar-EG" b="1" dirty="0" smtClean="0"/>
              <a:t>- </a:t>
            </a:r>
            <a:r>
              <a:rPr lang="ar-EG" b="1" u="sng" dirty="0" smtClean="0"/>
              <a:t>أعلام</a:t>
            </a:r>
            <a:r>
              <a:rPr lang="ar-SA" b="1" u="sng" dirty="0" smtClean="0"/>
              <a:t>ٌ</a:t>
            </a:r>
            <a:r>
              <a:rPr lang="ar-EG" b="1" u="sng" dirty="0" smtClean="0"/>
              <a:t> رومانسيّ</a:t>
            </a:r>
            <a:r>
              <a:rPr lang="ar-SA" b="1" u="sng" dirty="0" smtClean="0"/>
              <a:t>ِ</a:t>
            </a:r>
            <a:r>
              <a:rPr lang="ar-SA" b="1" u="sng" dirty="0" err="1" smtClean="0"/>
              <a:t>ون</a:t>
            </a:r>
            <a:r>
              <a:rPr lang="ar-EG" b="1" u="sng" dirty="0" smtClean="0"/>
              <a:t> من </a:t>
            </a:r>
            <a:r>
              <a:rPr lang="ar-EG" b="1" u="sng" dirty="0"/>
              <a:t>شعرائنا العرب </a:t>
            </a:r>
            <a:r>
              <a:rPr lang="ar-EG" b="1" dirty="0"/>
              <a:t>:</a:t>
            </a:r>
            <a:r>
              <a:rPr lang="ar-EG" b="1" dirty="0" smtClean="0"/>
              <a:t> </a:t>
            </a:r>
            <a:endParaRPr lang="en-US" b="1" dirty="0"/>
          </a:p>
        </p:txBody>
      </p:sp>
      <p:sp>
        <p:nvSpPr>
          <p:cNvPr id="3" name="عنصر نائب للمحتوى 2"/>
          <p:cNvSpPr>
            <a:spLocks noGrp="1"/>
          </p:cNvSpPr>
          <p:nvPr>
            <p:ph idx="4294967295"/>
          </p:nvPr>
        </p:nvSpPr>
        <p:spPr>
          <a:xfrm>
            <a:off x="0" y="1371600"/>
            <a:ext cx="9410700" cy="4983163"/>
          </a:xfrm>
        </p:spPr>
        <p:txBody>
          <a:bodyPr/>
          <a:lstStyle/>
          <a:p>
            <a:r>
              <a:rPr lang="ar-EG" sz="4000" b="1" dirty="0" err="1" smtClean="0"/>
              <a:t>: </a:t>
            </a:r>
            <a:r>
              <a:rPr lang="ar-EG" sz="4000" b="1" dirty="0" smtClean="0">
                <a:solidFill>
                  <a:srgbClr val="0070C0"/>
                </a:solidFill>
              </a:rPr>
              <a:t>« </a:t>
            </a:r>
            <a:r>
              <a:rPr lang="ar-EG" sz="4000" b="1" dirty="0">
                <a:solidFill>
                  <a:srgbClr val="0070C0"/>
                </a:solidFill>
              </a:rPr>
              <a:t>إبراهيم ناجي </a:t>
            </a:r>
            <a:r>
              <a:rPr lang="ar-EG" sz="4000" b="1" dirty="0" smtClean="0">
                <a:solidFill>
                  <a:srgbClr val="0070C0"/>
                </a:solidFill>
              </a:rPr>
              <a:t>» </a:t>
            </a:r>
            <a:r>
              <a:rPr lang="ar-EG" sz="4000" b="1" dirty="0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صاحبُ دواوين </a:t>
            </a:r>
            <a:r>
              <a:rPr lang="ar-EG" sz="4000" b="1" dirty="0" smtClean="0">
                <a:solidFill>
                  <a:srgbClr val="FF0000"/>
                </a:solidFill>
              </a:rPr>
              <a:t>( الطَّائر</a:t>
            </a:r>
            <a:r>
              <a:rPr lang="ar-SA" sz="4000" b="1" dirty="0" smtClean="0">
                <a:solidFill>
                  <a:srgbClr val="FF0000"/>
                </a:solidFill>
              </a:rPr>
              <a:t>ِ</a:t>
            </a:r>
            <a:r>
              <a:rPr lang="ar-EG" sz="4000" b="1" dirty="0" smtClean="0">
                <a:solidFill>
                  <a:srgbClr val="FF0000"/>
                </a:solidFill>
              </a:rPr>
              <a:t> الجريح</a:t>
            </a:r>
            <a:r>
              <a:rPr lang="ar-SA" sz="4000" b="1" dirty="0" smtClean="0">
                <a:solidFill>
                  <a:srgbClr val="FF0000"/>
                </a:solidFill>
              </a:rPr>
              <a:t>ِ</a:t>
            </a:r>
            <a:r>
              <a:rPr lang="ar-EG" sz="4000" b="1" dirty="0" smtClean="0">
                <a:solidFill>
                  <a:srgbClr val="FF0000"/>
                </a:solidFill>
              </a:rPr>
              <a:t> ، وليالي القاهرة</a:t>
            </a:r>
            <a:r>
              <a:rPr lang="ar-SA" sz="4000" b="1" dirty="0" smtClean="0">
                <a:solidFill>
                  <a:srgbClr val="FF0000"/>
                </a:solidFill>
              </a:rPr>
              <a:t>ِ</a:t>
            </a:r>
            <a:r>
              <a:rPr lang="ar-EG" sz="4000" b="1" dirty="0" smtClean="0">
                <a:solidFill>
                  <a:srgbClr val="FF0000"/>
                </a:solidFill>
              </a:rPr>
              <a:t> ، ووراء</a:t>
            </a:r>
            <a:r>
              <a:rPr lang="ar-SA" sz="4000" b="1" dirty="0" smtClean="0">
                <a:solidFill>
                  <a:srgbClr val="FF0000"/>
                </a:solidFill>
              </a:rPr>
              <a:t>ِ</a:t>
            </a:r>
            <a:r>
              <a:rPr lang="ar-EG" sz="4000" b="1" dirty="0" smtClean="0">
                <a:solidFill>
                  <a:srgbClr val="FF0000"/>
                </a:solidFill>
              </a:rPr>
              <a:t> الغمامِ </a:t>
            </a:r>
            <a:r>
              <a:rPr lang="ar-EG" sz="4000" b="1" dirty="0" err="1" smtClean="0">
                <a:solidFill>
                  <a:srgbClr val="FF0000"/>
                </a:solidFill>
              </a:rPr>
              <a:t>)</a:t>
            </a:r>
            <a:r>
              <a:rPr lang="ar-EG" sz="4000" b="1" dirty="0" smtClean="0">
                <a:solidFill>
                  <a:srgbClr val="FF0000"/>
                </a:solidFill>
              </a:rPr>
              <a:t> </a:t>
            </a:r>
            <a:endParaRPr lang="ar-SA" sz="4000" b="1" dirty="0" smtClean="0">
              <a:solidFill>
                <a:srgbClr val="FF0000"/>
              </a:solidFill>
            </a:endParaRPr>
          </a:p>
          <a:p>
            <a:r>
              <a:rPr lang="ar-EG" sz="4000" b="1" dirty="0" err="1" smtClean="0">
                <a:solidFill>
                  <a:srgbClr val="0070C0"/>
                </a:solidFill>
              </a:rPr>
              <a:t>و </a:t>
            </a:r>
            <a:r>
              <a:rPr lang="ar-EG" sz="4000" b="1" dirty="0" smtClean="0">
                <a:solidFill>
                  <a:srgbClr val="0070C0"/>
                </a:solidFill>
              </a:rPr>
              <a:t>« علي محمود طه » </a:t>
            </a:r>
            <a:r>
              <a:rPr lang="ar-EG" sz="4000" b="1" dirty="0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صاحب ديوان </a:t>
            </a:r>
            <a:r>
              <a:rPr lang="ar-EG" sz="4000" b="1" dirty="0" smtClean="0">
                <a:solidFill>
                  <a:srgbClr val="FF0000"/>
                </a:solidFill>
              </a:rPr>
              <a:t>( ليالي الملَّاح</a:t>
            </a:r>
            <a:r>
              <a:rPr lang="ar-SA" sz="4000" b="1" dirty="0" smtClean="0">
                <a:solidFill>
                  <a:srgbClr val="FF0000"/>
                </a:solidFill>
              </a:rPr>
              <a:t>ِ</a:t>
            </a:r>
            <a:r>
              <a:rPr lang="ar-EG" sz="4000" b="1" dirty="0" smtClean="0">
                <a:solidFill>
                  <a:srgbClr val="FF0000"/>
                </a:solidFill>
              </a:rPr>
              <a:t> </a:t>
            </a:r>
            <a:r>
              <a:rPr lang="ar-EG" sz="4000" b="1" dirty="0" err="1" smtClean="0">
                <a:solidFill>
                  <a:srgbClr val="FF0000"/>
                </a:solidFill>
              </a:rPr>
              <a:t>التَّائ</a:t>
            </a:r>
            <a:r>
              <a:rPr lang="ar-SA" sz="4000" b="1" dirty="0" smtClean="0">
                <a:solidFill>
                  <a:srgbClr val="FF0000"/>
                </a:solidFill>
              </a:rPr>
              <a:t>ِ</a:t>
            </a:r>
            <a:r>
              <a:rPr lang="ar-EG" sz="4000" b="1" dirty="0" smtClean="0">
                <a:solidFill>
                  <a:srgbClr val="FF0000"/>
                </a:solidFill>
              </a:rPr>
              <a:t>هِ ) </a:t>
            </a:r>
            <a:r>
              <a:rPr lang="ar-EG" sz="4000" b="1" dirty="0" smtClean="0">
                <a:solidFill>
                  <a:srgbClr val="0070C0"/>
                </a:solidFill>
              </a:rPr>
              <a:t>،  </a:t>
            </a:r>
            <a:r>
              <a:rPr lang="ar-EG" sz="4000" b="1" dirty="0" smtClean="0"/>
              <a:t>و </a:t>
            </a:r>
            <a:r>
              <a:rPr lang="ar-EG" sz="4000" b="1" dirty="0" smtClean="0">
                <a:solidFill>
                  <a:srgbClr val="0070C0"/>
                </a:solidFill>
              </a:rPr>
              <a:t>« أبو القاسم الشَّابيِّ »</a:t>
            </a:r>
            <a:r>
              <a:rPr lang="ar-EG" sz="4000" b="1" dirty="0" smtClean="0"/>
              <a:t>، و </a:t>
            </a:r>
            <a:r>
              <a:rPr lang="ar-EG" sz="4000" b="1" dirty="0" smtClean="0">
                <a:solidFill>
                  <a:srgbClr val="0070C0"/>
                </a:solidFill>
              </a:rPr>
              <a:t>«</a:t>
            </a:r>
            <a:r>
              <a:rPr lang="ar-EG" sz="4000" b="1" dirty="0" smtClean="0"/>
              <a:t> </a:t>
            </a:r>
            <a:r>
              <a:rPr lang="ar-EG" sz="4000" b="1" dirty="0" smtClean="0">
                <a:solidFill>
                  <a:srgbClr val="0070C0"/>
                </a:solidFill>
              </a:rPr>
              <a:t>صالح جودت » </a:t>
            </a:r>
            <a:r>
              <a:rPr lang="ar-EG" sz="4000" b="1" dirty="0" smtClean="0"/>
              <a:t>و </a:t>
            </a:r>
            <a:r>
              <a:rPr lang="ar-EG" sz="4000" b="1" dirty="0" smtClean="0">
                <a:solidFill>
                  <a:srgbClr val="0070C0"/>
                </a:solidFill>
              </a:rPr>
              <a:t>« ميخائيل نُعَيمة »</a:t>
            </a:r>
            <a:r>
              <a:rPr lang="ar-SA" sz="4000" b="1" dirty="0" smtClean="0">
                <a:solidFill>
                  <a:srgbClr val="0070C0"/>
                </a:solidFill>
              </a:rPr>
              <a:t> </a:t>
            </a:r>
            <a:r>
              <a:rPr lang="ar-EG" sz="4000" b="1" dirty="0" smtClean="0"/>
              <a:t>، </a:t>
            </a:r>
            <a:r>
              <a:rPr lang="ar-EG" sz="4000" b="1" dirty="0" smtClean="0">
                <a:solidFill>
                  <a:srgbClr val="0070C0"/>
                </a:solidFill>
              </a:rPr>
              <a:t>« خليل مطران »</a:t>
            </a:r>
            <a:r>
              <a:rPr lang="ar-EG" sz="4000" b="1" dirty="0" smtClean="0"/>
              <a:t> ، و </a:t>
            </a:r>
            <a:r>
              <a:rPr lang="ar-EG" sz="4000" b="1" dirty="0" smtClean="0">
                <a:solidFill>
                  <a:srgbClr val="0070C0"/>
                </a:solidFill>
              </a:rPr>
              <a:t>« عمر أبو </a:t>
            </a:r>
            <a:r>
              <a:rPr lang="ar-EG" sz="4000" b="1" dirty="0" err="1" smtClean="0">
                <a:solidFill>
                  <a:srgbClr val="0070C0"/>
                </a:solidFill>
              </a:rPr>
              <a:t>ريشه</a:t>
            </a:r>
            <a:r>
              <a:rPr lang="ar-EG" sz="4000" b="1" dirty="0" err="1" smtClean="0"/>
              <a:t> </a:t>
            </a:r>
            <a:r>
              <a:rPr lang="ar-EG" sz="4000" b="1" dirty="0" err="1" smtClean="0">
                <a:solidFill>
                  <a:srgbClr val="0070C0"/>
                </a:solidFill>
              </a:rPr>
              <a:t>»</a:t>
            </a:r>
            <a:r>
              <a:rPr lang="ar-EG" sz="4000" b="1" dirty="0" err="1" smtClean="0"/>
              <a:t>.</a:t>
            </a:r>
            <a:endParaRPr lang="en-US" sz="4000" dirty="0"/>
          </a:p>
        </p:txBody>
      </p:sp>
    </p:spTree>
    <p:extLst>
      <p:ext uri="{BB962C8B-B14F-4D97-AF65-F5344CB8AC3E}">
        <p14:creationId xmlns:p14="http://schemas.microsoft.com/office/powerpoint/2010/main" xmlns="" val="130018996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عنصر نائب لرقم الشريحة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68BA5613-1BB2-4168-9E83-1939F6AB8277}" type="slidenum">
              <a:rPr lang="en-US" smtClean="0"/>
              <a:pPr>
                <a:defRPr/>
              </a:pPr>
              <a:t>71</a:t>
            </a:fld>
            <a:endParaRPr lang="en-US"/>
          </a:p>
        </p:txBody>
      </p:sp>
      <p:sp>
        <p:nvSpPr>
          <p:cNvPr id="2" name="عنوان 1"/>
          <p:cNvSpPr>
            <a:spLocks noGrp="1"/>
          </p:cNvSpPr>
          <p:nvPr>
            <p:ph type="title" idx="4294967295"/>
          </p:nvPr>
        </p:nvSpPr>
        <p:spPr>
          <a:xfrm>
            <a:off x="0" y="0"/>
            <a:ext cx="9410700" cy="1371600"/>
          </a:xfrm>
        </p:spPr>
        <p:txBody>
          <a:bodyPr/>
          <a:lstStyle/>
          <a:p>
            <a:r>
              <a:rPr lang="ar-EG" b="1" dirty="0" smtClean="0"/>
              <a:t>خلاصةٌ عن الرُّومانسيَّةِ : </a:t>
            </a:r>
            <a:endParaRPr lang="en-US" b="1" dirty="0"/>
          </a:p>
        </p:txBody>
      </p:sp>
      <p:sp>
        <p:nvSpPr>
          <p:cNvPr id="3" name="عنصر نائب للمحتوى 2"/>
          <p:cNvSpPr>
            <a:spLocks noGrp="1"/>
          </p:cNvSpPr>
          <p:nvPr>
            <p:ph idx="4294967295"/>
          </p:nvPr>
        </p:nvSpPr>
        <p:spPr>
          <a:xfrm>
            <a:off x="0" y="1371600"/>
            <a:ext cx="9410700" cy="4953000"/>
          </a:xfrm>
        </p:spPr>
        <p:txBody>
          <a:bodyPr/>
          <a:lstStyle/>
          <a:p>
            <a:r>
              <a:rPr lang="ar-EG" sz="3600" b="1" u="sng" dirty="0" smtClean="0">
                <a:solidFill>
                  <a:srgbClr val="C00000"/>
                </a:solidFill>
              </a:rPr>
              <a:t>س </a:t>
            </a:r>
            <a:r>
              <a:rPr lang="ar-SA" sz="3600" b="1" u="sng" dirty="0" smtClean="0">
                <a:solidFill>
                  <a:srgbClr val="C00000"/>
                </a:solidFill>
              </a:rPr>
              <a:t>- </a:t>
            </a:r>
            <a:r>
              <a:rPr lang="ar-EG" sz="3600" b="1" u="sng" dirty="0" smtClean="0">
                <a:solidFill>
                  <a:srgbClr val="C00000"/>
                </a:solidFill>
              </a:rPr>
              <a:t>قَدِّم (</a:t>
            </a:r>
            <a:r>
              <a:rPr lang="ar-SA" sz="3600" b="1" u="sng" dirty="0" smtClean="0">
                <a:solidFill>
                  <a:srgbClr val="C00000"/>
                </a:solidFill>
              </a:rPr>
              <a:t> </a:t>
            </a:r>
            <a:r>
              <a:rPr lang="ar-EG" sz="3600" b="1" u="sng" dirty="0" smtClean="0">
                <a:solidFill>
                  <a:srgbClr val="C00000"/>
                </a:solidFill>
              </a:rPr>
              <a:t>قدِّمي</a:t>
            </a:r>
            <a:r>
              <a:rPr lang="ar-SA" sz="3600" b="1" u="sng" dirty="0" smtClean="0">
                <a:solidFill>
                  <a:srgbClr val="C00000"/>
                </a:solidFill>
              </a:rPr>
              <a:t> </a:t>
            </a:r>
            <a:r>
              <a:rPr lang="ar-EG" sz="3600" b="1" u="sng" dirty="0" smtClean="0">
                <a:solidFill>
                  <a:srgbClr val="C00000"/>
                </a:solidFill>
              </a:rPr>
              <a:t>) خلاصةً عن الرُّومانسيَّة بجملةِ</a:t>
            </a:r>
            <a:r>
              <a:rPr lang="ar-SA" sz="3600" b="1" u="sng" dirty="0" smtClean="0">
                <a:solidFill>
                  <a:srgbClr val="C00000"/>
                </a:solidFill>
              </a:rPr>
              <a:t> أبعادِها ؟</a:t>
            </a:r>
            <a:r>
              <a:rPr lang="ar-EG" sz="3600" b="1" dirty="0" smtClean="0">
                <a:solidFill>
                  <a:srgbClr val="C00000"/>
                </a:solidFill>
              </a:rPr>
              <a:t> </a:t>
            </a:r>
          </a:p>
          <a:p>
            <a:r>
              <a:rPr lang="ar-EG" sz="3600" b="1" dirty="0" smtClean="0"/>
              <a:t>ج – </a:t>
            </a:r>
            <a:r>
              <a:rPr lang="ar-EG" sz="3600" b="1" dirty="0" smtClean="0">
                <a:solidFill>
                  <a:schemeClr val="accent4">
                    <a:lumMod val="50000"/>
                  </a:schemeClr>
                </a:solidFill>
              </a:rPr>
              <a:t>يقولُ أنصار الرُّومانسيَّةِ عن مذهبهم الرُّومانسيِّ : إنَّهُ يهدفُ إلى سبرِ أغوارِ النَّفسِ البشريَّةِ ، وإبراز ما تعجُّ به من عواطف ومشاعر وأخيلة</a:t>
            </a:r>
            <a:r>
              <a:rPr lang="ar-SA" sz="3600" b="1" dirty="0" smtClean="0">
                <a:solidFill>
                  <a:schemeClr val="accent4">
                    <a:lumMod val="50000"/>
                  </a:schemeClr>
                </a:solidFill>
              </a:rPr>
              <a:t> </a:t>
            </a:r>
            <a:r>
              <a:rPr lang="ar-EG" sz="3600" b="1" dirty="0" smtClean="0">
                <a:solidFill>
                  <a:schemeClr val="accent4">
                    <a:lumMod val="50000"/>
                  </a:schemeClr>
                </a:solidFill>
              </a:rPr>
              <a:t>؛ للتَّعبيرِ عن عواطفِ الحزن والكآبةِ والألم والأملِ</a:t>
            </a:r>
            <a:r>
              <a:rPr lang="ar-SA" sz="3600" b="1" dirty="0">
                <a:solidFill>
                  <a:schemeClr val="accent4">
                    <a:lumMod val="50000"/>
                  </a:schemeClr>
                </a:solidFill>
              </a:rPr>
              <a:t> </a:t>
            </a:r>
            <a:r>
              <a:rPr lang="ar-EG" sz="3600" b="1" dirty="0" smtClean="0">
                <a:solidFill>
                  <a:schemeClr val="accent4">
                    <a:lumMod val="50000"/>
                  </a:schemeClr>
                </a:solidFill>
              </a:rPr>
              <a:t>، ومن خلالِ العفويَّةِ الخاليةِ من تأنُّقِ الأسلوبِ </a:t>
            </a:r>
            <a:r>
              <a:rPr lang="ar-SA" sz="3600" b="1" dirty="0" smtClean="0">
                <a:solidFill>
                  <a:schemeClr val="accent4">
                    <a:lumMod val="50000"/>
                  </a:schemeClr>
                </a:solidFill>
              </a:rPr>
              <a:t>، </a:t>
            </a:r>
            <a:r>
              <a:rPr lang="ar-EG" sz="3600" b="1" dirty="0" smtClean="0">
                <a:solidFill>
                  <a:schemeClr val="accent4">
                    <a:lumMod val="50000"/>
                  </a:schemeClr>
                </a:solidFill>
              </a:rPr>
              <a:t>وجزالةِ الَّلفظِ </a:t>
            </a:r>
            <a:r>
              <a:rPr lang="ar-SA" sz="3600" b="1" dirty="0" smtClean="0">
                <a:solidFill>
                  <a:schemeClr val="accent4">
                    <a:lumMod val="50000"/>
                  </a:schemeClr>
                </a:solidFill>
              </a:rPr>
              <a:t>، </a:t>
            </a:r>
            <a:r>
              <a:rPr lang="ar-EG" sz="3600" b="1" dirty="0" smtClean="0">
                <a:solidFill>
                  <a:schemeClr val="accent4">
                    <a:lumMod val="50000"/>
                  </a:schemeClr>
                </a:solidFill>
              </a:rPr>
              <a:t>ودقَّةِ التَّراكيب الُّلُغويَّةِ، مع الاهتمامِ بالطَّبيعةِ وضرورةِ الرُّجوع إليها، وفصل الأخلاقِ عن الأدب</a:t>
            </a:r>
            <a:r>
              <a:rPr lang="ar-SA" sz="3600" b="1" dirty="0" smtClean="0">
                <a:solidFill>
                  <a:schemeClr val="accent4">
                    <a:lumMod val="50000"/>
                  </a:schemeClr>
                </a:solidFill>
              </a:rPr>
              <a:t> </a:t>
            </a:r>
            <a:r>
              <a:rPr lang="ar-EG" sz="3600" b="1" dirty="0" smtClean="0">
                <a:solidFill>
                  <a:schemeClr val="accent4">
                    <a:lumMod val="50000"/>
                  </a:schemeClr>
                </a:solidFill>
              </a:rPr>
              <a:t>، والاهتمام بالآداب </a:t>
            </a:r>
            <a:r>
              <a:rPr lang="ar-EG" sz="3600" b="1" dirty="0" err="1" smtClean="0">
                <a:solidFill>
                  <a:schemeClr val="accent4">
                    <a:lumMod val="50000"/>
                  </a:schemeClr>
                </a:solidFill>
              </a:rPr>
              <a:t>الشَّعبيَّةِ</a:t>
            </a:r>
            <a:r>
              <a:rPr lang="ar-EG" sz="3600" b="1" dirty="0" err="1" smtClean="0"/>
              <a:t>.</a:t>
            </a:r>
            <a:r>
              <a:rPr lang="ar-EG" sz="3600" b="1" dirty="0" smtClean="0"/>
              <a:t> </a:t>
            </a:r>
          </a:p>
          <a:p>
            <a:r>
              <a:rPr lang="ar-EG" b="1" dirty="0" smtClean="0"/>
              <a:t> </a:t>
            </a:r>
            <a:endParaRPr lang="en-US" b="1" dirty="0"/>
          </a:p>
        </p:txBody>
      </p:sp>
    </p:spTree>
    <p:extLst>
      <p:ext uri="{BB962C8B-B14F-4D97-AF65-F5344CB8AC3E}">
        <p14:creationId xmlns:p14="http://schemas.microsoft.com/office/powerpoint/2010/main" xmlns="" val="88527469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8" name="Slide Number Placeholder 3"/>
          <p:cNvSpPr>
            <a:spLocks noGrp="1"/>
          </p:cNvSpPr>
          <p:nvPr>
            <p:ph type="sldNum" sz="quarter" idx="10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DA716096-D862-4E14-B2B4-594EBEB36BAD}" type="slidenum">
              <a:rPr lang="en-US" smtClean="0"/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72</a:t>
            </a:fld>
            <a:endParaRPr lang="en-US" smtClean="0"/>
          </a:p>
        </p:txBody>
      </p:sp>
      <p:sp>
        <p:nvSpPr>
          <p:cNvPr id="6146" name="Title 4"/>
          <p:cNvSpPr>
            <a:spLocks noGrp="1"/>
          </p:cNvSpPr>
          <p:nvPr>
            <p:ph type="ctrTitle" idx="4294967295"/>
          </p:nvPr>
        </p:nvSpPr>
        <p:spPr>
          <a:xfrm>
            <a:off x="0" y="2187575"/>
            <a:ext cx="8420100" cy="1470025"/>
          </a:xfrm>
        </p:spPr>
        <p:txBody>
          <a:bodyPr/>
          <a:lstStyle/>
          <a:p>
            <a:pPr algn="r" eaLnBrk="1" hangingPunct="1"/>
            <a:r>
              <a:rPr lang="ar-EG" sz="5400" b="1" dirty="0" smtClean="0">
                <a:solidFill>
                  <a:srgbClr val="002060"/>
                </a:solidFill>
              </a:rPr>
              <a:t>                  </a:t>
            </a:r>
            <a:br>
              <a:rPr lang="ar-EG" sz="5400" b="1" dirty="0" smtClean="0">
                <a:solidFill>
                  <a:srgbClr val="002060"/>
                </a:solidFill>
              </a:rPr>
            </a:br>
            <a:r>
              <a:rPr lang="ar-EG" sz="5400" b="1" dirty="0">
                <a:solidFill>
                  <a:srgbClr val="002060"/>
                </a:solidFill>
              </a:rPr>
              <a:t> </a:t>
            </a:r>
            <a:r>
              <a:rPr lang="ar-EG" sz="5400" b="1" dirty="0" smtClean="0">
                <a:solidFill>
                  <a:srgbClr val="002060"/>
                </a:solidFill>
              </a:rPr>
              <a:t>           </a:t>
            </a:r>
            <a:r>
              <a:rPr lang="ar-EG" sz="5400" b="1" dirty="0" smtClean="0">
                <a:solidFill>
                  <a:srgbClr val="C00000"/>
                </a:solidFill>
              </a:rPr>
              <a:t> </a:t>
            </a:r>
            <a:r>
              <a:rPr lang="ar-EG" sz="9600" b="1" dirty="0" smtClean="0">
                <a:solidFill>
                  <a:srgbClr val="C00000"/>
                </a:solidFill>
              </a:rPr>
              <a:t>الواقِعِيَّةُ</a:t>
            </a:r>
            <a:r>
              <a:rPr lang="ar-EG" sz="5400" b="1" dirty="0" smtClean="0">
                <a:solidFill>
                  <a:srgbClr val="C00000"/>
                </a:solidFill>
                <a:cs typeface="Arial" pitchFamily="34" charset="0"/>
              </a:rPr>
              <a:t>               </a:t>
            </a:r>
            <a:endParaRPr lang="en-US" sz="5400" b="1" dirty="0" smtClean="0">
              <a:solidFill>
                <a:srgbClr val="C00000"/>
              </a:solidFill>
              <a:cs typeface="Arial" pitchFamily="34" charset="0"/>
            </a:endParaRPr>
          </a:p>
        </p:txBody>
      </p:sp>
      <p:sp>
        <p:nvSpPr>
          <p:cNvPr id="6" name="Subtitle 5"/>
          <p:cNvSpPr>
            <a:spLocks noGrp="1"/>
          </p:cNvSpPr>
          <p:nvPr>
            <p:ph type="subTitle" idx="4294967295"/>
          </p:nvPr>
        </p:nvSpPr>
        <p:spPr>
          <a:xfrm>
            <a:off x="0" y="3581400"/>
            <a:ext cx="9906000" cy="2743200"/>
          </a:xfrm>
        </p:spPr>
        <p:txBody>
          <a:bodyPr rtlCol="0">
            <a:normAutofit lnSpcReduction="10000"/>
          </a:bodyPr>
          <a:lstStyle/>
          <a:p>
            <a:pPr eaLnBrk="1" fontAlgn="auto" hangingPunct="1">
              <a:spcAft>
                <a:spcPts val="0"/>
              </a:spcAft>
              <a:buFont typeface="Arial" pitchFamily="34" charset="0"/>
              <a:buChar char="•"/>
              <a:defRPr/>
            </a:pPr>
            <a:endParaRPr lang="ar-EG" sz="8000" b="1" dirty="0" smtClean="0">
              <a:solidFill>
                <a:schemeClr val="tx2">
                  <a:lumMod val="75000"/>
                </a:schemeClr>
              </a:solidFill>
              <a:cs typeface="Arial" pitchFamily="34" charset="0"/>
            </a:endParaRPr>
          </a:p>
          <a:p>
            <a:pPr eaLnBrk="1" fontAlgn="auto" hangingPunct="1">
              <a:spcAft>
                <a:spcPts val="0"/>
              </a:spcAft>
              <a:buFont typeface="Arial" pitchFamily="34" charset="0"/>
              <a:buChar char="•"/>
              <a:defRPr/>
            </a:pPr>
            <a:r>
              <a:rPr lang="ar-EG" sz="8000" b="1" dirty="0" smtClean="0">
                <a:solidFill>
                  <a:schemeClr val="tx2">
                    <a:lumMod val="75000"/>
                  </a:schemeClr>
                </a:solidFill>
                <a:cs typeface="Arial" pitchFamily="34" charset="0"/>
              </a:rPr>
              <a:t>الواقعيَّة</a:t>
            </a:r>
            <a:r>
              <a:rPr lang="ar-SA" sz="8000" b="1" dirty="0" smtClean="0">
                <a:solidFill>
                  <a:schemeClr val="tx2">
                    <a:lumMod val="75000"/>
                  </a:schemeClr>
                </a:solidFill>
                <a:cs typeface="Arial" pitchFamily="34" charset="0"/>
              </a:rPr>
              <a:t>ُ</a:t>
            </a:r>
            <a:r>
              <a:rPr lang="ar-EG" sz="8000" b="1" dirty="0" smtClean="0">
                <a:solidFill>
                  <a:schemeClr val="tx2">
                    <a:lumMod val="75000"/>
                  </a:schemeClr>
                </a:solidFill>
                <a:cs typeface="Arial" pitchFamily="34" charset="0"/>
              </a:rPr>
              <a:t> </a:t>
            </a:r>
            <a:r>
              <a:rPr lang="ar-EG" sz="8000" b="1" dirty="0">
                <a:solidFill>
                  <a:schemeClr val="tx2">
                    <a:lumMod val="75000"/>
                  </a:schemeClr>
                </a:solidFill>
                <a:cs typeface="Arial" pitchFamily="34" charset="0"/>
              </a:rPr>
              <a:t>بين </a:t>
            </a:r>
            <a:r>
              <a:rPr lang="ar-EG" sz="8000" b="1" dirty="0" smtClean="0">
                <a:solidFill>
                  <a:schemeClr val="tx2">
                    <a:lumMod val="75000"/>
                  </a:schemeClr>
                </a:solidFill>
                <a:cs typeface="Arial" pitchFamily="34" charset="0"/>
              </a:rPr>
              <a:t>النَّشأةِ </a:t>
            </a:r>
            <a:r>
              <a:rPr lang="ar-EG" sz="8000" b="1" dirty="0">
                <a:solidFill>
                  <a:schemeClr val="tx2">
                    <a:lumMod val="75000"/>
                  </a:schemeClr>
                </a:solidFill>
                <a:cs typeface="Arial" pitchFamily="34" charset="0"/>
              </a:rPr>
              <a:t>والتَّطوُّرِ</a:t>
            </a:r>
            <a:endParaRPr lang="en-US" sz="8000" b="1" dirty="0" smtClean="0">
              <a:solidFill>
                <a:schemeClr val="tx1">
                  <a:lumMod val="85000"/>
                  <a:lumOff val="15000"/>
                </a:schemeClr>
              </a:solidFill>
              <a:cs typeface="+mn-cs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40A750BC-24E8-49BB-9E31-DF82424DA4E4}" type="slidenum">
              <a:rPr lang="en-US" smtClean="0"/>
              <a:pPr>
                <a:defRPr/>
              </a:pPr>
              <a:t>73</a:t>
            </a:fld>
            <a:endParaRPr lang="en-US"/>
          </a:p>
        </p:txBody>
      </p:sp>
      <p:sp>
        <p:nvSpPr>
          <p:cNvPr id="7" name="Title 6"/>
          <p:cNvSpPr>
            <a:spLocks noGrp="1"/>
          </p:cNvSpPr>
          <p:nvPr>
            <p:ph type="title" idx="4294967295"/>
          </p:nvPr>
        </p:nvSpPr>
        <p:spPr>
          <a:xfrm>
            <a:off x="0" y="0"/>
            <a:ext cx="9410700" cy="1371600"/>
          </a:xfrm>
        </p:spPr>
        <p:txBody>
          <a:bodyPr/>
          <a:lstStyle/>
          <a:p>
            <a:pPr eaLnBrk="1" hangingPunct="1">
              <a:defRPr/>
            </a:pPr>
            <a:r>
              <a:rPr lang="ar-EG" sz="5400" b="1" dirty="0" smtClean="0">
                <a:solidFill>
                  <a:schemeClr val="tx2">
                    <a:lumMod val="75000"/>
                  </a:schemeClr>
                </a:solidFill>
              </a:rPr>
              <a:t>- الواقعيَّةُ العربيَّةُ بين النَّشأةِ والتَّطوُّرِ : </a:t>
            </a:r>
            <a:endParaRPr lang="en-US" sz="5400" b="1" dirty="0">
              <a:solidFill>
                <a:schemeClr val="tx2">
                  <a:lumMod val="75000"/>
                </a:schemeClr>
              </a:solidFill>
            </a:endParaRPr>
          </a:p>
        </p:txBody>
      </p:sp>
      <p:sp>
        <p:nvSpPr>
          <p:cNvPr id="7171" name="Text Placeholder 5"/>
          <p:cNvSpPr>
            <a:spLocks noGrp="1"/>
          </p:cNvSpPr>
          <p:nvPr>
            <p:ph idx="4294967295"/>
          </p:nvPr>
        </p:nvSpPr>
        <p:spPr>
          <a:xfrm>
            <a:off x="0" y="1371600"/>
            <a:ext cx="9372600" cy="4953000"/>
          </a:xfrm>
        </p:spPr>
        <p:txBody>
          <a:bodyPr/>
          <a:lstStyle/>
          <a:p>
            <a:pPr marL="274320" indent="-274320" eaLnBrk="1" fontAlgn="auto" hangingPunct="1">
              <a:lnSpc>
                <a:spcPct val="90000"/>
              </a:lnSpc>
              <a:spcAft>
                <a:spcPts val="0"/>
              </a:spcAft>
              <a:buClr>
                <a:schemeClr val="accent3"/>
              </a:buClr>
              <a:buNone/>
              <a:defRPr/>
            </a:pPr>
            <a:r>
              <a:rPr lang="ar-EG" sz="4400" b="1" u="sng" dirty="0" smtClean="0">
                <a:solidFill>
                  <a:srgbClr val="C00000"/>
                </a:solidFill>
              </a:rPr>
              <a:t>س – متى ، وكيفَ نشأت</a:t>
            </a:r>
            <a:r>
              <a:rPr lang="ar-SA" sz="4400" b="1" u="sng" dirty="0" smtClean="0">
                <a:solidFill>
                  <a:srgbClr val="C00000"/>
                </a:solidFill>
              </a:rPr>
              <a:t>ِ</a:t>
            </a:r>
            <a:r>
              <a:rPr lang="ar-EG" sz="4400" b="1" u="sng" dirty="0" smtClean="0">
                <a:solidFill>
                  <a:srgbClr val="C00000"/>
                </a:solidFill>
              </a:rPr>
              <a:t> الواقعيَّةُ الغربيَّةُ؟ </a:t>
            </a:r>
          </a:p>
          <a:p>
            <a:pPr marL="274320" indent="-274320" eaLnBrk="1" fontAlgn="auto" hangingPunct="1">
              <a:lnSpc>
                <a:spcPct val="90000"/>
              </a:lnSpc>
              <a:spcAft>
                <a:spcPts val="0"/>
              </a:spcAft>
              <a:buClr>
                <a:schemeClr val="accent3"/>
              </a:buClr>
              <a:defRPr/>
            </a:pPr>
            <a:r>
              <a:rPr lang="ar-EG" sz="5400" b="1" dirty="0" smtClean="0">
                <a:solidFill>
                  <a:schemeClr val="tx1">
                    <a:lumMod val="85000"/>
                    <a:lumOff val="15000"/>
                  </a:schemeClr>
                </a:solidFill>
              </a:rPr>
              <a:t>ج - ن</a:t>
            </a:r>
            <a:r>
              <a:rPr lang="ar-SA" sz="5400" b="1" dirty="0" smtClean="0">
                <a:solidFill>
                  <a:schemeClr val="tx1">
                    <a:lumMod val="85000"/>
                    <a:lumOff val="15000"/>
                  </a:schemeClr>
                </a:solidFill>
              </a:rPr>
              <a:t>َ</a:t>
            </a:r>
            <a:r>
              <a:rPr lang="ar-EG" sz="5400" b="1" dirty="0" smtClean="0">
                <a:solidFill>
                  <a:schemeClr val="tx1">
                    <a:lumMod val="85000"/>
                    <a:lumOff val="15000"/>
                  </a:schemeClr>
                </a:solidFill>
              </a:rPr>
              <a:t>ش</a:t>
            </a:r>
            <a:r>
              <a:rPr lang="ar-SA" sz="5400" b="1" dirty="0" smtClean="0">
                <a:solidFill>
                  <a:schemeClr val="tx1">
                    <a:lumMod val="85000"/>
                    <a:lumOff val="15000"/>
                  </a:schemeClr>
                </a:solidFill>
              </a:rPr>
              <a:t>َ</a:t>
            </a:r>
            <a:r>
              <a:rPr lang="ar-EG" sz="5400" b="1" dirty="0" smtClean="0">
                <a:solidFill>
                  <a:schemeClr val="tx1">
                    <a:lumMod val="85000"/>
                    <a:lumOff val="15000"/>
                  </a:schemeClr>
                </a:solidFill>
              </a:rPr>
              <a:t>أت</a:t>
            </a:r>
            <a:r>
              <a:rPr lang="ar-SA" sz="5400" b="1" dirty="0" smtClean="0">
                <a:solidFill>
                  <a:schemeClr val="tx1">
                    <a:lumMod val="85000"/>
                    <a:lumOff val="15000"/>
                  </a:schemeClr>
                </a:solidFill>
              </a:rPr>
              <a:t>ِ</a:t>
            </a:r>
            <a:r>
              <a:rPr lang="ar-EG" sz="5400" b="1" dirty="0" smtClean="0">
                <a:solidFill>
                  <a:schemeClr val="tx1">
                    <a:lumMod val="85000"/>
                    <a:lumOff val="15000"/>
                  </a:schemeClr>
                </a:solidFill>
              </a:rPr>
              <a:t> </a:t>
            </a:r>
            <a:r>
              <a:rPr lang="ar-EG" sz="5400" b="1" dirty="0">
                <a:solidFill>
                  <a:schemeClr val="tx1">
                    <a:lumMod val="85000"/>
                    <a:lumOff val="15000"/>
                  </a:schemeClr>
                </a:solidFill>
              </a:rPr>
              <a:t>الواقعيَّةُ الغربيَّةُ </a:t>
            </a:r>
            <a:r>
              <a:rPr lang="ar-EG" sz="5400" b="1" dirty="0" smtClean="0">
                <a:solidFill>
                  <a:schemeClr val="tx1">
                    <a:lumMod val="85000"/>
                    <a:lumOff val="15000"/>
                  </a:schemeClr>
                </a:solidFill>
              </a:rPr>
              <a:t>في النِّصــــفِ الثَّاني من القرنِ التَّاسعِ عشــــر ، متأثِّرةً بالنَّهضــةِ العلمــــيَّةِ ، والفلسفةِ العقليَّةِ </a:t>
            </a:r>
            <a:r>
              <a:rPr lang="ar-SA" sz="5400" b="1" dirty="0" smtClean="0">
                <a:solidFill>
                  <a:schemeClr val="tx1">
                    <a:lumMod val="85000"/>
                    <a:lumOff val="15000"/>
                  </a:schemeClr>
                </a:solidFill>
              </a:rPr>
              <a:t>؛</a:t>
            </a:r>
            <a:r>
              <a:rPr lang="ar-EG" sz="5400" b="1" dirty="0" smtClean="0">
                <a:solidFill>
                  <a:schemeClr val="tx1">
                    <a:lumMod val="85000"/>
                    <a:lumOff val="15000"/>
                  </a:schemeClr>
                </a:solidFill>
              </a:rPr>
              <a:t> ونتيجةً للمبالغاتِ الخياليَّةِ والعاطفيَّةِ الَّتي اِن</a:t>
            </a:r>
            <a:r>
              <a:rPr lang="ar-SA" sz="5400" b="1" dirty="0" smtClean="0">
                <a:solidFill>
                  <a:schemeClr val="tx1">
                    <a:lumMod val="85000"/>
                    <a:lumOff val="15000"/>
                  </a:schemeClr>
                </a:solidFill>
              </a:rPr>
              <a:t>ْ</a:t>
            </a:r>
            <a:r>
              <a:rPr lang="ar-EG" sz="5400" b="1" dirty="0" smtClean="0">
                <a:solidFill>
                  <a:schemeClr val="tx1">
                    <a:lumMod val="85000"/>
                    <a:lumOff val="15000"/>
                  </a:schemeClr>
                </a:solidFill>
              </a:rPr>
              <a:t>غ</a:t>
            </a:r>
            <a:r>
              <a:rPr lang="ar-SA" sz="5400" b="1" dirty="0" smtClean="0">
                <a:solidFill>
                  <a:schemeClr val="tx1">
                    <a:lumMod val="85000"/>
                    <a:lumOff val="15000"/>
                  </a:schemeClr>
                </a:solidFill>
              </a:rPr>
              <a:t>َ</a:t>
            </a:r>
            <a:r>
              <a:rPr lang="ar-EG" sz="5400" b="1" dirty="0" smtClean="0">
                <a:solidFill>
                  <a:schemeClr val="tx1">
                    <a:lumMod val="85000"/>
                    <a:lumOff val="15000"/>
                  </a:schemeClr>
                </a:solidFill>
              </a:rPr>
              <a:t>م</a:t>
            </a:r>
            <a:r>
              <a:rPr lang="ar-SA" sz="5400" b="1" dirty="0" smtClean="0">
                <a:solidFill>
                  <a:schemeClr val="tx1">
                    <a:lumMod val="85000"/>
                    <a:lumOff val="15000"/>
                  </a:schemeClr>
                </a:solidFill>
              </a:rPr>
              <a:t>َ</a:t>
            </a:r>
            <a:r>
              <a:rPr lang="ar-EG" sz="5400" b="1" dirty="0" smtClean="0">
                <a:solidFill>
                  <a:schemeClr val="tx1">
                    <a:lumMod val="85000"/>
                    <a:lumOff val="15000"/>
                  </a:schemeClr>
                </a:solidFill>
              </a:rPr>
              <a:t>س</a:t>
            </a:r>
            <a:r>
              <a:rPr lang="ar-SA" sz="5400" b="1" dirty="0" smtClean="0">
                <a:solidFill>
                  <a:schemeClr val="tx1">
                    <a:lumMod val="85000"/>
                    <a:lumOff val="15000"/>
                  </a:schemeClr>
                </a:solidFill>
              </a:rPr>
              <a:t>َ</a:t>
            </a:r>
            <a:r>
              <a:rPr lang="ar-EG" sz="5400" b="1" dirty="0" smtClean="0">
                <a:solidFill>
                  <a:schemeClr val="tx1">
                    <a:lumMod val="85000"/>
                    <a:lumOff val="15000"/>
                  </a:schemeClr>
                </a:solidFill>
              </a:rPr>
              <a:t>ت</a:t>
            </a:r>
            <a:r>
              <a:rPr lang="ar-SA" sz="5400" b="1" dirty="0" smtClean="0">
                <a:solidFill>
                  <a:schemeClr val="tx1">
                    <a:lumMod val="85000"/>
                    <a:lumOff val="15000"/>
                  </a:schemeClr>
                </a:solidFill>
              </a:rPr>
              <a:t>ْ</a:t>
            </a:r>
            <a:r>
              <a:rPr lang="ar-EG" sz="5400" b="1" dirty="0" smtClean="0">
                <a:solidFill>
                  <a:schemeClr val="tx1">
                    <a:lumMod val="85000"/>
                    <a:lumOff val="15000"/>
                  </a:schemeClr>
                </a:solidFill>
              </a:rPr>
              <a:t> فيها الرُّومانسيَّةُ .</a:t>
            </a:r>
            <a:r>
              <a:rPr lang="ar-EG" sz="4400" b="1" dirty="0" smtClean="0">
                <a:solidFill>
                  <a:schemeClr val="tx1">
                    <a:lumMod val="85000"/>
                    <a:lumOff val="15000"/>
                  </a:schemeClr>
                </a:solidFill>
              </a:rPr>
              <a:t>  </a:t>
            </a:r>
            <a:endParaRPr lang="en-US" sz="4400" b="1" dirty="0" smtClean="0">
              <a:solidFill>
                <a:schemeClr val="tx1">
                  <a:lumMod val="85000"/>
                  <a:lumOff val="15000"/>
                </a:schemeClr>
              </a:solidFill>
            </a:endParaRPr>
          </a:p>
        </p:txBody>
      </p:sp>
    </p:spTree>
  </p:cSld>
  <p:clrMapOvr>
    <a:masterClrMapping/>
  </p:clrMapOvr>
</p:sld>
</file>

<file path=ppt/slides/slide7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6" name="Slide Number Placeholder 3"/>
          <p:cNvSpPr>
            <a:spLocks noGrp="1"/>
          </p:cNvSpPr>
          <p:nvPr>
            <p:ph type="sldNum" sz="quarter" idx="10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D73510CB-DC0E-4C0D-B904-D83330017455}" type="slidenum">
              <a:rPr lang="en-US" smtClean="0"/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74</a:t>
            </a:fld>
            <a:endParaRPr lang="en-US" smtClean="0"/>
          </a:p>
        </p:txBody>
      </p:sp>
      <p:sp>
        <p:nvSpPr>
          <p:cNvPr id="8194" name="Title 1"/>
          <p:cNvSpPr>
            <a:spLocks noGrp="1"/>
          </p:cNvSpPr>
          <p:nvPr>
            <p:ph type="title" idx="4294967295"/>
          </p:nvPr>
        </p:nvSpPr>
        <p:spPr>
          <a:xfrm>
            <a:off x="0" y="0"/>
            <a:ext cx="9372600" cy="1371600"/>
          </a:xfrm>
        </p:spPr>
        <p:txBody>
          <a:bodyPr/>
          <a:lstStyle/>
          <a:p>
            <a:pPr eaLnBrk="1" hangingPunct="1">
              <a:defRPr/>
            </a:pPr>
            <a:r>
              <a:rPr lang="ar-EG" sz="5400" b="1" dirty="0" smtClean="0">
                <a:solidFill>
                  <a:schemeClr val="tx2">
                    <a:lumMod val="75000"/>
                  </a:schemeClr>
                </a:solidFill>
              </a:rPr>
              <a:t>- دعوة الواقعيَّةِ : </a:t>
            </a:r>
            <a:r>
              <a:rPr lang="ar-SA" sz="5400" b="1" dirty="0" smtClean="0">
                <a:solidFill>
                  <a:schemeClr val="tx2">
                    <a:lumMod val="75000"/>
                  </a:schemeClr>
                </a:solidFill>
              </a:rPr>
              <a:t> </a:t>
            </a:r>
            <a:endParaRPr lang="en-US" sz="5400" b="1" dirty="0" smtClean="0">
              <a:solidFill>
                <a:schemeClr val="tx2">
                  <a:lumMod val="75000"/>
                </a:schemeClr>
              </a:solidFill>
            </a:endParaRPr>
          </a:p>
        </p:txBody>
      </p:sp>
      <p:sp>
        <p:nvSpPr>
          <p:cNvPr id="8195" name="Content Placeholder 2"/>
          <p:cNvSpPr>
            <a:spLocks noGrp="1"/>
          </p:cNvSpPr>
          <p:nvPr>
            <p:ph idx="4294967295"/>
          </p:nvPr>
        </p:nvSpPr>
        <p:spPr>
          <a:xfrm>
            <a:off x="0" y="1371600"/>
            <a:ext cx="9448800" cy="4953000"/>
          </a:xfrm>
        </p:spPr>
        <p:txBody>
          <a:bodyPr/>
          <a:lstStyle/>
          <a:p>
            <a:pPr eaLnBrk="1" hangingPunct="1">
              <a:buNone/>
            </a:pPr>
            <a:r>
              <a:rPr lang="ar-EG" sz="4400" b="1" u="sng" dirty="0" smtClean="0">
                <a:solidFill>
                  <a:srgbClr val="C00000"/>
                </a:solidFill>
                <a:cs typeface="Arial" pitchFamily="34" charset="0"/>
              </a:rPr>
              <a:t>س – ما الَّذي دعت إليه الواقعيَّةُ ؟ </a:t>
            </a:r>
          </a:p>
          <a:p>
            <a:pPr eaLnBrk="1" hangingPunct="1">
              <a:buNone/>
            </a:pPr>
            <a:r>
              <a:rPr lang="ar-EG" sz="6000" b="1" dirty="0" smtClean="0">
                <a:cs typeface="Arial" pitchFamily="34" charset="0"/>
              </a:rPr>
              <a:t>ج – راحتِ الواقعيَّةُ تدعو إلى الإبداعِ الأدبيِّ بتصوير</a:t>
            </a:r>
            <a:r>
              <a:rPr lang="ar-SA" sz="6000" b="1" dirty="0" smtClean="0">
                <a:cs typeface="Arial" pitchFamily="34" charset="0"/>
              </a:rPr>
              <a:t>ِ</a:t>
            </a:r>
            <a:r>
              <a:rPr lang="ar-EG" sz="6000" b="1" dirty="0" smtClean="0">
                <a:cs typeface="Arial" pitchFamily="34" charset="0"/>
              </a:rPr>
              <a:t> الأشياءِ ( الم</a:t>
            </a:r>
            <a:r>
              <a:rPr lang="ar-SA" sz="6000" b="1" dirty="0" smtClean="0">
                <a:cs typeface="Arial" pitchFamily="34" charset="0"/>
              </a:rPr>
              <a:t>ُ</a:t>
            </a:r>
            <a:r>
              <a:rPr lang="ar-EG" sz="6000" b="1" dirty="0" smtClean="0">
                <a:cs typeface="Arial" pitchFamily="34" charset="0"/>
              </a:rPr>
              <a:t>د</a:t>
            </a:r>
            <a:r>
              <a:rPr lang="ar-SA" sz="6000" b="1" dirty="0" smtClean="0">
                <a:cs typeface="Arial" pitchFamily="34" charset="0"/>
              </a:rPr>
              <a:t>ْ</a:t>
            </a:r>
            <a:r>
              <a:rPr lang="ar-EG" sz="6000" b="1" dirty="0" smtClean="0">
                <a:cs typeface="Arial" pitchFamily="34" charset="0"/>
              </a:rPr>
              <a:t>ر</a:t>
            </a:r>
            <a:r>
              <a:rPr lang="ar-SA" sz="6000" b="1" dirty="0" smtClean="0">
                <a:cs typeface="Arial" pitchFamily="34" charset="0"/>
              </a:rPr>
              <a:t>َ</a:t>
            </a:r>
            <a:r>
              <a:rPr lang="ar-EG" sz="6000" b="1" dirty="0" smtClean="0">
                <a:cs typeface="Arial" pitchFamily="34" charset="0"/>
              </a:rPr>
              <a:t>ك</a:t>
            </a:r>
            <a:r>
              <a:rPr lang="ar-SA" sz="6000" b="1" dirty="0" smtClean="0">
                <a:cs typeface="Arial" pitchFamily="34" charset="0"/>
              </a:rPr>
              <a:t>َ</a:t>
            </a:r>
            <a:r>
              <a:rPr lang="ar-EG" sz="6000" b="1" dirty="0" smtClean="0">
                <a:cs typeface="Arial" pitchFamily="34" charset="0"/>
              </a:rPr>
              <a:t>ات</a:t>
            </a:r>
            <a:r>
              <a:rPr lang="ar-SA" sz="6000" b="1" dirty="0" smtClean="0">
                <a:cs typeface="Arial" pitchFamily="34" charset="0"/>
              </a:rPr>
              <a:t>ِ</a:t>
            </a:r>
            <a:r>
              <a:rPr lang="ar-EG" sz="6000" b="1" dirty="0" smtClean="0">
                <a:cs typeface="Arial" pitchFamily="34" charset="0"/>
              </a:rPr>
              <a:t> ) الخارجةِ عن نطاقِ الذَّاتِ ، والثَّورة</a:t>
            </a:r>
            <a:r>
              <a:rPr lang="ar-SA" sz="6000" b="1" dirty="0" smtClean="0">
                <a:cs typeface="Arial" pitchFamily="34" charset="0"/>
              </a:rPr>
              <a:t>ِ</a:t>
            </a:r>
            <a:r>
              <a:rPr lang="ar-EG" sz="6000" b="1" dirty="0" smtClean="0">
                <a:cs typeface="Arial" pitchFamily="34" charset="0"/>
              </a:rPr>
              <a:t> على شرور</a:t>
            </a:r>
            <a:r>
              <a:rPr lang="ar-SA" sz="6000" b="1" dirty="0" smtClean="0">
                <a:cs typeface="Arial" pitchFamily="34" charset="0"/>
              </a:rPr>
              <a:t>ِ</a:t>
            </a:r>
            <a:r>
              <a:rPr lang="ar-EG" sz="6000" b="1" dirty="0" smtClean="0">
                <a:cs typeface="Arial" pitchFamily="34" charset="0"/>
              </a:rPr>
              <a:t> </a:t>
            </a:r>
            <a:r>
              <a:rPr lang="ar-EG" sz="6000" b="1" dirty="0" err="1" smtClean="0">
                <a:cs typeface="Arial" pitchFamily="34" charset="0"/>
              </a:rPr>
              <a:t>الحياةِ .</a:t>
            </a:r>
            <a:r>
              <a:rPr lang="ar-EG" sz="6000" b="1" dirty="0" smtClean="0">
                <a:cs typeface="Arial" pitchFamily="34" charset="0"/>
              </a:rPr>
              <a:t>  </a:t>
            </a:r>
            <a:endParaRPr lang="en-US" sz="6000" b="1" dirty="0" smtClean="0">
              <a:cs typeface="Arial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20" name="Slide Number Placeholder 3"/>
          <p:cNvSpPr>
            <a:spLocks noGrp="1"/>
          </p:cNvSpPr>
          <p:nvPr>
            <p:ph type="sldNum" sz="quarter" idx="10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FC7D6250-DD5F-4026-A59B-44128EE1D9B7}" type="slidenum">
              <a:rPr lang="en-US" smtClean="0"/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75</a:t>
            </a:fld>
            <a:endParaRPr lang="en-US" smtClean="0"/>
          </a:p>
        </p:txBody>
      </p:sp>
      <p:sp>
        <p:nvSpPr>
          <p:cNvPr id="9218" name="Title 1"/>
          <p:cNvSpPr>
            <a:spLocks noGrp="1"/>
          </p:cNvSpPr>
          <p:nvPr>
            <p:ph type="title" idx="4294967295"/>
          </p:nvPr>
        </p:nvSpPr>
        <p:spPr>
          <a:xfrm>
            <a:off x="0" y="0"/>
            <a:ext cx="9410700" cy="1371600"/>
          </a:xfrm>
        </p:spPr>
        <p:txBody>
          <a:bodyPr/>
          <a:lstStyle/>
          <a:p>
            <a:pPr eaLnBrk="1" hangingPunct="1">
              <a:defRPr/>
            </a:pPr>
            <a:endParaRPr lang="en-US" sz="5400" b="1" dirty="0" smtClean="0">
              <a:solidFill>
                <a:schemeClr val="tx2">
                  <a:lumMod val="75000"/>
                </a:schemeClr>
              </a:solidFill>
            </a:endParaRPr>
          </a:p>
        </p:txBody>
      </p:sp>
      <p:sp>
        <p:nvSpPr>
          <p:cNvPr id="9219" name="Content Placeholder 2"/>
          <p:cNvSpPr>
            <a:spLocks noGrp="1"/>
          </p:cNvSpPr>
          <p:nvPr>
            <p:ph idx="4294967295"/>
          </p:nvPr>
        </p:nvSpPr>
        <p:spPr>
          <a:xfrm>
            <a:off x="0" y="1371600"/>
            <a:ext cx="9410700" cy="5029200"/>
          </a:xfrm>
        </p:spPr>
        <p:txBody>
          <a:bodyPr/>
          <a:lstStyle/>
          <a:p>
            <a:pPr eaLnBrk="1" hangingPunct="1">
              <a:buFont typeface="Arial" charset="0"/>
              <a:buNone/>
              <a:defRPr/>
            </a:pPr>
            <a:r>
              <a:rPr lang="ar-EG" sz="3600" b="1" u="sng" dirty="0" smtClean="0">
                <a:solidFill>
                  <a:srgbClr val="C00000"/>
                </a:solidFill>
              </a:rPr>
              <a:t>س – « بدتِ الواقعيَّةُ ثورةً على التَّقليديِّةِ ( الكلاسيكيَّةِ )</a:t>
            </a:r>
            <a:r>
              <a:rPr lang="ar-SA" sz="3600" b="1" u="sng" dirty="0" smtClean="0">
                <a:solidFill>
                  <a:srgbClr val="C00000"/>
                </a:solidFill>
              </a:rPr>
              <a:t> </a:t>
            </a:r>
            <a:r>
              <a:rPr lang="ar-EG" sz="3600" b="1" u="sng" dirty="0" smtClean="0">
                <a:solidFill>
                  <a:srgbClr val="C00000"/>
                </a:solidFill>
              </a:rPr>
              <a:t>من جهةٍ ، وثورةً أخرى على العاطفيَّةِ ( الرُّومانسيَّةِ ) »</a:t>
            </a:r>
            <a:r>
              <a:rPr lang="ar-SA" sz="3600" b="1" u="sng" dirty="0" smtClean="0">
                <a:solidFill>
                  <a:srgbClr val="C00000"/>
                </a:solidFill>
              </a:rPr>
              <a:t> </a:t>
            </a:r>
            <a:r>
              <a:rPr lang="ar-EG" sz="3600" b="1" u="sng" dirty="0" smtClean="0">
                <a:solidFill>
                  <a:srgbClr val="C00000"/>
                </a:solidFill>
              </a:rPr>
              <a:t>، اِشرح ( ا</a:t>
            </a:r>
            <a:r>
              <a:rPr lang="ar-SA" sz="3600" b="1" u="sng" dirty="0" smtClean="0">
                <a:solidFill>
                  <a:srgbClr val="C00000"/>
                </a:solidFill>
              </a:rPr>
              <a:t>ِ</a:t>
            </a:r>
            <a:r>
              <a:rPr lang="ar-EG" sz="3600" b="1" u="sng" dirty="0" smtClean="0">
                <a:solidFill>
                  <a:srgbClr val="C00000"/>
                </a:solidFill>
              </a:rPr>
              <a:t>شرحي ) ذلك في إيجازٍ غيرِ مُخِلٍّ ؟ </a:t>
            </a:r>
          </a:p>
          <a:p>
            <a:pPr eaLnBrk="1" hangingPunct="1">
              <a:buFont typeface="Arial" charset="0"/>
              <a:buNone/>
              <a:defRPr/>
            </a:pPr>
            <a:r>
              <a:rPr lang="ar-EG" b="1" dirty="0" smtClean="0"/>
              <a:t>ج – بالفعلِ كانتِ الواقعيَّةُ ثورةً على كلٍّ من التَّقليديَّةِ « الكلاسيكيَّةِ » والعاطفيَّة « </a:t>
            </a:r>
            <a:r>
              <a:rPr lang="ar-EG" b="1" dirty="0" err="1" smtClean="0"/>
              <a:t>الرُّومانسيَّة </a:t>
            </a:r>
            <a:r>
              <a:rPr lang="ar-EG" b="1" dirty="0" smtClean="0"/>
              <a:t>» حيثُ تُظهرُ أعمالُ الكلاسيكيِّينَ الحياةَ ، على أنَّها أكثرَ منطقيَّةً وترتيبًا </a:t>
            </a:r>
            <a:r>
              <a:rPr lang="ar-SA" b="1" dirty="0" smtClean="0"/>
              <a:t>، </a:t>
            </a:r>
            <a:r>
              <a:rPr lang="ar-EG" b="1" dirty="0" smtClean="0"/>
              <a:t>مِمَّا هيَ عليهِ في الواقعِ، أمَّا أعمالُ « العاطفيِّينَ »  الرُّومانسيِّينَ فتظهرُ الحياةَ على أنَّها أكثرُ إثارةً من النَّاحيةِ </a:t>
            </a:r>
            <a:r>
              <a:rPr lang="ar-EG" b="1" dirty="0" err="1" smtClean="0"/>
              <a:t>العاطفيَّةِ</a:t>
            </a:r>
            <a:r>
              <a:rPr lang="ar-EG" sz="3600" b="1" dirty="0" err="1" smtClean="0"/>
              <a:t>.</a:t>
            </a:r>
            <a:r>
              <a:rPr lang="ar-EG" sz="3600" b="1" dirty="0" smtClean="0"/>
              <a:t> </a:t>
            </a:r>
            <a:endParaRPr lang="en-US" sz="3600" b="1" dirty="0" smtClean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8" name="Slide Number Placeholder 3"/>
          <p:cNvSpPr>
            <a:spLocks noGrp="1"/>
          </p:cNvSpPr>
          <p:nvPr>
            <p:ph type="sldNum" sz="quarter" idx="10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20254BD4-8A29-4BD5-B93A-6D76AFF2D2EA}" type="slidenum">
              <a:rPr lang="en-US" smtClean="0"/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76</a:t>
            </a:fld>
            <a:endParaRPr lang="en-US" smtClean="0"/>
          </a:p>
        </p:txBody>
      </p:sp>
      <p:sp>
        <p:nvSpPr>
          <p:cNvPr id="11266" name="Title 1"/>
          <p:cNvSpPr>
            <a:spLocks noGrp="1"/>
          </p:cNvSpPr>
          <p:nvPr>
            <p:ph type="title" idx="4294967295"/>
          </p:nvPr>
        </p:nvSpPr>
        <p:spPr>
          <a:xfrm>
            <a:off x="0" y="0"/>
            <a:ext cx="9372600" cy="1371600"/>
          </a:xfrm>
        </p:spPr>
        <p:txBody>
          <a:bodyPr/>
          <a:lstStyle/>
          <a:p>
            <a:pPr eaLnBrk="1" hangingPunct="1">
              <a:defRPr/>
            </a:pPr>
            <a:r>
              <a:rPr lang="ar-EG" sz="5400" b="1" dirty="0" smtClean="0">
                <a:solidFill>
                  <a:schemeClr val="tx2">
                    <a:lumMod val="75000"/>
                  </a:schemeClr>
                </a:solidFill>
              </a:rPr>
              <a:t>الواقعيَّةُ مذهبٌ في الفنِّ والأدب : </a:t>
            </a:r>
            <a:endParaRPr lang="en-US" sz="5400" b="1" dirty="0" smtClean="0">
              <a:solidFill>
                <a:schemeClr val="tx2">
                  <a:lumMod val="75000"/>
                </a:schemeClr>
              </a:solidFill>
            </a:endParaRPr>
          </a:p>
        </p:txBody>
      </p:sp>
      <p:sp>
        <p:nvSpPr>
          <p:cNvPr id="11267" name="Content Placeholder 2"/>
          <p:cNvSpPr>
            <a:spLocks noGrp="1"/>
          </p:cNvSpPr>
          <p:nvPr>
            <p:ph idx="4294967295"/>
          </p:nvPr>
        </p:nvSpPr>
        <p:spPr>
          <a:xfrm>
            <a:off x="0" y="1371600"/>
            <a:ext cx="9410700" cy="4953000"/>
          </a:xfrm>
        </p:spPr>
        <p:txBody>
          <a:bodyPr/>
          <a:lstStyle/>
          <a:p>
            <a:pPr eaLnBrk="1" hangingPunct="1"/>
            <a:r>
              <a:rPr lang="ar-EG" sz="3600" b="1" u="sng" dirty="0" smtClean="0">
                <a:solidFill>
                  <a:srgbClr val="C00000"/>
                </a:solidFill>
                <a:cs typeface="Arial" pitchFamily="34" charset="0"/>
              </a:rPr>
              <a:t>س - هل بالفعلِ تمثلُ « الواقعيَّةُ » مذهبًا في الفنِّ والأدبِ ؟ </a:t>
            </a:r>
          </a:p>
          <a:p>
            <a:pPr eaLnBrk="1" hangingPunct="1"/>
            <a:r>
              <a:rPr lang="ar-EG" b="1" dirty="0" smtClean="0">
                <a:cs typeface="Arial" pitchFamily="34" charset="0"/>
              </a:rPr>
              <a:t>ج – نعمٌ ، بالفعلِ تمثِّلُ « الواقعيَّةُ » مذهبًا في الفنِّ والأدبِ </a:t>
            </a:r>
            <a:r>
              <a:rPr lang="ar-EG" b="1" dirty="0" err="1" smtClean="0">
                <a:cs typeface="Arial" pitchFamily="34" charset="0"/>
              </a:rPr>
              <a:t>،</a:t>
            </a:r>
            <a:r>
              <a:rPr lang="ar-EG" b="1" dirty="0" smtClean="0">
                <a:cs typeface="Arial" pitchFamily="34" charset="0"/>
              </a:rPr>
              <a:t> </a:t>
            </a:r>
            <a:r>
              <a:rPr lang="ar-SA" b="1" dirty="0" smtClean="0">
                <a:cs typeface="Arial" pitchFamily="34" charset="0"/>
              </a:rPr>
              <a:t>حيث </a:t>
            </a:r>
            <a:r>
              <a:rPr lang="ar-EG" b="1" dirty="0" smtClean="0">
                <a:cs typeface="Arial" pitchFamily="34" charset="0"/>
              </a:rPr>
              <a:t>يشيرُ إلى محاولةِ الأديبِ </a:t>
            </a:r>
            <a:r>
              <a:rPr lang="ar-SA" b="1" dirty="0" smtClean="0">
                <a:cs typeface="Arial" pitchFamily="34" charset="0"/>
              </a:rPr>
              <a:t>في </a:t>
            </a:r>
            <a:r>
              <a:rPr lang="ar-EG" b="1" dirty="0" smtClean="0">
                <a:cs typeface="Arial" pitchFamily="34" charset="0"/>
              </a:rPr>
              <a:t>تصوير</a:t>
            </a:r>
            <a:r>
              <a:rPr lang="ar-SA" b="1" dirty="0" smtClean="0">
                <a:cs typeface="Arial" pitchFamily="34" charset="0"/>
              </a:rPr>
              <a:t>َ</a:t>
            </a:r>
            <a:r>
              <a:rPr lang="ar-EG" b="1" dirty="0" smtClean="0">
                <a:cs typeface="Arial" pitchFamily="34" charset="0"/>
              </a:rPr>
              <a:t> الحياة</a:t>
            </a:r>
            <a:r>
              <a:rPr lang="ar-SA" b="1" dirty="0" smtClean="0">
                <a:cs typeface="Arial" pitchFamily="34" charset="0"/>
              </a:rPr>
              <a:t>ِ</a:t>
            </a:r>
            <a:r>
              <a:rPr lang="ar-EG" b="1" dirty="0" smtClean="0">
                <a:cs typeface="Arial" pitchFamily="34" charset="0"/>
              </a:rPr>
              <a:t> كما هيَ عليهِ في الواقعِ.</a:t>
            </a:r>
          </a:p>
          <a:p>
            <a:pPr eaLnBrk="1" hangingPunct="1"/>
            <a:r>
              <a:rPr lang="ar-EG" sz="3600" b="1" u="sng" dirty="0" smtClean="0">
                <a:solidFill>
                  <a:srgbClr val="C00000"/>
                </a:solidFill>
                <a:cs typeface="Arial" pitchFamily="34" charset="0"/>
              </a:rPr>
              <a:t>س - أين تكمنُ مهمَّةُ الفنَّانِ أو الأديبِ من وجهة نظرِ الفنَّانِ أو « النَّاقد</a:t>
            </a:r>
            <a:r>
              <a:rPr lang="ar-SA" sz="3600" b="1" u="sng" dirty="0" smtClean="0">
                <a:solidFill>
                  <a:srgbClr val="C00000"/>
                </a:solidFill>
                <a:cs typeface="Arial" pitchFamily="34" charset="0"/>
              </a:rPr>
              <a:t>ِ</a:t>
            </a:r>
            <a:r>
              <a:rPr lang="ar-EG" sz="3600" b="1" u="sng" dirty="0" smtClean="0">
                <a:solidFill>
                  <a:srgbClr val="C00000"/>
                </a:solidFill>
                <a:cs typeface="Arial" pitchFamily="34" charset="0"/>
              </a:rPr>
              <a:t> » الواقعيِّ ؟</a:t>
            </a:r>
          </a:p>
          <a:p>
            <a:pPr eaLnBrk="1" hangingPunct="1"/>
            <a:r>
              <a:rPr lang="ar-EG" b="1" dirty="0" smtClean="0">
                <a:cs typeface="Arial" pitchFamily="34" charset="0"/>
              </a:rPr>
              <a:t>ج – تكمنُ المهمَّةُ الرَّئيسةُ للفنَّانِ في نظرِ الفنَّانِ الواقعيِّ في وصفِ كلِّ ما يلاحظُهُ بحواسِّهِ ، بدقَّةٍ وصدقٍ شديدينِ ، من غيرِ إهمالِ لِمَا هو قبيحٌ أو مؤلمٌ ومن غير اِطِّراحٍ للرَّمزيَّةِ . </a:t>
            </a:r>
            <a:endParaRPr lang="en-US" b="1" dirty="0" smtClean="0">
              <a:cs typeface="Arial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92" name="Slide Number Placeholder 3"/>
          <p:cNvSpPr>
            <a:spLocks noGrp="1"/>
          </p:cNvSpPr>
          <p:nvPr>
            <p:ph type="sldNum" sz="quarter" idx="10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97C7C5AB-46AC-4026-8F56-DE6084E554A2}" type="slidenum">
              <a:rPr lang="en-US" smtClean="0"/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77</a:t>
            </a:fld>
            <a:endParaRPr lang="en-US" smtClean="0"/>
          </a:p>
        </p:txBody>
      </p:sp>
      <p:sp>
        <p:nvSpPr>
          <p:cNvPr id="12290" name="Title 1"/>
          <p:cNvSpPr>
            <a:spLocks noGrp="1"/>
          </p:cNvSpPr>
          <p:nvPr>
            <p:ph type="title" idx="4294967295"/>
          </p:nvPr>
        </p:nvSpPr>
        <p:spPr>
          <a:xfrm>
            <a:off x="0" y="0"/>
            <a:ext cx="9410700" cy="1371600"/>
          </a:xfrm>
        </p:spPr>
        <p:txBody>
          <a:bodyPr/>
          <a:lstStyle/>
          <a:p>
            <a:pPr eaLnBrk="1" hangingPunct="1">
              <a:defRPr/>
            </a:pPr>
            <a:r>
              <a:rPr lang="ar-EG" b="1" dirty="0" smtClean="0">
                <a:solidFill>
                  <a:schemeClr val="tx2">
                    <a:lumMod val="75000"/>
                  </a:schemeClr>
                </a:solidFill>
              </a:rPr>
              <a:t>- الكاتبُ الواقعيُّ ومادَّتُهُ الإبداعيَّةُ وغايتُهُ : </a:t>
            </a:r>
            <a:endParaRPr lang="en-US" b="1" dirty="0" smtClean="0">
              <a:solidFill>
                <a:schemeClr val="tx2">
                  <a:lumMod val="75000"/>
                </a:schemeClr>
              </a:solidFill>
            </a:endParaRPr>
          </a:p>
        </p:txBody>
      </p:sp>
      <p:sp>
        <p:nvSpPr>
          <p:cNvPr id="12291" name="Content Placeholder 2"/>
          <p:cNvSpPr>
            <a:spLocks noGrp="1"/>
          </p:cNvSpPr>
          <p:nvPr>
            <p:ph idx="4294967295"/>
          </p:nvPr>
        </p:nvSpPr>
        <p:spPr>
          <a:xfrm>
            <a:off x="0" y="1371600"/>
            <a:ext cx="9410700" cy="4953000"/>
          </a:xfrm>
        </p:spPr>
        <p:txBody>
          <a:bodyPr/>
          <a:lstStyle/>
          <a:p>
            <a:pPr eaLnBrk="1" hangingPunct="1">
              <a:buFont typeface="Arial" charset="0"/>
              <a:buNone/>
              <a:defRPr/>
            </a:pPr>
            <a:r>
              <a:rPr lang="ar-EG" sz="4000" b="1" u="sng" dirty="0" smtClean="0">
                <a:solidFill>
                  <a:srgbClr val="C00000"/>
                </a:solidFill>
              </a:rPr>
              <a:t>س – من أينَ يأخذُ الفنَّانُ الواقعيُّ مادتَهُ المبدَعَةِ ؟</a:t>
            </a:r>
            <a:r>
              <a:rPr lang="ar-EG" sz="4000" b="1" dirty="0" smtClean="0">
                <a:solidFill>
                  <a:srgbClr val="C00000"/>
                </a:solidFill>
              </a:rPr>
              <a:t> </a:t>
            </a:r>
          </a:p>
          <a:p>
            <a:pPr eaLnBrk="1" hangingPunct="1">
              <a:buFont typeface="Arial" charset="0"/>
              <a:buNone/>
              <a:defRPr/>
            </a:pPr>
            <a:r>
              <a:rPr lang="ar-EG" sz="4000" b="1" dirty="0" smtClean="0"/>
              <a:t>ج – يأخذُ الكاتبُ الواقعيُّ مادة</a:t>
            </a:r>
            <a:r>
              <a:rPr lang="ar-SA" sz="4000" b="1" dirty="0" smtClean="0"/>
              <a:t>َ</a:t>
            </a:r>
            <a:r>
              <a:rPr lang="ar-EG" sz="4000" b="1" dirty="0" smtClean="0"/>
              <a:t> تجارب</a:t>
            </a:r>
            <a:r>
              <a:rPr lang="ar-SA" sz="4000" b="1" dirty="0" smtClean="0"/>
              <a:t>ِ</a:t>
            </a:r>
            <a:r>
              <a:rPr lang="ar-EG" sz="4000" b="1" dirty="0" smtClean="0"/>
              <a:t>ه</a:t>
            </a:r>
            <a:r>
              <a:rPr lang="ar-SA" sz="4000" b="1" dirty="0" smtClean="0"/>
              <a:t>ِ</a:t>
            </a:r>
            <a:r>
              <a:rPr lang="ar-EG" sz="4000" b="1" dirty="0" smtClean="0"/>
              <a:t> الإبداعيَّة</a:t>
            </a:r>
            <a:r>
              <a:rPr lang="ar-SA" sz="4000" b="1" dirty="0" smtClean="0"/>
              <a:t>َ</a:t>
            </a:r>
            <a:r>
              <a:rPr lang="ar-EG" sz="4000" b="1" dirty="0" smtClean="0"/>
              <a:t> من مشكلاتِ العصرِ الاجتماعيَّة </a:t>
            </a:r>
            <a:r>
              <a:rPr lang="ar-SA" sz="4000" b="1" dirty="0" smtClean="0"/>
              <a:t>، كما يأخذُ </a:t>
            </a:r>
            <a:r>
              <a:rPr lang="ar-EG" sz="4000" b="1" dirty="0" smtClean="0"/>
              <a:t>شخصيَّات</a:t>
            </a:r>
            <a:r>
              <a:rPr lang="ar-SA" sz="4000" b="1" dirty="0" smtClean="0"/>
              <a:t>ِ</a:t>
            </a:r>
            <a:r>
              <a:rPr lang="ar-EG" sz="4000" b="1" dirty="0" smtClean="0"/>
              <a:t>ه</a:t>
            </a:r>
            <a:r>
              <a:rPr lang="ar-SA" sz="4000" b="1" dirty="0" smtClean="0"/>
              <a:t>ِ</a:t>
            </a:r>
            <a:r>
              <a:rPr lang="ar-EG" sz="4000" b="1" dirty="0" smtClean="0"/>
              <a:t> من الطَّبقةِ الوسطى أو طبقةِ العمال</a:t>
            </a:r>
            <a:r>
              <a:rPr lang="ar-SA" sz="4000" b="1" dirty="0" smtClean="0"/>
              <a:t>ِ</a:t>
            </a:r>
            <a:r>
              <a:rPr lang="ar-EG" sz="4000" b="1" dirty="0" smtClean="0"/>
              <a:t> .</a:t>
            </a:r>
            <a:r>
              <a:rPr lang="ar-EG" sz="3600" b="1" dirty="0" smtClean="0"/>
              <a:t> </a:t>
            </a:r>
            <a:endParaRPr lang="ar-EG" sz="3600" b="1" dirty="0"/>
          </a:p>
          <a:p>
            <a:pPr eaLnBrk="1" hangingPunct="1">
              <a:buFont typeface="Arial" charset="0"/>
              <a:buNone/>
              <a:defRPr/>
            </a:pPr>
            <a:r>
              <a:rPr lang="ar-EG" sz="3600" b="1" u="sng" dirty="0" smtClean="0">
                <a:solidFill>
                  <a:srgbClr val="C00000"/>
                </a:solidFill>
              </a:rPr>
              <a:t>س - ا</a:t>
            </a:r>
            <a:r>
              <a:rPr lang="ar-SA" sz="3600" b="1" u="sng" dirty="0" smtClean="0">
                <a:solidFill>
                  <a:srgbClr val="C00000"/>
                </a:solidFill>
              </a:rPr>
              <a:t>ِ</a:t>
            </a:r>
            <a:r>
              <a:rPr lang="ar-EG" sz="3600" b="1" u="sng" dirty="0" smtClean="0">
                <a:solidFill>
                  <a:srgbClr val="C00000"/>
                </a:solidFill>
              </a:rPr>
              <a:t>ستعرض</a:t>
            </a:r>
            <a:r>
              <a:rPr lang="ar-SA" sz="3600" b="1" u="sng" dirty="0" smtClean="0">
                <a:solidFill>
                  <a:srgbClr val="C00000"/>
                </a:solidFill>
              </a:rPr>
              <a:t>ْ</a:t>
            </a:r>
            <a:r>
              <a:rPr lang="ar-EG" sz="3600" b="1" u="sng" dirty="0" smtClean="0">
                <a:solidFill>
                  <a:srgbClr val="C00000"/>
                </a:solidFill>
              </a:rPr>
              <a:t> (ا</a:t>
            </a:r>
            <a:r>
              <a:rPr lang="ar-SA" sz="3600" b="1" u="sng" dirty="0" smtClean="0">
                <a:solidFill>
                  <a:srgbClr val="C00000"/>
                </a:solidFill>
              </a:rPr>
              <a:t>ِ</a:t>
            </a:r>
            <a:r>
              <a:rPr lang="ar-EG" sz="3600" b="1" u="sng" dirty="0" err="1" smtClean="0">
                <a:solidFill>
                  <a:srgbClr val="C00000"/>
                </a:solidFill>
              </a:rPr>
              <a:t>ستعرضي</a:t>
            </a:r>
            <a:r>
              <a:rPr lang="ar-EG" sz="3600" b="1" u="sng" dirty="0" smtClean="0">
                <a:solidFill>
                  <a:srgbClr val="C00000"/>
                </a:solidFill>
              </a:rPr>
              <a:t>) غايةَ الواقعيَّةِ أو المبدعِ الواقعيِّ ؟ </a:t>
            </a:r>
          </a:p>
          <a:p>
            <a:pPr eaLnBrk="1" hangingPunct="1">
              <a:buFont typeface="Arial" charset="0"/>
              <a:buNone/>
              <a:defRPr/>
            </a:pPr>
            <a:r>
              <a:rPr lang="ar-EG" sz="4000" b="1" dirty="0" smtClean="0"/>
              <a:t>ج – تتمثَّلُ غايةُ الواقعيِّينَ أن يصبحَ الإنسانُ سيِّدَ الطَّبيعةِ </a:t>
            </a:r>
            <a:r>
              <a:rPr lang="ar-EG" b="1" dirty="0" smtClean="0"/>
              <a:t>في مجتمعٍ عادلٍ</a:t>
            </a:r>
            <a:r>
              <a:rPr lang="ar-SA" b="1" dirty="0" smtClean="0"/>
              <a:t> </a:t>
            </a:r>
            <a:r>
              <a:rPr lang="ar-EG" b="1" dirty="0" smtClean="0"/>
              <a:t>، ومن ثمَّ كانَ الأديبُ الواقعيُّ أكثرَ أمانةً في تصويرِ واقعِهِ وبيئتِهِ . </a:t>
            </a:r>
            <a:endParaRPr lang="en-US" b="1" dirty="0" smtClean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6" name="Slide Number Placeholder 3"/>
          <p:cNvSpPr>
            <a:spLocks noGrp="1"/>
          </p:cNvSpPr>
          <p:nvPr>
            <p:ph type="sldNum" sz="quarter" idx="10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3417EFBD-1457-4053-B02C-3B0DD4F36781}" type="slidenum">
              <a:rPr lang="en-US" smtClean="0"/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78</a:t>
            </a:fld>
            <a:endParaRPr lang="en-US" smtClean="0"/>
          </a:p>
        </p:txBody>
      </p:sp>
      <p:sp>
        <p:nvSpPr>
          <p:cNvPr id="13314" name="Title 1"/>
          <p:cNvSpPr>
            <a:spLocks noGrp="1"/>
          </p:cNvSpPr>
          <p:nvPr>
            <p:ph type="title" idx="4294967295"/>
          </p:nvPr>
        </p:nvSpPr>
        <p:spPr>
          <a:xfrm>
            <a:off x="0" y="0"/>
            <a:ext cx="9410700" cy="1371600"/>
          </a:xfrm>
        </p:spPr>
        <p:txBody>
          <a:bodyPr/>
          <a:lstStyle/>
          <a:p>
            <a:pPr eaLnBrk="1" hangingPunct="1">
              <a:defRPr/>
            </a:pPr>
            <a:r>
              <a:rPr lang="ar-EG" b="1" dirty="0" smtClean="0">
                <a:solidFill>
                  <a:schemeClr val="tx2">
                    <a:lumMod val="75000"/>
                  </a:schemeClr>
                </a:solidFill>
              </a:rPr>
              <a:t>- الواقعيَّةُ لا تناهضُ الرُّومانسيَّةَ : </a:t>
            </a:r>
            <a:endParaRPr lang="en-US" b="1" dirty="0" smtClean="0">
              <a:solidFill>
                <a:schemeClr val="tx2">
                  <a:lumMod val="75000"/>
                </a:schemeClr>
              </a:solidFill>
            </a:endParaRPr>
          </a:p>
        </p:txBody>
      </p:sp>
      <p:sp>
        <p:nvSpPr>
          <p:cNvPr id="13315" name="Content Placeholder 2"/>
          <p:cNvSpPr>
            <a:spLocks noGrp="1"/>
          </p:cNvSpPr>
          <p:nvPr>
            <p:ph idx="4294967295"/>
          </p:nvPr>
        </p:nvSpPr>
        <p:spPr>
          <a:xfrm>
            <a:off x="0" y="1371600"/>
            <a:ext cx="9448800" cy="4953000"/>
          </a:xfrm>
        </p:spPr>
        <p:txBody>
          <a:bodyPr/>
          <a:lstStyle/>
          <a:p>
            <a:pPr marL="609600" indent="-609600" eaLnBrk="1" fontAlgn="auto" hangingPunct="1"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None/>
              <a:defRPr/>
            </a:pPr>
            <a:r>
              <a:rPr lang="ar-EG" sz="4000" b="1" u="sng" dirty="0" smtClean="0">
                <a:solidFill>
                  <a:srgbClr val="C00000"/>
                </a:solidFill>
              </a:rPr>
              <a:t>س هل تناهضُ الواقعيَّةُ الرُّومانسيَّةَ أم هي مساندةٌ لها ؟ </a:t>
            </a:r>
          </a:p>
          <a:p>
            <a:pPr marL="609600" indent="-609600" eaLnBrk="1" fontAlgn="auto" hangingPunct="1"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None/>
              <a:defRPr/>
            </a:pPr>
            <a:r>
              <a:rPr lang="ar-EG" sz="3600" b="1" dirty="0" smtClean="0"/>
              <a:t>ج – لا ، لأنَّ الرُّومانسيَّةَ تحملُ بذورَ الواقعيَّةِ </a:t>
            </a:r>
            <a:r>
              <a:rPr lang="ar-SA" sz="3600" b="1" dirty="0" smtClean="0"/>
              <a:t>و</a:t>
            </a:r>
            <a:r>
              <a:rPr lang="ar-EG" sz="3600" b="1" dirty="0" smtClean="0"/>
              <a:t>تبدو كتيَّارٍ يسيرُ جنبًا إلى جنبٍ معها . </a:t>
            </a:r>
            <a:endParaRPr lang="ar-EG" b="1" dirty="0"/>
          </a:p>
          <a:p>
            <a:pPr marL="609600" indent="-609600" eaLnBrk="1" fontAlgn="auto" hangingPunct="1"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None/>
              <a:defRPr/>
            </a:pPr>
            <a:r>
              <a:rPr lang="ar-EG" sz="4800" b="1" u="sng" dirty="0" smtClean="0">
                <a:solidFill>
                  <a:srgbClr val="C00000"/>
                </a:solidFill>
              </a:rPr>
              <a:t>س – ما الَّذي نستنتجهُ من الطَّرحِ السَّابقِ ؟ </a:t>
            </a:r>
          </a:p>
          <a:p>
            <a:pPr marL="609600" indent="-609600" eaLnBrk="1" fontAlgn="auto" hangingPunct="1"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None/>
              <a:defRPr/>
            </a:pPr>
            <a:r>
              <a:rPr lang="ar-EG" sz="4000" b="1" dirty="0" smtClean="0"/>
              <a:t>ج – تبدو الواقعيَّةُ من خلالِ الطَّرح السَّابقِ اِنعكاسًا للواقعِ الخارجيِّ في نفسِ </a:t>
            </a:r>
            <a:r>
              <a:rPr lang="ar-EG" sz="4000" b="1" dirty="0" err="1" smtClean="0"/>
              <a:t>الأديبِ.</a:t>
            </a:r>
            <a:r>
              <a:rPr lang="ar-EG" sz="4000" b="1" dirty="0" smtClean="0"/>
              <a:t>  </a:t>
            </a:r>
            <a:endParaRPr lang="en-US" sz="4000" b="1" dirty="0" smtClean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40" name="Slide Number Placeholder 3"/>
          <p:cNvSpPr>
            <a:spLocks noGrp="1"/>
          </p:cNvSpPr>
          <p:nvPr>
            <p:ph type="sldNum" sz="quarter" idx="10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89401C8F-EDAA-48C0-ADFE-535601DC9952}" type="slidenum">
              <a:rPr lang="en-US" smtClean="0"/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79</a:t>
            </a:fld>
            <a:endParaRPr lang="en-US" smtClean="0"/>
          </a:p>
        </p:txBody>
      </p:sp>
      <p:sp>
        <p:nvSpPr>
          <p:cNvPr id="14338" name="Title 1"/>
          <p:cNvSpPr>
            <a:spLocks noGrp="1"/>
          </p:cNvSpPr>
          <p:nvPr>
            <p:ph type="title" idx="4294967295"/>
          </p:nvPr>
        </p:nvSpPr>
        <p:spPr>
          <a:xfrm>
            <a:off x="0" y="0"/>
            <a:ext cx="9372600" cy="1325563"/>
          </a:xfrm>
        </p:spPr>
        <p:txBody>
          <a:bodyPr/>
          <a:lstStyle/>
          <a:p>
            <a:pPr marL="274320" indent="-274320" eaLnBrk="1" fontAlgn="auto" hangingPunct="1">
              <a:lnSpc>
                <a:spcPct val="90000"/>
              </a:lnSpc>
              <a:spcAft>
                <a:spcPts val="0"/>
              </a:spcAft>
              <a:defRPr/>
            </a:pPr>
            <a:r>
              <a:rPr lang="ar-EG" b="1" dirty="0" smtClean="0">
                <a:solidFill>
                  <a:schemeClr val="tx2">
                    <a:lumMod val="75000"/>
                  </a:schemeClr>
                </a:solidFill>
                <a:effectLst>
                  <a:outerShdw blurRad="50000" dist="30000" dir="5400000" algn="tl" rotWithShape="0">
                    <a:srgbClr val="000000">
                      <a:alpha val="30000"/>
                    </a:srgbClr>
                  </a:outerShdw>
                </a:effectLst>
              </a:rPr>
              <a:t>- خصائصُ الواقعيَّةِ إجمالًا : </a:t>
            </a:r>
            <a:endParaRPr lang="ar-SA" b="1" dirty="0" smtClean="0">
              <a:solidFill>
                <a:schemeClr val="tx2">
                  <a:lumMod val="75000"/>
                </a:schemeClr>
              </a:solidFill>
              <a:effectLst>
                <a:outerShdw blurRad="50000" dist="30000" dir="5400000" algn="tl" rotWithShape="0">
                  <a:srgbClr val="000000">
                    <a:alpha val="30000"/>
                  </a:srgbClr>
                </a:outerShdw>
              </a:effectLst>
            </a:endParaRPr>
          </a:p>
        </p:txBody>
      </p:sp>
      <p:sp>
        <p:nvSpPr>
          <p:cNvPr id="14339" name="Content Placeholder 2"/>
          <p:cNvSpPr>
            <a:spLocks noGrp="1"/>
          </p:cNvSpPr>
          <p:nvPr>
            <p:ph idx="4294967295"/>
          </p:nvPr>
        </p:nvSpPr>
        <p:spPr>
          <a:xfrm>
            <a:off x="0" y="1371600"/>
            <a:ext cx="9448800" cy="5486400"/>
          </a:xfrm>
        </p:spPr>
        <p:txBody>
          <a:bodyPr/>
          <a:lstStyle/>
          <a:p>
            <a:pPr eaLnBrk="1" hangingPunct="1">
              <a:buFont typeface="Arial" charset="0"/>
              <a:buNone/>
              <a:defRPr/>
            </a:pPr>
            <a:r>
              <a:rPr lang="ar-EG" sz="4800" b="1" u="sng" dirty="0" smtClean="0">
                <a:solidFill>
                  <a:srgbClr val="C00000"/>
                </a:solidFill>
              </a:rPr>
              <a:t>س – استعرض ( استعرضي ) بصورةٍ مجملةٍ أبرزَ خصائصِ الواقعيَّةِ ؟ </a:t>
            </a:r>
          </a:p>
          <a:p>
            <a:pPr eaLnBrk="1" hangingPunct="1">
              <a:buNone/>
              <a:defRPr/>
            </a:pPr>
            <a:r>
              <a:rPr lang="ar-EG" sz="4400" b="1" dirty="0" smtClean="0"/>
              <a:t>ج – أبرزُ خصائصِ الواقعيَّةِ ما يأتي : </a:t>
            </a:r>
          </a:p>
          <a:p>
            <a:pPr eaLnBrk="1" hangingPunct="1">
              <a:buNone/>
              <a:defRPr/>
            </a:pPr>
            <a:r>
              <a:rPr lang="ar-EG" sz="4400" b="1" dirty="0" smtClean="0"/>
              <a:t>1 – قيامُها على أساسِ الفلسفةِ الوضعيَّةِ والتَّجريبيَّةِ</a:t>
            </a:r>
          </a:p>
          <a:p>
            <a:pPr eaLnBrk="1" hangingPunct="1">
              <a:buNone/>
              <a:defRPr/>
            </a:pPr>
            <a:r>
              <a:rPr lang="ar-EG" sz="4400" b="1" dirty="0" smtClean="0"/>
              <a:t>2 – الدَّعوةُ إلى الموضوعيَّةِ في الإبداعِ </a:t>
            </a:r>
            <a:r>
              <a:rPr lang="ar-EG" sz="4400" b="1" dirty="0" err="1" smtClean="0"/>
              <a:t>الأدبيِّ.</a:t>
            </a:r>
            <a:r>
              <a:rPr lang="ar-EG" sz="4400" b="1" dirty="0" smtClean="0"/>
              <a:t> 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40" name="Slide Number Placeholder 3"/>
          <p:cNvSpPr>
            <a:spLocks noGrp="1"/>
          </p:cNvSpPr>
          <p:nvPr>
            <p:ph type="sldNum" sz="quarter" idx="10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75DA40BC-5FAB-41C8-B5A3-08B9FAAA48DB}" type="slidenum">
              <a:rPr lang="en-US" smtClean="0"/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80</a:t>
            </a:fld>
            <a:endParaRPr lang="en-US" smtClean="0"/>
          </a:p>
        </p:txBody>
      </p:sp>
      <p:sp>
        <p:nvSpPr>
          <p:cNvPr id="15362" name="Title 1"/>
          <p:cNvSpPr>
            <a:spLocks noGrp="1"/>
          </p:cNvSpPr>
          <p:nvPr>
            <p:ph type="title" idx="4294967295"/>
          </p:nvPr>
        </p:nvSpPr>
        <p:spPr>
          <a:xfrm>
            <a:off x="0" y="0"/>
            <a:ext cx="9448800" cy="1371600"/>
          </a:xfrm>
        </p:spPr>
        <p:txBody>
          <a:bodyPr/>
          <a:lstStyle/>
          <a:p>
            <a:pPr eaLnBrk="1" hangingPunct="1">
              <a:defRPr/>
            </a:pPr>
            <a:r>
              <a:rPr lang="ar-EG" b="1" dirty="0">
                <a:solidFill>
                  <a:schemeClr val="tx2">
                    <a:lumMod val="75000"/>
                  </a:schemeClr>
                </a:solidFill>
                <a:effectLst>
                  <a:outerShdw blurRad="50000" dist="30000" dir="5400000" algn="tl" rotWithShape="0">
                    <a:srgbClr val="000000">
                      <a:alpha val="30000"/>
                    </a:srgbClr>
                  </a:outerShdw>
                </a:effectLst>
              </a:rPr>
              <a:t>- </a:t>
            </a:r>
            <a:r>
              <a:rPr lang="ar-EG" b="1" dirty="0" smtClean="0">
                <a:solidFill>
                  <a:schemeClr val="tx2">
                    <a:lumMod val="75000"/>
                  </a:schemeClr>
                </a:solidFill>
                <a:effectLst>
                  <a:outerShdw blurRad="50000" dist="30000" dir="5400000" algn="tl" rotWithShape="0">
                    <a:srgbClr val="000000">
                      <a:alpha val="30000"/>
                    </a:srgbClr>
                  </a:outerShdw>
                </a:effectLst>
              </a:rPr>
              <a:t>تابعُ خصائصِ </a:t>
            </a:r>
            <a:r>
              <a:rPr lang="ar-EG" b="1" dirty="0">
                <a:solidFill>
                  <a:schemeClr val="tx2">
                    <a:lumMod val="75000"/>
                  </a:schemeClr>
                </a:solidFill>
                <a:effectLst>
                  <a:outerShdw blurRad="50000" dist="30000" dir="5400000" algn="tl" rotWithShape="0">
                    <a:srgbClr val="000000">
                      <a:alpha val="30000"/>
                    </a:srgbClr>
                  </a:outerShdw>
                </a:effectLst>
              </a:rPr>
              <a:t>الواقعيَّةِ إجمالًا : </a:t>
            </a:r>
            <a:endParaRPr lang="en-US" b="1" dirty="0" smtClean="0">
              <a:solidFill>
                <a:schemeClr val="tx2">
                  <a:lumMod val="75000"/>
                </a:schemeClr>
              </a:solidFill>
            </a:endParaRPr>
          </a:p>
        </p:txBody>
      </p:sp>
      <p:sp>
        <p:nvSpPr>
          <p:cNvPr id="15363" name="Content Placeholder 2"/>
          <p:cNvSpPr>
            <a:spLocks noGrp="1"/>
          </p:cNvSpPr>
          <p:nvPr>
            <p:ph idx="4294967295"/>
          </p:nvPr>
        </p:nvSpPr>
        <p:spPr>
          <a:xfrm>
            <a:off x="0" y="1371600"/>
            <a:ext cx="9410700" cy="4953000"/>
          </a:xfrm>
        </p:spPr>
        <p:txBody>
          <a:bodyPr/>
          <a:lstStyle/>
          <a:p>
            <a:pPr eaLnBrk="1" hangingPunct="1">
              <a:buNone/>
              <a:defRPr/>
            </a:pPr>
            <a:r>
              <a:rPr lang="ar-EG" sz="4800" b="1" dirty="0"/>
              <a:t>3 – تصويرُ ما تعانيه الطَّبقةِ الكادحةِ من </a:t>
            </a:r>
            <a:r>
              <a:rPr lang="ar-EG" sz="4800" b="1" dirty="0" err="1"/>
              <a:t>ظلمٍ </a:t>
            </a:r>
            <a:r>
              <a:rPr lang="ar-EG" sz="4800" b="1" dirty="0" err="1" smtClean="0"/>
              <a:t>.</a:t>
            </a:r>
            <a:r>
              <a:rPr lang="ar-EG" sz="4800" b="1" dirty="0" smtClean="0"/>
              <a:t> </a:t>
            </a:r>
            <a:endParaRPr lang="ar-EG" sz="4800" b="1" dirty="0"/>
          </a:p>
          <a:p>
            <a:pPr eaLnBrk="1" hangingPunct="1">
              <a:buNone/>
              <a:defRPr/>
            </a:pPr>
            <a:r>
              <a:rPr lang="ar-EG" sz="4800" b="1" dirty="0"/>
              <a:t>4 – تشخيصُ الآفاتِ </a:t>
            </a:r>
            <a:r>
              <a:rPr lang="ar-EG" sz="4800" b="1" dirty="0" err="1" smtClean="0"/>
              <a:t>الاجتماعيَّةِ.</a:t>
            </a:r>
            <a:r>
              <a:rPr lang="ar-EG" sz="4800" b="1" dirty="0" smtClean="0"/>
              <a:t> </a:t>
            </a:r>
            <a:endParaRPr lang="ar-EG" sz="4800" b="1" dirty="0"/>
          </a:p>
          <a:p>
            <a:pPr eaLnBrk="1" hangingPunct="1">
              <a:buNone/>
              <a:defRPr/>
            </a:pPr>
            <a:r>
              <a:rPr lang="ar-SA" sz="4400" b="1" dirty="0" smtClean="0"/>
              <a:t>والمسرحية</a:t>
            </a:r>
            <a:r>
              <a:rPr lang="en-US" sz="4400" b="1" dirty="0" smtClean="0"/>
              <a:t> </a:t>
            </a:r>
            <a:r>
              <a:rPr lang="ar-EG" sz="4400" b="1" dirty="0" err="1" smtClean="0"/>
              <a:t>5 </a:t>
            </a:r>
            <a:r>
              <a:rPr lang="ar-EG" sz="4400" b="1" dirty="0"/>
              <a:t>– تركيزُ نتاجهم الأدبيِّ </a:t>
            </a:r>
            <a:r>
              <a:rPr lang="ar-EG" sz="4400" b="1" dirty="0" smtClean="0"/>
              <a:t>على القصَّةُ</a:t>
            </a:r>
            <a:r>
              <a:rPr lang="en-US" sz="4400" b="1" dirty="0" smtClean="0"/>
              <a:t> </a:t>
            </a:r>
            <a:endParaRPr lang="en-US" sz="2800" b="1" dirty="0"/>
          </a:p>
          <a:p>
            <a:pPr eaLnBrk="1" hangingPunct="1">
              <a:buFont typeface="Arial" charset="0"/>
              <a:buNone/>
              <a:defRPr/>
            </a:pPr>
            <a:endParaRPr lang="en-US" sz="2800" b="1" dirty="0" smtClean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40" name="Slide Number Placeholder 3"/>
          <p:cNvSpPr>
            <a:spLocks noGrp="1"/>
          </p:cNvSpPr>
          <p:nvPr>
            <p:ph type="sldNum" sz="quarter" idx="10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6D9F60EC-FF26-459E-A6A7-B303F72B40D1}" type="slidenum">
              <a:rPr lang="en-US" smtClean="0"/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81</a:t>
            </a:fld>
            <a:endParaRPr lang="en-US" smtClean="0"/>
          </a:p>
        </p:txBody>
      </p:sp>
      <p:sp>
        <p:nvSpPr>
          <p:cNvPr id="16386" name="Title 1"/>
          <p:cNvSpPr>
            <a:spLocks noGrp="1"/>
          </p:cNvSpPr>
          <p:nvPr>
            <p:ph type="title" idx="4294967295"/>
          </p:nvPr>
        </p:nvSpPr>
        <p:spPr>
          <a:xfrm>
            <a:off x="0" y="0"/>
            <a:ext cx="9410700" cy="1417638"/>
          </a:xfrm>
        </p:spPr>
        <p:txBody>
          <a:bodyPr/>
          <a:lstStyle/>
          <a:p>
            <a:pPr eaLnBrk="1" hangingPunct="1">
              <a:defRPr/>
            </a:pPr>
            <a:r>
              <a:rPr lang="ar-EG" sz="6000" b="1" dirty="0" smtClean="0">
                <a:solidFill>
                  <a:schemeClr val="tx2">
                    <a:lumMod val="75000"/>
                  </a:schemeClr>
                </a:solidFill>
              </a:rPr>
              <a:t>- </a:t>
            </a:r>
            <a:r>
              <a:rPr lang="ar-EG" sz="6000" b="1" u="sng" dirty="0" smtClean="0">
                <a:solidFill>
                  <a:schemeClr val="tx2">
                    <a:lumMod val="75000"/>
                  </a:schemeClr>
                </a:solidFill>
              </a:rPr>
              <a:t>روَّاد الواقعيَّةِ في أوربَّا : </a:t>
            </a:r>
            <a:endParaRPr lang="en-US" sz="6000" b="1" u="sng" dirty="0" smtClean="0">
              <a:solidFill>
                <a:schemeClr val="tx2">
                  <a:lumMod val="75000"/>
                </a:schemeClr>
              </a:solidFill>
            </a:endParaRPr>
          </a:p>
        </p:txBody>
      </p:sp>
      <p:sp>
        <p:nvSpPr>
          <p:cNvPr id="16387" name="Content Placeholder 2"/>
          <p:cNvSpPr>
            <a:spLocks noGrp="1"/>
          </p:cNvSpPr>
          <p:nvPr>
            <p:ph idx="4294967295"/>
          </p:nvPr>
        </p:nvSpPr>
        <p:spPr>
          <a:xfrm>
            <a:off x="0" y="1371600"/>
            <a:ext cx="9448800" cy="4953000"/>
          </a:xfrm>
        </p:spPr>
        <p:txBody>
          <a:bodyPr/>
          <a:lstStyle/>
          <a:p>
            <a:pPr eaLnBrk="1" hangingPunct="1">
              <a:spcBef>
                <a:spcPts val="0"/>
              </a:spcBef>
              <a:buNone/>
              <a:defRPr/>
            </a:pPr>
            <a:r>
              <a:rPr lang="ar-EG" sz="4000" b="1" dirty="0" smtClean="0"/>
              <a:t>1 – </a:t>
            </a:r>
            <a:r>
              <a:rPr lang="ar-EG" sz="6000" b="1" dirty="0" smtClean="0">
                <a:solidFill>
                  <a:srgbClr val="0070C0"/>
                </a:solidFill>
              </a:rPr>
              <a:t>بلزاك </a:t>
            </a:r>
            <a:r>
              <a:rPr lang="ar-EG" sz="4000" b="1" dirty="0" smtClean="0"/>
              <a:t>: يعدُّ بلزاكُ الرَّائدَ </a:t>
            </a:r>
            <a:r>
              <a:rPr lang="ar-EG" sz="4000" b="1" dirty="0" err="1" smtClean="0"/>
              <a:t>الأوَّ</a:t>
            </a:r>
            <a:r>
              <a:rPr lang="ar-SA" sz="4000" b="1" dirty="0" smtClean="0"/>
              <a:t>لَ</a:t>
            </a:r>
            <a:r>
              <a:rPr lang="ar-EG" sz="4000" b="1" dirty="0" smtClean="0"/>
              <a:t> للواقعيَّةِ في </a:t>
            </a:r>
            <a:r>
              <a:rPr lang="ar-EG" sz="4000" b="1" dirty="0"/>
              <a:t>ف</a:t>
            </a:r>
            <a:r>
              <a:rPr lang="ar-EG" sz="4000" b="1" dirty="0" smtClean="0"/>
              <a:t>رنسا ، إذ خلَّفَ وراءه موســـوعةً </a:t>
            </a:r>
            <a:r>
              <a:rPr lang="ar-SA" sz="4000" b="1" dirty="0" smtClean="0"/>
              <a:t>اسماها</a:t>
            </a:r>
            <a:r>
              <a:rPr lang="ar-EG" sz="4000" b="1" dirty="0" smtClean="0">
                <a:solidFill>
                  <a:srgbClr val="FF0000"/>
                </a:solidFill>
              </a:rPr>
              <a:t>« الكوميديا البشريَّة</a:t>
            </a:r>
            <a:r>
              <a:rPr lang="ar-SA" sz="4000" b="1" dirty="0" smtClean="0">
                <a:solidFill>
                  <a:srgbClr val="FF0000"/>
                </a:solidFill>
              </a:rPr>
              <a:t>َ</a:t>
            </a:r>
            <a:r>
              <a:rPr lang="ar-EG" sz="4000" b="1" dirty="0" smtClean="0">
                <a:solidFill>
                  <a:srgbClr val="FF0000"/>
                </a:solidFill>
              </a:rPr>
              <a:t> » </a:t>
            </a:r>
            <a:r>
              <a:rPr lang="ar-EG" sz="4000" b="1" dirty="0" smtClean="0"/>
              <a:t>. </a:t>
            </a:r>
            <a:endParaRPr lang="ar-EG" sz="4000" b="1" dirty="0"/>
          </a:p>
          <a:p>
            <a:pPr eaLnBrk="1" hangingPunct="1">
              <a:spcBef>
                <a:spcPts val="0"/>
              </a:spcBef>
              <a:defRPr/>
            </a:pPr>
            <a:r>
              <a:rPr lang="ar-EG" sz="4000" b="1" dirty="0" smtClean="0"/>
              <a:t>2 – </a:t>
            </a:r>
            <a:r>
              <a:rPr lang="ar-EG" sz="6000" b="1" dirty="0" smtClean="0">
                <a:solidFill>
                  <a:srgbClr val="0070C0"/>
                </a:solidFill>
              </a:rPr>
              <a:t>فلوبي</a:t>
            </a:r>
            <a:r>
              <a:rPr lang="ar-SA" sz="6000" b="1" dirty="0" smtClean="0">
                <a:solidFill>
                  <a:srgbClr val="0070C0"/>
                </a:solidFill>
              </a:rPr>
              <a:t>ي</a:t>
            </a:r>
            <a:r>
              <a:rPr lang="ar-EG" sz="6000" b="1" dirty="0" smtClean="0">
                <a:solidFill>
                  <a:srgbClr val="0070C0"/>
                </a:solidFill>
              </a:rPr>
              <a:t>ر</a:t>
            </a:r>
            <a:r>
              <a:rPr lang="ar-EG" sz="4000" b="1" dirty="0" smtClean="0"/>
              <a:t> : يعدُّ الأديبُ الفرنسيُّ </a:t>
            </a:r>
            <a:r>
              <a:rPr lang="ar-SA" sz="4000" b="1" dirty="0" smtClean="0"/>
              <a:t>في </a:t>
            </a:r>
            <a:r>
              <a:rPr lang="ar-EG" sz="4000" b="1" dirty="0" err="1" smtClean="0"/>
              <a:t>روايةِ </a:t>
            </a:r>
            <a:r>
              <a:rPr lang="ar-EG" sz="3600" b="1" dirty="0" smtClean="0">
                <a:solidFill>
                  <a:srgbClr val="FF0000"/>
                </a:solidFill>
              </a:rPr>
              <a:t>«</a:t>
            </a:r>
            <a:r>
              <a:rPr lang="ar-SA" sz="3600" b="1" dirty="0" smtClean="0">
                <a:solidFill>
                  <a:srgbClr val="FF0000"/>
                </a:solidFill>
              </a:rPr>
              <a:t> </a:t>
            </a:r>
            <a:r>
              <a:rPr lang="ar-EG" sz="3600" b="1" dirty="0" smtClean="0">
                <a:solidFill>
                  <a:srgbClr val="FF0000"/>
                </a:solidFill>
              </a:rPr>
              <a:t>مدام </a:t>
            </a:r>
            <a:r>
              <a:rPr lang="ar-EG" sz="3600" b="1" dirty="0" err="1" smtClean="0">
                <a:solidFill>
                  <a:srgbClr val="FF0000"/>
                </a:solidFill>
              </a:rPr>
              <a:t>بوفاري</a:t>
            </a:r>
            <a:r>
              <a:rPr lang="ar-SA" sz="3600" b="1" dirty="0" smtClean="0">
                <a:solidFill>
                  <a:srgbClr val="FF0000"/>
                </a:solidFill>
              </a:rPr>
              <a:t> </a:t>
            </a:r>
            <a:r>
              <a:rPr lang="ar-EG" sz="3600" b="1" dirty="0" err="1" smtClean="0">
                <a:solidFill>
                  <a:srgbClr val="FF0000"/>
                </a:solidFill>
              </a:rPr>
              <a:t>»</a:t>
            </a:r>
            <a:r>
              <a:rPr lang="ar-EG" sz="3600" b="1" dirty="0" err="1" smtClean="0"/>
              <a:t>.</a:t>
            </a:r>
            <a:r>
              <a:rPr lang="ar-EG" sz="3600" b="1" dirty="0" smtClean="0"/>
              <a:t>  </a:t>
            </a:r>
            <a:endParaRPr lang="en-US" sz="3600" b="1" dirty="0" smtClean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40" name="Slide Number Placeholder 3"/>
          <p:cNvSpPr>
            <a:spLocks noGrp="1"/>
          </p:cNvSpPr>
          <p:nvPr>
            <p:ph type="sldNum" sz="quarter" idx="10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2006C16B-2717-4281-8A5D-6F615ED0CE8D}" type="slidenum">
              <a:rPr lang="en-US" smtClean="0"/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82</a:t>
            </a:fld>
            <a:endParaRPr lang="en-US" smtClean="0"/>
          </a:p>
        </p:txBody>
      </p:sp>
      <p:sp>
        <p:nvSpPr>
          <p:cNvPr id="16386" name="Title 1"/>
          <p:cNvSpPr>
            <a:spLocks noGrp="1"/>
          </p:cNvSpPr>
          <p:nvPr>
            <p:ph type="title" idx="4294967295"/>
          </p:nvPr>
        </p:nvSpPr>
        <p:spPr>
          <a:xfrm>
            <a:off x="0" y="0"/>
            <a:ext cx="9410700" cy="1371600"/>
          </a:xfrm>
        </p:spPr>
        <p:txBody>
          <a:bodyPr/>
          <a:lstStyle/>
          <a:p>
            <a:pPr eaLnBrk="1" hangingPunct="1">
              <a:defRPr/>
            </a:pPr>
            <a:r>
              <a:rPr lang="ar-EG" sz="6000" b="1" dirty="0">
                <a:solidFill>
                  <a:schemeClr val="tx2">
                    <a:lumMod val="75000"/>
                  </a:schemeClr>
                </a:solidFill>
              </a:rPr>
              <a:t>- </a:t>
            </a:r>
            <a:r>
              <a:rPr lang="ar-EG" sz="6000" b="1" u="sng" dirty="0" smtClean="0">
                <a:solidFill>
                  <a:schemeClr val="tx2">
                    <a:lumMod val="75000"/>
                  </a:schemeClr>
                </a:solidFill>
              </a:rPr>
              <a:t>تابعُ روَّادِ </a:t>
            </a:r>
            <a:r>
              <a:rPr lang="ar-EG" sz="6000" b="1" u="sng" dirty="0">
                <a:solidFill>
                  <a:schemeClr val="tx2">
                    <a:lumMod val="75000"/>
                  </a:schemeClr>
                </a:solidFill>
              </a:rPr>
              <a:t>الواقعيَّةِ في أوربَّا : </a:t>
            </a:r>
            <a:endParaRPr lang="en-US" sz="6000" u="sng" dirty="0" smtClean="0">
              <a:solidFill>
                <a:schemeClr val="tx2">
                  <a:lumMod val="75000"/>
                </a:schemeClr>
              </a:solidFill>
            </a:endParaRPr>
          </a:p>
        </p:txBody>
      </p:sp>
      <p:sp>
        <p:nvSpPr>
          <p:cNvPr id="16387" name="Content Placeholder 2"/>
          <p:cNvSpPr>
            <a:spLocks noGrp="1"/>
          </p:cNvSpPr>
          <p:nvPr>
            <p:ph idx="4294967295"/>
          </p:nvPr>
        </p:nvSpPr>
        <p:spPr>
          <a:xfrm>
            <a:off x="0" y="1371600"/>
            <a:ext cx="9410700" cy="5486400"/>
          </a:xfrm>
        </p:spPr>
        <p:txBody>
          <a:bodyPr/>
          <a:lstStyle/>
          <a:p>
            <a:pPr eaLnBrk="1" hangingPunct="1">
              <a:spcBef>
                <a:spcPts val="0"/>
              </a:spcBef>
              <a:buNone/>
              <a:defRPr/>
            </a:pPr>
            <a:r>
              <a:rPr lang="ar-EG" sz="6000" b="1" dirty="0" smtClean="0"/>
              <a:t>3 –</a:t>
            </a:r>
            <a:r>
              <a:rPr lang="ar-EG" b="1" dirty="0" smtClean="0"/>
              <a:t> </a:t>
            </a:r>
            <a:r>
              <a:rPr lang="ar-EG" sz="6000" b="1" dirty="0" err="1" smtClean="0">
                <a:solidFill>
                  <a:srgbClr val="0070C0"/>
                </a:solidFill>
              </a:rPr>
              <a:t>شريدانو</a:t>
            </a:r>
            <a:r>
              <a:rPr lang="ar-EG" sz="6000" b="1" dirty="0" smtClean="0">
                <a:solidFill>
                  <a:srgbClr val="0070C0"/>
                </a:solidFill>
              </a:rPr>
              <a:t> </a:t>
            </a:r>
            <a:r>
              <a:rPr lang="ar-EG" sz="6000" b="1" dirty="0" err="1" smtClean="0">
                <a:solidFill>
                  <a:srgbClr val="0070C0"/>
                </a:solidFill>
              </a:rPr>
              <a:t>:</a:t>
            </a:r>
            <a:r>
              <a:rPr lang="ar-EG" sz="6000" b="1" dirty="0" smtClean="0">
                <a:solidFill>
                  <a:srgbClr val="0070C0"/>
                </a:solidFill>
              </a:rPr>
              <a:t> </a:t>
            </a:r>
            <a:r>
              <a:rPr lang="ar-SA" sz="4800" b="1" dirty="0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هو</a:t>
            </a:r>
            <a:r>
              <a:rPr lang="ar-EG" sz="4800" b="1" dirty="0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أحدَ روَّاد الأدب الواقعيِّ في انجلترا </a:t>
            </a:r>
          </a:p>
          <a:p>
            <a:pPr eaLnBrk="1" hangingPunct="1">
              <a:spcBef>
                <a:spcPts val="0"/>
              </a:spcBef>
              <a:defRPr/>
            </a:pPr>
            <a:r>
              <a:rPr lang="ar-EG" sz="4800" b="1" dirty="0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4 –</a:t>
            </a:r>
            <a:r>
              <a:rPr lang="ar-EG" sz="6000" b="1" dirty="0" smtClean="0">
                <a:solidFill>
                  <a:srgbClr val="0070C0"/>
                </a:solidFill>
              </a:rPr>
              <a:t> تشارلز ديكنز : </a:t>
            </a:r>
            <a:r>
              <a:rPr lang="ar-EG" sz="4800" b="1" dirty="0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الأديب</a:t>
            </a:r>
            <a:r>
              <a:rPr lang="ar-SA" sz="4800" b="1" dirty="0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ُ</a:t>
            </a:r>
            <a:r>
              <a:rPr lang="ar-EG" sz="4800" b="1" dirty="0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 الإنجليزي</a:t>
            </a:r>
            <a:r>
              <a:rPr lang="ar-SA" sz="4800" b="1" dirty="0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ُّ</a:t>
            </a:r>
            <a:r>
              <a:rPr lang="ar-EG" sz="4800" b="1" dirty="0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 أحدَ روَّاد</a:t>
            </a:r>
            <a:r>
              <a:rPr lang="ar-SA" sz="4800" b="1" dirty="0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ِ</a:t>
            </a:r>
            <a:r>
              <a:rPr lang="ar-EG" sz="4800" b="1" dirty="0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 الأدب</a:t>
            </a:r>
            <a:r>
              <a:rPr lang="ar-SA" sz="4800" b="1" dirty="0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ِ</a:t>
            </a:r>
            <a:r>
              <a:rPr lang="ar-EG" sz="4800" b="1" dirty="0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 الواقعيِّ </a:t>
            </a:r>
            <a:r>
              <a:rPr lang="ar-SA" sz="4800" b="1" dirty="0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من رواياته</a:t>
            </a:r>
            <a:r>
              <a:rPr lang="ar-EG" sz="4000" b="1" dirty="0" smtClean="0">
                <a:solidFill>
                  <a:srgbClr val="FF0000"/>
                </a:solidFill>
              </a:rPr>
              <a:t>( صحائفِ بكويك ).     </a:t>
            </a:r>
            <a:endParaRPr lang="en-US" sz="4000" b="1" dirty="0" smtClean="0">
              <a:solidFill>
                <a:srgbClr val="FF0000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40" name="Slide Number Placeholder 3"/>
          <p:cNvSpPr>
            <a:spLocks noGrp="1"/>
          </p:cNvSpPr>
          <p:nvPr>
            <p:ph type="sldNum" sz="quarter" idx="10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34C7ACD9-B8B8-4DE5-915A-866DD420CF36}" type="slidenum">
              <a:rPr lang="en-US" smtClean="0"/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83</a:t>
            </a:fld>
            <a:endParaRPr lang="en-US" smtClean="0"/>
          </a:p>
        </p:txBody>
      </p:sp>
      <p:sp>
        <p:nvSpPr>
          <p:cNvPr id="17410" name="Title 1"/>
          <p:cNvSpPr>
            <a:spLocks noGrp="1"/>
          </p:cNvSpPr>
          <p:nvPr>
            <p:ph type="title" idx="4294967295"/>
          </p:nvPr>
        </p:nvSpPr>
        <p:spPr>
          <a:xfrm>
            <a:off x="0" y="0"/>
            <a:ext cx="9410700" cy="1371600"/>
          </a:xfrm>
        </p:spPr>
        <p:txBody>
          <a:bodyPr/>
          <a:lstStyle/>
          <a:p>
            <a:pPr eaLnBrk="1" hangingPunct="1">
              <a:defRPr/>
            </a:pPr>
            <a:r>
              <a:rPr lang="ar-EG" b="1" dirty="0" smtClean="0">
                <a:solidFill>
                  <a:schemeClr val="tx2">
                    <a:lumMod val="75000"/>
                  </a:schemeClr>
                </a:solidFill>
              </a:rPr>
              <a:t> </a:t>
            </a:r>
            <a:endParaRPr lang="en-US" b="1" dirty="0" smtClean="0">
              <a:solidFill>
                <a:schemeClr val="tx2">
                  <a:lumMod val="75000"/>
                </a:schemeClr>
              </a:solidFill>
            </a:endParaRPr>
          </a:p>
        </p:txBody>
      </p:sp>
      <p:sp>
        <p:nvSpPr>
          <p:cNvPr id="17411" name="Content Placeholder 2"/>
          <p:cNvSpPr>
            <a:spLocks noGrp="1"/>
          </p:cNvSpPr>
          <p:nvPr>
            <p:ph idx="4294967295"/>
          </p:nvPr>
        </p:nvSpPr>
        <p:spPr>
          <a:xfrm>
            <a:off x="0" y="1371600"/>
            <a:ext cx="9448800" cy="5181600"/>
          </a:xfrm>
        </p:spPr>
        <p:txBody>
          <a:bodyPr/>
          <a:lstStyle/>
          <a:p>
            <a:pPr eaLnBrk="1" hangingPunct="1">
              <a:spcBef>
                <a:spcPts val="0"/>
              </a:spcBef>
              <a:buNone/>
              <a:defRPr/>
            </a:pPr>
            <a:r>
              <a:rPr lang="ar-EG" sz="4000" b="1" u="sng" dirty="0" smtClean="0">
                <a:solidFill>
                  <a:srgbClr val="C00000"/>
                </a:solidFill>
              </a:rPr>
              <a:t>س كيف كانت حيرة ناقد</a:t>
            </a:r>
            <a:r>
              <a:rPr lang="ar-SA" sz="4000" b="1" u="sng" dirty="0" smtClean="0">
                <a:solidFill>
                  <a:srgbClr val="C00000"/>
                </a:solidFill>
              </a:rPr>
              <a:t>ِ</a:t>
            </a:r>
            <a:r>
              <a:rPr lang="ar-EG" sz="4000" b="1" u="sng" dirty="0" smtClean="0">
                <a:solidFill>
                  <a:srgbClr val="C00000"/>
                </a:solidFill>
              </a:rPr>
              <a:t>ن</a:t>
            </a:r>
            <a:r>
              <a:rPr lang="ar-SA" sz="4000" b="1" u="sng" dirty="0" smtClean="0">
                <a:solidFill>
                  <a:srgbClr val="C00000"/>
                </a:solidFill>
              </a:rPr>
              <a:t>َ</a:t>
            </a:r>
            <a:r>
              <a:rPr lang="ar-EG" sz="4000" b="1" u="sng" dirty="0" smtClean="0">
                <a:solidFill>
                  <a:srgbClr val="C00000"/>
                </a:solidFill>
              </a:rPr>
              <a:t>ا الكبير الدُّكتور « محمَّد مندور » من  مصطلح</a:t>
            </a:r>
            <a:r>
              <a:rPr lang="ar-SA" sz="4000" b="1" u="sng" dirty="0" smtClean="0">
                <a:solidFill>
                  <a:srgbClr val="C00000"/>
                </a:solidFill>
              </a:rPr>
              <a:t>ِ</a:t>
            </a:r>
            <a:r>
              <a:rPr lang="ar-EG" sz="4000" b="1" u="sng" dirty="0" smtClean="0">
                <a:solidFill>
                  <a:srgbClr val="C00000"/>
                </a:solidFill>
              </a:rPr>
              <a:t> الواقعيَّة</a:t>
            </a:r>
            <a:r>
              <a:rPr lang="ar-SA" sz="4000" b="1" u="sng" dirty="0" smtClean="0">
                <a:solidFill>
                  <a:srgbClr val="C00000"/>
                </a:solidFill>
              </a:rPr>
              <a:t>ِ</a:t>
            </a:r>
            <a:r>
              <a:rPr lang="ar-EG" sz="4000" b="1" u="sng" dirty="0" smtClean="0">
                <a:solidFill>
                  <a:srgbClr val="C00000"/>
                </a:solidFill>
              </a:rPr>
              <a:t> </a:t>
            </a:r>
            <a:r>
              <a:rPr lang="ar-EG" sz="4000" b="1" u="sng" dirty="0" err="1" smtClean="0">
                <a:solidFill>
                  <a:srgbClr val="C00000"/>
                </a:solidFill>
              </a:rPr>
              <a:t>؟</a:t>
            </a:r>
            <a:r>
              <a:rPr lang="ar-EG" sz="4000" b="1" u="sng" dirty="0" smtClean="0">
                <a:solidFill>
                  <a:srgbClr val="C00000"/>
                </a:solidFill>
              </a:rPr>
              <a:t> </a:t>
            </a:r>
          </a:p>
          <a:p>
            <a:pPr eaLnBrk="1" hangingPunct="1">
              <a:spcBef>
                <a:spcPts val="0"/>
              </a:spcBef>
              <a:buNone/>
              <a:defRPr/>
            </a:pPr>
            <a:r>
              <a:rPr lang="ar-EG" sz="4000" b="1" dirty="0" err="1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ج </a:t>
            </a:r>
            <a:r>
              <a:rPr lang="ar-EG" sz="4000" b="1" dirty="0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– لقد تحيَّرَ </a:t>
            </a:r>
            <a:r>
              <a:rPr lang="ar-EG" sz="4000" b="1" dirty="0" err="1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الدُّكتور </a:t>
            </a:r>
            <a:r>
              <a:rPr lang="ar-EG" sz="4000" b="1" dirty="0" smtClean="0">
                <a:solidFill>
                  <a:srgbClr val="0070C0"/>
                </a:solidFill>
              </a:rPr>
              <a:t>« محمَّد </a:t>
            </a:r>
            <a:r>
              <a:rPr lang="ar-EG" sz="4000" b="1" dirty="0" err="1" smtClean="0">
                <a:solidFill>
                  <a:srgbClr val="0070C0"/>
                </a:solidFill>
              </a:rPr>
              <a:t>مندور </a:t>
            </a:r>
            <a:r>
              <a:rPr lang="ar-EG" sz="4000" b="1" dirty="0" smtClean="0">
                <a:solidFill>
                  <a:srgbClr val="0070C0"/>
                </a:solidFill>
              </a:rPr>
              <a:t>»</a:t>
            </a:r>
            <a:r>
              <a:rPr lang="ar-EG" sz="4000" b="1" dirty="0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، نتيجةً لاضطرابِ </a:t>
            </a:r>
            <a:r>
              <a:rPr lang="ar-EG" sz="4000" b="1" dirty="0" err="1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لفظةِ </a:t>
            </a:r>
            <a:r>
              <a:rPr lang="ar-EG" sz="4000" b="1" dirty="0" smtClean="0">
                <a:solidFill>
                  <a:srgbClr val="FF0000"/>
                </a:solidFill>
              </a:rPr>
              <a:t>« الواقعيَّة</a:t>
            </a:r>
            <a:r>
              <a:rPr lang="ar-SA" sz="4000" b="1" dirty="0" smtClean="0">
                <a:solidFill>
                  <a:srgbClr val="FF0000"/>
                </a:solidFill>
              </a:rPr>
              <a:t>ِ</a:t>
            </a:r>
            <a:r>
              <a:rPr lang="ar-EG" sz="4000" b="1" dirty="0" smtClean="0">
                <a:solidFill>
                  <a:srgbClr val="FF0000"/>
                </a:solidFill>
              </a:rPr>
              <a:t> » </a:t>
            </a:r>
            <a:r>
              <a:rPr lang="ar-EG" sz="4000" b="1" dirty="0" err="1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نفسها </a:t>
            </a:r>
            <a:r>
              <a:rPr lang="ar-EG" sz="4000" b="1" dirty="0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، وتنوُّعِ </a:t>
            </a:r>
            <a:r>
              <a:rPr lang="ar-EG" sz="4000" b="1" dirty="0" err="1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مفاهيمِها </a:t>
            </a:r>
            <a:r>
              <a:rPr lang="ar-EG" sz="4000" b="1" dirty="0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، وتفاوت</a:t>
            </a:r>
            <a:r>
              <a:rPr lang="ar-SA" sz="4000" b="1" dirty="0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ِ</a:t>
            </a:r>
            <a:r>
              <a:rPr lang="ar-EG" sz="4000" b="1" dirty="0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 </a:t>
            </a:r>
            <a:r>
              <a:rPr lang="ar-EG" sz="4000" b="1" dirty="0" err="1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مضام</a:t>
            </a:r>
            <a:r>
              <a:rPr lang="ar-SA" sz="4000" b="1" dirty="0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ِ</a:t>
            </a:r>
            <a:r>
              <a:rPr lang="ar-EG" sz="4000" b="1" dirty="0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ين</a:t>
            </a:r>
            <a:r>
              <a:rPr lang="ar-SA" sz="4000" b="1" dirty="0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ِ</a:t>
            </a:r>
            <a:r>
              <a:rPr lang="ar-EG" sz="4000" b="1" dirty="0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ه</a:t>
            </a:r>
            <a:r>
              <a:rPr lang="ar-SA" sz="4000" b="1" dirty="0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َ</a:t>
            </a:r>
            <a:r>
              <a:rPr lang="ar-EG" sz="4000" b="1" dirty="0" err="1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ا </a:t>
            </a:r>
            <a:r>
              <a:rPr lang="ar-EG" sz="4000" b="1" dirty="0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، وكلُّ ذلك نتجَ بطبيعةِ الحالِ من جرَّاءِ الأصلِ </a:t>
            </a:r>
            <a:r>
              <a:rPr lang="ar-EG" sz="4000" b="1" dirty="0" err="1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الاشتقاقيِّ </a:t>
            </a:r>
            <a:r>
              <a:rPr lang="ar-EG" sz="4000" b="1" dirty="0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– لتلك </a:t>
            </a:r>
            <a:r>
              <a:rPr lang="ar-EG" sz="4000" b="1" dirty="0" err="1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الَّلفظةِ </a:t>
            </a:r>
            <a:r>
              <a:rPr lang="ar-EG" sz="4000" b="1" dirty="0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– </a:t>
            </a:r>
            <a:r>
              <a:rPr lang="ar-EG" sz="4000" b="1" dirty="0" err="1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وهو </a:t>
            </a:r>
            <a:r>
              <a:rPr lang="ar-EG" sz="4000" b="1" dirty="0" smtClean="0">
                <a:solidFill>
                  <a:srgbClr val="FF0000"/>
                </a:solidFill>
              </a:rPr>
              <a:t>« </a:t>
            </a:r>
            <a:r>
              <a:rPr lang="ar-EG" sz="4000" b="1" dirty="0" err="1" smtClean="0">
                <a:solidFill>
                  <a:srgbClr val="FF0000"/>
                </a:solidFill>
              </a:rPr>
              <a:t>الواقعُ » </a:t>
            </a:r>
            <a:r>
              <a:rPr lang="ar-EG" sz="4000" b="1" dirty="0" err="1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.</a:t>
            </a:r>
            <a:r>
              <a:rPr lang="ar-EG" sz="4000" b="1" dirty="0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  </a:t>
            </a:r>
            <a:endParaRPr lang="en-US" sz="4000" b="1" dirty="0" smtClean="0">
              <a:solidFill>
                <a:schemeClr val="tx1">
                  <a:lumMod val="95000"/>
                  <a:lumOff val="5000"/>
                </a:schemeClr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40" name="Slide Number Placeholder 3"/>
          <p:cNvSpPr>
            <a:spLocks noGrp="1"/>
          </p:cNvSpPr>
          <p:nvPr>
            <p:ph type="sldNum" sz="quarter" idx="10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A6BA66F2-2243-45B1-AF3A-B86521224B04}" type="slidenum">
              <a:rPr lang="en-US" smtClean="0"/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84</a:t>
            </a:fld>
            <a:endParaRPr lang="en-US" smtClean="0"/>
          </a:p>
        </p:txBody>
      </p:sp>
      <p:sp>
        <p:nvSpPr>
          <p:cNvPr id="18434" name="Title 1"/>
          <p:cNvSpPr>
            <a:spLocks noGrp="1"/>
          </p:cNvSpPr>
          <p:nvPr>
            <p:ph type="title" idx="4294967295"/>
          </p:nvPr>
        </p:nvSpPr>
        <p:spPr>
          <a:xfrm>
            <a:off x="0" y="0"/>
            <a:ext cx="9410700" cy="1371600"/>
          </a:xfrm>
        </p:spPr>
        <p:txBody>
          <a:bodyPr/>
          <a:lstStyle/>
          <a:p>
            <a:pPr eaLnBrk="1" hangingPunct="1">
              <a:defRPr/>
            </a:pPr>
            <a:endParaRPr lang="en-US" sz="5400" b="1" dirty="0" smtClean="0">
              <a:solidFill>
                <a:schemeClr val="tx2">
                  <a:lumMod val="75000"/>
                </a:schemeClr>
              </a:solidFill>
            </a:endParaRPr>
          </a:p>
        </p:txBody>
      </p:sp>
      <p:sp>
        <p:nvSpPr>
          <p:cNvPr id="18435" name="Content Placeholder 2"/>
          <p:cNvSpPr>
            <a:spLocks noGrp="1"/>
          </p:cNvSpPr>
          <p:nvPr>
            <p:ph idx="4294967295"/>
          </p:nvPr>
        </p:nvSpPr>
        <p:spPr>
          <a:xfrm>
            <a:off x="0" y="1371600"/>
            <a:ext cx="9448800" cy="4953000"/>
          </a:xfrm>
        </p:spPr>
        <p:txBody>
          <a:bodyPr/>
          <a:lstStyle/>
          <a:p>
            <a:pPr eaLnBrk="1" hangingPunct="1">
              <a:spcBef>
                <a:spcPts val="0"/>
              </a:spcBef>
              <a:buNone/>
              <a:defRPr/>
            </a:pPr>
            <a:r>
              <a:rPr lang="ar-EG" sz="4400" b="1" u="sng" dirty="0" smtClean="0">
                <a:solidFill>
                  <a:srgbClr val="C00000"/>
                </a:solidFill>
              </a:rPr>
              <a:t>س – كيف كانت رؤية</a:t>
            </a:r>
            <a:r>
              <a:rPr lang="ar-SA" sz="4400" b="1" u="sng" dirty="0" smtClean="0">
                <a:solidFill>
                  <a:srgbClr val="C00000"/>
                </a:solidFill>
              </a:rPr>
              <a:t>ُ</a:t>
            </a:r>
            <a:r>
              <a:rPr lang="ar-EG" sz="4400" b="1" u="sng" dirty="0" smtClean="0">
                <a:solidFill>
                  <a:srgbClr val="C00000"/>
                </a:solidFill>
              </a:rPr>
              <a:t> نقَّاد</a:t>
            </a:r>
            <a:r>
              <a:rPr lang="ar-SA" sz="4400" b="1" u="sng" dirty="0" smtClean="0">
                <a:solidFill>
                  <a:srgbClr val="C00000"/>
                </a:solidFill>
              </a:rPr>
              <a:t>ِ</a:t>
            </a:r>
            <a:r>
              <a:rPr lang="ar-EG" sz="4400" b="1" u="sng" dirty="0" smtClean="0">
                <a:solidFill>
                  <a:srgbClr val="C00000"/>
                </a:solidFill>
              </a:rPr>
              <a:t>ن</a:t>
            </a:r>
            <a:r>
              <a:rPr lang="ar-SA" sz="4400" b="1" u="sng" dirty="0" smtClean="0">
                <a:solidFill>
                  <a:srgbClr val="C00000"/>
                </a:solidFill>
              </a:rPr>
              <a:t>َ</a:t>
            </a:r>
            <a:r>
              <a:rPr lang="ar-EG" sz="4400" b="1" u="sng" dirty="0" smtClean="0">
                <a:solidFill>
                  <a:srgbClr val="C00000"/>
                </a:solidFill>
              </a:rPr>
              <a:t>ا العربِ للأدب</a:t>
            </a:r>
            <a:r>
              <a:rPr lang="ar-SA" sz="4400" b="1" u="sng" dirty="0" smtClean="0">
                <a:solidFill>
                  <a:srgbClr val="C00000"/>
                </a:solidFill>
              </a:rPr>
              <a:t>ِ</a:t>
            </a:r>
            <a:r>
              <a:rPr lang="ar-EG" sz="4400" b="1" u="sng" dirty="0" smtClean="0">
                <a:solidFill>
                  <a:srgbClr val="C00000"/>
                </a:solidFill>
              </a:rPr>
              <a:t> الواقعيِّ ؟ </a:t>
            </a:r>
          </a:p>
          <a:p>
            <a:pPr eaLnBrk="1" hangingPunct="1">
              <a:spcBef>
                <a:spcPts val="0"/>
              </a:spcBef>
              <a:buNone/>
              <a:defRPr/>
            </a:pPr>
            <a:r>
              <a:rPr lang="ar-EG" sz="2000" b="1" dirty="0" err="1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ج </a:t>
            </a:r>
            <a:r>
              <a:rPr lang="ar-EG" sz="2000" b="1" dirty="0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–إذ توزَّع</a:t>
            </a:r>
            <a:r>
              <a:rPr lang="ar-SA" sz="2000" b="1" dirty="0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ُ</a:t>
            </a:r>
            <a:r>
              <a:rPr lang="ar-EG" sz="2000" b="1" dirty="0" err="1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وا</a:t>
            </a:r>
            <a:r>
              <a:rPr lang="ar-EG" sz="2000" b="1" dirty="0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 على توجُّهاتٍ ثلاثةٍ ، جاءت على النَّحوِ الآتي </a:t>
            </a:r>
          </a:p>
          <a:p>
            <a:pPr eaLnBrk="1" hangingPunct="1">
              <a:spcBef>
                <a:spcPts val="0"/>
              </a:spcBef>
              <a:buNone/>
              <a:defRPr/>
            </a:pPr>
            <a:r>
              <a:rPr lang="ar-EG" sz="2000" b="1" dirty="0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1 – </a:t>
            </a:r>
            <a:r>
              <a:rPr lang="ar-EG" b="1" dirty="0" smtClean="0">
                <a:solidFill>
                  <a:srgbClr val="0070C0"/>
                </a:solidFill>
              </a:rPr>
              <a:t>التَّوجُّهُ الأوَّلُ </a:t>
            </a:r>
            <a:r>
              <a:rPr lang="ar-EG" sz="2000" b="1" dirty="0" smtClean="0">
                <a:solidFill>
                  <a:srgbClr val="0070C0"/>
                </a:solidFill>
              </a:rPr>
              <a:t>: </a:t>
            </a:r>
            <a:r>
              <a:rPr lang="ar-EG" sz="2000" b="1" dirty="0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منهم مَنْ ق</a:t>
            </a:r>
            <a:r>
              <a:rPr lang="ar-SA" sz="2000" b="1" dirty="0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َ</a:t>
            </a:r>
            <a:r>
              <a:rPr lang="ar-EG" sz="2000" b="1" dirty="0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ص</a:t>
            </a:r>
            <a:r>
              <a:rPr lang="ar-SA" sz="2000" b="1" dirty="0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َ</a:t>
            </a:r>
            <a:r>
              <a:rPr lang="ar-EG" sz="2000" b="1" dirty="0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دَ بالأدب</a:t>
            </a:r>
            <a:r>
              <a:rPr lang="ar-SA" sz="2000" b="1" dirty="0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ِ</a:t>
            </a:r>
            <a:r>
              <a:rPr lang="ar-EG" sz="2000" b="1" dirty="0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 الواقعيِّ ملاحظةَ الواقعِ وتسجيلَهُ ، لا على صور الخيالِ وتهويلِهِ ، وكأنَّهم بذلك يُعارضونَ بينَ هذا النَّوعِ الأدبيِّ والأدب</a:t>
            </a:r>
            <a:r>
              <a:rPr lang="ar-SA" sz="2000" b="1" dirty="0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ِ</a:t>
            </a:r>
            <a:r>
              <a:rPr lang="ar-EG" sz="2000" b="1" dirty="0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 الرُّومانسيِّ </a:t>
            </a:r>
            <a:r>
              <a:rPr lang="ar-EG" sz="2000" b="1" dirty="0" err="1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.</a:t>
            </a:r>
            <a:r>
              <a:rPr lang="ar-EG" sz="2000" b="1" dirty="0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 </a:t>
            </a:r>
            <a:endParaRPr lang="ar-SA" sz="2000" b="1" dirty="0" smtClean="0">
              <a:solidFill>
                <a:schemeClr val="tx1">
                  <a:lumMod val="95000"/>
                  <a:lumOff val="5000"/>
                </a:schemeClr>
              </a:solidFill>
            </a:endParaRPr>
          </a:p>
          <a:p>
            <a:pPr eaLnBrk="1" hangingPunct="1">
              <a:spcBef>
                <a:spcPts val="0"/>
              </a:spcBef>
              <a:buNone/>
              <a:defRPr/>
            </a:pPr>
            <a:r>
              <a:rPr lang="ar-EG" sz="2000" dirty="0" smtClean="0"/>
              <a:t> </a:t>
            </a:r>
            <a:r>
              <a:rPr lang="ar-SA" sz="2000" dirty="0" smtClean="0"/>
              <a:t>2</a:t>
            </a:r>
            <a:r>
              <a:rPr lang="ar-EG" sz="2000" dirty="0" smtClean="0"/>
              <a:t>– </a:t>
            </a:r>
            <a:r>
              <a:rPr lang="ar-EG" sz="2800" b="1" dirty="0" smtClean="0">
                <a:solidFill>
                  <a:srgbClr val="00B0F0"/>
                </a:solidFill>
              </a:rPr>
              <a:t>التَّوجُّهُ </a:t>
            </a:r>
            <a:r>
              <a:rPr lang="ar-EG" sz="2800" b="1" dirty="0" err="1" smtClean="0">
                <a:solidFill>
                  <a:srgbClr val="00B0F0"/>
                </a:solidFill>
              </a:rPr>
              <a:t>الثَّاني </a:t>
            </a:r>
            <a:r>
              <a:rPr lang="ar-EG" sz="2000" dirty="0" smtClean="0"/>
              <a:t>: </a:t>
            </a:r>
            <a:r>
              <a:rPr lang="ar-EG" sz="2000" b="1" dirty="0" smtClean="0"/>
              <a:t>منهم مَنْ قصدَ بذلك </a:t>
            </a:r>
            <a:r>
              <a:rPr lang="ar-SA" sz="2000" b="1" dirty="0" err="1" smtClean="0"/>
              <a:t>(</a:t>
            </a:r>
            <a:r>
              <a:rPr lang="ar-SA" sz="2000" b="1" dirty="0" smtClean="0"/>
              <a:t> </a:t>
            </a:r>
            <a:r>
              <a:rPr lang="ar-EG" sz="2000" b="1" dirty="0" smtClean="0"/>
              <a:t>الأدبِ  </a:t>
            </a:r>
            <a:r>
              <a:rPr lang="ar-EG" sz="2000" b="1" dirty="0" err="1" smtClean="0"/>
              <a:t>الواقعيِّ </a:t>
            </a:r>
            <a:r>
              <a:rPr lang="ar-EG" sz="2000" b="1" dirty="0" smtClean="0"/>
              <a:t>) الأدبَ الَّذي يستقي مادَّتَهُ وموضوعاتِهِ من حياةِ عامةِ الشَّعبِ وسوادِهِ ومشاكلِهِ </a:t>
            </a:r>
            <a:r>
              <a:rPr lang="ar-SA" sz="2000" b="1" dirty="0" err="1" smtClean="0"/>
              <a:t>،</a:t>
            </a:r>
            <a:r>
              <a:rPr lang="ar-SA" sz="2000" b="1" dirty="0" smtClean="0"/>
              <a:t> </a:t>
            </a:r>
            <a:r>
              <a:rPr lang="ar-EG" sz="2000" b="1" dirty="0" smtClean="0"/>
              <a:t>حتَّى يُعارضوا بينَهُ وبينَ أدبِ الأبراجِ العاليةِ أي أدب</a:t>
            </a:r>
            <a:r>
              <a:rPr lang="ar-SA" sz="2000" b="1" dirty="0" smtClean="0"/>
              <a:t>ِ</a:t>
            </a:r>
            <a:r>
              <a:rPr lang="ar-EG" sz="2000" b="1" dirty="0" smtClean="0"/>
              <a:t> « أرستقراطيَّة</a:t>
            </a:r>
            <a:r>
              <a:rPr lang="ar-SA" sz="2000" b="1" dirty="0" smtClean="0"/>
              <a:t>ِ</a:t>
            </a:r>
            <a:r>
              <a:rPr lang="ar-EG" sz="2000" b="1" dirty="0" smtClean="0"/>
              <a:t> » الفكر والخيالِ</a:t>
            </a:r>
            <a:r>
              <a:rPr lang="ar-EG" sz="2000" b="1" dirty="0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 </a:t>
            </a:r>
            <a:endParaRPr lang="ar-SA" sz="2000" b="1" dirty="0" smtClean="0">
              <a:solidFill>
                <a:schemeClr val="tx1">
                  <a:lumMod val="95000"/>
                  <a:lumOff val="5000"/>
                </a:schemeClr>
              </a:solidFill>
            </a:endParaRPr>
          </a:p>
          <a:p>
            <a:pPr eaLnBrk="1" hangingPunct="1">
              <a:spcBef>
                <a:spcPts val="0"/>
              </a:spcBef>
              <a:buNone/>
              <a:defRPr/>
            </a:pPr>
            <a:r>
              <a:rPr lang="ar-EG" sz="2000" b="1" dirty="0" err="1" smtClean="0">
                <a:solidFill>
                  <a:srgbClr val="00B0F0"/>
                </a:solidFill>
              </a:rPr>
              <a:t>3 </a:t>
            </a:r>
            <a:r>
              <a:rPr lang="ar-EG" sz="2000" b="1" dirty="0" smtClean="0">
                <a:solidFill>
                  <a:srgbClr val="00B0F0"/>
                </a:solidFill>
              </a:rPr>
              <a:t>- التَّوجُّهُ </a:t>
            </a:r>
            <a:r>
              <a:rPr lang="ar-EG" sz="2000" b="1" dirty="0" err="1" smtClean="0">
                <a:solidFill>
                  <a:srgbClr val="00B0F0"/>
                </a:solidFill>
              </a:rPr>
              <a:t>الثَّالــــثُ </a:t>
            </a:r>
            <a:r>
              <a:rPr lang="ar-EG" sz="2000" b="1" dirty="0" smtClean="0"/>
              <a:t>: ومــــن نُقَّادنا العربِ أيضًا مَنْ راحَ يقصـــــدُ بالأدبِ الواقعيِّ </a:t>
            </a:r>
            <a:r>
              <a:rPr lang="ar-EG" sz="2000" b="1" dirty="0" err="1" smtClean="0"/>
              <a:t>الأدبَ </a:t>
            </a:r>
            <a:r>
              <a:rPr lang="ar-EG" sz="2000" b="1" dirty="0" smtClean="0"/>
              <a:t>« الموضـــــــوعيّ</a:t>
            </a:r>
            <a:r>
              <a:rPr lang="ar-SA" sz="2000" b="1" dirty="0" smtClean="0"/>
              <a:t>َ</a:t>
            </a:r>
            <a:r>
              <a:rPr lang="ar-EG" sz="2000" b="1" dirty="0" smtClean="0"/>
              <a:t> </a:t>
            </a:r>
            <a:r>
              <a:rPr lang="ar-EG" sz="2000" b="1" dirty="0" err="1" smtClean="0"/>
              <a:t>».</a:t>
            </a:r>
            <a:r>
              <a:rPr lang="ar-EG" sz="2000" b="1" dirty="0" smtClean="0"/>
              <a:t> </a:t>
            </a:r>
            <a:endParaRPr lang="en-US" sz="2000" b="1" dirty="0" smtClean="0"/>
          </a:p>
          <a:p>
            <a:pPr eaLnBrk="1" hangingPunct="1">
              <a:spcBef>
                <a:spcPts val="0"/>
              </a:spcBef>
              <a:buNone/>
              <a:defRPr/>
            </a:pPr>
            <a:endParaRPr lang="ar-SA" sz="2000" b="1" dirty="0" smtClean="0">
              <a:solidFill>
                <a:schemeClr val="tx1">
                  <a:lumMod val="95000"/>
                  <a:lumOff val="5000"/>
                </a:schemeClr>
              </a:solidFill>
            </a:endParaRPr>
          </a:p>
          <a:p>
            <a:pPr eaLnBrk="1" hangingPunct="1">
              <a:spcBef>
                <a:spcPts val="0"/>
              </a:spcBef>
              <a:buNone/>
              <a:defRPr/>
            </a:pPr>
            <a:r>
              <a:rPr lang="ar-EG" sz="2800" b="1" dirty="0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  </a:t>
            </a:r>
            <a:endParaRPr lang="en-US" sz="2800" b="1" dirty="0" smtClean="0">
              <a:solidFill>
                <a:schemeClr val="tx1">
                  <a:lumMod val="95000"/>
                  <a:lumOff val="5000"/>
                </a:schemeClr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عنصر نائب لرقم الشريحة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68BA5613-1BB2-4168-9E83-1939F6AB8277}" type="slidenum">
              <a:rPr lang="en-US" smtClean="0"/>
              <a:pPr>
                <a:defRPr/>
              </a:pPr>
              <a:t>85</a:t>
            </a:fld>
            <a:endParaRPr lang="en-US"/>
          </a:p>
        </p:txBody>
      </p:sp>
      <p:sp>
        <p:nvSpPr>
          <p:cNvPr id="2" name="عنوان 1"/>
          <p:cNvSpPr>
            <a:spLocks noGrp="1"/>
          </p:cNvSpPr>
          <p:nvPr>
            <p:ph type="title" idx="4294967295"/>
          </p:nvPr>
        </p:nvSpPr>
        <p:spPr>
          <a:xfrm>
            <a:off x="0" y="0"/>
            <a:ext cx="9410700" cy="1417638"/>
          </a:xfrm>
        </p:spPr>
        <p:txBody>
          <a:bodyPr/>
          <a:lstStyle/>
          <a:p>
            <a:r>
              <a:rPr lang="ar-EG" sz="5400" b="1" dirty="0" smtClean="0"/>
              <a:t>- المجتمعُ الاشتراكيُّ ومفهومُهُ للواعيَّةِ : </a:t>
            </a:r>
            <a:endParaRPr lang="en-US" sz="5400" b="1" dirty="0"/>
          </a:p>
        </p:txBody>
      </p:sp>
      <p:sp>
        <p:nvSpPr>
          <p:cNvPr id="3" name="عنصر نائب للمحتوى 2"/>
          <p:cNvSpPr>
            <a:spLocks noGrp="1"/>
          </p:cNvSpPr>
          <p:nvPr>
            <p:ph idx="4294967295"/>
          </p:nvPr>
        </p:nvSpPr>
        <p:spPr>
          <a:xfrm>
            <a:off x="0" y="1371600"/>
            <a:ext cx="9410700" cy="5029200"/>
          </a:xfrm>
        </p:spPr>
        <p:txBody>
          <a:bodyPr/>
          <a:lstStyle/>
          <a:p>
            <a:pPr>
              <a:buNone/>
            </a:pPr>
            <a:r>
              <a:rPr lang="ar-EG" sz="4800" b="1" u="sng" dirty="0" smtClean="0">
                <a:solidFill>
                  <a:srgbClr val="C00000"/>
                </a:solidFill>
              </a:rPr>
              <a:t>س – ماذا يقصدُ المجتمعُ الاشتراكيِّ بالواقعيَّةِ ؟ </a:t>
            </a:r>
          </a:p>
          <a:p>
            <a:r>
              <a:rPr lang="ar-EG" sz="5400" b="1" dirty="0" smtClean="0"/>
              <a:t>ج – نلحظُ أنَّ الاشتراكيِّينَ يقصــدونَ بهذه الواقعيَّةِ تناوُلَ الأدبِ لمشاكــلِ المجتمعِ ومظاهرِ الفقرِ والبؤسِ </a:t>
            </a:r>
            <a:r>
              <a:rPr lang="ar-EG" sz="5400" b="1" dirty="0" err="1" smtClean="0"/>
              <a:t>والعوزِوالحاجــةِ.</a:t>
            </a:r>
            <a:r>
              <a:rPr lang="ar-EG" sz="5400" b="1" dirty="0" smtClean="0"/>
              <a:t> </a:t>
            </a:r>
            <a:endParaRPr lang="en-US" sz="5400" b="1" dirty="0"/>
          </a:p>
        </p:txBody>
      </p:sp>
    </p:spTree>
    <p:extLst>
      <p:ext uri="{BB962C8B-B14F-4D97-AF65-F5344CB8AC3E}">
        <p14:creationId xmlns:p14="http://schemas.microsoft.com/office/powerpoint/2010/main" xmlns="" val="3501700797"/>
      </p:ext>
    </p:extLst>
  </p:cSld>
  <p:clrMapOvr>
    <a:masterClrMapping/>
  </p:clrMapOvr>
</p:sld>
</file>

<file path=ppt/slides/slide8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عنصر نائب لرقم الشريحة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68BA5613-1BB2-4168-9E83-1939F6AB8277}" type="slidenum">
              <a:rPr lang="en-US" smtClean="0"/>
              <a:pPr>
                <a:defRPr/>
              </a:pPr>
              <a:t>86</a:t>
            </a:fld>
            <a:endParaRPr lang="en-US"/>
          </a:p>
        </p:txBody>
      </p:sp>
      <p:sp>
        <p:nvSpPr>
          <p:cNvPr id="2" name="عنوان 1"/>
          <p:cNvSpPr>
            <a:spLocks noGrp="1"/>
          </p:cNvSpPr>
          <p:nvPr>
            <p:ph type="title" idx="4294967295"/>
          </p:nvPr>
        </p:nvSpPr>
        <p:spPr>
          <a:xfrm>
            <a:off x="0" y="0"/>
            <a:ext cx="9410700" cy="1371600"/>
          </a:xfrm>
        </p:spPr>
        <p:txBody>
          <a:bodyPr/>
          <a:lstStyle/>
          <a:p>
            <a:r>
              <a:rPr lang="ar-EG" sz="6000" b="1" dirty="0" smtClean="0"/>
              <a:t/>
            </a:r>
            <a:br>
              <a:rPr lang="ar-EG" sz="6000" b="1" dirty="0" smtClean="0"/>
            </a:br>
            <a:r>
              <a:rPr lang="ar-EG" sz="6000" b="1" dirty="0" smtClean="0"/>
              <a:t>أمثلةُ </a:t>
            </a:r>
            <a:r>
              <a:rPr lang="ar-SA" sz="6000" b="1" dirty="0" smtClean="0"/>
              <a:t>الواقعية</a:t>
            </a:r>
            <a:r>
              <a:rPr lang="ar-EG" sz="6000" b="1" dirty="0" smtClean="0"/>
              <a:t> </a:t>
            </a:r>
            <a:r>
              <a:rPr lang="ar-EG" sz="6000" b="1" dirty="0"/>
              <a:t>: </a:t>
            </a:r>
            <a:r>
              <a:rPr lang="en-US" dirty="0"/>
              <a:t/>
            </a:r>
            <a:br>
              <a:rPr lang="en-US" dirty="0"/>
            </a:br>
            <a:endParaRPr lang="en-US" dirty="0"/>
          </a:p>
        </p:txBody>
      </p:sp>
      <p:sp>
        <p:nvSpPr>
          <p:cNvPr id="3" name="عنصر نائب للمحتوى 2"/>
          <p:cNvSpPr>
            <a:spLocks noGrp="1"/>
          </p:cNvSpPr>
          <p:nvPr>
            <p:ph idx="4294967295"/>
          </p:nvPr>
        </p:nvSpPr>
        <p:spPr>
          <a:xfrm>
            <a:off x="0" y="1371600"/>
            <a:ext cx="9410700" cy="4953000"/>
          </a:xfrm>
        </p:spPr>
        <p:txBody>
          <a:bodyPr/>
          <a:lstStyle/>
          <a:p>
            <a:r>
              <a:rPr lang="ar-EG" sz="4400" b="1" dirty="0" smtClean="0"/>
              <a:t>1- الواقعيَّة النَّقيَّة. 2 – الواقعيَّةُ المستديمة .  </a:t>
            </a:r>
            <a:endParaRPr lang="ar-SA" sz="4400" b="1" dirty="0" smtClean="0"/>
          </a:p>
          <a:p>
            <a:r>
              <a:rPr lang="ar-SA" sz="4400" b="1" dirty="0"/>
              <a:t>3</a:t>
            </a:r>
            <a:r>
              <a:rPr lang="ar-EG" sz="4400" b="1" dirty="0" smtClean="0"/>
              <a:t> – الواقعيَّةُ النَّاشطةُ .</a:t>
            </a:r>
          </a:p>
          <a:p>
            <a:r>
              <a:rPr lang="ar-EG" sz="4400" b="1" dirty="0" smtClean="0"/>
              <a:t>4 – الواقعيَّةُ الخارجيَّةُ .  5 – الواقعيَّةُ الجَمُوحُ .   </a:t>
            </a:r>
            <a:r>
              <a:rPr lang="ar-EG" sz="4000" b="1" dirty="0" smtClean="0"/>
              <a:t>6 – الواقعيَّةُ الشَّكليَّةُ</a:t>
            </a:r>
            <a:r>
              <a:rPr lang="ar-SA" sz="4000" b="1" dirty="0" smtClean="0"/>
              <a:t> .     </a:t>
            </a:r>
            <a:r>
              <a:rPr lang="ar-EG" sz="4000" b="1" dirty="0" smtClean="0"/>
              <a:t> 7 – الواقعيَّةُ </a:t>
            </a:r>
            <a:r>
              <a:rPr lang="ar-SA" sz="4000" b="1" dirty="0" smtClean="0"/>
              <a:t>ال</a:t>
            </a:r>
            <a:r>
              <a:rPr lang="ar-EG" sz="4000" b="1" dirty="0" smtClean="0"/>
              <a:t>مثاليَّةُ</a:t>
            </a:r>
            <a:r>
              <a:rPr lang="ar-SA" sz="4000" b="1" dirty="0" smtClean="0"/>
              <a:t> </a:t>
            </a:r>
            <a:r>
              <a:rPr lang="ar-EG" sz="4000" b="1" dirty="0" smtClean="0"/>
              <a:t>. </a:t>
            </a:r>
            <a:endParaRPr lang="ar-SA" sz="4000" b="1" dirty="0" smtClean="0"/>
          </a:p>
          <a:p>
            <a:r>
              <a:rPr lang="ar-EG" sz="4000" b="1" dirty="0" smtClean="0"/>
              <a:t>8 – الواقعيَّةُ السَّاخرةُ</a:t>
            </a:r>
            <a:r>
              <a:rPr lang="ar-SA" sz="4000" b="1" dirty="0" smtClean="0"/>
              <a:t> </a:t>
            </a:r>
            <a:r>
              <a:rPr lang="ar-EG" sz="4000" b="1" dirty="0" smtClean="0"/>
              <a:t>.</a:t>
            </a:r>
            <a:r>
              <a:rPr lang="ar-SA" sz="4000" b="1" dirty="0" smtClean="0"/>
              <a:t>    </a:t>
            </a:r>
            <a:r>
              <a:rPr lang="ar-EG" sz="4000" b="1" dirty="0" smtClean="0"/>
              <a:t> 9 – الواقعيَّةُ المُقاتلةُ .</a:t>
            </a:r>
            <a:endParaRPr lang="ar-SA" sz="4000" b="1" dirty="0" smtClean="0"/>
          </a:p>
          <a:p>
            <a:r>
              <a:rPr lang="ar-SA" sz="4000" b="1" dirty="0" smtClean="0"/>
              <a:t>10</a:t>
            </a:r>
            <a:r>
              <a:rPr lang="ar-EG" sz="4000" b="1" dirty="0" smtClean="0"/>
              <a:t> الواقعيَّةُ السَّاذجةُ .</a:t>
            </a:r>
            <a:r>
              <a:rPr lang="ar-SA" sz="4000" b="1" dirty="0" smtClean="0"/>
              <a:t>    </a:t>
            </a:r>
            <a:r>
              <a:rPr lang="ar-EG" sz="4000" b="1" dirty="0" smtClean="0"/>
              <a:t>11 – الواقعيَّةُ القوميَّةُ</a:t>
            </a:r>
            <a:r>
              <a:rPr lang="ar-SA" sz="4000" b="1" dirty="0" smtClean="0"/>
              <a:t> </a:t>
            </a:r>
            <a:r>
              <a:rPr lang="ar-EG" sz="4000" b="1" dirty="0" smtClean="0"/>
              <a:t>. </a:t>
            </a:r>
            <a:endParaRPr lang="ar-SA" sz="4000" b="1" dirty="0" smtClean="0"/>
          </a:p>
          <a:p>
            <a:r>
              <a:rPr lang="ar-EG" sz="4000" b="1" dirty="0" smtClean="0"/>
              <a:t>12 – الواقعيَّةُ الطَّبيعيَّةُ</a:t>
            </a:r>
            <a:r>
              <a:rPr lang="ar-SA" sz="4000" b="1" dirty="0" smtClean="0"/>
              <a:t> </a:t>
            </a:r>
            <a:r>
              <a:rPr lang="ar-EG" sz="4000" b="1" dirty="0" smtClean="0"/>
              <a:t>.</a:t>
            </a:r>
            <a:r>
              <a:rPr lang="ar-SA" sz="4000" b="1" dirty="0" smtClean="0"/>
              <a:t> </a:t>
            </a:r>
            <a:r>
              <a:rPr lang="ar-EG" sz="4000" b="1" dirty="0" smtClean="0"/>
              <a:t> 13 – الواقعيَّةُ الموضوعيَّة</a:t>
            </a:r>
            <a:r>
              <a:rPr lang="ar-EG" sz="4000" b="1" dirty="0"/>
              <a:t> </a:t>
            </a:r>
            <a:r>
              <a:rPr lang="ar-EG" sz="4000" b="1" dirty="0" smtClean="0"/>
              <a:t>.</a:t>
            </a:r>
            <a:endParaRPr lang="en-US" sz="4000" dirty="0"/>
          </a:p>
        </p:txBody>
      </p:sp>
    </p:spTree>
    <p:extLst>
      <p:ext uri="{BB962C8B-B14F-4D97-AF65-F5344CB8AC3E}">
        <p14:creationId xmlns:p14="http://schemas.microsoft.com/office/powerpoint/2010/main" xmlns="" val="91138479"/>
      </p:ext>
    </p:extLst>
  </p:cSld>
  <p:clrMapOvr>
    <a:masterClrMapping/>
  </p:clrMapOvr>
</p:sld>
</file>

<file path=ppt/slides/slide8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عنصر نائب لرقم الشريحة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68BA5613-1BB2-4168-9E83-1939F6AB8277}" type="slidenum">
              <a:rPr lang="en-US" smtClean="0"/>
              <a:pPr>
                <a:defRPr/>
              </a:pPr>
              <a:t>87</a:t>
            </a:fld>
            <a:endParaRPr lang="en-US"/>
          </a:p>
        </p:txBody>
      </p:sp>
      <p:sp>
        <p:nvSpPr>
          <p:cNvPr id="2" name="عنوان 1"/>
          <p:cNvSpPr>
            <a:spLocks noGrp="1"/>
          </p:cNvSpPr>
          <p:nvPr>
            <p:ph type="title" idx="4294967295"/>
          </p:nvPr>
        </p:nvSpPr>
        <p:spPr>
          <a:xfrm>
            <a:off x="0" y="0"/>
            <a:ext cx="9410700" cy="1417638"/>
          </a:xfrm>
        </p:spPr>
        <p:txBody>
          <a:bodyPr/>
          <a:lstStyle/>
          <a:p>
            <a:r>
              <a:rPr lang="ar-EG" b="1" dirty="0" smtClean="0"/>
              <a:t>- تابعُ أمثلةُ </a:t>
            </a:r>
            <a:r>
              <a:rPr lang="ar-EG" b="1" dirty="0"/>
              <a:t>ذلك :</a:t>
            </a:r>
            <a:r>
              <a:rPr lang="en-US" dirty="0"/>
              <a:t/>
            </a:r>
            <a:br>
              <a:rPr lang="en-US" dirty="0"/>
            </a:br>
            <a:endParaRPr lang="en-US" dirty="0"/>
          </a:p>
        </p:txBody>
      </p:sp>
      <p:sp>
        <p:nvSpPr>
          <p:cNvPr id="3" name="عنصر نائب للمحتوى 2"/>
          <p:cNvSpPr>
            <a:spLocks noGrp="1"/>
          </p:cNvSpPr>
          <p:nvPr>
            <p:ph idx="4294967295"/>
          </p:nvPr>
        </p:nvSpPr>
        <p:spPr>
          <a:xfrm>
            <a:off x="0" y="1371600"/>
            <a:ext cx="9410700" cy="5029200"/>
          </a:xfrm>
        </p:spPr>
        <p:txBody>
          <a:bodyPr/>
          <a:lstStyle/>
          <a:p>
            <a:r>
              <a:rPr lang="ar-EG" sz="4800" b="1" dirty="0" smtClean="0"/>
              <a:t>14 </a:t>
            </a:r>
            <a:r>
              <a:rPr lang="ar-EG" sz="4800" b="1" dirty="0"/>
              <a:t>– الواقعيَّةُ المتفائلةُ . </a:t>
            </a:r>
            <a:r>
              <a:rPr lang="ar-SA" sz="4800" b="1" dirty="0" smtClean="0"/>
              <a:t>15</a:t>
            </a:r>
            <a:r>
              <a:rPr lang="ar-EG" sz="4800" b="1" dirty="0" smtClean="0"/>
              <a:t> </a:t>
            </a:r>
            <a:r>
              <a:rPr lang="ar-EG" sz="4800" b="1" dirty="0"/>
              <a:t>- الواقعيَّةُ المتشائمة . 16 – الواقعيَّةُ التَّشكيليَّةُ . </a:t>
            </a:r>
            <a:endParaRPr lang="ar-SA" sz="4800" b="1" dirty="0" smtClean="0"/>
          </a:p>
          <a:p>
            <a:r>
              <a:rPr lang="ar-SA" sz="4800" b="1" dirty="0" smtClean="0"/>
              <a:t> 17- </a:t>
            </a:r>
            <a:r>
              <a:rPr lang="ar-EG" sz="4800" b="1" dirty="0" smtClean="0"/>
              <a:t>الواقعيَّةُ </a:t>
            </a:r>
            <a:r>
              <a:rPr lang="ar-EG" sz="4800" b="1" dirty="0"/>
              <a:t>الشِّعريَّةُ . </a:t>
            </a:r>
            <a:r>
              <a:rPr lang="ar-SA" sz="4800" b="1" dirty="0" smtClean="0"/>
              <a:t>18</a:t>
            </a:r>
            <a:r>
              <a:rPr lang="ar-EG" sz="4800" b="1" dirty="0" smtClean="0"/>
              <a:t>– </a:t>
            </a:r>
            <a:r>
              <a:rPr lang="ar-EG" sz="4800" b="1" dirty="0"/>
              <a:t>الواقعيَّةُ النَّفسيَّةُ . </a:t>
            </a:r>
            <a:r>
              <a:rPr lang="ar-SA" sz="4800" b="1" dirty="0" smtClean="0"/>
              <a:t>19</a:t>
            </a:r>
            <a:r>
              <a:rPr lang="ar-EG" sz="4800" b="1" dirty="0" smtClean="0"/>
              <a:t>– </a:t>
            </a:r>
            <a:r>
              <a:rPr lang="ar-EG" sz="4800" b="1" dirty="0"/>
              <a:t>الواقعيَّةُ اليوميَّةُ . </a:t>
            </a:r>
            <a:r>
              <a:rPr lang="ar-SA" sz="4800" b="1" dirty="0" smtClean="0"/>
              <a:t>20</a:t>
            </a:r>
            <a:r>
              <a:rPr lang="ar-EG" sz="4800" b="1" dirty="0" smtClean="0"/>
              <a:t>– </a:t>
            </a:r>
            <a:r>
              <a:rPr lang="ar-EG" sz="4800" b="1" dirty="0"/>
              <a:t>الواقعيَّةُ الرُّومانسيَّة . </a:t>
            </a:r>
            <a:r>
              <a:rPr lang="ar-SA" sz="4800" b="1" dirty="0" smtClean="0"/>
              <a:t>21</a:t>
            </a:r>
            <a:r>
              <a:rPr lang="ar-EG" sz="4800" b="1" dirty="0" smtClean="0"/>
              <a:t>– </a:t>
            </a:r>
            <a:r>
              <a:rPr lang="ar-EG" sz="4800" b="1" dirty="0"/>
              <a:t>الواقعيَّةُ الهجائيَّةُ </a:t>
            </a:r>
            <a:r>
              <a:rPr lang="ar-EG" sz="4800" b="1" dirty="0" smtClean="0"/>
              <a:t>.</a:t>
            </a:r>
            <a:r>
              <a:rPr lang="ar-SA" sz="4800" b="1" dirty="0" smtClean="0"/>
              <a:t>22</a:t>
            </a:r>
            <a:r>
              <a:rPr lang="ar-EG" sz="4800" b="1" dirty="0" smtClean="0"/>
              <a:t>– </a:t>
            </a:r>
            <a:r>
              <a:rPr lang="ar-EG" sz="4800" b="1" dirty="0"/>
              <a:t>الواقعيَّةُ الاشتراكيَّةُ . </a:t>
            </a:r>
            <a:r>
              <a:rPr lang="ar-SA" sz="4800" b="1" dirty="0" smtClean="0"/>
              <a:t>23</a:t>
            </a:r>
            <a:r>
              <a:rPr lang="ar-EG" sz="4000" b="1" dirty="0" smtClean="0"/>
              <a:t>– </a:t>
            </a:r>
            <a:r>
              <a:rPr lang="ar-EG" sz="4000" b="1" dirty="0"/>
              <a:t>الواقعيَّةُ الذَّاتيَّةُ . </a:t>
            </a:r>
            <a:r>
              <a:rPr lang="ar-SA" sz="4000" b="1" dirty="0" smtClean="0"/>
              <a:t>24</a:t>
            </a:r>
            <a:r>
              <a:rPr lang="ar-EG" sz="4000" b="1" dirty="0" smtClean="0"/>
              <a:t>– </a:t>
            </a:r>
            <a:r>
              <a:rPr lang="ar-EG" sz="4000" b="1" dirty="0"/>
              <a:t>الواقعيَّةُ فوقَ الذَّاتيَّةِ </a:t>
            </a:r>
            <a:r>
              <a:rPr lang="ar-EG" sz="4000" b="1" dirty="0" smtClean="0"/>
              <a:t>.</a:t>
            </a:r>
            <a:endParaRPr lang="en-US" sz="4000" dirty="0"/>
          </a:p>
        </p:txBody>
      </p:sp>
    </p:spTree>
    <p:extLst>
      <p:ext uri="{BB962C8B-B14F-4D97-AF65-F5344CB8AC3E}">
        <p14:creationId xmlns:p14="http://schemas.microsoft.com/office/powerpoint/2010/main" xmlns="" val="4221528659"/>
      </p:ext>
    </p:extLst>
  </p:cSld>
  <p:clrMapOvr>
    <a:masterClrMapping/>
  </p:clrMapOvr>
</p:sld>
</file>

<file path=ppt/slides/slide8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40A750BC-24E8-49BB-9E31-DF82424DA4E4}" type="slidenum">
              <a:rPr lang="en-US" smtClean="0"/>
              <a:pPr>
                <a:defRPr/>
              </a:pPr>
              <a:t>88</a:t>
            </a:fld>
            <a:endParaRPr lang="en-US"/>
          </a:p>
        </p:txBody>
      </p:sp>
      <p:sp>
        <p:nvSpPr>
          <p:cNvPr id="7" name="Title 6"/>
          <p:cNvSpPr>
            <a:spLocks noGrp="1"/>
          </p:cNvSpPr>
          <p:nvPr>
            <p:ph type="title" idx="4294967295"/>
          </p:nvPr>
        </p:nvSpPr>
        <p:spPr>
          <a:xfrm>
            <a:off x="0" y="0"/>
            <a:ext cx="9410700" cy="1371600"/>
          </a:xfrm>
        </p:spPr>
        <p:txBody>
          <a:bodyPr/>
          <a:lstStyle/>
          <a:p>
            <a:pPr eaLnBrk="1" hangingPunct="1">
              <a:defRPr/>
            </a:pPr>
            <a:r>
              <a:rPr lang="ar-EG" sz="5400" b="1" dirty="0" smtClean="0">
                <a:solidFill>
                  <a:srgbClr val="002060"/>
                </a:solidFill>
              </a:rPr>
              <a:t/>
            </a:r>
            <a:br>
              <a:rPr lang="ar-EG" sz="5400" b="1" dirty="0" smtClean="0">
                <a:solidFill>
                  <a:srgbClr val="002060"/>
                </a:solidFill>
              </a:rPr>
            </a:br>
            <a:r>
              <a:rPr lang="ar-EG" sz="5400" b="1" dirty="0" smtClean="0">
                <a:solidFill>
                  <a:srgbClr val="002060"/>
                </a:solidFill>
              </a:rPr>
              <a:t>- الواقعيَّة </a:t>
            </a:r>
            <a:r>
              <a:rPr lang="ar-EG" sz="5400" b="1" dirty="0">
                <a:solidFill>
                  <a:srgbClr val="002060"/>
                </a:solidFill>
              </a:rPr>
              <a:t>وعلاقتُها بالفلسفةِ المثاليَّةِ </a:t>
            </a:r>
            <a:r>
              <a:rPr lang="en-US" sz="5400" b="1" dirty="0">
                <a:solidFill>
                  <a:srgbClr val="002060"/>
                </a:solidFill>
              </a:rPr>
              <a:t/>
            </a:r>
            <a:br>
              <a:rPr lang="en-US" sz="5400" b="1" dirty="0">
                <a:solidFill>
                  <a:srgbClr val="002060"/>
                </a:solidFill>
              </a:rPr>
            </a:br>
            <a:endParaRPr lang="en-US" sz="5400" b="1" dirty="0">
              <a:solidFill>
                <a:srgbClr val="002060"/>
              </a:solidFill>
            </a:endParaRPr>
          </a:p>
        </p:txBody>
      </p:sp>
      <p:sp>
        <p:nvSpPr>
          <p:cNvPr id="7171" name="Text Placeholder 5"/>
          <p:cNvSpPr>
            <a:spLocks noGrp="1"/>
          </p:cNvSpPr>
          <p:nvPr>
            <p:ph idx="4294967295"/>
          </p:nvPr>
        </p:nvSpPr>
        <p:spPr>
          <a:xfrm>
            <a:off x="0" y="1371600"/>
            <a:ext cx="9372600" cy="4953000"/>
          </a:xfrm>
        </p:spPr>
        <p:txBody>
          <a:bodyPr/>
          <a:lstStyle/>
          <a:p>
            <a:pPr marL="274320" indent="-274320" eaLnBrk="1" fontAlgn="auto" hangingPunct="1">
              <a:lnSpc>
                <a:spcPct val="90000"/>
              </a:lnSpc>
              <a:spcAft>
                <a:spcPts val="0"/>
              </a:spcAft>
              <a:buClr>
                <a:schemeClr val="accent3"/>
              </a:buClr>
              <a:buNone/>
              <a:defRPr/>
            </a:pPr>
            <a:r>
              <a:rPr lang="ar-EG" sz="3600" b="1" u="sng" dirty="0" smtClean="0">
                <a:solidFill>
                  <a:srgbClr val="C00000"/>
                </a:solidFill>
              </a:rPr>
              <a:t>س – كيفَ ترى ( ترينَ ) علاقةَ الواقعيَّةِ  بالفلسفةِ المثاليَّةِ ؟</a:t>
            </a:r>
            <a:r>
              <a:rPr lang="ar-EG" sz="3600" b="1" dirty="0" smtClean="0">
                <a:solidFill>
                  <a:srgbClr val="C00000"/>
                </a:solidFill>
              </a:rPr>
              <a:t> </a:t>
            </a:r>
          </a:p>
          <a:p>
            <a:pPr marL="274320" indent="-274320" eaLnBrk="1" fontAlgn="auto" hangingPunct="1">
              <a:lnSpc>
                <a:spcPct val="90000"/>
              </a:lnSpc>
              <a:spcAft>
                <a:spcPts val="0"/>
              </a:spcAft>
              <a:buClr>
                <a:schemeClr val="accent3"/>
              </a:buClr>
              <a:buNone/>
              <a:defRPr/>
            </a:pPr>
            <a:r>
              <a:rPr lang="ar-EG" sz="4400" b="1" dirty="0" smtClean="0">
                <a:solidFill>
                  <a:schemeClr val="tx1">
                    <a:lumMod val="85000"/>
                    <a:lumOff val="15000"/>
                  </a:schemeClr>
                </a:solidFill>
              </a:rPr>
              <a:t>ج – يُدركُ الأدباءُ والمفكِّرونَ أنَّ </a:t>
            </a:r>
            <a:r>
              <a:rPr lang="ar-EG" sz="4400" b="1" dirty="0" smtClean="0">
                <a:solidFill>
                  <a:srgbClr val="7030A0"/>
                </a:solidFill>
              </a:rPr>
              <a:t>الواقعيَّةَ</a:t>
            </a:r>
            <a:r>
              <a:rPr lang="ar-EG" sz="4400" b="1" dirty="0" smtClean="0">
                <a:solidFill>
                  <a:schemeClr val="tx1">
                    <a:lumMod val="85000"/>
                    <a:lumOff val="15000"/>
                  </a:schemeClr>
                </a:solidFill>
              </a:rPr>
              <a:t> تضــــربُ بجذورٍ متينةٍ في التُّراثِ القديمِ كما يدركــــــــــــون في الوقتِ نفسِهِ تعارُضَهَا التَّامَّ مع </a:t>
            </a:r>
            <a:r>
              <a:rPr lang="ar-EG" sz="4400" b="1" dirty="0" smtClean="0">
                <a:solidFill>
                  <a:srgbClr val="00B0F0"/>
                </a:solidFill>
              </a:rPr>
              <a:t>الفلسفةِ المثاليَّةِ </a:t>
            </a:r>
            <a:r>
              <a:rPr lang="ar-EG" sz="4400" b="1" dirty="0" smtClean="0">
                <a:solidFill>
                  <a:schemeClr val="tx1">
                    <a:lumMod val="85000"/>
                    <a:lumOff val="15000"/>
                  </a:schemeClr>
                </a:solidFill>
              </a:rPr>
              <a:t>الَّتي بصـــــــرت تلك الحياةَ برؤيةِ </a:t>
            </a:r>
            <a:r>
              <a:rPr lang="ar-EG" sz="4400" b="1" dirty="0">
                <a:solidFill>
                  <a:schemeClr val="tx1">
                    <a:lumMod val="85000"/>
                    <a:lumOff val="15000"/>
                  </a:schemeClr>
                </a:solidFill>
              </a:rPr>
              <a:t>الخيرِ والنِّعمةِ والسَّعادةِ </a:t>
            </a:r>
            <a:r>
              <a:rPr lang="ar-EG" sz="4400" b="1" dirty="0" smtClean="0">
                <a:solidFill>
                  <a:schemeClr val="tx1">
                    <a:lumMod val="85000"/>
                    <a:lumOff val="15000"/>
                  </a:schemeClr>
                </a:solidFill>
              </a:rPr>
              <a:t>.</a:t>
            </a:r>
            <a:r>
              <a:rPr lang="ar-EG" sz="4800" b="1" dirty="0" smtClean="0">
                <a:solidFill>
                  <a:schemeClr val="tx1">
                    <a:lumMod val="85000"/>
                    <a:lumOff val="15000"/>
                  </a:schemeClr>
                </a:solidFill>
              </a:rPr>
              <a:t> </a:t>
            </a:r>
            <a:endParaRPr lang="en-US" sz="4800" b="1" dirty="0" smtClean="0">
              <a:solidFill>
                <a:schemeClr val="tx1">
                  <a:lumMod val="85000"/>
                  <a:lumOff val="15000"/>
                </a:schemeClr>
              </a:solidFill>
            </a:endParaRPr>
          </a:p>
        </p:txBody>
      </p:sp>
    </p:spTree>
  </p:cSld>
  <p:clrMapOvr>
    <a:masterClrMapping/>
  </p:clrMapOvr>
</p:sld>
</file>

<file path=ppt/slides/slide8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6" name="Slide Number Placeholder 3"/>
          <p:cNvSpPr>
            <a:spLocks noGrp="1"/>
          </p:cNvSpPr>
          <p:nvPr>
            <p:ph type="sldNum" sz="quarter" idx="10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D73510CB-DC0E-4C0D-B904-D83330017455}" type="slidenum">
              <a:rPr lang="en-US" smtClean="0"/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89</a:t>
            </a:fld>
            <a:endParaRPr lang="en-US" smtClean="0"/>
          </a:p>
        </p:txBody>
      </p:sp>
      <p:sp>
        <p:nvSpPr>
          <p:cNvPr id="8194" name="Title 1"/>
          <p:cNvSpPr>
            <a:spLocks noGrp="1"/>
          </p:cNvSpPr>
          <p:nvPr>
            <p:ph type="title" idx="4294967295"/>
          </p:nvPr>
        </p:nvSpPr>
        <p:spPr>
          <a:xfrm>
            <a:off x="0" y="0"/>
            <a:ext cx="9372600" cy="1371600"/>
          </a:xfrm>
        </p:spPr>
        <p:txBody>
          <a:bodyPr/>
          <a:lstStyle/>
          <a:p>
            <a:pPr eaLnBrk="1" hangingPunct="1">
              <a:defRPr/>
            </a:pPr>
            <a:r>
              <a:rPr lang="ar-SA" sz="4800" b="1" dirty="0" smtClean="0">
                <a:solidFill>
                  <a:schemeClr val="tx2">
                    <a:lumMod val="75000"/>
                  </a:schemeClr>
                </a:solidFill>
              </a:rPr>
              <a:t> </a:t>
            </a:r>
            <a:endParaRPr lang="en-US" sz="4800" b="1" dirty="0" smtClean="0">
              <a:solidFill>
                <a:schemeClr val="tx2">
                  <a:lumMod val="75000"/>
                </a:schemeClr>
              </a:solidFill>
            </a:endParaRPr>
          </a:p>
        </p:txBody>
      </p:sp>
      <p:sp>
        <p:nvSpPr>
          <p:cNvPr id="8195" name="Content Placeholder 2"/>
          <p:cNvSpPr>
            <a:spLocks noGrp="1"/>
          </p:cNvSpPr>
          <p:nvPr>
            <p:ph idx="4294967295"/>
          </p:nvPr>
        </p:nvSpPr>
        <p:spPr>
          <a:xfrm>
            <a:off x="0" y="1371600"/>
            <a:ext cx="9448800" cy="4953000"/>
          </a:xfrm>
        </p:spPr>
        <p:txBody>
          <a:bodyPr/>
          <a:lstStyle/>
          <a:p>
            <a:pPr eaLnBrk="1" hangingPunct="1">
              <a:buNone/>
            </a:pPr>
            <a:r>
              <a:rPr lang="ar-EG" sz="4400" b="1" u="sng" dirty="0" smtClean="0">
                <a:solidFill>
                  <a:srgbClr val="C00000"/>
                </a:solidFill>
                <a:cs typeface="Arial" pitchFamily="34" charset="0"/>
              </a:rPr>
              <a:t>س - كيف أصبحت الواقعيَّةُ « اِصطلاحًا نقديًّا » ؟ </a:t>
            </a:r>
          </a:p>
          <a:p>
            <a:pPr eaLnBrk="1" hangingPunct="1"/>
            <a:r>
              <a:rPr lang="ar-EG" sz="4000" b="1" dirty="0" smtClean="0">
                <a:cs typeface="Arial" pitchFamily="34" charset="0"/>
              </a:rPr>
              <a:t>ج نظرًا لأنَّ </a:t>
            </a:r>
            <a:r>
              <a:rPr lang="ar-EG" sz="4000" b="1" dirty="0" smtClean="0">
                <a:solidFill>
                  <a:srgbClr val="7030A0"/>
                </a:solidFill>
                <a:cs typeface="Arial" pitchFamily="34" charset="0"/>
              </a:rPr>
              <a:t>الواقعيَّةَ </a:t>
            </a:r>
            <a:r>
              <a:rPr lang="ar-EG" sz="4000" b="1" dirty="0" smtClean="0">
                <a:cs typeface="Arial" pitchFamily="34" charset="0"/>
              </a:rPr>
              <a:t>ترى الحياةَ بصورةٍ مُخالفةٍ </a:t>
            </a:r>
            <a:r>
              <a:rPr lang="ar-EG" sz="4000" b="1" dirty="0" smtClean="0">
                <a:solidFill>
                  <a:srgbClr val="00B0F0"/>
                </a:solidFill>
                <a:cs typeface="Arial" pitchFamily="34" charset="0"/>
              </a:rPr>
              <a:t>للفلسفةِ</a:t>
            </a:r>
            <a:r>
              <a:rPr lang="ar-EG" sz="4000" b="1" dirty="0" smtClean="0">
                <a:cs typeface="Arial" pitchFamily="34" charset="0"/>
              </a:rPr>
              <a:t> </a:t>
            </a:r>
            <a:r>
              <a:rPr lang="ar-EG" sz="4000" b="1" dirty="0" smtClean="0">
                <a:solidFill>
                  <a:srgbClr val="0070C0"/>
                </a:solidFill>
                <a:cs typeface="Arial" pitchFamily="34" charset="0"/>
              </a:rPr>
              <a:t>المثاليَّةِ</a:t>
            </a:r>
            <a:r>
              <a:rPr lang="ar-EG" sz="4000" b="1" dirty="0" smtClean="0">
                <a:cs typeface="Arial" pitchFamily="34" charset="0"/>
              </a:rPr>
              <a:t> يمثِّلُها الشِّرّ والمِحنُ، أصبــــحت اِصطلاحًا نقديًّا عن طريــــــقِ المخاضِ الفلسفيِّ الَّـــذي يــــرى الأشياءَ المدرَكةَ من قِبَلِ الإنسانِ هيَ في واقع الأمـــرِ أشياءَ لها </a:t>
            </a:r>
            <a:r>
              <a:rPr lang="ar-EG" sz="3600" b="1" dirty="0" smtClean="0">
                <a:cs typeface="Arial" pitchFamily="34" charset="0"/>
              </a:rPr>
              <a:t>وجودُها الحقيقيُّ خارجَ العقلِ المُدْرِكِ </a:t>
            </a:r>
            <a:r>
              <a:rPr lang="ar-EG" sz="3600" b="1" dirty="0" err="1" smtClean="0">
                <a:cs typeface="Arial" pitchFamily="34" charset="0"/>
              </a:rPr>
              <a:t>لها .</a:t>
            </a:r>
            <a:r>
              <a:rPr lang="ar-EG" sz="3600" b="1" dirty="0" smtClean="0">
                <a:cs typeface="Arial" pitchFamily="34" charset="0"/>
              </a:rPr>
              <a:t> </a:t>
            </a:r>
            <a:endParaRPr lang="en-US" sz="3600" b="1" dirty="0" smtClean="0">
              <a:cs typeface="Arial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20" name="Slide Number Placeholder 3"/>
          <p:cNvSpPr>
            <a:spLocks noGrp="1"/>
          </p:cNvSpPr>
          <p:nvPr>
            <p:ph type="sldNum" sz="quarter" idx="10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FC7D6250-DD5F-4026-A59B-44128EE1D9B7}" type="slidenum">
              <a:rPr lang="en-US" smtClean="0"/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90</a:t>
            </a:fld>
            <a:endParaRPr lang="en-US" smtClean="0"/>
          </a:p>
        </p:txBody>
      </p:sp>
      <p:sp>
        <p:nvSpPr>
          <p:cNvPr id="9218" name="Title 1"/>
          <p:cNvSpPr>
            <a:spLocks noGrp="1"/>
          </p:cNvSpPr>
          <p:nvPr>
            <p:ph type="title" idx="4294967295"/>
          </p:nvPr>
        </p:nvSpPr>
        <p:spPr>
          <a:xfrm>
            <a:off x="0" y="0"/>
            <a:ext cx="9410700" cy="1371600"/>
          </a:xfrm>
        </p:spPr>
        <p:txBody>
          <a:bodyPr/>
          <a:lstStyle/>
          <a:p>
            <a:pPr eaLnBrk="1" hangingPunct="1">
              <a:defRPr/>
            </a:pPr>
            <a:r>
              <a:rPr lang="ar-EG" sz="5400" b="1" dirty="0" smtClean="0">
                <a:solidFill>
                  <a:schemeClr val="tx2">
                    <a:lumMod val="75000"/>
                  </a:schemeClr>
                </a:solidFill>
              </a:rPr>
              <a:t> </a:t>
            </a:r>
            <a:endParaRPr lang="en-US" sz="5400" b="1" dirty="0" smtClean="0">
              <a:solidFill>
                <a:schemeClr val="tx2">
                  <a:lumMod val="75000"/>
                </a:schemeClr>
              </a:solidFill>
            </a:endParaRPr>
          </a:p>
        </p:txBody>
      </p:sp>
      <p:sp>
        <p:nvSpPr>
          <p:cNvPr id="9219" name="Content Placeholder 2"/>
          <p:cNvSpPr>
            <a:spLocks noGrp="1"/>
          </p:cNvSpPr>
          <p:nvPr>
            <p:ph idx="4294967295"/>
          </p:nvPr>
        </p:nvSpPr>
        <p:spPr>
          <a:xfrm>
            <a:off x="0" y="1371600"/>
            <a:ext cx="9410700" cy="5029200"/>
          </a:xfrm>
        </p:spPr>
        <p:txBody>
          <a:bodyPr/>
          <a:lstStyle/>
          <a:p>
            <a:pPr eaLnBrk="1" hangingPunct="1">
              <a:buFont typeface="Arial" charset="0"/>
              <a:buNone/>
              <a:defRPr/>
            </a:pPr>
            <a:r>
              <a:rPr lang="ar-EG" sz="3600" b="1" u="sng" dirty="0" smtClean="0">
                <a:solidFill>
                  <a:srgbClr val="C00000"/>
                </a:solidFill>
              </a:rPr>
              <a:t>س -  « يقولونَ : </a:t>
            </a:r>
            <a:r>
              <a:rPr lang="ar-EG" sz="3600" b="1" u="sng" dirty="0">
                <a:solidFill>
                  <a:srgbClr val="C00000"/>
                </a:solidFill>
              </a:rPr>
              <a:t>إ</a:t>
            </a:r>
            <a:r>
              <a:rPr lang="ar-EG" sz="3600" b="1" u="sng" dirty="0" smtClean="0">
                <a:solidFill>
                  <a:srgbClr val="C00000"/>
                </a:solidFill>
              </a:rPr>
              <a:t>نَّ بذرتي الرُّومانسيَّةِ والواقعيَّةِ قد غُرسَتَا مَعًا في القرنِ الثَّامنِ عشرَ » اِشرح ( اشرَحِي ) ذلك بصورةٍ مُجملةٍ ؟ </a:t>
            </a:r>
          </a:p>
          <a:p>
            <a:pPr eaLnBrk="1" hangingPunct="1">
              <a:buFont typeface="Arial" charset="0"/>
              <a:buNone/>
              <a:defRPr/>
            </a:pPr>
            <a:r>
              <a:rPr lang="ar-EG" sz="4800" b="1" dirty="0" smtClean="0"/>
              <a:t>ج – نعم ، يشيرُ بعضُ الباحثينَ والنُّقَّادِ إلى أنَّ بذورَ </a:t>
            </a:r>
            <a:r>
              <a:rPr lang="ar-EG" sz="4800" b="1" dirty="0" smtClean="0">
                <a:solidFill>
                  <a:srgbClr val="00B050"/>
                </a:solidFill>
              </a:rPr>
              <a:t>الرُّومانسيَّةِ</a:t>
            </a:r>
            <a:r>
              <a:rPr lang="ar-EG" sz="4800" b="1" dirty="0" smtClean="0"/>
              <a:t> الَّتي غُرســـــــــت في القرنٍ الثَّامنِ عشر الميلاديِّ غُرست بجـــوارِها بذورُ </a:t>
            </a:r>
            <a:r>
              <a:rPr lang="ar-EG" sz="4800" b="1" dirty="0" smtClean="0">
                <a:solidFill>
                  <a:srgbClr val="7030A0"/>
                </a:solidFill>
              </a:rPr>
              <a:t>الواقعيَّةِ</a:t>
            </a:r>
            <a:r>
              <a:rPr lang="ar-EG" sz="4800" b="1" dirty="0" smtClean="0"/>
              <a:t> . فقد تجاورتا معًا في النَّشأةِ والتَّطوُّر . </a:t>
            </a:r>
            <a:endParaRPr lang="en-US" sz="4800" b="1" dirty="0" smtClean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6" name="Slide Number Placeholder 3"/>
          <p:cNvSpPr>
            <a:spLocks noGrp="1"/>
          </p:cNvSpPr>
          <p:nvPr>
            <p:ph type="sldNum" sz="quarter" idx="10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3417EFBD-1457-4053-B02C-3B0DD4F36781}" type="slidenum">
              <a:rPr lang="en-US" smtClean="0"/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91</a:t>
            </a:fld>
            <a:endParaRPr lang="en-US" smtClean="0"/>
          </a:p>
        </p:txBody>
      </p:sp>
      <p:sp>
        <p:nvSpPr>
          <p:cNvPr id="13314" name="Title 1"/>
          <p:cNvSpPr>
            <a:spLocks noGrp="1"/>
          </p:cNvSpPr>
          <p:nvPr>
            <p:ph type="title" idx="4294967295"/>
          </p:nvPr>
        </p:nvSpPr>
        <p:spPr>
          <a:xfrm>
            <a:off x="0" y="0"/>
            <a:ext cx="9410700" cy="1417638"/>
          </a:xfrm>
        </p:spPr>
        <p:txBody>
          <a:bodyPr/>
          <a:lstStyle/>
          <a:p>
            <a:pPr eaLnBrk="1" hangingPunct="1">
              <a:defRPr/>
            </a:pPr>
            <a:r>
              <a:rPr lang="ar-EG" b="1" dirty="0" smtClean="0">
                <a:solidFill>
                  <a:schemeClr val="tx2">
                    <a:lumMod val="75000"/>
                  </a:schemeClr>
                </a:solidFill>
              </a:rPr>
              <a:t>تبلورُ الواقعيَّةِ </a:t>
            </a:r>
            <a:r>
              <a:rPr lang="ar-EG" b="1" dirty="0">
                <a:solidFill>
                  <a:schemeClr val="tx2">
                    <a:lumMod val="75000"/>
                  </a:schemeClr>
                </a:solidFill>
              </a:rPr>
              <a:t>كمصطلحٍ </a:t>
            </a:r>
            <a:r>
              <a:rPr lang="ar-EG" b="1" dirty="0" smtClean="0">
                <a:solidFill>
                  <a:schemeClr val="tx2">
                    <a:lumMod val="75000"/>
                  </a:schemeClr>
                </a:solidFill>
              </a:rPr>
              <a:t>«أدبيِّ» أو مذهبٍ «نقديٍّ»</a:t>
            </a:r>
            <a:endParaRPr lang="en-US" b="1" dirty="0" smtClean="0">
              <a:solidFill>
                <a:schemeClr val="tx2">
                  <a:lumMod val="75000"/>
                </a:schemeClr>
              </a:solidFill>
            </a:endParaRPr>
          </a:p>
        </p:txBody>
      </p:sp>
      <p:sp>
        <p:nvSpPr>
          <p:cNvPr id="13315" name="Content Placeholder 2"/>
          <p:cNvSpPr>
            <a:spLocks noGrp="1"/>
          </p:cNvSpPr>
          <p:nvPr>
            <p:ph idx="4294967295"/>
          </p:nvPr>
        </p:nvSpPr>
        <p:spPr>
          <a:xfrm>
            <a:off x="0" y="1371600"/>
            <a:ext cx="9448800" cy="4953000"/>
          </a:xfrm>
        </p:spPr>
        <p:txBody>
          <a:bodyPr/>
          <a:lstStyle/>
          <a:p>
            <a:pPr marL="609600" indent="-609600" eaLnBrk="1" fontAlgn="auto" hangingPunct="1"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None/>
              <a:defRPr/>
            </a:pPr>
            <a:r>
              <a:rPr lang="ar-EG" sz="4000" b="1" u="sng" dirty="0" smtClean="0">
                <a:solidFill>
                  <a:srgbClr val="C00000"/>
                </a:solidFill>
              </a:rPr>
              <a:t>س – متى تبلورت </a:t>
            </a:r>
            <a:r>
              <a:rPr lang="ar-EG" sz="4000" b="1" u="sng" dirty="0" smtClean="0">
                <a:solidFill>
                  <a:srgbClr val="7030A0"/>
                </a:solidFill>
              </a:rPr>
              <a:t>« الواقعيَّةُ » </a:t>
            </a:r>
            <a:r>
              <a:rPr lang="ar-EG" sz="4000" b="1" u="sng" dirty="0" smtClean="0">
                <a:solidFill>
                  <a:srgbClr val="C00000"/>
                </a:solidFill>
              </a:rPr>
              <a:t>مصطلحًا ادبيًّا أو مذهبًا نقديًّا ، وعلى يدي مَنْ ، وتحت أيَّةِ مظلَّةٍ رَتَعَتْ ؟ </a:t>
            </a:r>
          </a:p>
          <a:p>
            <a:pPr marL="609600" indent="-609600" eaLnBrk="1" fontAlgn="auto" hangingPunct="1"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None/>
              <a:defRPr/>
            </a:pPr>
            <a:r>
              <a:rPr lang="ar-EG" sz="4000" b="1" dirty="0" smtClean="0"/>
              <a:t>ج – تبلورت </a:t>
            </a:r>
            <a:r>
              <a:rPr lang="ar-EG" sz="4000" b="1" dirty="0" smtClean="0">
                <a:solidFill>
                  <a:srgbClr val="7030A0"/>
                </a:solidFill>
              </a:rPr>
              <a:t>« الواقعيَّةُ » </a:t>
            </a:r>
            <a:r>
              <a:rPr lang="ar-EG" sz="4000" b="1" dirty="0" smtClean="0"/>
              <a:t>مصطلحًا أدبيًّا أو مذهبًا نقديًّا في منتصفِ القرنِ التَّاسعِ عشرِ الميلاديِّ، تحتَ مظلَّةِ </a:t>
            </a:r>
            <a:r>
              <a:rPr lang="ar-EG" sz="4000" b="1" dirty="0" smtClean="0">
                <a:solidFill>
                  <a:srgbClr val="0070C0"/>
                </a:solidFill>
              </a:rPr>
              <a:t>«الرِّواية» </a:t>
            </a:r>
            <a:r>
              <a:rPr lang="ar-EG" sz="4000" b="1" dirty="0" err="1" smtClean="0"/>
              <a:t>ويُعدُ </a:t>
            </a:r>
            <a:r>
              <a:rPr lang="ar-EG" sz="4000" b="1" dirty="0" smtClean="0">
                <a:solidFill>
                  <a:srgbClr val="FF0000"/>
                </a:solidFill>
              </a:rPr>
              <a:t>«</a:t>
            </a:r>
            <a:r>
              <a:rPr lang="ar-EG" sz="4000" b="1" dirty="0" smtClean="0"/>
              <a:t> </a:t>
            </a:r>
            <a:r>
              <a:rPr lang="ar-EG" sz="4000" b="1" dirty="0" smtClean="0">
                <a:solidFill>
                  <a:srgbClr val="FF0000"/>
                </a:solidFill>
              </a:rPr>
              <a:t>بلزاك » </a:t>
            </a:r>
            <a:r>
              <a:rPr lang="ar-EG" sz="4000" b="1" dirty="0" smtClean="0"/>
              <a:t>الرِّوائيُّ الفرنسيُّ أبًا </a:t>
            </a:r>
            <a:r>
              <a:rPr lang="ar-EG" sz="4000" b="1" dirty="0" err="1" smtClean="0">
                <a:solidFill>
                  <a:srgbClr val="7030A0"/>
                </a:solidFill>
              </a:rPr>
              <a:t>للواقعيَّةِ</a:t>
            </a:r>
            <a:r>
              <a:rPr lang="ar-EG" sz="4000" b="1" dirty="0" err="1" smtClean="0"/>
              <a:t> </a:t>
            </a:r>
            <a:r>
              <a:rPr lang="ar-EG" sz="3600" b="1" dirty="0" err="1" smtClean="0"/>
              <a:t>.</a:t>
            </a:r>
            <a:r>
              <a:rPr lang="ar-EG" sz="3600" b="1" dirty="0" smtClean="0"/>
              <a:t> </a:t>
            </a:r>
            <a:endParaRPr lang="en-US" sz="3600" b="1" dirty="0" smtClean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40" name="Slide Number Placeholder 3"/>
          <p:cNvSpPr>
            <a:spLocks noGrp="1"/>
          </p:cNvSpPr>
          <p:nvPr>
            <p:ph type="sldNum" sz="quarter" idx="10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89401C8F-EDAA-48C0-ADFE-535601DC9952}" type="slidenum">
              <a:rPr lang="en-US" smtClean="0"/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92</a:t>
            </a:fld>
            <a:endParaRPr lang="en-US" smtClean="0"/>
          </a:p>
        </p:txBody>
      </p:sp>
      <p:sp>
        <p:nvSpPr>
          <p:cNvPr id="14338" name="Title 1"/>
          <p:cNvSpPr>
            <a:spLocks noGrp="1"/>
          </p:cNvSpPr>
          <p:nvPr>
            <p:ph type="title" idx="4294967295"/>
          </p:nvPr>
        </p:nvSpPr>
        <p:spPr>
          <a:xfrm>
            <a:off x="0" y="0"/>
            <a:ext cx="9372600" cy="1371600"/>
          </a:xfrm>
        </p:spPr>
        <p:txBody>
          <a:bodyPr/>
          <a:lstStyle/>
          <a:p>
            <a:pPr marL="274320" indent="-274320" eaLnBrk="1" fontAlgn="auto" hangingPunct="1">
              <a:lnSpc>
                <a:spcPct val="90000"/>
              </a:lnSpc>
              <a:spcAft>
                <a:spcPts val="0"/>
              </a:spcAft>
              <a:defRPr/>
            </a:pPr>
            <a:r>
              <a:rPr lang="ar-EG" sz="6000" b="1" dirty="0" smtClean="0">
                <a:solidFill>
                  <a:schemeClr val="tx2">
                    <a:lumMod val="75000"/>
                  </a:schemeClr>
                </a:solidFill>
                <a:effectLst>
                  <a:outerShdw blurRad="50000" dist="30000" dir="5400000" algn="tl" rotWithShape="0">
                    <a:srgbClr val="000000">
                      <a:alpha val="30000"/>
                    </a:srgbClr>
                  </a:outerShdw>
                </a:effectLst>
              </a:rPr>
              <a:t>- أعمالُ بلزاك الرِّوائيَّةُ « الواقعيَّةُ »</a:t>
            </a:r>
            <a:endParaRPr lang="ar-SA" sz="6000" b="1" dirty="0" smtClean="0">
              <a:solidFill>
                <a:schemeClr val="tx2">
                  <a:lumMod val="75000"/>
                </a:schemeClr>
              </a:solidFill>
              <a:effectLst>
                <a:outerShdw blurRad="50000" dist="30000" dir="5400000" algn="tl" rotWithShape="0">
                  <a:srgbClr val="000000">
                    <a:alpha val="30000"/>
                  </a:srgbClr>
                </a:outerShdw>
              </a:effectLst>
            </a:endParaRPr>
          </a:p>
        </p:txBody>
      </p:sp>
      <p:sp>
        <p:nvSpPr>
          <p:cNvPr id="14339" name="Content Placeholder 2"/>
          <p:cNvSpPr>
            <a:spLocks noGrp="1"/>
          </p:cNvSpPr>
          <p:nvPr>
            <p:ph idx="4294967295"/>
          </p:nvPr>
        </p:nvSpPr>
        <p:spPr>
          <a:xfrm>
            <a:off x="0" y="1371600"/>
            <a:ext cx="9448800" cy="5486400"/>
          </a:xfrm>
        </p:spPr>
        <p:txBody>
          <a:bodyPr/>
          <a:lstStyle/>
          <a:p>
            <a:pPr eaLnBrk="1" hangingPunct="1">
              <a:buFont typeface="Arial" charset="0"/>
              <a:buNone/>
              <a:defRPr/>
            </a:pPr>
            <a:r>
              <a:rPr lang="ar-EG" sz="3600" b="1" u="sng" dirty="0" smtClean="0">
                <a:solidFill>
                  <a:srgbClr val="C00000"/>
                </a:solidFill>
              </a:rPr>
              <a:t>س اِستعرض ( اِستعرضي ) أبرزَ أعمالِ « بلزاك » الواقعيَّةِ ؟ </a:t>
            </a:r>
          </a:p>
          <a:p>
            <a:pPr eaLnBrk="1" hangingPunct="1">
              <a:buFont typeface="Arial" charset="0"/>
              <a:buNone/>
              <a:defRPr/>
            </a:pPr>
            <a:r>
              <a:rPr lang="ar-EG" sz="2000" b="1" dirty="0" smtClean="0"/>
              <a:t>ج – تُعدُّ </a:t>
            </a:r>
            <a:r>
              <a:rPr lang="ar-EG" sz="2000" b="1" dirty="0" smtClean="0">
                <a:solidFill>
                  <a:srgbClr val="0070C0"/>
                </a:solidFill>
              </a:rPr>
              <a:t>« الكوميديا </a:t>
            </a:r>
            <a:r>
              <a:rPr lang="ar-EG" sz="2000" b="1" dirty="0" err="1" smtClean="0">
                <a:solidFill>
                  <a:srgbClr val="0070C0"/>
                </a:solidFill>
              </a:rPr>
              <a:t>الإنسانيَّةُ »</a:t>
            </a:r>
            <a:r>
              <a:rPr lang="ar-EG" sz="2000" b="1" dirty="0" smtClean="0">
                <a:solidFill>
                  <a:srgbClr val="00B0F0"/>
                </a:solidFill>
              </a:rPr>
              <a:t>) </a:t>
            </a:r>
            <a:r>
              <a:rPr lang="ar-EG" sz="2000" b="1" dirty="0" smtClean="0"/>
              <a:t>أبرزَ أعمالِهِ وقد تضمَّنت</a:t>
            </a:r>
            <a:r>
              <a:rPr lang="ar-SA" sz="2000" b="1" dirty="0" smtClean="0"/>
              <a:t> في</a:t>
            </a:r>
            <a:r>
              <a:rPr lang="ar-EG" sz="2000" b="1" dirty="0" smtClean="0"/>
              <a:t> ثلاثة أقسامٍ على النَّحو الآتي : </a:t>
            </a:r>
          </a:p>
          <a:p>
            <a:pPr eaLnBrk="1" hangingPunct="1">
              <a:buFont typeface="Arial" charset="0"/>
              <a:buNone/>
              <a:defRPr/>
            </a:pPr>
            <a:r>
              <a:rPr lang="ar-EG" sz="2400" b="1" dirty="0" smtClean="0"/>
              <a:t>1</a:t>
            </a:r>
            <a:r>
              <a:rPr lang="ar-EG" sz="2400" b="1" dirty="0" smtClean="0">
                <a:solidFill>
                  <a:srgbClr val="FF0000"/>
                </a:solidFill>
              </a:rPr>
              <a:t> - </a:t>
            </a:r>
            <a:r>
              <a:rPr lang="ar-EG" sz="2400" b="1" dirty="0" smtClean="0">
                <a:solidFill>
                  <a:srgbClr val="C00000"/>
                </a:solidFill>
              </a:rPr>
              <a:t>القسمُ الأوّل </a:t>
            </a:r>
            <a:r>
              <a:rPr lang="ar-EG" sz="2400" b="1" dirty="0" smtClean="0"/>
              <a:t>: يشكِّل دراسةٍ لعاداتِ المجتمعِ الفرنسيِّ بعدَ الثَّورةِ الفرنسيَّةِ وهزيمةِ نابليون</a:t>
            </a:r>
            <a:r>
              <a:rPr lang="ar-EG" sz="4800" b="1" dirty="0" smtClean="0"/>
              <a:t> </a:t>
            </a:r>
            <a:r>
              <a:rPr lang="ar-EG" sz="2400" b="1" dirty="0" err="1" smtClean="0"/>
              <a:t>2 </a:t>
            </a:r>
            <a:r>
              <a:rPr lang="ar-EG" sz="2400" b="1" dirty="0" smtClean="0">
                <a:solidFill>
                  <a:srgbClr val="C00000"/>
                </a:solidFill>
              </a:rPr>
              <a:t>– القسمُ </a:t>
            </a:r>
            <a:r>
              <a:rPr lang="ar-EG" sz="2400" b="1" dirty="0" err="1" smtClean="0">
                <a:solidFill>
                  <a:srgbClr val="C00000"/>
                </a:solidFill>
              </a:rPr>
              <a:t>الثَّاني </a:t>
            </a:r>
            <a:r>
              <a:rPr lang="ar-EG" sz="2400" b="1" dirty="0" smtClean="0">
                <a:solidFill>
                  <a:srgbClr val="C00000"/>
                </a:solidFill>
              </a:rPr>
              <a:t>: </a:t>
            </a:r>
            <a:r>
              <a:rPr lang="ar-EG" sz="2400" b="1" dirty="0" smtClean="0"/>
              <a:t>يشملُ عر </a:t>
            </a:r>
            <a:r>
              <a:rPr lang="ar-EG" sz="2400" b="1" dirty="0" err="1" smtClean="0"/>
              <a:t>ضًا</a:t>
            </a:r>
            <a:r>
              <a:rPr lang="ar-EG" sz="2400" b="1" dirty="0" smtClean="0"/>
              <a:t> فلسفيًّا للمجتمع </a:t>
            </a:r>
            <a:r>
              <a:rPr lang="ar-EG" sz="2400" b="1" dirty="0" err="1" smtClean="0"/>
              <a:t>الفرنسيِّ .</a:t>
            </a:r>
            <a:r>
              <a:rPr lang="ar-EG" sz="2400" b="1" dirty="0" smtClean="0"/>
              <a:t> </a:t>
            </a:r>
          </a:p>
          <a:p>
            <a:pPr eaLnBrk="1" hangingPunct="1">
              <a:buFont typeface="Arial" charset="0"/>
              <a:buNone/>
              <a:defRPr/>
            </a:pPr>
            <a:r>
              <a:rPr lang="ar-EG" sz="2400" b="1" dirty="0" err="1" smtClean="0"/>
              <a:t>3 </a:t>
            </a:r>
            <a:r>
              <a:rPr lang="ar-EG" sz="2400" b="1" dirty="0" smtClean="0"/>
              <a:t>– </a:t>
            </a:r>
            <a:r>
              <a:rPr lang="ar-EG" sz="2400" b="1" dirty="0" smtClean="0">
                <a:solidFill>
                  <a:srgbClr val="C00000"/>
                </a:solidFill>
              </a:rPr>
              <a:t>القسمُ </a:t>
            </a:r>
            <a:r>
              <a:rPr lang="ar-EG" sz="2400" b="1" dirty="0" err="1" smtClean="0">
                <a:solidFill>
                  <a:srgbClr val="C00000"/>
                </a:solidFill>
              </a:rPr>
              <a:t>الثَّالثُ :</a:t>
            </a:r>
            <a:r>
              <a:rPr lang="ar-EG" sz="2400" b="1" dirty="0" smtClean="0">
                <a:solidFill>
                  <a:srgbClr val="C00000"/>
                </a:solidFill>
              </a:rPr>
              <a:t> </a:t>
            </a:r>
            <a:r>
              <a:rPr lang="ar-SA" sz="2400" b="1" dirty="0" smtClean="0"/>
              <a:t>يشمل </a:t>
            </a:r>
            <a:r>
              <a:rPr lang="ar-EG" sz="2400" b="1" dirty="0" smtClean="0"/>
              <a:t>تحليلٍ أدبيٍّ للقوانين المنظِّمةِ حياة المجتمع </a:t>
            </a:r>
            <a:r>
              <a:rPr lang="ar-EG" sz="2400" b="1" dirty="0" err="1" smtClean="0"/>
              <a:t>الفرنسيِّ .</a:t>
            </a:r>
            <a:r>
              <a:rPr lang="ar-EG" sz="2400" b="1" dirty="0" smtClean="0"/>
              <a:t> </a:t>
            </a:r>
            <a:endParaRPr lang="en-US" sz="2400" b="1" dirty="0" smtClean="0"/>
          </a:p>
          <a:p>
            <a:pPr eaLnBrk="1" hangingPunct="1">
              <a:buFont typeface="Arial" charset="0"/>
              <a:buNone/>
              <a:defRPr/>
            </a:pPr>
            <a:endParaRPr lang="ar-SA" sz="4800" b="1" dirty="0" smtClean="0"/>
          </a:p>
          <a:p>
            <a:pPr eaLnBrk="1" hangingPunct="1">
              <a:buFont typeface="Arial" charset="0"/>
              <a:buNone/>
              <a:defRPr/>
            </a:pPr>
            <a:endParaRPr lang="en-US" sz="4800" b="1" dirty="0" smtClean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40" name="Slide Number Placeholder 3"/>
          <p:cNvSpPr>
            <a:spLocks noGrp="1"/>
          </p:cNvSpPr>
          <p:nvPr>
            <p:ph type="sldNum" sz="quarter" idx="10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6D9F60EC-FF26-459E-A6A7-B303F72B40D1}" type="slidenum">
              <a:rPr lang="en-US" smtClean="0"/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93</a:t>
            </a:fld>
            <a:endParaRPr lang="en-US" smtClean="0"/>
          </a:p>
        </p:txBody>
      </p:sp>
      <p:sp>
        <p:nvSpPr>
          <p:cNvPr id="16386" name="Title 1"/>
          <p:cNvSpPr>
            <a:spLocks noGrp="1"/>
          </p:cNvSpPr>
          <p:nvPr>
            <p:ph type="title" idx="4294967295"/>
          </p:nvPr>
        </p:nvSpPr>
        <p:spPr>
          <a:xfrm>
            <a:off x="0" y="0"/>
            <a:ext cx="9410700" cy="1371600"/>
          </a:xfrm>
        </p:spPr>
        <p:txBody>
          <a:bodyPr/>
          <a:lstStyle/>
          <a:p>
            <a:pPr eaLnBrk="1" hangingPunct="1">
              <a:defRPr/>
            </a:pPr>
            <a:r>
              <a:rPr lang="ar-EG" sz="6000" b="1" dirty="0" smtClean="0">
                <a:solidFill>
                  <a:schemeClr val="tx2">
                    <a:lumMod val="75000"/>
                  </a:schemeClr>
                </a:solidFill>
              </a:rPr>
              <a:t>- أبرز روَّاد الواقعيَّةِ بعدَ « بلزاك »</a:t>
            </a:r>
            <a:endParaRPr lang="en-US" sz="6000" b="1" dirty="0" smtClean="0">
              <a:solidFill>
                <a:schemeClr val="tx2">
                  <a:lumMod val="75000"/>
                </a:schemeClr>
              </a:solidFill>
            </a:endParaRPr>
          </a:p>
        </p:txBody>
      </p:sp>
      <p:sp>
        <p:nvSpPr>
          <p:cNvPr id="16387" name="Content Placeholder 2"/>
          <p:cNvSpPr>
            <a:spLocks noGrp="1"/>
          </p:cNvSpPr>
          <p:nvPr>
            <p:ph idx="4294967295"/>
          </p:nvPr>
        </p:nvSpPr>
        <p:spPr>
          <a:xfrm>
            <a:off x="0" y="1371600"/>
            <a:ext cx="9448800" cy="4953000"/>
          </a:xfrm>
        </p:spPr>
        <p:txBody>
          <a:bodyPr/>
          <a:lstStyle/>
          <a:p>
            <a:pPr eaLnBrk="1" hangingPunct="1">
              <a:spcBef>
                <a:spcPts val="0"/>
              </a:spcBef>
              <a:defRPr/>
            </a:pPr>
            <a:r>
              <a:rPr lang="ar-EG" sz="4800" b="1" u="sng" dirty="0" smtClean="0">
                <a:solidFill>
                  <a:srgbClr val="C00000"/>
                </a:solidFill>
              </a:rPr>
              <a:t>س اِستعرضْ ( اِستعرِضي ) أبرزَ مَنْ تعرَّضَ للواقعيَّةِ بعدَ « بلزاك » ؟ </a:t>
            </a:r>
          </a:p>
          <a:p>
            <a:pPr eaLnBrk="1" hangingPunct="1">
              <a:spcBef>
                <a:spcPts val="0"/>
              </a:spcBef>
              <a:defRPr/>
            </a:pPr>
            <a:r>
              <a:rPr lang="ar-EG" sz="4800" b="1" dirty="0" err="1" smtClean="0"/>
              <a:t>ج –: </a:t>
            </a:r>
            <a:r>
              <a:rPr lang="ar-EG" sz="4800" b="1" dirty="0" smtClean="0">
                <a:solidFill>
                  <a:srgbClr val="FF0000"/>
                </a:solidFill>
              </a:rPr>
              <a:t>« </a:t>
            </a:r>
            <a:r>
              <a:rPr lang="ar-EG" sz="4800" b="1" dirty="0" err="1" smtClean="0">
                <a:solidFill>
                  <a:srgbClr val="FF0000"/>
                </a:solidFill>
              </a:rPr>
              <a:t>فلوبيير</a:t>
            </a:r>
            <a:r>
              <a:rPr lang="ar-EG" sz="4800" b="1" dirty="0" smtClean="0">
                <a:solidFill>
                  <a:srgbClr val="FF0000"/>
                </a:solidFill>
              </a:rPr>
              <a:t> » </a:t>
            </a:r>
            <a:r>
              <a:rPr lang="ar-EG" sz="4800" b="1" dirty="0" smtClean="0"/>
              <a:t>، و </a:t>
            </a:r>
            <a:r>
              <a:rPr lang="ar-EG" sz="4800" b="1" dirty="0" smtClean="0">
                <a:solidFill>
                  <a:srgbClr val="FF0000"/>
                </a:solidFill>
              </a:rPr>
              <a:t>« </a:t>
            </a:r>
            <a:r>
              <a:rPr lang="ar-EG" sz="4800" b="1" dirty="0" err="1" smtClean="0">
                <a:solidFill>
                  <a:srgbClr val="FF0000"/>
                </a:solidFill>
              </a:rPr>
              <a:t>موباسَّان</a:t>
            </a:r>
            <a:r>
              <a:rPr lang="ar-EG" sz="4800" b="1" dirty="0" smtClean="0">
                <a:solidFill>
                  <a:srgbClr val="FF0000"/>
                </a:solidFill>
              </a:rPr>
              <a:t> » </a:t>
            </a:r>
            <a:r>
              <a:rPr lang="ar-EG" sz="4800" b="1" dirty="0" smtClean="0"/>
              <a:t>، و </a:t>
            </a:r>
            <a:r>
              <a:rPr lang="ar-EG" sz="4800" b="1" dirty="0" smtClean="0">
                <a:solidFill>
                  <a:srgbClr val="FF0000"/>
                </a:solidFill>
              </a:rPr>
              <a:t>« إميـل زُولَا </a:t>
            </a:r>
            <a:r>
              <a:rPr lang="ar-EG" sz="4800" b="1" dirty="0" err="1" smtClean="0">
                <a:solidFill>
                  <a:srgbClr val="FF0000"/>
                </a:solidFill>
              </a:rPr>
              <a:t>» </a:t>
            </a:r>
            <a:r>
              <a:rPr lang="ar-EG" sz="4800" b="1" dirty="0" err="1" smtClean="0"/>
              <a:t>.</a:t>
            </a:r>
            <a:r>
              <a:rPr lang="ar-EG" sz="4800" b="1" dirty="0" smtClean="0"/>
              <a:t> </a:t>
            </a:r>
            <a:endParaRPr lang="en-US" sz="4800" b="1" dirty="0" smtClean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40" name="Slide Number Placeholder 3"/>
          <p:cNvSpPr>
            <a:spLocks noGrp="1"/>
          </p:cNvSpPr>
          <p:nvPr>
            <p:ph type="sldNum" sz="quarter" idx="10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2006C16B-2717-4281-8A5D-6F615ED0CE8D}" type="slidenum">
              <a:rPr lang="en-US" smtClean="0"/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94</a:t>
            </a:fld>
            <a:endParaRPr lang="en-US" smtClean="0"/>
          </a:p>
        </p:txBody>
      </p:sp>
      <p:sp>
        <p:nvSpPr>
          <p:cNvPr id="16386" name="Title 1"/>
          <p:cNvSpPr>
            <a:spLocks noGrp="1"/>
          </p:cNvSpPr>
          <p:nvPr>
            <p:ph type="title" idx="4294967295"/>
          </p:nvPr>
        </p:nvSpPr>
        <p:spPr>
          <a:xfrm>
            <a:off x="0" y="0"/>
            <a:ext cx="9410700" cy="1371600"/>
          </a:xfrm>
        </p:spPr>
        <p:txBody>
          <a:bodyPr/>
          <a:lstStyle/>
          <a:p>
            <a:pPr eaLnBrk="1" hangingPunct="1">
              <a:defRPr/>
            </a:pPr>
            <a:endParaRPr lang="en-US" b="1" dirty="0" smtClean="0">
              <a:solidFill>
                <a:schemeClr val="tx2">
                  <a:lumMod val="75000"/>
                </a:schemeClr>
              </a:solidFill>
            </a:endParaRPr>
          </a:p>
        </p:txBody>
      </p:sp>
      <p:sp>
        <p:nvSpPr>
          <p:cNvPr id="16387" name="Content Placeholder 2"/>
          <p:cNvSpPr>
            <a:spLocks noGrp="1"/>
          </p:cNvSpPr>
          <p:nvPr>
            <p:ph idx="4294967295"/>
          </p:nvPr>
        </p:nvSpPr>
        <p:spPr>
          <a:xfrm>
            <a:off x="0" y="1371600"/>
            <a:ext cx="9410700" cy="5486400"/>
          </a:xfrm>
        </p:spPr>
        <p:txBody>
          <a:bodyPr/>
          <a:lstStyle/>
          <a:p>
            <a:pPr eaLnBrk="1" hangingPunct="1">
              <a:spcBef>
                <a:spcPts val="0"/>
              </a:spcBef>
              <a:buNone/>
              <a:defRPr/>
            </a:pPr>
            <a:r>
              <a:rPr lang="ar-EG" sz="3600" b="1" u="sng" dirty="0" smtClean="0">
                <a:solidFill>
                  <a:srgbClr val="C00000"/>
                </a:solidFill>
              </a:rPr>
              <a:t>س كيفَ تجاورَ المذهبانِ ( الرُّومانسيُّ والواقعيُّ ) في القرن ( 19 التَّاسعِ عشر الميلاديِّ ) ؟</a:t>
            </a:r>
            <a:r>
              <a:rPr lang="ar-EG" sz="3600" b="1" u="sng" dirty="0" smtClean="0"/>
              <a:t> </a:t>
            </a:r>
          </a:p>
          <a:p>
            <a:pPr eaLnBrk="1" hangingPunct="1">
              <a:spcBef>
                <a:spcPts val="0"/>
              </a:spcBef>
              <a:defRPr/>
            </a:pPr>
            <a:r>
              <a:rPr lang="ar-EG" sz="4000" b="1" dirty="0" smtClean="0"/>
              <a:t>ج لقد تجاورَ المذهبانِ النَّقديَّانِ </a:t>
            </a:r>
            <a:r>
              <a:rPr lang="ar-EG" sz="4000" b="1" dirty="0" smtClean="0">
                <a:solidFill>
                  <a:srgbClr val="0070C0"/>
                </a:solidFill>
              </a:rPr>
              <a:t>(الرُّومانسيُّ والواقعيُّ) </a:t>
            </a:r>
            <a:r>
              <a:rPr lang="ar-EG" sz="4000" b="1" dirty="0" smtClean="0"/>
              <a:t>في القرنِ التاسعِ عشر، وكان المذهبُ </a:t>
            </a:r>
            <a:r>
              <a:rPr lang="ar-EG" sz="4000" b="1" dirty="0" smtClean="0">
                <a:solidFill>
                  <a:srgbClr val="00B050"/>
                </a:solidFill>
              </a:rPr>
              <a:t>الرُّومانسيُّ</a:t>
            </a:r>
            <a:r>
              <a:rPr lang="ar-EG" sz="4000" b="1" dirty="0" smtClean="0"/>
              <a:t> يباركُ الحركةَ الشِّعريَّةَ </a:t>
            </a:r>
            <a:r>
              <a:rPr lang="ar-EG" sz="4000" b="1" dirty="0" smtClean="0">
                <a:solidFill>
                  <a:srgbClr val="00B050"/>
                </a:solidFill>
              </a:rPr>
              <a:t>« الذَّاتيَّةَ » </a:t>
            </a:r>
            <a:r>
              <a:rPr lang="ar-EG" sz="4000" b="1" dirty="0" err="1" smtClean="0"/>
              <a:t>الغنائيَّةَ .</a:t>
            </a:r>
            <a:r>
              <a:rPr lang="ar-EG" sz="4000" b="1" dirty="0" smtClean="0"/>
              <a:t> أمَّا المذهبُ </a:t>
            </a:r>
            <a:r>
              <a:rPr lang="ar-EG" sz="4000" b="1" dirty="0" smtClean="0">
                <a:solidFill>
                  <a:srgbClr val="7030A0"/>
                </a:solidFill>
              </a:rPr>
              <a:t>« الواقعيُّ » </a:t>
            </a:r>
            <a:r>
              <a:rPr lang="ar-EG" sz="4000" b="1" dirty="0" smtClean="0"/>
              <a:t>فراحَ يُخلِصُ متابعتَهُ للخطابِ النَّثريِّ بنصوصِهِ </a:t>
            </a:r>
            <a:r>
              <a:rPr lang="ar-EG" sz="4000" b="1" dirty="0" smtClean="0">
                <a:solidFill>
                  <a:srgbClr val="0070C0"/>
                </a:solidFill>
              </a:rPr>
              <a:t>الرِّوائيَّةِ</a:t>
            </a:r>
            <a:r>
              <a:rPr lang="ar-EG" sz="4000" b="1" dirty="0" smtClean="0"/>
              <a:t> مرَّةً ، </a:t>
            </a:r>
            <a:r>
              <a:rPr lang="ar-EG" sz="4000" b="1" dirty="0" smtClean="0">
                <a:solidFill>
                  <a:srgbClr val="0070C0"/>
                </a:solidFill>
              </a:rPr>
              <a:t>المسرحيَّةِ </a:t>
            </a:r>
            <a:r>
              <a:rPr lang="ar-EG" sz="4000" b="1" dirty="0" smtClean="0"/>
              <a:t>مرَّةً أخرى . </a:t>
            </a:r>
            <a:r>
              <a:rPr lang="ar-EG" sz="3600" b="1" dirty="0" smtClean="0"/>
              <a:t> </a:t>
            </a:r>
            <a:endParaRPr lang="en-US" sz="3600" b="1" dirty="0" smtClean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40" name="Slide Number Placeholder 3"/>
          <p:cNvSpPr>
            <a:spLocks noGrp="1"/>
          </p:cNvSpPr>
          <p:nvPr>
            <p:ph type="sldNum" sz="quarter" idx="10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34C7ACD9-B8B8-4DE5-915A-866DD420CF36}" type="slidenum">
              <a:rPr lang="en-US" smtClean="0"/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95</a:t>
            </a:fld>
            <a:endParaRPr lang="en-US" smtClean="0"/>
          </a:p>
        </p:txBody>
      </p:sp>
      <p:sp>
        <p:nvSpPr>
          <p:cNvPr id="17410" name="Title 1"/>
          <p:cNvSpPr>
            <a:spLocks noGrp="1"/>
          </p:cNvSpPr>
          <p:nvPr>
            <p:ph type="title" idx="4294967295"/>
          </p:nvPr>
        </p:nvSpPr>
        <p:spPr>
          <a:xfrm>
            <a:off x="0" y="0"/>
            <a:ext cx="9410700" cy="1371600"/>
          </a:xfrm>
        </p:spPr>
        <p:txBody>
          <a:bodyPr/>
          <a:lstStyle/>
          <a:p>
            <a:pPr eaLnBrk="1" hangingPunct="1">
              <a:defRPr/>
            </a:pPr>
            <a:r>
              <a:rPr lang="ar-EG" sz="4800" b="1" dirty="0" smtClean="0">
                <a:solidFill>
                  <a:schemeClr val="tx2">
                    <a:lumMod val="75000"/>
                  </a:schemeClr>
                </a:solidFill>
              </a:rPr>
              <a:t>- عدم اِصطدام « الرُّومانتيكيَّةِ » بـ «الواقعيَّةِ» </a:t>
            </a:r>
            <a:endParaRPr lang="en-US" sz="4800" b="1" dirty="0" smtClean="0">
              <a:solidFill>
                <a:schemeClr val="tx2">
                  <a:lumMod val="75000"/>
                </a:schemeClr>
              </a:solidFill>
            </a:endParaRPr>
          </a:p>
        </p:txBody>
      </p:sp>
      <p:sp>
        <p:nvSpPr>
          <p:cNvPr id="17411" name="Content Placeholder 2"/>
          <p:cNvSpPr>
            <a:spLocks noGrp="1"/>
          </p:cNvSpPr>
          <p:nvPr>
            <p:ph idx="4294967295"/>
          </p:nvPr>
        </p:nvSpPr>
        <p:spPr>
          <a:xfrm>
            <a:off x="0" y="1371600"/>
            <a:ext cx="9448800" cy="5181600"/>
          </a:xfrm>
        </p:spPr>
        <p:txBody>
          <a:bodyPr/>
          <a:lstStyle/>
          <a:p>
            <a:pPr eaLnBrk="1" hangingPunct="1">
              <a:spcBef>
                <a:spcPts val="0"/>
              </a:spcBef>
              <a:defRPr/>
            </a:pPr>
            <a:r>
              <a:rPr lang="ar-EG" sz="3600" b="1" u="sng" dirty="0" smtClean="0">
                <a:solidFill>
                  <a:srgbClr val="C00000"/>
                </a:solidFill>
              </a:rPr>
              <a:t>س – هل اِصطدمت الرومانتيكيَّةُ بالواقعيَّةِ كما اِصطدمت من قبلُ بالكلاسيكيَّةِ ؟</a:t>
            </a:r>
            <a:r>
              <a:rPr lang="ar-EG" b="1" u="sng" dirty="0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 </a:t>
            </a:r>
          </a:p>
          <a:p>
            <a:pPr eaLnBrk="1" hangingPunct="1">
              <a:spcBef>
                <a:spcPts val="0"/>
              </a:spcBef>
              <a:defRPr/>
            </a:pPr>
            <a:r>
              <a:rPr lang="ar-EG" sz="3600" b="1" dirty="0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ج – الإجابةُ بالنَّفي قطعًا ، إذ لم تصطدم </a:t>
            </a:r>
            <a:r>
              <a:rPr lang="ar-EG" sz="3600" b="1" dirty="0" smtClean="0">
                <a:solidFill>
                  <a:srgbClr val="00B050"/>
                </a:solidFill>
              </a:rPr>
              <a:t>« الرُّومانتيكيَّةُ » </a:t>
            </a:r>
            <a:r>
              <a:rPr lang="ar-EG" sz="3600" b="1" dirty="0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بـ « </a:t>
            </a:r>
            <a:r>
              <a:rPr lang="ar-EG" sz="3600" b="1" dirty="0" smtClean="0">
                <a:solidFill>
                  <a:srgbClr val="7030A0"/>
                </a:solidFill>
              </a:rPr>
              <a:t>الواقعيَّةِ» </a:t>
            </a:r>
            <a:r>
              <a:rPr lang="ar-EG" sz="3600" b="1" dirty="0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على نحو صدامِهَا بالكلاسيكيَّةِ، حيثُ سار المذهبان معًا يٌقدِّمانِ إبداعَهُمَا ، فيُقدِّمُ المذهبُ </a:t>
            </a:r>
            <a:r>
              <a:rPr lang="ar-EG" sz="3600" b="1" dirty="0" smtClean="0">
                <a:solidFill>
                  <a:srgbClr val="00B050"/>
                </a:solidFill>
              </a:rPr>
              <a:t>« الرُّومانتيكيُّ » </a:t>
            </a:r>
            <a:r>
              <a:rPr lang="ar-EG" sz="3600" b="1" dirty="0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النَّقدَ الكاشفَ عن صلةِ الإبداعِ بالذَّاتِ والقلبِ والنَّفسِ ؛ ويُقدِّمُ المذهبُ </a:t>
            </a:r>
            <a:r>
              <a:rPr lang="ar-EG" sz="3600" b="1" dirty="0" smtClean="0">
                <a:solidFill>
                  <a:srgbClr val="7030A0"/>
                </a:solidFill>
              </a:rPr>
              <a:t>« الواقعيُّ » </a:t>
            </a:r>
            <a:r>
              <a:rPr lang="ar-EG" sz="3600" b="1" dirty="0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النَّقدَ الكاشفَ عن صلةِ هذا الإبداعِ </a:t>
            </a:r>
            <a:r>
              <a:rPr lang="ar-EG" sz="3600" b="1" dirty="0" smtClean="0">
                <a:solidFill>
                  <a:srgbClr val="FF0000"/>
                </a:solidFill>
              </a:rPr>
              <a:t>« النَّثريِّ » </a:t>
            </a:r>
            <a:r>
              <a:rPr lang="ar-EG" b="1" dirty="0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بالواقعِ ؛ مستحضرًا معَهُ الخطابَ </a:t>
            </a:r>
            <a:r>
              <a:rPr lang="ar-EG" b="1" dirty="0" smtClean="0">
                <a:solidFill>
                  <a:srgbClr val="0070C0"/>
                </a:solidFill>
              </a:rPr>
              <a:t>الرِّوائيَّ </a:t>
            </a:r>
            <a:r>
              <a:rPr lang="ar-EG" b="1" dirty="0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من جهةٍ ، </a:t>
            </a:r>
            <a:r>
              <a:rPr lang="ar-EG" b="1" dirty="0" smtClean="0">
                <a:solidFill>
                  <a:srgbClr val="0070C0"/>
                </a:solidFill>
              </a:rPr>
              <a:t>والمسرحيَّ </a:t>
            </a:r>
            <a:r>
              <a:rPr lang="ar-EG" b="1" dirty="0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من جهةٍ أخرى . </a:t>
            </a:r>
            <a:endParaRPr lang="en-US" b="1" dirty="0" smtClean="0">
              <a:solidFill>
                <a:schemeClr val="tx1">
                  <a:lumMod val="95000"/>
                  <a:lumOff val="5000"/>
                </a:schemeClr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40" name="Slide Number Placeholder 3"/>
          <p:cNvSpPr>
            <a:spLocks noGrp="1"/>
          </p:cNvSpPr>
          <p:nvPr>
            <p:ph type="sldNum" sz="quarter" idx="10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A6BA66F2-2243-45B1-AF3A-B86521224B04}" type="slidenum">
              <a:rPr lang="en-US" smtClean="0"/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96</a:t>
            </a:fld>
            <a:endParaRPr lang="en-US" smtClean="0"/>
          </a:p>
        </p:txBody>
      </p:sp>
      <p:sp>
        <p:nvSpPr>
          <p:cNvPr id="18434" name="Title 1"/>
          <p:cNvSpPr>
            <a:spLocks noGrp="1"/>
          </p:cNvSpPr>
          <p:nvPr>
            <p:ph type="title" idx="4294967295"/>
          </p:nvPr>
        </p:nvSpPr>
        <p:spPr>
          <a:xfrm>
            <a:off x="0" y="0"/>
            <a:ext cx="9410700" cy="1371600"/>
          </a:xfrm>
        </p:spPr>
        <p:txBody>
          <a:bodyPr/>
          <a:lstStyle/>
          <a:p>
            <a:pPr eaLnBrk="1" hangingPunct="1">
              <a:defRPr/>
            </a:pPr>
            <a:r>
              <a:rPr lang="ar-EG" sz="4800" b="1" dirty="0" smtClean="0">
                <a:solidFill>
                  <a:schemeClr val="tx2">
                    <a:lumMod val="75000"/>
                  </a:schemeClr>
                </a:solidFill>
              </a:rPr>
              <a:t>- الواقعيَّةُ تغايرُ الرُّومانسيَّةَ في الموضوعِ :</a:t>
            </a:r>
            <a:endParaRPr lang="en-US" sz="4800" b="1" dirty="0" smtClean="0">
              <a:solidFill>
                <a:schemeClr val="tx2">
                  <a:lumMod val="75000"/>
                </a:schemeClr>
              </a:solidFill>
            </a:endParaRPr>
          </a:p>
        </p:txBody>
      </p:sp>
      <p:sp>
        <p:nvSpPr>
          <p:cNvPr id="18435" name="Content Placeholder 2"/>
          <p:cNvSpPr>
            <a:spLocks noGrp="1"/>
          </p:cNvSpPr>
          <p:nvPr>
            <p:ph idx="4294967295"/>
          </p:nvPr>
        </p:nvSpPr>
        <p:spPr>
          <a:xfrm>
            <a:off x="0" y="1371600"/>
            <a:ext cx="9448800" cy="4953000"/>
          </a:xfrm>
        </p:spPr>
        <p:txBody>
          <a:bodyPr/>
          <a:lstStyle/>
          <a:p>
            <a:pPr eaLnBrk="1" hangingPunct="1">
              <a:spcBef>
                <a:spcPts val="0"/>
              </a:spcBef>
              <a:buNone/>
              <a:defRPr/>
            </a:pPr>
            <a:r>
              <a:rPr lang="ar-EG" sz="4000" b="1" u="sng" dirty="0" smtClean="0">
                <a:solidFill>
                  <a:srgbClr val="C00000"/>
                </a:solidFill>
              </a:rPr>
              <a:t>س هل بالفعلِ تُغايرُ الواقعيَّةُ الرُّومانسيَّةَ في الموضوعِ ؟ </a:t>
            </a:r>
          </a:p>
          <a:p>
            <a:pPr eaLnBrk="1" hangingPunct="1">
              <a:spcBef>
                <a:spcPts val="0"/>
              </a:spcBef>
              <a:defRPr/>
            </a:pPr>
            <a:r>
              <a:rPr lang="ar-EG" sz="4800" b="1" dirty="0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ج نعمٌ ، بالفعلِ غايرتِ </a:t>
            </a:r>
            <a:r>
              <a:rPr lang="ar-EG" sz="4800" b="1" dirty="0" smtClean="0">
                <a:solidFill>
                  <a:srgbClr val="7030A0"/>
                </a:solidFill>
              </a:rPr>
              <a:t>« الواقعيَّةُ » </a:t>
            </a:r>
            <a:r>
              <a:rPr lang="ar-EG" sz="4800" b="1" dirty="0" smtClean="0">
                <a:solidFill>
                  <a:srgbClr val="00B050"/>
                </a:solidFill>
              </a:rPr>
              <a:t>«</a:t>
            </a:r>
            <a:r>
              <a:rPr lang="ar-EG" sz="4800" b="1" dirty="0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 </a:t>
            </a:r>
            <a:r>
              <a:rPr lang="ar-EG" sz="4800" b="1" dirty="0" smtClean="0">
                <a:solidFill>
                  <a:srgbClr val="00B050"/>
                </a:solidFill>
              </a:rPr>
              <a:t>الرُّومانسيّةَ » </a:t>
            </a:r>
            <a:r>
              <a:rPr lang="ar-EG" sz="4800" b="1" dirty="0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في موضوعِهَا الأدبيِّ ، من حيثُ نوعيَّتُهُ ، فبينما اِعتمدت الرُّومانسيَّةُ الشِّعرَ الغنائيَّ المعبِّرَ عن الذَّاتِ الإنسانيَّةِ اِعتمدتِ الواقعيَّةُ الخِطابَ النَّثريَّ المعالجَ لقضايا </a:t>
            </a:r>
            <a:r>
              <a:rPr lang="ar-EG" sz="4800" b="1" dirty="0" err="1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المجتمعِ.</a:t>
            </a:r>
            <a:r>
              <a:rPr lang="ar-EG" sz="4000" b="1" dirty="0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 </a:t>
            </a:r>
            <a:endParaRPr lang="en-US" sz="4000" b="1" dirty="0" smtClean="0">
              <a:solidFill>
                <a:schemeClr val="tx1">
                  <a:lumMod val="95000"/>
                  <a:lumOff val="5000"/>
                </a:schemeClr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عنصر نائب لرقم الشريحة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68BA5613-1BB2-4168-9E83-1939F6AB8277}" type="slidenum">
              <a:rPr lang="en-US" smtClean="0"/>
              <a:pPr>
                <a:defRPr/>
              </a:pPr>
              <a:t>97</a:t>
            </a:fld>
            <a:endParaRPr lang="en-US"/>
          </a:p>
        </p:txBody>
      </p:sp>
      <p:sp>
        <p:nvSpPr>
          <p:cNvPr id="2" name="عنوان 1"/>
          <p:cNvSpPr>
            <a:spLocks noGrp="1"/>
          </p:cNvSpPr>
          <p:nvPr>
            <p:ph type="title" idx="4294967295"/>
          </p:nvPr>
        </p:nvSpPr>
        <p:spPr>
          <a:xfrm>
            <a:off x="0" y="0"/>
            <a:ext cx="9410700" cy="1371600"/>
          </a:xfrm>
        </p:spPr>
        <p:txBody>
          <a:bodyPr/>
          <a:lstStyle/>
          <a:p>
            <a:r>
              <a:rPr lang="ar-EG" sz="5400" b="1" dirty="0" smtClean="0"/>
              <a:t>- الواقعيَّةُ من منظورِ « جامعةِ </a:t>
            </a:r>
            <a:r>
              <a:rPr lang="ar-EG" sz="5400" b="1" dirty="0" err="1" smtClean="0"/>
              <a:t>برستون</a:t>
            </a:r>
            <a:r>
              <a:rPr lang="ar-EG" sz="5400" b="1" dirty="0" smtClean="0"/>
              <a:t> »</a:t>
            </a:r>
            <a:endParaRPr lang="en-US" sz="5400" b="1" dirty="0"/>
          </a:p>
        </p:txBody>
      </p:sp>
      <p:sp>
        <p:nvSpPr>
          <p:cNvPr id="3" name="عنصر نائب للمحتوى 2"/>
          <p:cNvSpPr>
            <a:spLocks noGrp="1"/>
          </p:cNvSpPr>
          <p:nvPr>
            <p:ph idx="4294967295"/>
          </p:nvPr>
        </p:nvSpPr>
        <p:spPr>
          <a:xfrm>
            <a:off x="0" y="1447800"/>
            <a:ext cx="9410700" cy="4953000"/>
          </a:xfrm>
        </p:spPr>
        <p:txBody>
          <a:bodyPr/>
          <a:lstStyle/>
          <a:p>
            <a:pPr>
              <a:buNone/>
            </a:pPr>
            <a:r>
              <a:rPr lang="ar-EG" sz="4000" b="1" u="sng" dirty="0" smtClean="0">
                <a:solidFill>
                  <a:srgbClr val="C00000"/>
                </a:solidFill>
              </a:rPr>
              <a:t>س – اِستعرضْ ( اِستعرضي ) مفهومَ الواقعيَّةِ الأدبيَّةِ من منظور « جامعة </a:t>
            </a:r>
            <a:r>
              <a:rPr lang="ar-EG" sz="4000" b="1" u="sng" dirty="0" err="1" smtClean="0">
                <a:solidFill>
                  <a:srgbClr val="C00000"/>
                </a:solidFill>
              </a:rPr>
              <a:t>برنستون</a:t>
            </a:r>
            <a:r>
              <a:rPr lang="ar-EG" sz="4000" b="1" u="sng" dirty="0" smtClean="0">
                <a:solidFill>
                  <a:srgbClr val="C00000"/>
                </a:solidFill>
              </a:rPr>
              <a:t> » ؟ </a:t>
            </a:r>
          </a:p>
          <a:p>
            <a:r>
              <a:rPr lang="ar-EG" sz="4800" b="1" dirty="0" smtClean="0"/>
              <a:t>ج - جاء مفهوم </a:t>
            </a:r>
            <a:r>
              <a:rPr lang="ar-EG" sz="4800" b="1" dirty="0" smtClean="0">
                <a:solidFill>
                  <a:srgbClr val="7030A0"/>
                </a:solidFill>
              </a:rPr>
              <a:t>« </a:t>
            </a:r>
            <a:r>
              <a:rPr lang="ar-EG" sz="4800" b="1" dirty="0" err="1" smtClean="0">
                <a:solidFill>
                  <a:srgbClr val="7030A0"/>
                </a:solidFill>
              </a:rPr>
              <a:t>الواقعيَّةِ </a:t>
            </a:r>
            <a:r>
              <a:rPr lang="ar-EG" sz="4800" b="1" dirty="0" smtClean="0">
                <a:solidFill>
                  <a:srgbClr val="7030A0"/>
                </a:solidFill>
              </a:rPr>
              <a:t>»</a:t>
            </a:r>
            <a:r>
              <a:rPr lang="ar-EG" sz="4800" b="1" dirty="0" smtClean="0"/>
              <a:t> على النّحو الآتي : « الواقعيَّةُ في الأدبِ تعني ذلكَ المجالَ الَّذي يهتمُّ بإعطاءِ اِنطباعٍ حقيقيٍّ صادقٍ حولَ الواقعِ ، كما يبدو من خلالِ وعي الإنسانِ العاديِّ » .   </a:t>
            </a:r>
            <a:endParaRPr lang="en-US" sz="4800" b="1" dirty="0"/>
          </a:p>
        </p:txBody>
      </p:sp>
    </p:spTree>
    <p:extLst>
      <p:ext uri="{BB962C8B-B14F-4D97-AF65-F5344CB8AC3E}">
        <p14:creationId xmlns:p14="http://schemas.microsoft.com/office/powerpoint/2010/main" xmlns="" val="2285842950"/>
      </p:ext>
    </p:extLst>
  </p:cSld>
  <p:clrMapOvr>
    <a:masterClrMapping/>
  </p:clrMapOvr>
</p:sld>
</file>

<file path=ppt/slides/slide9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عنصر نائب لرقم الشريحة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68BA5613-1BB2-4168-9E83-1939F6AB8277}" type="slidenum">
              <a:rPr lang="en-US" smtClean="0"/>
              <a:pPr>
                <a:defRPr/>
              </a:pPr>
              <a:t>98</a:t>
            </a:fld>
            <a:endParaRPr lang="en-US"/>
          </a:p>
        </p:txBody>
      </p:sp>
      <p:sp>
        <p:nvSpPr>
          <p:cNvPr id="2" name="عنوان 1"/>
          <p:cNvSpPr>
            <a:spLocks noGrp="1"/>
          </p:cNvSpPr>
          <p:nvPr>
            <p:ph type="title" idx="4294967295"/>
          </p:nvPr>
        </p:nvSpPr>
        <p:spPr>
          <a:xfrm>
            <a:off x="0" y="0"/>
            <a:ext cx="9410700" cy="1371600"/>
          </a:xfrm>
        </p:spPr>
        <p:txBody>
          <a:bodyPr/>
          <a:lstStyle/>
          <a:p>
            <a:r>
              <a:rPr lang="ar-EG" b="1" dirty="0" smtClean="0"/>
              <a:t/>
            </a:r>
            <a:br>
              <a:rPr lang="ar-EG" b="1" dirty="0" smtClean="0"/>
            </a:br>
            <a:r>
              <a:rPr lang="ar-EG" b="1" dirty="0" smtClean="0"/>
              <a:t>- الشِّعرُ الواقعيُّ الأمثلُ من منظورِ « </a:t>
            </a:r>
            <a:r>
              <a:rPr lang="ar-EG" b="1" dirty="0" err="1" smtClean="0"/>
              <a:t>البرستونيّة</a:t>
            </a:r>
            <a:r>
              <a:rPr lang="ar-EG" b="1" dirty="0" smtClean="0"/>
              <a:t> »  </a:t>
            </a:r>
            <a:endParaRPr lang="en-US" b="1" dirty="0"/>
          </a:p>
        </p:txBody>
      </p:sp>
      <p:sp>
        <p:nvSpPr>
          <p:cNvPr id="3" name="عنصر نائب للمحتوى 2"/>
          <p:cNvSpPr>
            <a:spLocks noGrp="1"/>
          </p:cNvSpPr>
          <p:nvPr>
            <p:ph idx="4294967295"/>
          </p:nvPr>
        </p:nvSpPr>
        <p:spPr>
          <a:xfrm>
            <a:off x="0" y="1371600"/>
            <a:ext cx="9410700" cy="4953000"/>
          </a:xfrm>
        </p:spPr>
        <p:txBody>
          <a:bodyPr/>
          <a:lstStyle/>
          <a:p>
            <a:pPr>
              <a:buNone/>
            </a:pPr>
            <a:r>
              <a:rPr lang="ar-EG" sz="4400" b="1" u="sng" dirty="0" smtClean="0">
                <a:solidFill>
                  <a:srgbClr val="C00000"/>
                </a:solidFill>
              </a:rPr>
              <a:t>س – ماذا عن الشِّعرِ « الواقعيِّ » في نموذجِهِ الأفضلِ الأمثلِ </a:t>
            </a:r>
            <a:r>
              <a:rPr lang="ar-EG" sz="4400" b="1" u="sng" dirty="0" err="1" smtClean="0">
                <a:solidFill>
                  <a:srgbClr val="C00000"/>
                </a:solidFill>
              </a:rPr>
              <a:t>؟</a:t>
            </a:r>
            <a:r>
              <a:rPr lang="ar-EG" sz="4400" b="1" u="sng" dirty="0" smtClean="0">
                <a:solidFill>
                  <a:srgbClr val="C00000"/>
                </a:solidFill>
              </a:rPr>
              <a:t> </a:t>
            </a:r>
          </a:p>
          <a:p>
            <a:pPr>
              <a:buNone/>
            </a:pPr>
            <a:r>
              <a:rPr lang="ar-EG" sz="2400" b="1" dirty="0" smtClean="0"/>
              <a:t>ج  ترى تلك الموسوعةُ </a:t>
            </a:r>
            <a:r>
              <a:rPr lang="ar-EG" sz="2400" b="1" dirty="0" err="1" smtClean="0">
                <a:solidFill>
                  <a:schemeClr val="accent2">
                    <a:lumMod val="50000"/>
                  </a:schemeClr>
                </a:solidFill>
              </a:rPr>
              <a:t>البرنستونيَّةُ</a:t>
            </a:r>
            <a:r>
              <a:rPr lang="ar-EG" sz="2400" b="1" dirty="0" smtClean="0">
                <a:solidFill>
                  <a:schemeClr val="accent2">
                    <a:lumMod val="50000"/>
                  </a:schemeClr>
                </a:solidFill>
              </a:rPr>
              <a:t> </a:t>
            </a:r>
            <a:r>
              <a:rPr lang="ar-EG" sz="2400" b="1" dirty="0" smtClean="0"/>
              <a:t>الشِّعرَ </a:t>
            </a:r>
            <a:r>
              <a:rPr lang="ar-EG" sz="2400" b="1" dirty="0" smtClean="0">
                <a:solidFill>
                  <a:srgbClr val="7030A0"/>
                </a:solidFill>
              </a:rPr>
              <a:t>الواقعيَّ</a:t>
            </a:r>
            <a:r>
              <a:rPr lang="ar-EG" sz="2400" b="1" dirty="0" smtClean="0"/>
              <a:t> في نموذَجِهِ الأم</a:t>
            </a:r>
            <a:r>
              <a:rPr lang="ar-SA" sz="2400" b="1" dirty="0" smtClean="0"/>
              <a:t>ث</a:t>
            </a:r>
            <a:r>
              <a:rPr lang="ar-EG" sz="2400" b="1" dirty="0" smtClean="0"/>
              <a:t>لِ والأفضلِ يفي بالمتطلَّباتِ</a:t>
            </a:r>
            <a:r>
              <a:rPr lang="ar-SA" sz="2400" b="1" dirty="0" smtClean="0"/>
              <a:t> </a:t>
            </a:r>
            <a:r>
              <a:rPr lang="ar-EG" sz="2400" b="1" dirty="0" smtClean="0"/>
              <a:t>الآتيةِ</a:t>
            </a:r>
            <a:r>
              <a:rPr lang="ar-SA" sz="2400" b="1" dirty="0" err="1" smtClean="0"/>
              <a:t>:</a:t>
            </a:r>
            <a:endParaRPr lang="ar-SA" sz="2400" b="1" dirty="0" smtClean="0"/>
          </a:p>
          <a:p>
            <a:pPr>
              <a:buNone/>
            </a:pPr>
            <a:r>
              <a:rPr lang="ar-SA" sz="2400" b="1" dirty="0" smtClean="0"/>
              <a:t>1</a:t>
            </a:r>
            <a:r>
              <a:rPr lang="ar-EG" sz="2400" b="1" dirty="0" smtClean="0"/>
              <a:t> – أنَّهُ يصـــــفُ الحالاتِ والأشخاصَ العاديِّينَ في أوضاعٍ أو حالاتٍ </a:t>
            </a:r>
            <a:r>
              <a:rPr lang="ar-EG" sz="2400" b="1" dirty="0" err="1" smtClean="0"/>
              <a:t>عاديَّةٍ  .</a:t>
            </a:r>
            <a:r>
              <a:rPr lang="ar-EG" sz="2400" b="1" dirty="0" smtClean="0"/>
              <a:t> </a:t>
            </a:r>
            <a:endParaRPr lang="ar-SA" sz="2400" b="1" dirty="0" smtClean="0"/>
          </a:p>
          <a:p>
            <a:pPr>
              <a:buNone/>
            </a:pPr>
            <a:r>
              <a:rPr lang="ar-SA" sz="2400" b="1" dirty="0" smtClean="0"/>
              <a:t>2</a:t>
            </a:r>
            <a:r>
              <a:rPr lang="ar-EG" sz="2400" b="1" dirty="0" smtClean="0"/>
              <a:t> – أنَّه يبتعدُ عن الصِّورِ الأدبيَّةِ، لغةً </a:t>
            </a:r>
            <a:r>
              <a:rPr lang="ar-EG" sz="2400" b="1" dirty="0" err="1" smtClean="0"/>
              <a:t>وموضوعًا .</a:t>
            </a:r>
            <a:r>
              <a:rPr lang="ar-EG" sz="2400" b="1" dirty="0" smtClean="0"/>
              <a:t> </a:t>
            </a:r>
          </a:p>
          <a:p>
            <a:pPr>
              <a:buNone/>
            </a:pPr>
            <a:r>
              <a:rPr lang="ar-SA" sz="2400" b="1" dirty="0" smtClean="0"/>
              <a:t>3</a:t>
            </a:r>
            <a:r>
              <a:rPr lang="ar-EG" sz="2400" b="1" dirty="0" smtClean="0"/>
              <a:t> – أنَّهُ يسعى إلى صياغةِ لغةٍ </a:t>
            </a:r>
            <a:r>
              <a:rPr lang="ar-EG" sz="2400" b="1" dirty="0" err="1" smtClean="0">
                <a:solidFill>
                  <a:srgbClr val="7030A0"/>
                </a:solidFill>
              </a:rPr>
              <a:t>واقعيَّةٍ</a:t>
            </a:r>
            <a:r>
              <a:rPr lang="ar-EG" sz="2400" b="1" dirty="0" err="1" smtClean="0"/>
              <a:t> </a:t>
            </a:r>
            <a:r>
              <a:rPr lang="ar-EG" sz="2400" b="1" dirty="0" smtClean="0"/>
              <a:t>، تدنو من إيقاعِ النَّثرِ </a:t>
            </a:r>
            <a:r>
              <a:rPr lang="ar-EG" sz="2400" b="1" dirty="0" err="1" smtClean="0"/>
              <a:t>الأدبيِّ.</a:t>
            </a:r>
            <a:r>
              <a:rPr lang="ar-EG" sz="2400" b="1" dirty="0" smtClean="0"/>
              <a:t>  </a:t>
            </a:r>
            <a:endParaRPr lang="en-US" sz="2400" b="1" dirty="0" smtClean="0"/>
          </a:p>
          <a:p>
            <a:pPr>
              <a:buNone/>
            </a:pPr>
            <a:r>
              <a:rPr lang="ar-EG" sz="2400" b="1" dirty="0" smtClean="0"/>
              <a:t> </a:t>
            </a:r>
            <a:endParaRPr lang="en-US" sz="2400" b="1" dirty="0"/>
          </a:p>
        </p:txBody>
      </p:sp>
    </p:spTree>
    <p:extLst>
      <p:ext uri="{BB962C8B-B14F-4D97-AF65-F5344CB8AC3E}">
        <p14:creationId xmlns:p14="http://schemas.microsoft.com/office/powerpoint/2010/main" xmlns="" val="3484165196"/>
      </p:ext>
    </p:extLst>
  </p:cSld>
  <p:clrMapOvr>
    <a:masterClrMapping/>
  </p:clrMapOvr>
</p:sld>
</file>

<file path=ppt/slides/slide9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40A750BC-24E8-49BB-9E31-DF82424DA4E4}" type="slidenum">
              <a:rPr lang="en-US" smtClean="0"/>
              <a:pPr>
                <a:defRPr/>
              </a:pPr>
              <a:t>99</a:t>
            </a:fld>
            <a:endParaRPr lang="en-US"/>
          </a:p>
        </p:txBody>
      </p:sp>
      <p:sp>
        <p:nvSpPr>
          <p:cNvPr id="7" name="Title 6"/>
          <p:cNvSpPr>
            <a:spLocks noGrp="1"/>
          </p:cNvSpPr>
          <p:nvPr>
            <p:ph type="title" idx="4294967295"/>
          </p:nvPr>
        </p:nvSpPr>
        <p:spPr>
          <a:xfrm>
            <a:off x="0" y="0"/>
            <a:ext cx="9410700" cy="1371600"/>
          </a:xfrm>
        </p:spPr>
        <p:txBody>
          <a:bodyPr/>
          <a:lstStyle/>
          <a:p>
            <a:pPr eaLnBrk="1" hangingPunct="1">
              <a:defRPr/>
            </a:pPr>
            <a:r>
              <a:rPr lang="ar-EG" sz="5400" b="1" dirty="0">
                <a:solidFill>
                  <a:srgbClr val="002060"/>
                </a:solidFill>
              </a:rPr>
              <a:t>- أهدافُ الواقعيَّةِ :</a:t>
            </a:r>
            <a:endParaRPr lang="en-US" sz="5400" b="1" dirty="0">
              <a:solidFill>
                <a:schemeClr val="tx2">
                  <a:lumMod val="75000"/>
                </a:schemeClr>
              </a:solidFill>
            </a:endParaRPr>
          </a:p>
        </p:txBody>
      </p:sp>
      <p:sp>
        <p:nvSpPr>
          <p:cNvPr id="7171" name="Text Placeholder 5"/>
          <p:cNvSpPr>
            <a:spLocks noGrp="1"/>
          </p:cNvSpPr>
          <p:nvPr>
            <p:ph idx="4294967295"/>
          </p:nvPr>
        </p:nvSpPr>
        <p:spPr>
          <a:xfrm>
            <a:off x="0" y="1371600"/>
            <a:ext cx="9372600" cy="4953000"/>
          </a:xfrm>
        </p:spPr>
        <p:txBody>
          <a:bodyPr/>
          <a:lstStyle/>
          <a:p>
            <a:pPr>
              <a:buNone/>
            </a:pPr>
            <a:r>
              <a:rPr lang="ar-EG" sz="4400" b="1" u="sng" dirty="0" smtClean="0">
                <a:solidFill>
                  <a:srgbClr val="C00000"/>
                </a:solidFill>
              </a:rPr>
              <a:t>س </a:t>
            </a:r>
            <a:r>
              <a:rPr lang="ar-EG" sz="4400" b="1" u="sng" dirty="0">
                <a:solidFill>
                  <a:srgbClr val="C00000"/>
                </a:solidFill>
              </a:rPr>
              <a:t>استعرضْ </a:t>
            </a:r>
            <a:r>
              <a:rPr lang="ar-EG" sz="4400" b="1" u="sng" dirty="0" smtClean="0">
                <a:solidFill>
                  <a:srgbClr val="C00000"/>
                </a:solidFill>
              </a:rPr>
              <a:t>(اِستعرضي) </a:t>
            </a:r>
            <a:r>
              <a:rPr lang="ar-EG" sz="4400" b="1" u="sng" dirty="0">
                <a:solidFill>
                  <a:srgbClr val="C00000"/>
                </a:solidFill>
              </a:rPr>
              <a:t>بشكلٍ مجملٍ أبرزَ أهدافِ الواقعيَّةِ ؟ </a:t>
            </a:r>
            <a:endParaRPr lang="ar-EG" sz="4400" b="1" u="sng" dirty="0" smtClean="0">
              <a:solidFill>
                <a:srgbClr val="C00000"/>
              </a:solidFill>
            </a:endParaRPr>
          </a:p>
          <a:p>
            <a:pPr>
              <a:buNone/>
            </a:pPr>
            <a:r>
              <a:rPr lang="ar-EG" sz="2800" b="1" dirty="0" smtClean="0"/>
              <a:t>ج – تتشكَّلُ أهدافُ الواقعيَّةِ أو غاياتُهَا على النَّحو الآتي: </a:t>
            </a:r>
          </a:p>
          <a:p>
            <a:pPr>
              <a:buNone/>
            </a:pPr>
            <a:r>
              <a:rPr lang="ar-EG" sz="2800" b="1" dirty="0" smtClean="0">
                <a:solidFill>
                  <a:srgbClr val="002060"/>
                </a:solidFill>
              </a:rPr>
              <a:t>1 – سعيُهَا إلى تصويرِ الواقعِ  المعيش . </a:t>
            </a:r>
          </a:p>
          <a:p>
            <a:pPr>
              <a:buNone/>
            </a:pPr>
            <a:r>
              <a:rPr lang="ar-EG" sz="2800" b="1" dirty="0" smtClean="0">
                <a:solidFill>
                  <a:srgbClr val="002060"/>
                </a:solidFill>
              </a:rPr>
              <a:t>2 – كشفُ أسرارِ الواقعِ وإظهارُ خفاياه . </a:t>
            </a:r>
            <a:endParaRPr lang="ar-EG" sz="2800" b="1" dirty="0">
              <a:solidFill>
                <a:srgbClr val="002060"/>
              </a:solidFill>
            </a:endParaRPr>
          </a:p>
          <a:p>
            <a:pPr>
              <a:buNone/>
            </a:pPr>
            <a:r>
              <a:rPr lang="ar-EG" sz="2800" b="1" dirty="0" smtClean="0">
                <a:solidFill>
                  <a:srgbClr val="002060"/>
                </a:solidFill>
              </a:rPr>
              <a:t>3 – سبرُ أغوار  الواقعِ والكشفُ عن مكنونهِ . </a:t>
            </a:r>
          </a:p>
          <a:p>
            <a:pPr>
              <a:buNone/>
            </a:pPr>
            <a:r>
              <a:rPr lang="ar-EG" sz="2800" b="1" dirty="0" smtClean="0">
                <a:solidFill>
                  <a:srgbClr val="002060"/>
                </a:solidFill>
              </a:rPr>
              <a:t>4 – تفسير خفايا الواقع ومعالجتها </a:t>
            </a:r>
            <a:r>
              <a:rPr lang="ar-EG" b="1" dirty="0" smtClean="0">
                <a:solidFill>
                  <a:srgbClr val="002060"/>
                </a:solidFill>
              </a:rPr>
              <a:t>.  </a:t>
            </a:r>
            <a:endParaRPr lang="en-US" b="1" dirty="0">
              <a:solidFill>
                <a:srgbClr val="002060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6" name="Slide Number Placeholder 3"/>
          <p:cNvSpPr>
            <a:spLocks noGrp="1"/>
          </p:cNvSpPr>
          <p:nvPr>
            <p:ph type="sldNum" sz="quarter" idx="10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D73510CB-DC0E-4C0D-B904-D83330017455}" type="slidenum">
              <a:rPr lang="en-US" smtClean="0"/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100</a:t>
            </a:fld>
            <a:endParaRPr lang="en-US" smtClean="0"/>
          </a:p>
        </p:txBody>
      </p:sp>
      <p:sp>
        <p:nvSpPr>
          <p:cNvPr id="8194" name="Title 1"/>
          <p:cNvSpPr>
            <a:spLocks noGrp="1"/>
          </p:cNvSpPr>
          <p:nvPr>
            <p:ph type="title" idx="4294967295"/>
          </p:nvPr>
        </p:nvSpPr>
        <p:spPr>
          <a:xfrm>
            <a:off x="0" y="0"/>
            <a:ext cx="9372600" cy="1371600"/>
          </a:xfrm>
        </p:spPr>
        <p:txBody>
          <a:bodyPr/>
          <a:lstStyle/>
          <a:p>
            <a:pPr eaLnBrk="1" hangingPunct="1">
              <a:defRPr/>
            </a:pPr>
            <a:r>
              <a:rPr lang="ar-EG" sz="5400" b="1" dirty="0" smtClean="0">
                <a:solidFill>
                  <a:schemeClr val="tx2">
                    <a:lumMod val="75000"/>
                  </a:schemeClr>
                </a:solidFill>
              </a:rPr>
              <a:t>- أنماطُ الواقعيَّةِ وأنواعُهَا : </a:t>
            </a:r>
            <a:r>
              <a:rPr lang="ar-SA" sz="5400" b="1" dirty="0" smtClean="0">
                <a:solidFill>
                  <a:schemeClr val="tx2">
                    <a:lumMod val="75000"/>
                  </a:schemeClr>
                </a:solidFill>
              </a:rPr>
              <a:t> </a:t>
            </a:r>
            <a:endParaRPr lang="en-US" sz="5400" b="1" dirty="0" smtClean="0">
              <a:solidFill>
                <a:schemeClr val="tx2">
                  <a:lumMod val="75000"/>
                </a:schemeClr>
              </a:solidFill>
            </a:endParaRPr>
          </a:p>
        </p:txBody>
      </p:sp>
      <p:sp>
        <p:nvSpPr>
          <p:cNvPr id="8195" name="Content Placeholder 2"/>
          <p:cNvSpPr>
            <a:spLocks noGrp="1"/>
          </p:cNvSpPr>
          <p:nvPr>
            <p:ph idx="4294967295"/>
          </p:nvPr>
        </p:nvSpPr>
        <p:spPr>
          <a:xfrm>
            <a:off x="0" y="1371600"/>
            <a:ext cx="9448800" cy="4953000"/>
          </a:xfrm>
        </p:spPr>
        <p:txBody>
          <a:bodyPr/>
          <a:lstStyle/>
          <a:p>
            <a:pPr eaLnBrk="1" hangingPunct="1">
              <a:buNone/>
            </a:pPr>
            <a:r>
              <a:rPr lang="ar-EG" sz="2400" b="1" u="sng" dirty="0" smtClean="0">
                <a:solidFill>
                  <a:srgbClr val="C00000"/>
                </a:solidFill>
                <a:cs typeface="Arial" pitchFamily="34" charset="0"/>
              </a:rPr>
              <a:t>س -  اِستعرض ( اِستعرضي ) أبرزَ أنماطِ أو أنواعِ </a:t>
            </a:r>
            <a:r>
              <a:rPr lang="ar-EG" sz="2400" b="1" u="sng" dirty="0">
                <a:solidFill>
                  <a:srgbClr val="C00000"/>
                </a:solidFill>
                <a:cs typeface="Arial" pitchFamily="34" charset="0"/>
              </a:rPr>
              <a:t>ا</a:t>
            </a:r>
            <a:r>
              <a:rPr lang="ar-EG" sz="2400" b="1" u="sng" dirty="0" smtClean="0">
                <a:solidFill>
                  <a:srgbClr val="C00000"/>
                </a:solidFill>
                <a:cs typeface="Arial" pitchFamily="34" charset="0"/>
              </a:rPr>
              <a:t>لواقعيَّةِ ؟</a:t>
            </a:r>
            <a:r>
              <a:rPr lang="ar-EG" sz="2400" b="1" u="sng" dirty="0" smtClean="0">
                <a:cs typeface="Arial" pitchFamily="34" charset="0"/>
              </a:rPr>
              <a:t> </a:t>
            </a:r>
          </a:p>
          <a:p>
            <a:pPr eaLnBrk="1" hangingPunct="1">
              <a:buNone/>
            </a:pPr>
            <a:r>
              <a:rPr lang="ar-EG" sz="2800" b="1" dirty="0" smtClean="0">
                <a:cs typeface="Arial" pitchFamily="34" charset="0"/>
              </a:rPr>
              <a:t>ج – تتشكَّل هذه الأنماطُ أو تلك الأنواعُ فيما يأتي : </a:t>
            </a:r>
          </a:p>
          <a:p>
            <a:pPr eaLnBrk="1" hangingPunct="1">
              <a:buFont typeface="Arial" charset="0"/>
              <a:buNone/>
              <a:defRPr/>
            </a:pPr>
            <a:r>
              <a:rPr lang="ar-EG" sz="2800" b="1" dirty="0" smtClean="0">
                <a:cs typeface="Arial" pitchFamily="34" charset="0"/>
              </a:rPr>
              <a:t>1 – الواقعيَّةُ الغربيَّةُ : تلك الواقعيَّةُ قد نمت بعيدًا عن الأيديولوجيَّةِ </a:t>
            </a:r>
            <a:r>
              <a:rPr lang="ar-EG" sz="2800" b="1" dirty="0" smtClean="0">
                <a:solidFill>
                  <a:srgbClr val="0070C0"/>
                </a:solidFill>
                <a:cs typeface="Arial" pitchFamily="34" charset="0"/>
              </a:rPr>
              <a:t>« </a:t>
            </a:r>
            <a:r>
              <a:rPr lang="ar-EG" sz="2800" b="1" dirty="0" err="1" smtClean="0">
                <a:solidFill>
                  <a:srgbClr val="0070C0"/>
                </a:solidFill>
                <a:cs typeface="Arial" pitchFamily="34" charset="0"/>
              </a:rPr>
              <a:t>الاشتراكيَّة » </a:t>
            </a:r>
            <a:r>
              <a:rPr lang="ar-EG" sz="2800" b="1" dirty="0" smtClean="0">
                <a:cs typeface="Arial" pitchFamily="34" charset="0"/>
              </a:rPr>
              <a:t>، واكتفى أدبُهَا بالوقوفِ عندَ حدودِ الواقعِ </a:t>
            </a:r>
            <a:r>
              <a:rPr lang="ar-EG" sz="2800" b="1" dirty="0" err="1" smtClean="0">
                <a:cs typeface="Arial" pitchFamily="34" charset="0"/>
              </a:rPr>
              <a:t>الاجتماعيِّ.</a:t>
            </a:r>
            <a:r>
              <a:rPr lang="ar-EG" sz="2800" b="1" dirty="0" smtClean="0">
                <a:solidFill>
                  <a:srgbClr val="C00000"/>
                </a:solidFill>
              </a:rPr>
              <a:t> </a:t>
            </a:r>
            <a:endParaRPr lang="ar-SA" sz="2800" b="1" dirty="0" smtClean="0">
              <a:solidFill>
                <a:srgbClr val="C00000"/>
              </a:solidFill>
            </a:endParaRPr>
          </a:p>
          <a:p>
            <a:pPr eaLnBrk="1" hangingPunct="1">
              <a:buFont typeface="Arial" charset="0"/>
              <a:buNone/>
              <a:defRPr/>
            </a:pPr>
            <a:r>
              <a:rPr lang="ar-SA" sz="2800" b="1" dirty="0" smtClean="0">
                <a:solidFill>
                  <a:srgbClr val="C00000"/>
                </a:solidFill>
              </a:rPr>
              <a:t>2</a:t>
            </a:r>
            <a:r>
              <a:rPr lang="ar-EG" sz="2800" b="1" dirty="0" smtClean="0">
                <a:solidFill>
                  <a:srgbClr val="C00000"/>
                </a:solidFill>
              </a:rPr>
              <a:t> – الواقعيَّةُ </a:t>
            </a:r>
            <a:r>
              <a:rPr lang="ar-EG" sz="2800" b="1" dirty="0" err="1" smtClean="0">
                <a:solidFill>
                  <a:srgbClr val="C00000"/>
                </a:solidFill>
              </a:rPr>
              <a:t>الاشتراكيَّةُ :</a:t>
            </a:r>
            <a:r>
              <a:rPr lang="ar-EG" sz="2800" b="1" dirty="0" smtClean="0">
                <a:solidFill>
                  <a:srgbClr val="C00000"/>
                </a:solidFill>
              </a:rPr>
              <a:t> </a:t>
            </a:r>
          </a:p>
          <a:p>
            <a:pPr eaLnBrk="1" hangingPunct="1">
              <a:spcBef>
                <a:spcPts val="0"/>
              </a:spcBef>
              <a:buNone/>
              <a:defRPr/>
            </a:pPr>
            <a:r>
              <a:rPr lang="ar-EG" sz="2800" b="1" dirty="0" err="1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أمَّا </a:t>
            </a:r>
            <a:r>
              <a:rPr lang="ar-EG" sz="2800" b="1" dirty="0" smtClean="0">
                <a:solidFill>
                  <a:srgbClr val="7030A0"/>
                </a:solidFill>
              </a:rPr>
              <a:t>« الواقعيَّةُ </a:t>
            </a:r>
            <a:r>
              <a:rPr lang="ar-EG" sz="2800" b="1" dirty="0" err="1" smtClean="0">
                <a:solidFill>
                  <a:srgbClr val="7030A0"/>
                </a:solidFill>
              </a:rPr>
              <a:t>الاشتراكيَّةُ </a:t>
            </a:r>
            <a:r>
              <a:rPr lang="ar-EG" sz="2800" b="1" dirty="0" smtClean="0">
                <a:solidFill>
                  <a:srgbClr val="7030A0"/>
                </a:solidFill>
              </a:rPr>
              <a:t>»؛ </a:t>
            </a:r>
            <a:r>
              <a:rPr lang="ar-EG" sz="2800" b="1" dirty="0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فإنَّها تذهــبُ إلى </a:t>
            </a:r>
            <a:r>
              <a:rPr lang="ar-EG" sz="2800" b="1" dirty="0" err="1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أنَّ </a:t>
            </a:r>
            <a:r>
              <a:rPr lang="ar-EG" sz="2800" b="1" dirty="0" smtClean="0">
                <a:solidFill>
                  <a:srgbClr val="0070C0"/>
                </a:solidFill>
              </a:rPr>
              <a:t>«الأيديولوجيَّةَ </a:t>
            </a:r>
            <a:r>
              <a:rPr lang="ar-EG" sz="2800" b="1" dirty="0" err="1" smtClean="0">
                <a:solidFill>
                  <a:srgbClr val="0070C0"/>
                </a:solidFill>
              </a:rPr>
              <a:t>الاشتراكيَّةَ </a:t>
            </a:r>
            <a:r>
              <a:rPr lang="ar-EG" sz="2800" b="1" dirty="0" smtClean="0">
                <a:solidFill>
                  <a:srgbClr val="0070C0"/>
                </a:solidFill>
              </a:rPr>
              <a:t>» </a:t>
            </a:r>
            <a:r>
              <a:rPr lang="ar-EG" sz="2800" b="1" dirty="0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تُمثِّلُ حلًّا مثاليًّا لتخليصِ المجتمعِ من عيــــوبِهِ من </a:t>
            </a:r>
            <a:r>
              <a:rPr lang="ar-EG" sz="2800" b="1" dirty="0" err="1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جهةٍومظالِمِهِ</a:t>
            </a:r>
            <a:r>
              <a:rPr lang="ar-EG" sz="2800" b="1" dirty="0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 من</a:t>
            </a:r>
            <a:r>
              <a:rPr lang="ar-SA" sz="2800" b="1" dirty="0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 </a:t>
            </a:r>
            <a:r>
              <a:rPr lang="ar-EG" sz="2800" b="1" dirty="0" err="1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جهةٍأخرى</a:t>
            </a:r>
            <a:endParaRPr lang="ar-SA" sz="3600" b="1" dirty="0" smtClean="0">
              <a:solidFill>
                <a:srgbClr val="C00000"/>
              </a:solidFill>
            </a:endParaRPr>
          </a:p>
          <a:p>
            <a:pPr eaLnBrk="1" hangingPunct="1">
              <a:spcBef>
                <a:spcPts val="0"/>
              </a:spcBef>
              <a:buNone/>
              <a:defRPr/>
            </a:pPr>
            <a:r>
              <a:rPr lang="ar-EG" sz="2800" b="1" dirty="0" err="1" smtClean="0">
                <a:solidFill>
                  <a:srgbClr val="C00000"/>
                </a:solidFill>
              </a:rPr>
              <a:t>3 </a:t>
            </a:r>
            <a:r>
              <a:rPr lang="ar-EG" sz="2800" b="1" dirty="0" smtClean="0">
                <a:solidFill>
                  <a:srgbClr val="C00000"/>
                </a:solidFill>
              </a:rPr>
              <a:t>– الواقعيَّةُ </a:t>
            </a:r>
            <a:r>
              <a:rPr lang="ar-EG" sz="2800" b="1" dirty="0" err="1" smtClean="0">
                <a:solidFill>
                  <a:srgbClr val="C00000"/>
                </a:solidFill>
              </a:rPr>
              <a:t>الطَّبيعيَّةُ :</a:t>
            </a:r>
            <a:r>
              <a:rPr lang="ar-EG" sz="2800" b="1" dirty="0" smtClean="0">
                <a:solidFill>
                  <a:srgbClr val="C00000"/>
                </a:solidFill>
              </a:rPr>
              <a:t> </a:t>
            </a:r>
          </a:p>
          <a:p>
            <a:pPr eaLnBrk="1" hangingPunct="1">
              <a:spcBef>
                <a:spcPts val="0"/>
              </a:spcBef>
              <a:buNone/>
              <a:defRPr/>
            </a:pPr>
            <a:r>
              <a:rPr lang="ar-EG" sz="2000" b="1" dirty="0" smtClean="0"/>
              <a:t>     يُعدُّ النَّاقدُ </a:t>
            </a:r>
            <a:r>
              <a:rPr lang="ar-EG" sz="2000" b="1" dirty="0" err="1" smtClean="0"/>
              <a:t>الرِّوائيُّ </a:t>
            </a:r>
            <a:r>
              <a:rPr lang="ar-EG" sz="2000" b="1" dirty="0" smtClean="0">
                <a:solidFill>
                  <a:srgbClr val="FF0000"/>
                </a:solidFill>
              </a:rPr>
              <a:t>« إميل </a:t>
            </a:r>
            <a:r>
              <a:rPr lang="ar-EG" sz="2000" b="1" dirty="0" err="1" smtClean="0">
                <a:solidFill>
                  <a:srgbClr val="FF0000"/>
                </a:solidFill>
              </a:rPr>
              <a:t>زولا </a:t>
            </a:r>
            <a:r>
              <a:rPr lang="ar-EG" sz="2000" b="1" dirty="0" smtClean="0">
                <a:solidFill>
                  <a:srgbClr val="FF0000"/>
                </a:solidFill>
              </a:rPr>
              <a:t>» </a:t>
            </a:r>
            <a:r>
              <a:rPr lang="ar-EG" sz="2000" b="1" dirty="0" smtClean="0"/>
              <a:t>المنظِرُ الرئيسُ للمذهبِ الواقعيِّ </a:t>
            </a:r>
            <a:r>
              <a:rPr lang="ar-EG" sz="2000" b="1" dirty="0" err="1" smtClean="0"/>
              <a:t>في </a:t>
            </a:r>
            <a:r>
              <a:rPr lang="ar-EG" sz="2000" b="1" dirty="0" smtClean="0"/>
              <a:t>، </a:t>
            </a:r>
            <a:r>
              <a:rPr lang="ar-EG" sz="2000" b="1" dirty="0" err="1" smtClean="0"/>
              <a:t>سياقٍهٍ </a:t>
            </a:r>
            <a:r>
              <a:rPr lang="ar-EG" sz="2000" b="1" dirty="0" smtClean="0"/>
              <a:t>« </a:t>
            </a:r>
            <a:r>
              <a:rPr lang="ar-EG" sz="2000" b="1" dirty="0" err="1" smtClean="0"/>
              <a:t>الطَّبيعيِّ » </a:t>
            </a:r>
            <a:r>
              <a:rPr lang="ar-EG" sz="2000" b="1" dirty="0" smtClean="0"/>
              <a:t>، وقد شكَّلت المقالاتُ المجموعةُ </a:t>
            </a:r>
            <a:r>
              <a:rPr lang="ar-EG" sz="2000" b="1" dirty="0" err="1" smtClean="0"/>
              <a:t>بعنوانِ </a:t>
            </a:r>
            <a:r>
              <a:rPr lang="ar-EG" sz="2000" b="1" dirty="0" smtClean="0">
                <a:solidFill>
                  <a:srgbClr val="0070C0"/>
                </a:solidFill>
              </a:rPr>
              <a:t>« الرِّوايةِ </a:t>
            </a:r>
            <a:r>
              <a:rPr lang="ar-EG" sz="2000" b="1" dirty="0" err="1" smtClean="0">
                <a:solidFill>
                  <a:srgbClr val="0070C0"/>
                </a:solidFill>
              </a:rPr>
              <a:t>التَّجريبيَّةِ »</a:t>
            </a:r>
            <a:endParaRPr lang="en-US" sz="2000" dirty="0" smtClean="0"/>
          </a:p>
          <a:p>
            <a:pPr eaLnBrk="1" hangingPunct="1">
              <a:buFont typeface="Arial" charset="0"/>
              <a:buNone/>
              <a:defRPr/>
            </a:pPr>
            <a:r>
              <a:rPr lang="ar-EG" sz="2800" b="1" dirty="0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      </a:t>
            </a:r>
            <a:endParaRPr lang="en-US" sz="2800" b="1" dirty="0" smtClean="0">
              <a:solidFill>
                <a:schemeClr val="tx1">
                  <a:lumMod val="95000"/>
                  <a:lumOff val="5000"/>
                </a:schemeClr>
              </a:solidFill>
            </a:endParaRPr>
          </a:p>
          <a:p>
            <a:pPr eaLnBrk="1" hangingPunct="1">
              <a:buNone/>
            </a:pPr>
            <a:endParaRPr lang="ar-SA" sz="2800" b="1" dirty="0" smtClean="0">
              <a:cs typeface="Arial" pitchFamily="34" charset="0"/>
            </a:endParaRPr>
          </a:p>
          <a:p>
            <a:pPr eaLnBrk="1" hangingPunct="1">
              <a:buNone/>
            </a:pPr>
            <a:r>
              <a:rPr lang="ar-EG" sz="2800" b="1" dirty="0" smtClean="0">
                <a:cs typeface="Arial" pitchFamily="34" charset="0"/>
              </a:rPr>
              <a:t> </a:t>
            </a:r>
            <a:endParaRPr lang="en-US" sz="2800" b="1" dirty="0" smtClean="0">
              <a:cs typeface="Arial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20" name="Slide Number Placeholder 3"/>
          <p:cNvSpPr>
            <a:spLocks noGrp="1"/>
          </p:cNvSpPr>
          <p:nvPr>
            <p:ph type="sldNum" sz="quarter" idx="10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FC7D6250-DD5F-4026-A59B-44128EE1D9B7}" type="slidenum">
              <a:rPr lang="en-US" smtClean="0"/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101</a:t>
            </a:fld>
            <a:endParaRPr lang="en-US" smtClean="0"/>
          </a:p>
        </p:txBody>
      </p:sp>
      <p:sp>
        <p:nvSpPr>
          <p:cNvPr id="9218" name="Title 1"/>
          <p:cNvSpPr>
            <a:spLocks noGrp="1"/>
          </p:cNvSpPr>
          <p:nvPr>
            <p:ph type="title" idx="4294967295"/>
          </p:nvPr>
        </p:nvSpPr>
        <p:spPr>
          <a:xfrm>
            <a:off x="0" y="0"/>
            <a:ext cx="9410700" cy="1371600"/>
          </a:xfrm>
        </p:spPr>
        <p:txBody>
          <a:bodyPr/>
          <a:lstStyle/>
          <a:p>
            <a:pPr eaLnBrk="1" hangingPunct="1">
              <a:defRPr/>
            </a:pPr>
            <a:r>
              <a:rPr lang="ar-EG" sz="5400" b="1" dirty="0" smtClean="0">
                <a:solidFill>
                  <a:schemeClr val="tx2">
                    <a:lumMod val="75000"/>
                  </a:schemeClr>
                </a:solidFill>
              </a:rPr>
              <a:t>الواقعيَّةُ الغربيَّةُ لا تقدِّمُ حلولًا أيديولوجيَّةً: </a:t>
            </a:r>
            <a:endParaRPr lang="en-US" sz="5400" b="1" dirty="0" smtClean="0">
              <a:solidFill>
                <a:schemeClr val="tx2">
                  <a:lumMod val="75000"/>
                </a:schemeClr>
              </a:solidFill>
            </a:endParaRPr>
          </a:p>
        </p:txBody>
      </p:sp>
      <p:sp>
        <p:nvSpPr>
          <p:cNvPr id="9219" name="Content Placeholder 2"/>
          <p:cNvSpPr>
            <a:spLocks noGrp="1"/>
          </p:cNvSpPr>
          <p:nvPr>
            <p:ph idx="4294967295"/>
          </p:nvPr>
        </p:nvSpPr>
        <p:spPr>
          <a:xfrm>
            <a:off x="0" y="1371600"/>
            <a:ext cx="9410700" cy="5029200"/>
          </a:xfrm>
        </p:spPr>
        <p:txBody>
          <a:bodyPr/>
          <a:lstStyle/>
          <a:p>
            <a:pPr eaLnBrk="1" hangingPunct="1">
              <a:buFont typeface="Arial" charset="0"/>
              <a:buNone/>
              <a:defRPr/>
            </a:pPr>
            <a:r>
              <a:rPr lang="ar-EG" sz="4400" b="1" u="sng" dirty="0" smtClean="0">
                <a:solidFill>
                  <a:srgbClr val="C00000"/>
                </a:solidFill>
              </a:rPr>
              <a:t>كيف فهمت الواقعيَّةُ واقع الحياة ؟</a:t>
            </a:r>
            <a:r>
              <a:rPr lang="ar-EG" sz="4400" b="1" dirty="0" smtClean="0">
                <a:solidFill>
                  <a:srgbClr val="C00000"/>
                </a:solidFill>
              </a:rPr>
              <a:t> </a:t>
            </a:r>
          </a:p>
          <a:p>
            <a:pPr eaLnBrk="1" hangingPunct="1">
              <a:buNone/>
              <a:defRPr/>
            </a:pPr>
            <a:r>
              <a:rPr lang="ar-EG" sz="4400" b="1" dirty="0" smtClean="0"/>
              <a:t>ج – حاولت </a:t>
            </a:r>
            <a:r>
              <a:rPr lang="ar-EG" sz="4400" b="1" dirty="0" smtClean="0">
                <a:solidFill>
                  <a:srgbClr val="7030A0"/>
                </a:solidFill>
              </a:rPr>
              <a:t>الواقعيَّةُ</a:t>
            </a:r>
            <a:r>
              <a:rPr lang="ar-EG" sz="4400" b="1" dirty="0" smtClean="0"/>
              <a:t> الغربيَّةُ بأدبها الوقوفَ عند الواقع ووصفِه وتحلِيلِهِ، وصفًا وتحليلًا يخلوا</a:t>
            </a:r>
            <a:r>
              <a:rPr lang="ar-SA" sz="4400" b="1" dirty="0" smtClean="0"/>
              <a:t>ن</a:t>
            </a:r>
            <a:r>
              <a:rPr lang="ar-EG" sz="4400" b="1" dirty="0" smtClean="0"/>
              <a:t> من تقديم أيَّةِ حلولٍ </a:t>
            </a:r>
            <a:r>
              <a:rPr lang="ar-EG" sz="4400" b="1" dirty="0" err="1" smtClean="0">
                <a:solidFill>
                  <a:srgbClr val="002060"/>
                </a:solidFill>
              </a:rPr>
              <a:t>«أيديولوجيَّةٍ» </a:t>
            </a:r>
            <a:r>
              <a:rPr lang="ar-EG" sz="4400" b="1" dirty="0" err="1" smtClean="0"/>
              <a:t>.</a:t>
            </a:r>
            <a:r>
              <a:rPr lang="ar-EG" sz="4400" b="1" dirty="0" smtClean="0"/>
              <a:t>  </a:t>
            </a:r>
            <a:endParaRPr lang="en-US" sz="4400" b="1" dirty="0" smtClean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40" name="Slide Number Placeholder 3"/>
          <p:cNvSpPr>
            <a:spLocks noGrp="1"/>
          </p:cNvSpPr>
          <p:nvPr>
            <p:ph type="sldNum" sz="quarter" idx="10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89401C8F-EDAA-48C0-ADFE-535601DC9952}" type="slidenum">
              <a:rPr lang="en-US" smtClean="0"/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102</a:t>
            </a:fld>
            <a:endParaRPr lang="en-US" smtClean="0"/>
          </a:p>
        </p:txBody>
      </p:sp>
      <p:sp>
        <p:nvSpPr>
          <p:cNvPr id="14338" name="Title 1"/>
          <p:cNvSpPr>
            <a:spLocks noGrp="1"/>
          </p:cNvSpPr>
          <p:nvPr>
            <p:ph type="title" idx="4294967295"/>
          </p:nvPr>
        </p:nvSpPr>
        <p:spPr>
          <a:xfrm>
            <a:off x="0" y="0"/>
            <a:ext cx="9372600" cy="1371600"/>
          </a:xfrm>
        </p:spPr>
        <p:txBody>
          <a:bodyPr/>
          <a:lstStyle/>
          <a:p>
            <a:pPr marL="274320" indent="-274320" eaLnBrk="1" fontAlgn="auto" hangingPunct="1">
              <a:lnSpc>
                <a:spcPct val="90000"/>
              </a:lnSpc>
              <a:spcAft>
                <a:spcPts val="0"/>
              </a:spcAft>
              <a:defRPr/>
            </a:pPr>
            <a:r>
              <a:rPr lang="ar-EG" b="1" dirty="0" smtClean="0">
                <a:solidFill>
                  <a:schemeClr val="tx2">
                    <a:lumMod val="75000"/>
                  </a:schemeClr>
                </a:solidFill>
                <a:effectLst>
                  <a:outerShdw blurRad="50000" dist="30000" dir="5400000" algn="tl" rotWithShape="0">
                    <a:srgbClr val="000000">
                      <a:alpha val="30000"/>
                    </a:srgbClr>
                  </a:outerShdw>
                </a:effectLst>
              </a:rPr>
              <a:t>- الصِّدقُ عندَ « الواقعيَّةِ الاشتراكيَّةِ » : </a:t>
            </a:r>
            <a:endParaRPr lang="ar-SA" b="1" dirty="0" smtClean="0">
              <a:solidFill>
                <a:schemeClr val="tx2">
                  <a:lumMod val="75000"/>
                </a:schemeClr>
              </a:solidFill>
              <a:effectLst>
                <a:outerShdw blurRad="50000" dist="30000" dir="5400000" algn="tl" rotWithShape="0">
                  <a:srgbClr val="000000">
                    <a:alpha val="30000"/>
                  </a:srgbClr>
                </a:outerShdw>
              </a:effectLst>
            </a:endParaRPr>
          </a:p>
        </p:txBody>
      </p:sp>
      <p:sp>
        <p:nvSpPr>
          <p:cNvPr id="14339" name="Content Placeholder 2"/>
          <p:cNvSpPr>
            <a:spLocks noGrp="1"/>
          </p:cNvSpPr>
          <p:nvPr>
            <p:ph idx="4294967295"/>
          </p:nvPr>
        </p:nvSpPr>
        <p:spPr>
          <a:xfrm>
            <a:off x="0" y="1371600"/>
            <a:ext cx="9448800" cy="5486400"/>
          </a:xfrm>
        </p:spPr>
        <p:txBody>
          <a:bodyPr/>
          <a:lstStyle/>
          <a:p>
            <a:pPr eaLnBrk="1" hangingPunct="1">
              <a:buFont typeface="Arial" charset="0"/>
              <a:buNone/>
              <a:defRPr/>
            </a:pPr>
            <a:r>
              <a:rPr lang="ar-EG" sz="6000" b="1" u="sng" dirty="0" smtClean="0">
                <a:solidFill>
                  <a:srgbClr val="C00000"/>
                </a:solidFill>
              </a:rPr>
              <a:t>س ماذا يُعْنَى بالصَّدقِ لدى الواقعيِّينَ الاشتراكيِّينَ ؟</a:t>
            </a:r>
            <a:r>
              <a:rPr lang="ar-EG" sz="6000" b="1" u="sng" dirty="0" smtClean="0"/>
              <a:t> </a:t>
            </a:r>
          </a:p>
          <a:p>
            <a:pPr eaLnBrk="1" hangingPunct="1">
              <a:buNone/>
              <a:defRPr/>
            </a:pPr>
            <a:r>
              <a:rPr lang="ar-EG" sz="4800" b="1" dirty="0" smtClean="0"/>
              <a:t>ج – يُقصدُ بالصَّدقِ </a:t>
            </a:r>
            <a:r>
              <a:rPr lang="ar-EG" sz="4800" b="1" dirty="0"/>
              <a:t>لدى </a:t>
            </a:r>
            <a:r>
              <a:rPr lang="ar-EG" sz="4800" b="1" dirty="0" smtClean="0"/>
              <a:t>الواقعيِّينَ الاشتراكيِّين التعبيرُ عن الواقــــــعِ وجملةِ قضاياه الإنسانيَّةِ والاجتماعيَّةِ والسِّياسيَّةِ والثَّقافيَّةِ والحضاريَّةِ. </a:t>
            </a:r>
            <a:endParaRPr lang="en-US" sz="4800" b="1" dirty="0" smtClean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40" name="Slide Number Placeholder 3"/>
          <p:cNvSpPr>
            <a:spLocks noGrp="1"/>
          </p:cNvSpPr>
          <p:nvPr>
            <p:ph type="sldNum" sz="quarter" idx="10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75DA40BC-5FAB-41C8-B5A3-08B9FAAA48DB}" type="slidenum">
              <a:rPr lang="en-US" smtClean="0"/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103</a:t>
            </a:fld>
            <a:endParaRPr lang="en-US" smtClean="0"/>
          </a:p>
        </p:txBody>
      </p:sp>
      <p:sp>
        <p:nvSpPr>
          <p:cNvPr id="15362" name="Title 1"/>
          <p:cNvSpPr>
            <a:spLocks noGrp="1"/>
          </p:cNvSpPr>
          <p:nvPr>
            <p:ph type="title" idx="4294967295"/>
          </p:nvPr>
        </p:nvSpPr>
        <p:spPr>
          <a:xfrm>
            <a:off x="0" y="0"/>
            <a:ext cx="9448800" cy="1371600"/>
          </a:xfrm>
        </p:spPr>
        <p:txBody>
          <a:bodyPr/>
          <a:lstStyle/>
          <a:p>
            <a:pPr eaLnBrk="1" hangingPunct="1">
              <a:defRPr/>
            </a:pPr>
            <a:r>
              <a:rPr lang="ar-EG" b="1" dirty="0" smtClean="0">
                <a:solidFill>
                  <a:srgbClr val="002060"/>
                </a:solidFill>
              </a:rPr>
              <a:t>« ما يمكن حدوثهُ » في قصِّ الواقعيِّ الاشتراكيِّ :</a:t>
            </a:r>
            <a:endParaRPr lang="en-US" b="1" dirty="0" smtClean="0">
              <a:solidFill>
                <a:srgbClr val="002060"/>
              </a:solidFill>
            </a:endParaRPr>
          </a:p>
        </p:txBody>
      </p:sp>
      <p:sp>
        <p:nvSpPr>
          <p:cNvPr id="15363" name="Content Placeholder 2"/>
          <p:cNvSpPr>
            <a:spLocks noGrp="1"/>
          </p:cNvSpPr>
          <p:nvPr>
            <p:ph idx="4294967295"/>
          </p:nvPr>
        </p:nvSpPr>
        <p:spPr>
          <a:xfrm>
            <a:off x="0" y="1371600"/>
            <a:ext cx="9410700" cy="4953000"/>
          </a:xfrm>
        </p:spPr>
        <p:txBody>
          <a:bodyPr/>
          <a:lstStyle/>
          <a:p>
            <a:pPr eaLnBrk="1" hangingPunct="1">
              <a:buFont typeface="Arial" charset="0"/>
              <a:buNone/>
              <a:defRPr/>
            </a:pPr>
            <a:r>
              <a:rPr lang="ar-EG" sz="3600" b="1" u="sng" dirty="0" smtClean="0">
                <a:solidFill>
                  <a:srgbClr val="C00000"/>
                </a:solidFill>
              </a:rPr>
              <a:t>س – ماذا يُقصد بقولِ أحدِ المنظِّرينَ : - عن قصِّ الواقعيِّ الاشتراكيِّ فيما لحوادث مجتمعِهِ – « بل يكفيهِ أن يقصَّ ما </a:t>
            </a:r>
          </a:p>
          <a:p>
            <a:pPr eaLnBrk="1" hangingPunct="1">
              <a:buFont typeface="Arial" charset="0"/>
              <a:buNone/>
              <a:defRPr/>
            </a:pPr>
            <a:r>
              <a:rPr lang="ar-EG" sz="3600" b="1" u="sng" dirty="0" smtClean="0">
                <a:solidFill>
                  <a:srgbClr val="C00000"/>
                </a:solidFill>
              </a:rPr>
              <a:t>يمكنُ حدوثُهُ » ؟ </a:t>
            </a:r>
          </a:p>
          <a:p>
            <a:pPr eaLnBrk="1" hangingPunct="1">
              <a:buFont typeface="Arial" charset="0"/>
              <a:buNone/>
              <a:defRPr/>
            </a:pPr>
            <a:r>
              <a:rPr lang="ar-EG" sz="4400" b="1" dirty="0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ج – يقصدُ بهذا القولِ السَّابقِ تصويـــــــر الواقعِ الإنسانيِّ تصويــــرًا يُفضي بنا إلى الخيرِ ، ويعتمدُ تغليبَ الجانـــــبِ المُشرقِ على الجانبِ </a:t>
            </a:r>
            <a:r>
              <a:rPr lang="ar-EG" sz="4400" b="1" dirty="0" err="1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السَّلبيِّ .</a:t>
            </a:r>
            <a:r>
              <a:rPr lang="ar-EG" sz="4400" b="1" dirty="0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   </a:t>
            </a:r>
            <a:endParaRPr lang="en-US" sz="4400" b="1" dirty="0" smtClean="0">
              <a:solidFill>
                <a:schemeClr val="tx1">
                  <a:lumMod val="95000"/>
                  <a:lumOff val="5000"/>
                </a:schemeClr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40" name="Slide Number Placeholder 3"/>
          <p:cNvSpPr>
            <a:spLocks noGrp="1"/>
          </p:cNvSpPr>
          <p:nvPr>
            <p:ph type="sldNum" sz="quarter" idx="10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34C7ACD9-B8B8-4DE5-915A-866DD420CF36}" type="slidenum">
              <a:rPr lang="en-US" smtClean="0"/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104</a:t>
            </a:fld>
            <a:endParaRPr lang="en-US" smtClean="0"/>
          </a:p>
        </p:txBody>
      </p:sp>
      <p:sp>
        <p:nvSpPr>
          <p:cNvPr id="17410" name="Title 1"/>
          <p:cNvSpPr>
            <a:spLocks noGrp="1"/>
          </p:cNvSpPr>
          <p:nvPr>
            <p:ph type="title" idx="4294967295"/>
          </p:nvPr>
        </p:nvSpPr>
        <p:spPr>
          <a:xfrm>
            <a:off x="0" y="0"/>
            <a:ext cx="9410700" cy="1371600"/>
          </a:xfrm>
        </p:spPr>
        <p:txBody>
          <a:bodyPr/>
          <a:lstStyle/>
          <a:p>
            <a:pPr eaLnBrk="1" hangingPunct="1">
              <a:defRPr/>
            </a:pPr>
            <a:r>
              <a:rPr lang="ar-EG" b="1" dirty="0" err="1" smtClean="0">
                <a:solidFill>
                  <a:schemeClr val="tx2">
                    <a:lumMod val="75000"/>
                  </a:schemeClr>
                </a:solidFill>
              </a:rPr>
              <a:t>هيبوليت</a:t>
            </a:r>
            <a:r>
              <a:rPr lang="ar-EG" b="1" dirty="0" smtClean="0">
                <a:solidFill>
                  <a:schemeClr val="tx2">
                    <a:lumMod val="75000"/>
                  </a:schemeClr>
                </a:solidFill>
              </a:rPr>
              <a:t> تين وانضمامُهُ إلى المذهب </a:t>
            </a:r>
            <a:r>
              <a:rPr lang="ar-EG" sz="4000" b="1" dirty="0" smtClean="0">
                <a:solidFill>
                  <a:schemeClr val="tx2">
                    <a:lumMod val="75000"/>
                  </a:schemeClr>
                </a:solidFill>
              </a:rPr>
              <a:t>الواقعيِّ </a:t>
            </a:r>
            <a:r>
              <a:rPr lang="ar-EG" sz="3600" b="1" dirty="0" smtClean="0">
                <a:solidFill>
                  <a:schemeClr val="tx2">
                    <a:lumMod val="75000"/>
                  </a:schemeClr>
                </a:solidFill>
              </a:rPr>
              <a:t>التجريبيِّ</a:t>
            </a:r>
            <a:r>
              <a:rPr lang="ar-EG" b="1" dirty="0" smtClean="0">
                <a:solidFill>
                  <a:schemeClr val="tx2">
                    <a:lumMod val="75000"/>
                  </a:schemeClr>
                </a:solidFill>
              </a:rPr>
              <a:t> </a:t>
            </a:r>
            <a:endParaRPr lang="en-US" b="1" dirty="0" smtClean="0">
              <a:solidFill>
                <a:schemeClr val="tx2">
                  <a:lumMod val="75000"/>
                </a:schemeClr>
              </a:solidFill>
            </a:endParaRPr>
          </a:p>
        </p:txBody>
      </p:sp>
      <p:sp>
        <p:nvSpPr>
          <p:cNvPr id="17411" name="Content Placeholder 2"/>
          <p:cNvSpPr>
            <a:spLocks noGrp="1"/>
          </p:cNvSpPr>
          <p:nvPr>
            <p:ph idx="4294967295"/>
          </p:nvPr>
        </p:nvSpPr>
        <p:spPr>
          <a:xfrm>
            <a:off x="0" y="1371600"/>
            <a:ext cx="9448800" cy="5181600"/>
          </a:xfrm>
        </p:spPr>
        <p:txBody>
          <a:bodyPr/>
          <a:lstStyle/>
          <a:p>
            <a:pPr eaLnBrk="1" hangingPunct="1">
              <a:spcBef>
                <a:spcPts val="0"/>
              </a:spcBef>
              <a:buNone/>
              <a:defRPr/>
            </a:pPr>
            <a:r>
              <a:rPr lang="ar-EG" sz="4800" b="1" u="sng" dirty="0" smtClean="0">
                <a:solidFill>
                  <a:srgbClr val="C00000"/>
                </a:solidFill>
              </a:rPr>
              <a:t>س – هل اِكتسبَ ذلك المذهبُ الواقعيُّ التَّجريبيُّ نفرًا من النُّقَّادِ الجُدُدِ ؟</a:t>
            </a:r>
          </a:p>
          <a:p>
            <a:pPr eaLnBrk="1" hangingPunct="1">
              <a:spcBef>
                <a:spcPts val="0"/>
              </a:spcBef>
              <a:buNone/>
              <a:defRPr/>
            </a:pPr>
            <a:r>
              <a:rPr lang="ar-EG" sz="4400" b="1" dirty="0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ج – نعمٌ ، لقد اِكتسبَ المذهبُ الواقعيُّ </a:t>
            </a:r>
            <a:r>
              <a:rPr lang="ar-EG" sz="4400" b="1" dirty="0" smtClean="0">
                <a:solidFill>
                  <a:srgbClr val="0070C0"/>
                </a:solidFill>
              </a:rPr>
              <a:t>« التَّجريبي » </a:t>
            </a:r>
            <a:r>
              <a:rPr lang="ar-EG" sz="4400" b="1" dirty="0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عددًا مــن النُّقَّادِ البارزينَ ، مــن أشهرِهِــم النَّاقدُ الفرنسيُّ </a:t>
            </a:r>
            <a:r>
              <a:rPr lang="ar-EG" sz="4400" b="1" dirty="0" smtClean="0">
                <a:solidFill>
                  <a:srgbClr val="FF0000"/>
                </a:solidFill>
              </a:rPr>
              <a:t>« </a:t>
            </a:r>
            <a:r>
              <a:rPr lang="ar-EG" sz="4400" b="1" dirty="0" err="1" smtClean="0">
                <a:solidFill>
                  <a:srgbClr val="FF0000"/>
                </a:solidFill>
              </a:rPr>
              <a:t>هيبوليت</a:t>
            </a:r>
            <a:r>
              <a:rPr lang="ar-EG" sz="4400" b="1" dirty="0" smtClean="0">
                <a:solidFill>
                  <a:srgbClr val="FF0000"/>
                </a:solidFill>
              </a:rPr>
              <a:t> تين » </a:t>
            </a:r>
            <a:r>
              <a:rPr lang="ar-EG" sz="4400" b="1" dirty="0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. </a:t>
            </a:r>
            <a:endParaRPr lang="en-US" sz="4400" b="1" dirty="0" smtClean="0">
              <a:solidFill>
                <a:schemeClr val="tx1">
                  <a:lumMod val="95000"/>
                  <a:lumOff val="5000"/>
                </a:schemeClr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40" name="Slide Number Placeholder 3"/>
          <p:cNvSpPr>
            <a:spLocks noGrp="1"/>
          </p:cNvSpPr>
          <p:nvPr>
            <p:ph type="sldNum" sz="quarter" idx="10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A6BA66F2-2243-45B1-AF3A-B86521224B04}" type="slidenum">
              <a:rPr lang="en-US" smtClean="0"/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105</a:t>
            </a:fld>
            <a:endParaRPr lang="en-US" smtClean="0"/>
          </a:p>
        </p:txBody>
      </p:sp>
      <p:sp>
        <p:nvSpPr>
          <p:cNvPr id="18434" name="Title 1"/>
          <p:cNvSpPr>
            <a:spLocks noGrp="1"/>
          </p:cNvSpPr>
          <p:nvPr>
            <p:ph type="title" idx="4294967295"/>
          </p:nvPr>
        </p:nvSpPr>
        <p:spPr>
          <a:xfrm>
            <a:off x="0" y="0"/>
            <a:ext cx="9410700" cy="1371600"/>
          </a:xfrm>
        </p:spPr>
        <p:txBody>
          <a:bodyPr/>
          <a:lstStyle/>
          <a:p>
            <a:pPr eaLnBrk="1" hangingPunct="1">
              <a:defRPr/>
            </a:pPr>
            <a:r>
              <a:rPr lang="ar-EG" b="1" dirty="0" smtClean="0">
                <a:solidFill>
                  <a:schemeClr val="tx2">
                    <a:lumMod val="75000"/>
                  </a:schemeClr>
                </a:solidFill>
              </a:rPr>
              <a:t>« </a:t>
            </a:r>
            <a:r>
              <a:rPr lang="ar-EG" b="1" dirty="0" err="1" smtClean="0">
                <a:solidFill>
                  <a:schemeClr val="tx2">
                    <a:lumMod val="75000"/>
                  </a:schemeClr>
                </a:solidFill>
              </a:rPr>
              <a:t>هيبوليت</a:t>
            </a:r>
            <a:r>
              <a:rPr lang="ar-EG" b="1" dirty="0" smtClean="0">
                <a:solidFill>
                  <a:schemeClr val="tx2">
                    <a:lumMod val="75000"/>
                  </a:schemeClr>
                </a:solidFill>
              </a:rPr>
              <a:t> تين » وتحديدُ الأدب وأسبابُهُ : </a:t>
            </a:r>
            <a:endParaRPr lang="en-US" b="1" dirty="0" smtClean="0">
              <a:solidFill>
                <a:schemeClr val="tx2">
                  <a:lumMod val="75000"/>
                </a:schemeClr>
              </a:solidFill>
            </a:endParaRPr>
          </a:p>
        </p:txBody>
      </p:sp>
      <p:sp>
        <p:nvSpPr>
          <p:cNvPr id="18435" name="Content Placeholder 2"/>
          <p:cNvSpPr>
            <a:spLocks noGrp="1"/>
          </p:cNvSpPr>
          <p:nvPr>
            <p:ph idx="4294967295"/>
          </p:nvPr>
        </p:nvSpPr>
        <p:spPr>
          <a:xfrm>
            <a:off x="0" y="1371600"/>
            <a:ext cx="9448800" cy="4953000"/>
          </a:xfrm>
        </p:spPr>
        <p:txBody>
          <a:bodyPr/>
          <a:lstStyle/>
          <a:p>
            <a:pPr eaLnBrk="1" hangingPunct="1">
              <a:spcBef>
                <a:spcPts val="0"/>
              </a:spcBef>
              <a:buNone/>
              <a:defRPr/>
            </a:pPr>
            <a:r>
              <a:rPr lang="ar-EG" sz="4000" b="1" dirty="0" smtClean="0">
                <a:solidFill>
                  <a:srgbClr val="C00000"/>
                </a:solidFill>
              </a:rPr>
              <a:t>س</a:t>
            </a:r>
            <a:r>
              <a:rPr lang="ar-EG" sz="4000" b="1" u="sng" dirty="0" smtClean="0">
                <a:solidFill>
                  <a:srgbClr val="C00000"/>
                </a:solidFill>
              </a:rPr>
              <a:t> – ما الَّذي ذهبَ إليهِ « </a:t>
            </a:r>
            <a:r>
              <a:rPr lang="ar-EG" sz="4000" b="1" u="sng" dirty="0" err="1" smtClean="0">
                <a:solidFill>
                  <a:srgbClr val="C00000"/>
                </a:solidFill>
              </a:rPr>
              <a:t>هيبوليت</a:t>
            </a:r>
            <a:r>
              <a:rPr lang="ar-EG" sz="4000" b="1" u="sng" dirty="0" smtClean="0">
                <a:solidFill>
                  <a:srgbClr val="C00000"/>
                </a:solidFill>
              </a:rPr>
              <a:t> تين » في تحديدِ الأدبِ وأسبابِهِ من </a:t>
            </a:r>
            <a:r>
              <a:rPr lang="ar-EG" sz="4000" b="1" u="sng" dirty="0">
                <a:solidFill>
                  <a:srgbClr val="C00000"/>
                </a:solidFill>
              </a:rPr>
              <a:t>و</a:t>
            </a:r>
            <a:r>
              <a:rPr lang="ar-EG" sz="4000" b="1" u="sng" dirty="0" smtClean="0">
                <a:solidFill>
                  <a:srgbClr val="C00000"/>
                </a:solidFill>
              </a:rPr>
              <a:t>جهةِ نظرهِ « الواقعيَّةِ الطَّبيعيَّةِ » ؟</a:t>
            </a:r>
            <a:r>
              <a:rPr lang="ar-EG" sz="4000" b="1" u="sng" dirty="0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 </a:t>
            </a:r>
            <a:r>
              <a:rPr lang="ar-EG" sz="4800" b="1" dirty="0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ج – ذهبَ </a:t>
            </a:r>
            <a:r>
              <a:rPr lang="ar-EG" sz="4800" b="1" dirty="0" smtClean="0">
                <a:solidFill>
                  <a:srgbClr val="FF0000"/>
                </a:solidFill>
              </a:rPr>
              <a:t>« </a:t>
            </a:r>
            <a:r>
              <a:rPr lang="ar-EG" sz="4800" b="1" dirty="0" err="1" smtClean="0">
                <a:solidFill>
                  <a:srgbClr val="FF0000"/>
                </a:solidFill>
              </a:rPr>
              <a:t>هيبوليت</a:t>
            </a:r>
            <a:r>
              <a:rPr lang="ar-EG" sz="4800" b="1" dirty="0" smtClean="0">
                <a:solidFill>
                  <a:srgbClr val="FF0000"/>
                </a:solidFill>
              </a:rPr>
              <a:t> تين » </a:t>
            </a:r>
            <a:r>
              <a:rPr lang="ar-EG" sz="4800" b="1" dirty="0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إلى ذلك بقولِهِ : « يجبُ أن يأتيَ البحثُ عن الأسبابِ بعدَ جمعِ الحقائقِ ، ولا يَهمُّ أن تكونَ الحقائقُ حسِّيَّةً أو معنويَّةً، لأنَّ لها أسبابًا مهمَّةً وضروريَّةً ..» .  </a:t>
            </a:r>
            <a:endParaRPr lang="en-US" sz="4800" b="1" dirty="0" smtClean="0">
              <a:solidFill>
                <a:schemeClr val="tx1">
                  <a:lumMod val="95000"/>
                  <a:lumOff val="5000"/>
                </a:schemeClr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عنصر نائب لرقم الشريحة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68BA5613-1BB2-4168-9E83-1939F6AB8277}" type="slidenum">
              <a:rPr lang="en-US" smtClean="0"/>
              <a:pPr>
                <a:defRPr/>
              </a:pPr>
              <a:t>106</a:t>
            </a:fld>
            <a:endParaRPr lang="en-US"/>
          </a:p>
        </p:txBody>
      </p:sp>
      <p:sp>
        <p:nvSpPr>
          <p:cNvPr id="2" name="عنوان 1"/>
          <p:cNvSpPr>
            <a:spLocks noGrp="1"/>
          </p:cNvSpPr>
          <p:nvPr>
            <p:ph type="title" idx="4294967295"/>
          </p:nvPr>
        </p:nvSpPr>
        <p:spPr>
          <a:xfrm>
            <a:off x="0" y="0"/>
            <a:ext cx="9410700" cy="1371600"/>
          </a:xfrm>
        </p:spPr>
        <p:txBody>
          <a:bodyPr/>
          <a:lstStyle/>
          <a:p>
            <a:r>
              <a:rPr lang="ar-EG" b="1" dirty="0" smtClean="0">
                <a:solidFill>
                  <a:srgbClr val="002060"/>
                </a:solidFill>
              </a:rPr>
              <a:t>«</a:t>
            </a:r>
            <a:r>
              <a:rPr lang="ar-EG" b="1" dirty="0" err="1" smtClean="0">
                <a:solidFill>
                  <a:srgbClr val="002060"/>
                </a:solidFill>
              </a:rPr>
              <a:t>هيبوليت</a:t>
            </a:r>
            <a:r>
              <a:rPr lang="ar-EG" b="1" dirty="0" smtClean="0">
                <a:solidFill>
                  <a:srgbClr val="002060"/>
                </a:solidFill>
              </a:rPr>
              <a:t> تين» وأسباب الأدبِ وعناصرُها المركَّبةُ </a:t>
            </a:r>
            <a:endParaRPr lang="en-US" b="1" dirty="0">
              <a:solidFill>
                <a:srgbClr val="002060"/>
              </a:solidFill>
            </a:endParaRPr>
          </a:p>
        </p:txBody>
      </p:sp>
      <p:sp>
        <p:nvSpPr>
          <p:cNvPr id="3" name="عنصر نائب للمحتوى 2"/>
          <p:cNvSpPr>
            <a:spLocks noGrp="1"/>
          </p:cNvSpPr>
          <p:nvPr>
            <p:ph idx="4294967295"/>
          </p:nvPr>
        </p:nvSpPr>
        <p:spPr>
          <a:xfrm>
            <a:off x="0" y="1371600"/>
            <a:ext cx="9410700" cy="4953000"/>
          </a:xfrm>
        </p:spPr>
        <p:txBody>
          <a:bodyPr/>
          <a:lstStyle/>
          <a:p>
            <a:pPr>
              <a:buNone/>
            </a:pPr>
            <a:r>
              <a:rPr lang="ar-EG" sz="4000" b="1" u="sng" dirty="0" smtClean="0">
                <a:solidFill>
                  <a:srgbClr val="C00000"/>
                </a:solidFill>
              </a:rPr>
              <a:t>س كيف كانت رؤية « </a:t>
            </a:r>
            <a:r>
              <a:rPr lang="ar-EG" sz="4000" b="1" u="sng" dirty="0" err="1" smtClean="0">
                <a:solidFill>
                  <a:srgbClr val="C00000"/>
                </a:solidFill>
              </a:rPr>
              <a:t>هيبوليت</a:t>
            </a:r>
            <a:r>
              <a:rPr lang="ar-EG" sz="4000" b="1" u="sng" dirty="0" smtClean="0">
                <a:solidFill>
                  <a:srgbClr val="C00000"/>
                </a:solidFill>
              </a:rPr>
              <a:t> تين» إزاء أسبابِ الأدبِ وعناصرِهِ ؟ </a:t>
            </a:r>
          </a:p>
          <a:p>
            <a:pPr>
              <a:buNone/>
            </a:pPr>
            <a:r>
              <a:rPr lang="ar-EG" sz="3600" b="1" dirty="0" smtClean="0"/>
              <a:t>ج – يشير </a:t>
            </a:r>
            <a:r>
              <a:rPr lang="ar-EG" sz="3600" b="1" dirty="0">
                <a:solidFill>
                  <a:srgbClr val="FF0000"/>
                </a:solidFill>
              </a:rPr>
              <a:t>« </a:t>
            </a:r>
            <a:r>
              <a:rPr lang="ar-EG" sz="3600" b="1" dirty="0" err="1">
                <a:solidFill>
                  <a:srgbClr val="FF0000"/>
                </a:solidFill>
              </a:rPr>
              <a:t>هيبوليت</a:t>
            </a:r>
            <a:r>
              <a:rPr lang="ar-EG" sz="3600" b="1" dirty="0">
                <a:solidFill>
                  <a:srgbClr val="FF0000"/>
                </a:solidFill>
              </a:rPr>
              <a:t> تين</a:t>
            </a:r>
            <a:r>
              <a:rPr lang="ar-EG" sz="3600" b="1" dirty="0" smtClean="0">
                <a:solidFill>
                  <a:srgbClr val="FF0000"/>
                </a:solidFill>
              </a:rPr>
              <a:t>» </a:t>
            </a:r>
            <a:r>
              <a:rPr lang="ar-EG" sz="3600" b="1" dirty="0" smtClean="0"/>
              <a:t>إلى أنَّ هناكَ أسبابًا « للطُّموحِ والشَّجاعةِ والصِّدقِ مثلما هناك أسبابٌ للهضمِ والحركةِ العضليَّةِ والدِّفءِ الجسديِّ والرَّزيلةِ والفضيلةِ من المنتجات ، مثلَ الزُّجاجِ والسُّكَّرِ ، وكلُّ عنصرٍ مركَّبٍ ترجعُ أصولُهُ إلى عناصرَ أخرى أكثرَ يُسرًا يقوم عليها » . يعني أن أسبابَ الأدبِ هي عينها أسبابُ </a:t>
            </a:r>
            <a:r>
              <a:rPr lang="ar-EG" sz="3600" b="1" dirty="0" err="1" smtClean="0"/>
              <a:t>الحياة .</a:t>
            </a:r>
            <a:r>
              <a:rPr lang="ar-EG" sz="3600" b="1" dirty="0" smtClean="0"/>
              <a:t> </a:t>
            </a:r>
            <a:endParaRPr lang="en-US" sz="3600" b="1" dirty="0"/>
          </a:p>
        </p:txBody>
      </p:sp>
    </p:spTree>
    <p:extLst>
      <p:ext uri="{BB962C8B-B14F-4D97-AF65-F5344CB8AC3E}">
        <p14:creationId xmlns="" xmlns:p14="http://schemas.microsoft.com/office/powerpoint/2010/main" val="130994009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عنصر نائب لرقم الشريحة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68BA5613-1BB2-4168-9E83-1939F6AB8277}" type="slidenum">
              <a:rPr lang="en-US" smtClean="0"/>
              <a:pPr>
                <a:defRPr/>
              </a:pPr>
              <a:t>107</a:t>
            </a:fld>
            <a:endParaRPr lang="en-US"/>
          </a:p>
        </p:txBody>
      </p:sp>
      <p:sp>
        <p:nvSpPr>
          <p:cNvPr id="2" name="عنوان 1"/>
          <p:cNvSpPr>
            <a:spLocks noGrp="1"/>
          </p:cNvSpPr>
          <p:nvPr>
            <p:ph type="title" idx="4294967295"/>
          </p:nvPr>
        </p:nvSpPr>
        <p:spPr>
          <a:xfrm>
            <a:off x="0" y="0"/>
            <a:ext cx="9410700" cy="1371600"/>
          </a:xfrm>
        </p:spPr>
        <p:txBody>
          <a:bodyPr/>
          <a:lstStyle/>
          <a:p>
            <a:r>
              <a:rPr lang="ar-EG" b="1" dirty="0" smtClean="0">
                <a:solidFill>
                  <a:srgbClr val="002060"/>
                </a:solidFill>
              </a:rPr>
              <a:t> « </a:t>
            </a:r>
            <a:r>
              <a:rPr lang="ar-EG" b="1" dirty="0" err="1" smtClean="0">
                <a:solidFill>
                  <a:srgbClr val="002060"/>
                </a:solidFill>
              </a:rPr>
              <a:t>هيبوليت</a:t>
            </a:r>
            <a:r>
              <a:rPr lang="ar-EG" b="1" dirty="0" smtClean="0">
                <a:solidFill>
                  <a:srgbClr val="002060"/>
                </a:solidFill>
              </a:rPr>
              <a:t> تين » وتحديده للمركَّبِ بأنَّهُ الأدبُ </a:t>
            </a:r>
            <a:endParaRPr lang="en-US" b="1" dirty="0">
              <a:solidFill>
                <a:srgbClr val="002060"/>
              </a:solidFill>
            </a:endParaRPr>
          </a:p>
        </p:txBody>
      </p:sp>
      <p:sp>
        <p:nvSpPr>
          <p:cNvPr id="3" name="عنصر نائب للمحتوى 2"/>
          <p:cNvSpPr>
            <a:spLocks noGrp="1"/>
          </p:cNvSpPr>
          <p:nvPr>
            <p:ph idx="4294967295"/>
          </p:nvPr>
        </p:nvSpPr>
        <p:spPr>
          <a:xfrm>
            <a:off x="0" y="1371600"/>
            <a:ext cx="9410700" cy="4953000"/>
          </a:xfrm>
        </p:spPr>
        <p:txBody>
          <a:bodyPr/>
          <a:lstStyle/>
          <a:p>
            <a:pPr>
              <a:buNone/>
            </a:pPr>
            <a:r>
              <a:rPr lang="ar-EG" sz="4000" b="1" u="sng" dirty="0" smtClean="0">
                <a:solidFill>
                  <a:srgbClr val="C00000"/>
                </a:solidFill>
              </a:rPr>
              <a:t>س – كيفَ رأى « </a:t>
            </a:r>
            <a:r>
              <a:rPr lang="ar-EG" sz="4000" b="1" u="sng" dirty="0" err="1" smtClean="0">
                <a:solidFill>
                  <a:srgbClr val="C00000"/>
                </a:solidFill>
              </a:rPr>
              <a:t>هيبوليت</a:t>
            </a:r>
            <a:r>
              <a:rPr lang="ar-EG" sz="4000" b="1" u="sng" dirty="0" smtClean="0">
                <a:solidFill>
                  <a:srgbClr val="C00000"/>
                </a:solidFill>
              </a:rPr>
              <a:t> تين » ذلك المركَّب وأسبابَهُ ؟ </a:t>
            </a:r>
          </a:p>
          <a:p>
            <a:pPr>
              <a:buNone/>
            </a:pPr>
            <a:r>
              <a:rPr lang="ar-EG" b="1" dirty="0" smtClean="0"/>
              <a:t>ج – يُشيرُ </a:t>
            </a:r>
            <a:r>
              <a:rPr lang="ar-EG" b="1" dirty="0" smtClean="0">
                <a:solidFill>
                  <a:srgbClr val="FF0000"/>
                </a:solidFill>
              </a:rPr>
              <a:t>« </a:t>
            </a:r>
            <a:r>
              <a:rPr lang="ar-EG" b="1" dirty="0" err="1" smtClean="0">
                <a:solidFill>
                  <a:srgbClr val="FF0000"/>
                </a:solidFill>
              </a:rPr>
              <a:t>هيبوليت</a:t>
            </a:r>
            <a:r>
              <a:rPr lang="ar-EG" b="1" dirty="0" smtClean="0">
                <a:solidFill>
                  <a:srgbClr val="FF0000"/>
                </a:solidFill>
              </a:rPr>
              <a:t> تين » </a:t>
            </a:r>
            <a:r>
              <a:rPr lang="ar-EG" b="1" dirty="0" smtClean="0"/>
              <a:t>إلى ذلك </a:t>
            </a:r>
            <a:r>
              <a:rPr lang="ar-EG" b="1" dirty="0"/>
              <a:t>المركَّب </a:t>
            </a:r>
            <a:r>
              <a:rPr lang="ar-EG" b="1" dirty="0" smtClean="0"/>
              <a:t>وأسبابَهُ بقولِهِ : </a:t>
            </a:r>
          </a:p>
          <a:p>
            <a:pPr>
              <a:buNone/>
            </a:pPr>
            <a:r>
              <a:rPr lang="ar-EG" b="1" dirty="0" smtClean="0"/>
              <a:t>« والمُركَّبُ الَّذي اسمُهُ الأدبُ كانت لهُ أسبابُهُ الأكثر يُسرًا كذلك ... » </a:t>
            </a:r>
            <a:r>
              <a:rPr lang="ar-EG" sz="6600" b="1" dirty="0" smtClean="0"/>
              <a:t>.  </a:t>
            </a:r>
            <a:endParaRPr lang="en-US" sz="6600" b="1" dirty="0"/>
          </a:p>
        </p:txBody>
      </p:sp>
    </p:spTree>
    <p:extLst>
      <p:ext uri="{BB962C8B-B14F-4D97-AF65-F5344CB8AC3E}">
        <p14:creationId xmlns="" xmlns:p14="http://schemas.microsoft.com/office/powerpoint/2010/main" val="62967247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عنصر نائب لرقم الشريحة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68BA5613-1BB2-4168-9E83-1939F6AB8277}" type="slidenum">
              <a:rPr lang="en-US" smtClean="0"/>
              <a:pPr>
                <a:defRPr/>
              </a:pPr>
              <a:t>108</a:t>
            </a:fld>
            <a:endParaRPr lang="en-US"/>
          </a:p>
        </p:txBody>
      </p:sp>
      <p:sp>
        <p:nvSpPr>
          <p:cNvPr id="2" name="عنوان 1"/>
          <p:cNvSpPr>
            <a:spLocks noGrp="1"/>
          </p:cNvSpPr>
          <p:nvPr>
            <p:ph type="title" idx="4294967295"/>
          </p:nvPr>
        </p:nvSpPr>
        <p:spPr>
          <a:xfrm>
            <a:off x="0" y="0"/>
            <a:ext cx="9410700" cy="1371600"/>
          </a:xfrm>
        </p:spPr>
        <p:txBody>
          <a:bodyPr/>
          <a:lstStyle/>
          <a:p>
            <a:r>
              <a:rPr lang="ar-EG" sz="4800" b="1" dirty="0" smtClean="0">
                <a:solidFill>
                  <a:srgbClr val="002060"/>
                </a:solidFill>
              </a:rPr>
              <a:t>الفنَّ القصصيُّ الواقعيُّ وثورَتُهُ وشخصيَّاتُهُ </a:t>
            </a:r>
            <a:endParaRPr lang="en-US" sz="4800" b="1" dirty="0">
              <a:solidFill>
                <a:srgbClr val="002060"/>
              </a:solidFill>
            </a:endParaRPr>
          </a:p>
        </p:txBody>
      </p:sp>
      <p:sp>
        <p:nvSpPr>
          <p:cNvPr id="3" name="عنصر نائب للمحتوى 2"/>
          <p:cNvSpPr>
            <a:spLocks noGrp="1"/>
          </p:cNvSpPr>
          <p:nvPr>
            <p:ph idx="4294967295"/>
          </p:nvPr>
        </p:nvSpPr>
        <p:spPr>
          <a:xfrm>
            <a:off x="0" y="1371600"/>
            <a:ext cx="9410700" cy="4953000"/>
          </a:xfrm>
        </p:spPr>
        <p:txBody>
          <a:bodyPr/>
          <a:lstStyle/>
          <a:p>
            <a:pPr>
              <a:buNone/>
            </a:pPr>
            <a:r>
              <a:rPr lang="ar-EG" sz="3600" b="1" u="sng" dirty="0" smtClean="0">
                <a:solidFill>
                  <a:srgbClr val="C00000"/>
                </a:solidFill>
              </a:rPr>
              <a:t>س – كيفَ جاءَ </a:t>
            </a:r>
            <a:r>
              <a:rPr lang="ar-EG" sz="3600" b="1" u="sng" dirty="0">
                <a:solidFill>
                  <a:srgbClr val="C00000"/>
                </a:solidFill>
              </a:rPr>
              <a:t>الفنُّ القصصيُّ « الواقعيُّ » </a:t>
            </a:r>
            <a:r>
              <a:rPr lang="ar-EG" sz="3600" b="1" u="sng" dirty="0" smtClean="0">
                <a:solidFill>
                  <a:srgbClr val="C00000"/>
                </a:solidFill>
              </a:rPr>
              <a:t>؟ </a:t>
            </a:r>
          </a:p>
          <a:p>
            <a:pPr>
              <a:buNone/>
            </a:pPr>
            <a:r>
              <a:rPr lang="ar-EG" sz="4000" b="1" dirty="0" smtClean="0"/>
              <a:t>ج - جاءَ الفنُّ القصصيُّ </a:t>
            </a:r>
            <a:r>
              <a:rPr lang="ar-EG" sz="4000" b="1" dirty="0" smtClean="0">
                <a:solidFill>
                  <a:srgbClr val="7030A0"/>
                </a:solidFill>
              </a:rPr>
              <a:t>« الواقعيُّ » </a:t>
            </a:r>
            <a:r>
              <a:rPr lang="ar-EG" sz="4000" b="1" dirty="0" smtClean="0"/>
              <a:t>ثورةً على عاطفيَّةِ وميلودراما المثاليَّةِ الرُّومانسيَّةِ  . </a:t>
            </a:r>
          </a:p>
          <a:p>
            <a:pPr>
              <a:buNone/>
            </a:pPr>
            <a:r>
              <a:rPr lang="ar-EG" sz="3600" b="1" u="sng" dirty="0" smtClean="0">
                <a:solidFill>
                  <a:srgbClr val="C00000"/>
                </a:solidFill>
              </a:rPr>
              <a:t>س  وماذا عن شخصيَّاتِ ذلك الفنِّ القصصيِّ الواقعيِّ وأحداثِهِ ؟ </a:t>
            </a:r>
            <a:endParaRPr lang="ar-EG" sz="3600" b="1" u="sng" dirty="0">
              <a:solidFill>
                <a:srgbClr val="C00000"/>
              </a:solidFill>
            </a:endParaRPr>
          </a:p>
          <a:p>
            <a:pPr>
              <a:buNone/>
            </a:pPr>
            <a:r>
              <a:rPr lang="ar-EG" sz="4000" b="1" dirty="0" smtClean="0"/>
              <a:t>ج – تبدو الشَّخصيَّاتُ في الفنِّ القصصيِّ </a:t>
            </a:r>
            <a:r>
              <a:rPr lang="ar-EG" sz="4000" b="1" dirty="0" smtClean="0">
                <a:solidFill>
                  <a:srgbClr val="7030A0"/>
                </a:solidFill>
              </a:rPr>
              <a:t>«الواقعيِّ» </a:t>
            </a:r>
            <a:r>
              <a:rPr lang="ar-EG" sz="4000" b="1" dirty="0" smtClean="0"/>
              <a:t>أكثرَ تعقيدًا من شخصـيـَّاتِ القصصِ العاطفيَّةِ </a:t>
            </a:r>
            <a:r>
              <a:rPr lang="ar-EG" sz="4000" b="1" dirty="0" smtClean="0">
                <a:solidFill>
                  <a:srgbClr val="0070C0"/>
                </a:solidFill>
              </a:rPr>
              <a:t>« الرُّومانسيَّة »</a:t>
            </a:r>
            <a:r>
              <a:rPr lang="ar-EG" sz="4000" b="1" dirty="0" smtClean="0"/>
              <a:t>، ومسرحُ الأحــــداثِ فيهِ يتَّسمُ بالهدوءِ وعدمِ التَّركيزِ على الحبكةِ وغموضِ الموضوعاتِ . </a:t>
            </a:r>
            <a:endParaRPr lang="en-US" sz="4000" b="1" dirty="0"/>
          </a:p>
        </p:txBody>
      </p:sp>
    </p:spTree>
    <p:extLst>
      <p:ext uri="{BB962C8B-B14F-4D97-AF65-F5344CB8AC3E}">
        <p14:creationId xmlns="" xmlns:p14="http://schemas.microsoft.com/office/powerpoint/2010/main" val="98319960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عنصر نائب لرقم الشريحة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68BA5613-1BB2-4168-9E83-1939F6AB8277}" type="slidenum">
              <a:rPr lang="en-US" smtClean="0"/>
              <a:pPr>
                <a:defRPr/>
              </a:pPr>
              <a:t>109</a:t>
            </a:fld>
            <a:endParaRPr lang="en-US"/>
          </a:p>
        </p:txBody>
      </p:sp>
      <p:sp>
        <p:nvSpPr>
          <p:cNvPr id="2" name="عنوان 1"/>
          <p:cNvSpPr>
            <a:spLocks noGrp="1"/>
          </p:cNvSpPr>
          <p:nvPr>
            <p:ph type="title" idx="4294967295"/>
          </p:nvPr>
        </p:nvSpPr>
        <p:spPr>
          <a:xfrm>
            <a:off x="0" y="0"/>
            <a:ext cx="9410700" cy="1371600"/>
          </a:xfrm>
        </p:spPr>
        <p:txBody>
          <a:bodyPr/>
          <a:lstStyle/>
          <a:p>
            <a:r>
              <a:rPr lang="ar-EG" sz="5400" b="1" dirty="0" smtClean="0">
                <a:solidFill>
                  <a:srgbClr val="002060"/>
                </a:solidFill>
              </a:rPr>
              <a:t>المسرحيَّة الواقعيَّةُ بينَ التَّشكيلِ والتَّطوُّرِ : </a:t>
            </a:r>
            <a:endParaRPr lang="en-US" sz="5400" b="1" dirty="0">
              <a:solidFill>
                <a:srgbClr val="002060"/>
              </a:solidFill>
            </a:endParaRPr>
          </a:p>
        </p:txBody>
      </p:sp>
      <p:sp>
        <p:nvSpPr>
          <p:cNvPr id="3" name="عنصر نائب للمحتوى 2"/>
          <p:cNvSpPr>
            <a:spLocks noGrp="1"/>
          </p:cNvSpPr>
          <p:nvPr>
            <p:ph idx="4294967295"/>
          </p:nvPr>
        </p:nvSpPr>
        <p:spPr>
          <a:xfrm>
            <a:off x="0" y="1371600"/>
            <a:ext cx="9410700" cy="4953000"/>
          </a:xfrm>
        </p:spPr>
        <p:txBody>
          <a:bodyPr/>
          <a:lstStyle/>
          <a:p>
            <a:pPr>
              <a:buNone/>
            </a:pPr>
            <a:r>
              <a:rPr lang="ar-EG" sz="4000" b="1" u="sng" dirty="0" smtClean="0">
                <a:solidFill>
                  <a:srgbClr val="C00000"/>
                </a:solidFill>
              </a:rPr>
              <a:t>س - كيفَ تشكَّلت </a:t>
            </a:r>
            <a:r>
              <a:rPr lang="ar-EG" sz="4000" b="1" u="sng" dirty="0">
                <a:solidFill>
                  <a:srgbClr val="C00000"/>
                </a:solidFill>
              </a:rPr>
              <a:t>المسرحيَّة </a:t>
            </a:r>
            <a:r>
              <a:rPr lang="ar-EG" sz="4000" b="1" u="sng" dirty="0" smtClean="0">
                <a:solidFill>
                  <a:srgbClr val="C00000"/>
                </a:solidFill>
              </a:rPr>
              <a:t>الواقعيَّةُ ، وكيفَ تطوَّرت ؟ </a:t>
            </a:r>
          </a:p>
          <a:p>
            <a:pPr>
              <a:buNone/>
            </a:pPr>
            <a:r>
              <a:rPr lang="ar-EG" b="1" dirty="0" smtClean="0"/>
              <a:t>ج – كانت الواقعيَّةُ في المسرحيَّةُ كما كانت في الفنِّ القصصيِّ محاولةً لتصويرِ الواقـعِ بجمالِهِ وقبحِهِ ، وقد تطوَّرت </a:t>
            </a:r>
            <a:r>
              <a:rPr lang="ar-EG" b="1" dirty="0" smtClean="0">
                <a:solidFill>
                  <a:srgbClr val="7030A0"/>
                </a:solidFill>
              </a:rPr>
              <a:t>المسرحـــيَّةُ</a:t>
            </a:r>
            <a:r>
              <a:rPr lang="ar-EG" b="1" dirty="0" smtClean="0"/>
              <a:t> </a:t>
            </a:r>
            <a:r>
              <a:rPr lang="ar-EG" b="1" dirty="0" smtClean="0">
                <a:solidFill>
                  <a:srgbClr val="7030A0"/>
                </a:solidFill>
              </a:rPr>
              <a:t>الواقعيَّةُ</a:t>
            </a:r>
            <a:r>
              <a:rPr lang="ar-EG" b="1" dirty="0" smtClean="0"/>
              <a:t> في أوروبَّا أوَّلًا كـــــــردِّ فعلٍ للميلودراما والملهاةِ العاطفيَّةِ </a:t>
            </a:r>
            <a:r>
              <a:rPr lang="ar-EG" b="1" dirty="0" smtClean="0">
                <a:solidFill>
                  <a:srgbClr val="0070C0"/>
                </a:solidFill>
              </a:rPr>
              <a:t>«الرُّومانسيَّة»، </a:t>
            </a:r>
            <a:r>
              <a:rPr lang="ar-EG" b="1" dirty="0" smtClean="0"/>
              <a:t>الَّتي كانت سائدةً في أوائلِ ومنتصفِ القرنِ التَّاسعِ عشر الميلاديِّ .  </a:t>
            </a:r>
            <a:endParaRPr lang="en-US" b="1" dirty="0"/>
          </a:p>
        </p:txBody>
      </p:sp>
    </p:spTree>
    <p:extLst>
      <p:ext uri="{BB962C8B-B14F-4D97-AF65-F5344CB8AC3E}">
        <p14:creationId xmlns="" xmlns:p14="http://schemas.microsoft.com/office/powerpoint/2010/main" val="297554067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عنصر نائب لرقم الشريحة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68BA5613-1BB2-4168-9E83-1939F6AB8277}" type="slidenum">
              <a:rPr lang="en-US" smtClean="0"/>
              <a:pPr>
                <a:defRPr/>
              </a:pPr>
              <a:t>110</a:t>
            </a:fld>
            <a:endParaRPr lang="en-US"/>
          </a:p>
        </p:txBody>
      </p:sp>
      <p:sp>
        <p:nvSpPr>
          <p:cNvPr id="2" name="عنوان 1"/>
          <p:cNvSpPr>
            <a:spLocks noGrp="1"/>
          </p:cNvSpPr>
          <p:nvPr>
            <p:ph type="title" idx="4294967295"/>
          </p:nvPr>
        </p:nvSpPr>
        <p:spPr>
          <a:xfrm>
            <a:off x="0" y="0"/>
            <a:ext cx="9410700" cy="1417638"/>
          </a:xfrm>
        </p:spPr>
        <p:txBody>
          <a:bodyPr/>
          <a:lstStyle/>
          <a:p>
            <a:r>
              <a:rPr lang="ar-EG" sz="5400" b="1" dirty="0">
                <a:solidFill>
                  <a:srgbClr val="002060"/>
                </a:solidFill>
              </a:rPr>
              <a:t>المسرحيَّة الواقعيَّةُ </a:t>
            </a:r>
            <a:r>
              <a:rPr lang="ar-EG" sz="5400" b="1" dirty="0" smtClean="0">
                <a:solidFill>
                  <a:srgbClr val="002060"/>
                </a:solidFill>
              </a:rPr>
              <a:t>وأشكالُهَا المتناميةُ : </a:t>
            </a:r>
            <a:endParaRPr lang="en-US" sz="5400" dirty="0">
              <a:solidFill>
                <a:srgbClr val="002060"/>
              </a:solidFill>
            </a:endParaRPr>
          </a:p>
        </p:txBody>
      </p:sp>
      <p:sp>
        <p:nvSpPr>
          <p:cNvPr id="3" name="عنصر نائب للمحتوى 2"/>
          <p:cNvSpPr>
            <a:spLocks noGrp="1"/>
          </p:cNvSpPr>
          <p:nvPr>
            <p:ph idx="4294967295"/>
          </p:nvPr>
        </p:nvSpPr>
        <p:spPr>
          <a:xfrm>
            <a:off x="0" y="1371600"/>
            <a:ext cx="9410700" cy="5029200"/>
          </a:xfrm>
        </p:spPr>
        <p:txBody>
          <a:bodyPr/>
          <a:lstStyle/>
          <a:p>
            <a:pPr>
              <a:buNone/>
            </a:pPr>
            <a:r>
              <a:rPr lang="ar-EG" sz="4800" b="1" u="sng" dirty="0" smtClean="0">
                <a:solidFill>
                  <a:srgbClr val="C00000"/>
                </a:solidFill>
              </a:rPr>
              <a:t>س - ماذا عن أشكالِ « المسرحيَّة </a:t>
            </a:r>
            <a:r>
              <a:rPr lang="ar-EG" sz="4800" b="1" u="sng" dirty="0" err="1" smtClean="0">
                <a:solidFill>
                  <a:srgbClr val="C00000"/>
                </a:solidFill>
              </a:rPr>
              <a:t>الواقعيَّة ؟</a:t>
            </a:r>
            <a:r>
              <a:rPr lang="ar-EG" sz="4800" b="1" dirty="0" smtClean="0">
                <a:solidFill>
                  <a:srgbClr val="C00000"/>
                </a:solidFill>
              </a:rPr>
              <a:t> </a:t>
            </a:r>
          </a:p>
          <a:p>
            <a:pPr>
              <a:buNone/>
            </a:pPr>
            <a:r>
              <a:rPr lang="ar-EG" sz="5400" b="1" dirty="0" smtClean="0"/>
              <a:t>ج – لقد أخذتِ </a:t>
            </a:r>
            <a:r>
              <a:rPr lang="ar-EG" sz="5400" b="1" dirty="0" smtClean="0">
                <a:solidFill>
                  <a:srgbClr val="7030A0"/>
                </a:solidFill>
              </a:rPr>
              <a:t>« المسرحيَّةُ </a:t>
            </a:r>
            <a:r>
              <a:rPr lang="ar-EG" sz="5400" b="1" dirty="0" err="1" smtClean="0">
                <a:solidFill>
                  <a:srgbClr val="7030A0"/>
                </a:solidFill>
              </a:rPr>
              <a:t>الواقعيَّةُ </a:t>
            </a:r>
            <a:r>
              <a:rPr lang="ar-EG" sz="5400" b="1" dirty="0" smtClean="0">
                <a:solidFill>
                  <a:srgbClr val="7030A0"/>
                </a:solidFill>
              </a:rPr>
              <a:t>» </a:t>
            </a:r>
            <a:r>
              <a:rPr lang="ar-EG" sz="5400" b="1" dirty="0" smtClean="0"/>
              <a:t>أشكالًا عديدةً تتدرَّجُ من الواقعيَّةِ الخفيفةِ في ملهاةِ السلوكِ المتكلِّفِ والمبالغِ فيهِ إلى المأساةِ العميقةِ للأسلوبِ الطَّبيعيِّ . </a:t>
            </a:r>
            <a:endParaRPr lang="en-US" sz="5400" b="1" dirty="0"/>
          </a:p>
        </p:txBody>
      </p:sp>
    </p:spTree>
    <p:extLst>
      <p:ext uri="{BB962C8B-B14F-4D97-AF65-F5344CB8AC3E}">
        <p14:creationId xmlns="" xmlns:p14="http://schemas.microsoft.com/office/powerpoint/2010/main" val="147201083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عنصر نائب لرقم الشريحة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68BA5613-1BB2-4168-9E83-1939F6AB8277}" type="slidenum">
              <a:rPr lang="en-US" smtClean="0"/>
              <a:pPr>
                <a:defRPr/>
              </a:pPr>
              <a:t>111</a:t>
            </a:fld>
            <a:endParaRPr lang="en-US"/>
          </a:p>
        </p:txBody>
      </p:sp>
      <p:sp>
        <p:nvSpPr>
          <p:cNvPr id="2" name="عنوان 1"/>
          <p:cNvSpPr>
            <a:spLocks noGrp="1"/>
          </p:cNvSpPr>
          <p:nvPr>
            <p:ph type="title" idx="4294967295"/>
          </p:nvPr>
        </p:nvSpPr>
        <p:spPr>
          <a:xfrm>
            <a:off x="0" y="0"/>
            <a:ext cx="9410700" cy="1371600"/>
          </a:xfrm>
        </p:spPr>
        <p:txBody>
          <a:bodyPr/>
          <a:lstStyle/>
          <a:p>
            <a:r>
              <a:rPr lang="ar-EG" b="1" dirty="0" smtClean="0">
                <a:solidFill>
                  <a:srgbClr val="002060"/>
                </a:solidFill>
              </a:rPr>
              <a:t>المذهبُ الواقعيُّ «الواقعيَّةُ» وأثرُهُ في الأدب العربيِّ </a:t>
            </a:r>
            <a:endParaRPr lang="en-US" b="1" dirty="0">
              <a:solidFill>
                <a:srgbClr val="002060"/>
              </a:solidFill>
            </a:endParaRPr>
          </a:p>
        </p:txBody>
      </p:sp>
      <p:sp>
        <p:nvSpPr>
          <p:cNvPr id="3" name="عنصر نائب للمحتوى 2"/>
          <p:cNvSpPr>
            <a:spLocks noGrp="1"/>
          </p:cNvSpPr>
          <p:nvPr>
            <p:ph idx="4294967295"/>
          </p:nvPr>
        </p:nvSpPr>
        <p:spPr>
          <a:xfrm>
            <a:off x="0" y="1371600"/>
            <a:ext cx="9410700" cy="4953000"/>
          </a:xfrm>
        </p:spPr>
        <p:txBody>
          <a:bodyPr/>
          <a:lstStyle/>
          <a:p>
            <a:pPr>
              <a:buNone/>
            </a:pPr>
            <a:r>
              <a:rPr lang="ar-EG" sz="4000" b="1" u="sng" dirty="0" smtClean="0">
                <a:solidFill>
                  <a:srgbClr val="C00000"/>
                </a:solidFill>
              </a:rPr>
              <a:t>س – هل تأثَّرَ الأدبُ العربيُّ الحديثُ بالمذهبِ الواقعيِّ ؟</a:t>
            </a:r>
            <a:r>
              <a:rPr lang="ar-EG" sz="4000" b="1" dirty="0" smtClean="0">
                <a:solidFill>
                  <a:srgbClr val="C00000"/>
                </a:solidFill>
              </a:rPr>
              <a:t> </a:t>
            </a:r>
          </a:p>
          <a:p>
            <a:pPr>
              <a:buNone/>
            </a:pPr>
            <a:r>
              <a:rPr lang="ar-EG" sz="4000" b="1" dirty="0" smtClean="0"/>
              <a:t>ج - نعمٌ، تأثرَ الأدبُ العربيُّ </a:t>
            </a:r>
            <a:r>
              <a:rPr lang="ar-EG" sz="4000" b="1" dirty="0" smtClean="0">
                <a:solidFill>
                  <a:srgbClr val="7030A0"/>
                </a:solidFill>
              </a:rPr>
              <a:t>بالمذهبِ الواقعيِّ </a:t>
            </a:r>
            <a:r>
              <a:rPr lang="ar-EG" sz="4000" b="1" dirty="0" smtClean="0"/>
              <a:t>تأثُّرًا كبيرًا. </a:t>
            </a:r>
          </a:p>
          <a:p>
            <a:pPr>
              <a:buNone/>
            </a:pPr>
            <a:r>
              <a:rPr lang="ar-EG" sz="4000" b="1" u="sng" dirty="0" smtClean="0">
                <a:solidFill>
                  <a:srgbClr val="C00000"/>
                </a:solidFill>
              </a:rPr>
              <a:t>س – هل كان التَّأثُرُ تامًّا في كلِّ شيءٍ ؟ </a:t>
            </a:r>
          </a:p>
          <a:p>
            <a:pPr>
              <a:buNone/>
            </a:pPr>
            <a:r>
              <a:rPr lang="ar-EG" b="1" dirty="0" smtClean="0"/>
              <a:t>ج – لا ، لم يكن التَّأثُّرُ تامًّا أو كامـــلًا ؛ لأنَّ </a:t>
            </a:r>
            <a:r>
              <a:rPr lang="ar-EG" b="1" dirty="0" smtClean="0">
                <a:solidFill>
                  <a:srgbClr val="00B050"/>
                </a:solidFill>
              </a:rPr>
              <a:t>الأدبَ العربيَّ الحديــــــثَ</a:t>
            </a:r>
            <a:r>
              <a:rPr lang="ar-EG" b="1" dirty="0" smtClean="0"/>
              <a:t> في اِتِّجاهِهِ </a:t>
            </a:r>
            <a:r>
              <a:rPr lang="ar-EG" b="1" dirty="0" smtClean="0">
                <a:solidFill>
                  <a:srgbClr val="7030A0"/>
                </a:solidFill>
              </a:rPr>
              <a:t>الواقعيِّ</a:t>
            </a:r>
            <a:r>
              <a:rPr lang="ar-EG" b="1" dirty="0" smtClean="0"/>
              <a:t> لم يترسَّم خُطَى </a:t>
            </a:r>
            <a:r>
              <a:rPr lang="ar-EG" b="1" dirty="0" smtClean="0">
                <a:solidFill>
                  <a:srgbClr val="7030A0"/>
                </a:solidFill>
              </a:rPr>
              <a:t>الواقعيَّةِ</a:t>
            </a:r>
            <a:r>
              <a:rPr lang="ar-EG" b="1" dirty="0" smtClean="0"/>
              <a:t> </a:t>
            </a:r>
            <a:r>
              <a:rPr lang="ar-EG" sz="2800" b="1" dirty="0" smtClean="0"/>
              <a:t>الغربيَّة بنظرتِهَا المُتشائمةِ ورفضها للحـــــياةِ ، بل نهجَ نَهجًا خاصًّا استوحاهُ من </a:t>
            </a:r>
            <a:r>
              <a:rPr lang="ar-EG" sz="2800" b="1" dirty="0" smtClean="0">
                <a:solidFill>
                  <a:srgbClr val="00B050"/>
                </a:solidFill>
              </a:rPr>
              <a:t>الواقــــــــــعِ العربيِّ </a:t>
            </a:r>
            <a:r>
              <a:rPr lang="ar-EG" sz="2800" b="1" dirty="0" smtClean="0"/>
              <a:t>بمشكلاتِهِ الاجتماعيَّةِ وقضاياه السِّياسيَّةِ </a:t>
            </a:r>
            <a:r>
              <a:rPr lang="ar-EG" sz="3600" b="1" dirty="0" smtClean="0"/>
              <a:t>. </a:t>
            </a:r>
            <a:r>
              <a:rPr lang="ar-EG" sz="4000" b="1" dirty="0" smtClean="0"/>
              <a:t> </a:t>
            </a:r>
            <a:endParaRPr lang="en-US" sz="4000" b="1" dirty="0"/>
          </a:p>
        </p:txBody>
      </p:sp>
    </p:spTree>
    <p:extLst>
      <p:ext uri="{BB962C8B-B14F-4D97-AF65-F5344CB8AC3E}">
        <p14:creationId xmlns="" xmlns:p14="http://schemas.microsoft.com/office/powerpoint/2010/main" val="222182045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عنصر نائب لرقم الشريحة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68BA5613-1BB2-4168-9E83-1939F6AB8277}" type="slidenum">
              <a:rPr lang="en-US" smtClean="0"/>
              <a:pPr>
                <a:defRPr/>
              </a:pPr>
              <a:t>112</a:t>
            </a:fld>
            <a:endParaRPr lang="en-US"/>
          </a:p>
        </p:txBody>
      </p:sp>
      <p:sp>
        <p:nvSpPr>
          <p:cNvPr id="2" name="عنوان 1"/>
          <p:cNvSpPr>
            <a:spLocks noGrp="1"/>
          </p:cNvSpPr>
          <p:nvPr>
            <p:ph type="title" idx="4294967295"/>
          </p:nvPr>
        </p:nvSpPr>
        <p:spPr>
          <a:xfrm>
            <a:off x="0" y="0"/>
            <a:ext cx="9410700" cy="1371600"/>
          </a:xfrm>
        </p:spPr>
        <p:txBody>
          <a:bodyPr/>
          <a:lstStyle/>
          <a:p>
            <a:r>
              <a:rPr lang="ar-EG" b="1" dirty="0" smtClean="0">
                <a:solidFill>
                  <a:srgbClr val="002060"/>
                </a:solidFill>
              </a:rPr>
              <a:t>- الأدباء العرب واستيحاءُ أدبهم الواقعيِّ من بيئتِهِم</a:t>
            </a:r>
            <a:endParaRPr lang="en-US" b="1" dirty="0">
              <a:solidFill>
                <a:srgbClr val="002060"/>
              </a:solidFill>
            </a:endParaRPr>
          </a:p>
        </p:txBody>
      </p:sp>
      <p:sp>
        <p:nvSpPr>
          <p:cNvPr id="3" name="عنصر نائب للمحتوى 2"/>
          <p:cNvSpPr>
            <a:spLocks noGrp="1"/>
          </p:cNvSpPr>
          <p:nvPr>
            <p:ph idx="4294967295"/>
          </p:nvPr>
        </p:nvSpPr>
        <p:spPr>
          <a:xfrm>
            <a:off x="0" y="1371600"/>
            <a:ext cx="9410700" cy="4953000"/>
          </a:xfrm>
        </p:spPr>
        <p:txBody>
          <a:bodyPr/>
          <a:lstStyle/>
          <a:p>
            <a:pPr>
              <a:buNone/>
            </a:pPr>
            <a:r>
              <a:rPr lang="ar-EG" sz="4400" b="1" u="sng" dirty="0" smtClean="0">
                <a:solidFill>
                  <a:srgbClr val="C00000"/>
                </a:solidFill>
              </a:rPr>
              <a:t>س – استعرض ( استعرضي) مظهرَ التعبير الواقعيِّ عند </a:t>
            </a:r>
            <a:r>
              <a:rPr lang="ar-EG" sz="4400" b="1" u="sng" dirty="0" err="1" smtClean="0">
                <a:solidFill>
                  <a:srgbClr val="C00000"/>
                </a:solidFill>
              </a:rPr>
              <a:t>أدبائنا</a:t>
            </a:r>
            <a:r>
              <a:rPr lang="ar-EG" sz="4400" b="1" u="sng" dirty="0" smtClean="0">
                <a:solidFill>
                  <a:srgbClr val="C00000"/>
                </a:solidFill>
              </a:rPr>
              <a:t> العرب ؟ </a:t>
            </a:r>
          </a:p>
          <a:p>
            <a:pPr>
              <a:buNone/>
            </a:pPr>
            <a:r>
              <a:rPr lang="ar-EG" sz="4000" b="1" dirty="0" smtClean="0"/>
              <a:t>ج – يبدو هذا </a:t>
            </a:r>
            <a:r>
              <a:rPr lang="ar-EG" sz="4000" b="1" dirty="0" smtClean="0">
                <a:solidFill>
                  <a:srgbClr val="7030A0"/>
                </a:solidFill>
              </a:rPr>
              <a:t>المظهرُ الواقعيُّ </a:t>
            </a:r>
            <a:r>
              <a:rPr lang="ar-EG" sz="4000" b="1" dirty="0" smtClean="0"/>
              <a:t>واضحًا وملموسًا عند جمعٍ من أدبائنا العرب</a:t>
            </a:r>
            <a:r>
              <a:rPr lang="ar-EG" sz="4000" b="1" dirty="0"/>
              <a:t> </a:t>
            </a:r>
            <a:r>
              <a:rPr lang="ar-EG" sz="4000" b="1" dirty="0" smtClean="0"/>
              <a:t>من خلالِ إبرازِهــم لعيوبِ </a:t>
            </a:r>
            <a:r>
              <a:rPr lang="ar-EG" sz="4000" b="1" dirty="0" smtClean="0">
                <a:solidFill>
                  <a:srgbClr val="00B050"/>
                </a:solidFill>
              </a:rPr>
              <a:t>المجتمع العربيِّ </a:t>
            </a:r>
            <a:r>
              <a:rPr lang="ar-EG" sz="4000" b="1" dirty="0" smtClean="0"/>
              <a:t>آنـــذاك ، وتصويرهــم </a:t>
            </a:r>
            <a:r>
              <a:rPr lang="ar-EG" sz="3600" b="1" dirty="0" smtClean="0"/>
              <a:t>لمظاهر الحرمان والبؤسِ، إذ يهدفون أو يقصدونَ الإصلاحَ والتَّغيير </a:t>
            </a:r>
            <a:r>
              <a:rPr lang="ar-EG" sz="4400" dirty="0" err="1" smtClean="0"/>
              <a:t>.</a:t>
            </a:r>
            <a:r>
              <a:rPr lang="ar-EG" dirty="0" smtClean="0"/>
              <a:t> </a:t>
            </a:r>
            <a:endParaRPr lang="ar-EG" dirty="0"/>
          </a:p>
        </p:txBody>
      </p:sp>
    </p:spTree>
    <p:extLst>
      <p:ext uri="{BB962C8B-B14F-4D97-AF65-F5344CB8AC3E}">
        <p14:creationId xmlns="" xmlns:p14="http://schemas.microsoft.com/office/powerpoint/2010/main" val="3262763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عنصر نائب لرقم الشريحة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68BA5613-1BB2-4168-9E83-1939F6AB8277}" type="slidenum">
              <a:rPr lang="en-US" smtClean="0"/>
              <a:pPr>
                <a:defRPr/>
              </a:pPr>
              <a:t>113</a:t>
            </a:fld>
            <a:endParaRPr lang="en-US"/>
          </a:p>
        </p:txBody>
      </p:sp>
      <p:sp>
        <p:nvSpPr>
          <p:cNvPr id="2" name="عنوان 1"/>
          <p:cNvSpPr>
            <a:spLocks noGrp="1"/>
          </p:cNvSpPr>
          <p:nvPr>
            <p:ph type="title" idx="4294967295"/>
          </p:nvPr>
        </p:nvSpPr>
        <p:spPr>
          <a:xfrm>
            <a:off x="0" y="0"/>
            <a:ext cx="9410700" cy="1371600"/>
          </a:xfrm>
        </p:spPr>
        <p:txBody>
          <a:bodyPr/>
          <a:lstStyle/>
          <a:p>
            <a:r>
              <a:rPr lang="ar-EG" b="1" u="sng" dirty="0" smtClean="0">
                <a:solidFill>
                  <a:srgbClr val="002060"/>
                </a:solidFill>
              </a:rPr>
              <a:t>محمود تيمور وريادتُهُ للأدبِ الواقعيِّ في عالمنا العربيِّ وتأثُّرُهُ ودعوتُهُ إلى الواقعيَّةِ </a:t>
            </a:r>
            <a:endParaRPr lang="en-US" b="1" u="sng" dirty="0">
              <a:solidFill>
                <a:srgbClr val="002060"/>
              </a:solidFill>
            </a:endParaRPr>
          </a:p>
        </p:txBody>
      </p:sp>
      <p:sp>
        <p:nvSpPr>
          <p:cNvPr id="3" name="عنصر نائب للمحتوى 2"/>
          <p:cNvSpPr>
            <a:spLocks noGrp="1"/>
          </p:cNvSpPr>
          <p:nvPr>
            <p:ph idx="4294967295"/>
          </p:nvPr>
        </p:nvSpPr>
        <p:spPr>
          <a:xfrm>
            <a:off x="0" y="1371600"/>
            <a:ext cx="9410700" cy="4953000"/>
          </a:xfrm>
        </p:spPr>
        <p:txBody>
          <a:bodyPr/>
          <a:lstStyle/>
          <a:p>
            <a:pPr>
              <a:buNone/>
            </a:pPr>
            <a:r>
              <a:rPr lang="ar-EG" sz="4400" b="1" dirty="0" smtClean="0"/>
              <a:t>- يشيرُ جمعٌ من النُّقَّادِ والباحثينَ إلى أنَّ الأديــــــــبَ الكبير </a:t>
            </a:r>
            <a:r>
              <a:rPr lang="ar-EG" sz="4400" b="1" dirty="0" smtClean="0">
                <a:solidFill>
                  <a:srgbClr val="FF0000"/>
                </a:solidFill>
              </a:rPr>
              <a:t>« محمود تيمور » </a:t>
            </a:r>
            <a:r>
              <a:rPr lang="ar-EG" sz="4400" b="1" dirty="0" smtClean="0"/>
              <a:t>هـــــو الواقعيِّ الأوَّلَ في الأدبِ العربيِّ ، وقد تأثَّرَ كثيرًا بالكاتـــــبِ الفرنسي الشَّهير </a:t>
            </a:r>
            <a:r>
              <a:rPr lang="ar-EG" sz="4400" b="1" dirty="0" smtClean="0">
                <a:solidFill>
                  <a:srgbClr val="FF0000"/>
                </a:solidFill>
              </a:rPr>
              <a:t>« جي دي </a:t>
            </a:r>
            <a:r>
              <a:rPr lang="ar-EG" sz="4400" b="1" dirty="0" err="1" smtClean="0">
                <a:solidFill>
                  <a:srgbClr val="FF0000"/>
                </a:solidFill>
              </a:rPr>
              <a:t>موبسَّان</a:t>
            </a:r>
            <a:r>
              <a:rPr lang="ar-EG" sz="4400" b="1" dirty="0" smtClean="0">
                <a:solidFill>
                  <a:srgbClr val="FF0000"/>
                </a:solidFill>
              </a:rPr>
              <a:t> » </a:t>
            </a:r>
            <a:r>
              <a:rPr lang="ar-EG" sz="4400" b="1" dirty="0" smtClean="0"/>
              <a:t>، وتمثَّلــت دعوتُهُ </a:t>
            </a:r>
            <a:r>
              <a:rPr lang="ar-SA" sz="4400" b="1" dirty="0" smtClean="0"/>
              <a:t>في </a:t>
            </a:r>
            <a:r>
              <a:rPr lang="ar-EG" sz="4400" b="1" dirty="0" err="1" smtClean="0"/>
              <a:t>كتابِـهِ </a:t>
            </a:r>
            <a:r>
              <a:rPr lang="ar-EG" sz="4400" b="1" dirty="0" smtClean="0">
                <a:solidFill>
                  <a:srgbClr val="0070C0"/>
                </a:solidFill>
              </a:rPr>
              <a:t>«</a:t>
            </a:r>
            <a:r>
              <a:rPr lang="ar-EG" sz="4400" b="1" dirty="0" smtClean="0"/>
              <a:t> </a:t>
            </a:r>
            <a:r>
              <a:rPr lang="ar-EG" sz="4400" b="1" dirty="0" smtClean="0">
                <a:solidFill>
                  <a:srgbClr val="0070C0"/>
                </a:solidFill>
              </a:rPr>
              <a:t>الشَّيخ جمعة وقصص </a:t>
            </a:r>
            <a:r>
              <a:rPr lang="ar-EG" sz="4400" b="1" dirty="0" err="1" smtClean="0">
                <a:solidFill>
                  <a:srgbClr val="0070C0"/>
                </a:solidFill>
              </a:rPr>
              <a:t>أخرى »</a:t>
            </a:r>
            <a:r>
              <a:rPr lang="ar-EG" sz="4400" b="1" dirty="0" err="1" smtClean="0"/>
              <a:t>.</a:t>
            </a:r>
            <a:r>
              <a:rPr lang="ar-EG" dirty="0" smtClean="0"/>
              <a:t>  </a:t>
            </a:r>
            <a:endParaRPr lang="en-US" dirty="0"/>
          </a:p>
        </p:txBody>
      </p:sp>
    </p:spTree>
    <p:extLst>
      <p:ext uri="{BB962C8B-B14F-4D97-AF65-F5344CB8AC3E}">
        <p14:creationId xmlns="" xmlns:p14="http://schemas.microsoft.com/office/powerpoint/2010/main" val="311693588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عنصر نائب لرقم الشريحة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68BA5613-1BB2-4168-9E83-1939F6AB8277}" type="slidenum">
              <a:rPr lang="en-US" smtClean="0"/>
              <a:pPr>
                <a:defRPr/>
              </a:pPr>
              <a:t>114</a:t>
            </a:fld>
            <a:endParaRPr lang="en-US"/>
          </a:p>
        </p:txBody>
      </p:sp>
      <p:sp>
        <p:nvSpPr>
          <p:cNvPr id="2" name="عنوان 1"/>
          <p:cNvSpPr>
            <a:spLocks noGrp="1"/>
          </p:cNvSpPr>
          <p:nvPr>
            <p:ph type="title" idx="4294967295"/>
          </p:nvPr>
        </p:nvSpPr>
        <p:spPr>
          <a:xfrm>
            <a:off x="0" y="0"/>
            <a:ext cx="9410700" cy="1371600"/>
          </a:xfrm>
        </p:spPr>
        <p:txBody>
          <a:bodyPr/>
          <a:lstStyle/>
          <a:p>
            <a:r>
              <a:rPr lang="ar-EG" sz="6000" b="1" dirty="0" smtClean="0"/>
              <a:t>- أعمالٌ أدبيَّةٌ واقعيَّةٌ لكتَّابِنَا العربِ : </a:t>
            </a:r>
            <a:endParaRPr lang="en-US" sz="6000" b="1" dirty="0"/>
          </a:p>
        </p:txBody>
      </p:sp>
      <p:sp>
        <p:nvSpPr>
          <p:cNvPr id="3" name="عنصر نائب للمحتوى 2"/>
          <p:cNvSpPr>
            <a:spLocks noGrp="1"/>
          </p:cNvSpPr>
          <p:nvPr>
            <p:ph idx="4294967295"/>
          </p:nvPr>
        </p:nvSpPr>
        <p:spPr>
          <a:xfrm>
            <a:off x="0" y="1371600"/>
            <a:ext cx="9410700" cy="4953000"/>
          </a:xfrm>
        </p:spPr>
        <p:txBody>
          <a:bodyPr/>
          <a:lstStyle/>
          <a:p>
            <a:pPr>
              <a:buNone/>
            </a:pPr>
            <a:r>
              <a:rPr lang="ar-EG" sz="4000" b="1" u="sng" dirty="0" smtClean="0">
                <a:solidFill>
                  <a:srgbClr val="C00000"/>
                </a:solidFill>
              </a:rPr>
              <a:t>س - اذكر ( اذكري ) بعضَ الأعمالِ الأدبيَّةِ « الواقعيَّةِ» لبعضِ أدبائنا العرب </a:t>
            </a:r>
            <a:r>
              <a:rPr lang="ar-EG" sz="4000" b="1" u="sng" dirty="0" err="1" smtClean="0">
                <a:solidFill>
                  <a:srgbClr val="C00000"/>
                </a:solidFill>
              </a:rPr>
              <a:t>؟</a:t>
            </a:r>
            <a:r>
              <a:rPr lang="ar-EG" sz="4000" b="1" u="sng" dirty="0"/>
              <a:t> </a:t>
            </a:r>
            <a:endParaRPr lang="en-US" sz="4000" b="1" u="sng" dirty="0" smtClean="0"/>
          </a:p>
          <a:p>
            <a:pPr>
              <a:buNone/>
            </a:pPr>
            <a:r>
              <a:rPr lang="ar-EG" sz="4800" b="1" dirty="0" err="1" smtClean="0"/>
              <a:t>ج </a:t>
            </a:r>
            <a:r>
              <a:rPr lang="ar-EG" sz="4800" b="1" dirty="0"/>
              <a:t>- </a:t>
            </a:r>
            <a:r>
              <a:rPr lang="ar-EG" b="1" dirty="0"/>
              <a:t>من هذه الأعمال : </a:t>
            </a:r>
            <a:r>
              <a:rPr lang="ar-EG" b="1" dirty="0" smtClean="0">
                <a:solidFill>
                  <a:srgbClr val="C00000"/>
                </a:solidFill>
              </a:rPr>
              <a:t> </a:t>
            </a:r>
          </a:p>
          <a:p>
            <a:pPr>
              <a:buNone/>
            </a:pPr>
            <a:r>
              <a:rPr lang="ar-EG" sz="2800" b="1" dirty="0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1 - رواية</a:t>
            </a:r>
            <a:r>
              <a:rPr lang="ar-EG" sz="2800" b="1" dirty="0" smtClean="0">
                <a:solidFill>
                  <a:srgbClr val="0070C0"/>
                </a:solidFill>
              </a:rPr>
              <a:t> « المعذَّبون في الأرض » </a:t>
            </a:r>
            <a:r>
              <a:rPr lang="ar-EG" sz="2800" b="1" dirty="0" smtClean="0"/>
              <a:t> </a:t>
            </a:r>
            <a:r>
              <a:rPr lang="ar-EG" sz="2800" b="1" dirty="0" smtClean="0">
                <a:solidFill>
                  <a:srgbClr val="FF0000"/>
                </a:solidFill>
              </a:rPr>
              <a:t>لطه حسين.</a:t>
            </a:r>
          </a:p>
          <a:p>
            <a:pPr>
              <a:buNone/>
            </a:pPr>
            <a:r>
              <a:rPr lang="ar-EG" sz="2800" b="1" dirty="0" smtClean="0">
                <a:solidFill>
                  <a:srgbClr val="FF0000"/>
                </a:solidFill>
              </a:rPr>
              <a:t> </a:t>
            </a:r>
            <a:r>
              <a:rPr lang="ar-EG" sz="2800" b="1" dirty="0" smtClean="0"/>
              <a:t>2 - رواية </a:t>
            </a:r>
            <a:r>
              <a:rPr lang="ar-EG" sz="2800" b="1" dirty="0" smtClean="0">
                <a:solidFill>
                  <a:srgbClr val="0070C0"/>
                </a:solidFill>
              </a:rPr>
              <a:t>« يوميَّات نائب في الأريافِ » </a:t>
            </a:r>
            <a:r>
              <a:rPr lang="ar-EG" sz="2800" b="1" dirty="0" smtClean="0">
                <a:solidFill>
                  <a:srgbClr val="FF0000"/>
                </a:solidFill>
              </a:rPr>
              <a:t>لتوفيقِ الحكيم </a:t>
            </a:r>
            <a:r>
              <a:rPr lang="ar-EG" sz="2800" b="1" dirty="0" err="1" smtClean="0">
                <a:solidFill>
                  <a:srgbClr val="FF0000"/>
                </a:solidFill>
              </a:rPr>
              <a:t>.</a:t>
            </a:r>
            <a:r>
              <a:rPr lang="ar-EG" sz="2800" b="1" dirty="0" smtClean="0">
                <a:solidFill>
                  <a:srgbClr val="FF0000"/>
                </a:solidFill>
              </a:rPr>
              <a:t> </a:t>
            </a:r>
            <a:endParaRPr lang="en-US" sz="2800" b="1" dirty="0" smtClean="0">
              <a:solidFill>
                <a:srgbClr val="FF0000"/>
              </a:solidFill>
            </a:endParaRPr>
          </a:p>
          <a:p>
            <a:pPr>
              <a:buNone/>
            </a:pPr>
            <a:r>
              <a:rPr lang="ar-EG" sz="2800" b="1" dirty="0" err="1" smtClean="0"/>
              <a:t>3 </a:t>
            </a:r>
            <a:r>
              <a:rPr lang="ar-EG" sz="2800" b="1" dirty="0" smtClean="0"/>
              <a:t>- ورواية </a:t>
            </a:r>
            <a:r>
              <a:rPr lang="ar-EG" sz="2800" b="1" dirty="0" smtClean="0">
                <a:solidFill>
                  <a:srgbClr val="0070C0"/>
                </a:solidFill>
              </a:rPr>
              <a:t>« الحرام » </a:t>
            </a:r>
            <a:r>
              <a:rPr lang="ar-EG" sz="2800" b="1" dirty="0" smtClean="0">
                <a:solidFill>
                  <a:srgbClr val="FF0000"/>
                </a:solidFill>
              </a:rPr>
              <a:t>ليوسف إدريس.</a:t>
            </a:r>
            <a:endParaRPr lang="ar-SA" sz="2800" b="1" dirty="0" smtClean="0"/>
          </a:p>
          <a:p>
            <a:pPr>
              <a:buNone/>
            </a:pPr>
            <a:r>
              <a:rPr lang="ar-SA" sz="2800" b="1" dirty="0" smtClean="0"/>
              <a:t>4</a:t>
            </a:r>
            <a:r>
              <a:rPr lang="ar-EG" sz="2800" b="1" dirty="0" smtClean="0"/>
              <a:t>- رواية </a:t>
            </a:r>
            <a:r>
              <a:rPr lang="ar-EG" sz="2800" b="1" dirty="0" smtClean="0">
                <a:solidFill>
                  <a:srgbClr val="0070C0"/>
                </a:solidFill>
              </a:rPr>
              <a:t>«</a:t>
            </a:r>
            <a:r>
              <a:rPr lang="ar-EG" sz="2800" b="1" dirty="0" smtClean="0"/>
              <a:t> </a:t>
            </a:r>
            <a:r>
              <a:rPr lang="ar-EG" sz="2800" b="1" dirty="0" smtClean="0">
                <a:solidFill>
                  <a:srgbClr val="0070C0"/>
                </a:solidFill>
              </a:rPr>
              <a:t>الأرض » </a:t>
            </a:r>
            <a:r>
              <a:rPr lang="ar-EG" sz="2800" b="1" dirty="0" smtClean="0">
                <a:solidFill>
                  <a:srgbClr val="FF0000"/>
                </a:solidFill>
              </a:rPr>
              <a:t>لعبد الر حمن الشرقاويّ </a:t>
            </a:r>
            <a:r>
              <a:rPr lang="ar-EG" sz="4400" b="1" dirty="0" smtClean="0"/>
              <a:t>. </a:t>
            </a:r>
            <a:endParaRPr lang="en-US" sz="4400" b="1" dirty="0"/>
          </a:p>
        </p:txBody>
      </p:sp>
    </p:spTree>
    <p:extLst>
      <p:ext uri="{BB962C8B-B14F-4D97-AF65-F5344CB8AC3E}">
        <p14:creationId xmlns="" xmlns:p14="http://schemas.microsoft.com/office/powerpoint/2010/main" val="144090292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4" name="Slide Number Placeholder 3"/>
          <p:cNvSpPr>
            <a:spLocks noGrp="1"/>
          </p:cNvSpPr>
          <p:nvPr>
            <p:ph type="sldNum" sz="quarter" idx="10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FB5E1016-7425-436B-B231-87B69E5F062F}" type="slidenum">
              <a:rPr lang="en-US" smtClean="0"/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115</a:t>
            </a:fld>
            <a:endParaRPr lang="en-US" smtClean="0"/>
          </a:p>
        </p:txBody>
      </p:sp>
      <p:sp>
        <p:nvSpPr>
          <p:cNvPr id="3" name="Subtitle 2"/>
          <p:cNvSpPr>
            <a:spLocks noGrp="1"/>
          </p:cNvSpPr>
          <p:nvPr>
            <p:ph type="subTitle" idx="4294967295"/>
          </p:nvPr>
        </p:nvSpPr>
        <p:spPr>
          <a:xfrm>
            <a:off x="0" y="3630613"/>
            <a:ext cx="9906000" cy="2693987"/>
          </a:xfrm>
        </p:spPr>
        <p:txBody>
          <a:bodyPr rtlCol="0">
            <a:normAutofit/>
          </a:bodyPr>
          <a:lstStyle/>
          <a:p>
            <a:pPr eaLnBrk="1" fontAlgn="auto" hangingPunct="1">
              <a:spcAft>
                <a:spcPts val="0"/>
              </a:spcAft>
              <a:defRPr/>
            </a:pPr>
            <a:r>
              <a:rPr lang="ar-EG" sz="7200" b="1" dirty="0" smtClean="0">
                <a:solidFill>
                  <a:srgbClr val="C00000"/>
                </a:solidFill>
                <a:cs typeface="+mn-cs"/>
              </a:rPr>
              <a:t>المحاضرة</a:t>
            </a:r>
            <a:r>
              <a:rPr lang="ar-SA" sz="7200" b="1" dirty="0" smtClean="0">
                <a:solidFill>
                  <a:srgbClr val="C00000"/>
                </a:solidFill>
                <a:cs typeface="+mn-cs"/>
              </a:rPr>
              <a:t>ُ</a:t>
            </a:r>
            <a:r>
              <a:rPr lang="ar-EG" sz="7200" b="1" dirty="0" smtClean="0">
                <a:solidFill>
                  <a:srgbClr val="C00000"/>
                </a:solidFill>
                <a:cs typeface="+mn-cs"/>
              </a:rPr>
              <a:t> التَّاسعة</a:t>
            </a:r>
            <a:r>
              <a:rPr lang="ar-SA" sz="7200" b="1" dirty="0" smtClean="0">
                <a:solidFill>
                  <a:srgbClr val="C00000"/>
                </a:solidFill>
                <a:cs typeface="+mn-cs"/>
              </a:rPr>
              <a:t>ُ</a:t>
            </a:r>
            <a:r>
              <a:rPr lang="ar-EG" sz="7200" b="1" dirty="0" smtClean="0">
                <a:solidFill>
                  <a:srgbClr val="C00000"/>
                </a:solidFill>
                <a:cs typeface="+mn-cs"/>
              </a:rPr>
              <a:t> </a:t>
            </a:r>
          </a:p>
          <a:p>
            <a:pPr eaLnBrk="1" fontAlgn="auto" hangingPunct="1">
              <a:spcAft>
                <a:spcPts val="0"/>
              </a:spcAft>
              <a:defRPr/>
            </a:pPr>
            <a:r>
              <a:rPr lang="ar-EG" sz="7200" b="1" dirty="0" smtClean="0">
                <a:solidFill>
                  <a:srgbClr val="C00000"/>
                </a:solidFill>
                <a:cs typeface="+mn-cs"/>
              </a:rPr>
              <a:t>( المذهب</a:t>
            </a:r>
            <a:r>
              <a:rPr lang="ar-SA" sz="7200" b="1" dirty="0" smtClean="0">
                <a:solidFill>
                  <a:srgbClr val="C00000"/>
                </a:solidFill>
                <a:cs typeface="+mn-cs"/>
              </a:rPr>
              <a:t>ُ</a:t>
            </a:r>
            <a:r>
              <a:rPr lang="ar-EG" sz="7200" b="1" dirty="0" smtClean="0">
                <a:solidFill>
                  <a:srgbClr val="C00000"/>
                </a:solidFill>
                <a:cs typeface="+mn-cs"/>
              </a:rPr>
              <a:t> الب</a:t>
            </a:r>
            <a:r>
              <a:rPr lang="ar-SA" sz="7200" b="1" dirty="0" smtClean="0">
                <a:solidFill>
                  <a:srgbClr val="C00000"/>
                </a:solidFill>
                <a:cs typeface="+mn-cs"/>
              </a:rPr>
              <a:t>َ</a:t>
            </a:r>
            <a:r>
              <a:rPr lang="ar-EG" sz="7200" b="1" dirty="0" smtClean="0">
                <a:solidFill>
                  <a:srgbClr val="C00000"/>
                </a:solidFill>
                <a:cs typeface="+mn-cs"/>
              </a:rPr>
              <a:t>ر</a:t>
            </a:r>
            <a:r>
              <a:rPr lang="ar-SA" sz="7200" b="1" dirty="0" smtClean="0">
                <a:solidFill>
                  <a:srgbClr val="C00000"/>
                </a:solidFill>
                <a:cs typeface="+mn-cs"/>
              </a:rPr>
              <a:t>ْ</a:t>
            </a:r>
            <a:r>
              <a:rPr lang="ar-EG" sz="7200" b="1" dirty="0" smtClean="0">
                <a:solidFill>
                  <a:srgbClr val="C00000"/>
                </a:solidFill>
                <a:cs typeface="+mn-cs"/>
              </a:rPr>
              <a:t>ن</a:t>
            </a:r>
            <a:r>
              <a:rPr lang="ar-SA" sz="7200" b="1" dirty="0" smtClean="0">
                <a:solidFill>
                  <a:srgbClr val="C00000"/>
                </a:solidFill>
                <a:cs typeface="+mn-cs"/>
              </a:rPr>
              <a:t>َ</a:t>
            </a:r>
            <a:r>
              <a:rPr lang="ar-EG" sz="7200" b="1" dirty="0" smtClean="0">
                <a:solidFill>
                  <a:srgbClr val="C00000"/>
                </a:solidFill>
                <a:cs typeface="+mn-cs"/>
              </a:rPr>
              <a:t>اس</a:t>
            </a:r>
            <a:r>
              <a:rPr lang="ar-SA" sz="7200" b="1" dirty="0" smtClean="0">
                <a:solidFill>
                  <a:srgbClr val="C00000"/>
                </a:solidFill>
                <a:cs typeface="+mn-cs"/>
              </a:rPr>
              <a:t>ِ</a:t>
            </a:r>
            <a:r>
              <a:rPr lang="ar-EG" sz="7200" b="1" dirty="0" smtClean="0">
                <a:solidFill>
                  <a:srgbClr val="C00000"/>
                </a:solidFill>
                <a:cs typeface="+mn-cs"/>
              </a:rPr>
              <a:t>يُّ )</a:t>
            </a:r>
            <a:endParaRPr lang="en-US" sz="7200" b="1" dirty="0" smtClean="0">
              <a:solidFill>
                <a:srgbClr val="C00000"/>
              </a:solidFill>
              <a:cs typeface="+mn-cs"/>
            </a:endParaRPr>
          </a:p>
        </p:txBody>
      </p:sp>
      <p:sp>
        <p:nvSpPr>
          <p:cNvPr id="6" name="Rectangle 5"/>
          <p:cNvSpPr/>
          <p:nvPr/>
        </p:nvSpPr>
        <p:spPr>
          <a:xfrm>
            <a:off x="0" y="0"/>
            <a:ext cx="9906000" cy="3429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03143" tIns="51572" rIns="103143" bIns="51572"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7" name="Subtitle 2"/>
          <p:cNvSpPr txBox="1">
            <a:spLocks/>
          </p:cNvSpPr>
          <p:nvPr/>
        </p:nvSpPr>
        <p:spPr>
          <a:xfrm>
            <a:off x="6019800" y="4648200"/>
            <a:ext cx="3549650" cy="1066800"/>
          </a:xfrm>
          <a:prstGeom prst="rect">
            <a:avLst/>
          </a:prstGeom>
        </p:spPr>
        <p:txBody>
          <a:bodyPr>
            <a:normAutofit/>
          </a:bodyPr>
          <a:lstStyle/>
          <a:p>
            <a:pPr algn="ctr" fontAlgn="auto">
              <a:spcBef>
                <a:spcPct val="20000"/>
              </a:spcBef>
              <a:spcAft>
                <a:spcPts val="0"/>
              </a:spcAft>
              <a:buFont typeface="Arial" pitchFamily="34" charset="0"/>
              <a:buNone/>
              <a:defRPr/>
            </a:pPr>
            <a:endParaRPr lang="en-US" sz="2600" dirty="0">
              <a:solidFill>
                <a:schemeClr val="tx1">
                  <a:tint val="75000"/>
                </a:schemeClr>
              </a:solidFill>
              <a:latin typeface="+mn-lt"/>
              <a:cs typeface="+mn-cs"/>
            </a:endParaRPr>
          </a:p>
        </p:txBody>
      </p:sp>
      <p:grpSp>
        <p:nvGrpSpPr>
          <p:cNvPr id="2" name="Group 7"/>
          <p:cNvGrpSpPr>
            <a:grpSpLocks/>
          </p:cNvGrpSpPr>
          <p:nvPr/>
        </p:nvGrpSpPr>
        <p:grpSpPr bwMode="auto">
          <a:xfrm>
            <a:off x="7467600" y="38100"/>
            <a:ext cx="2600325" cy="2524125"/>
            <a:chOff x="5210750" y="1066800"/>
            <a:chExt cx="2976900" cy="3130677"/>
          </a:xfrm>
        </p:grpSpPr>
        <p:sp>
          <p:nvSpPr>
            <p:cNvPr id="9" name="Oval 8"/>
            <p:cNvSpPr/>
            <p:nvPr/>
          </p:nvSpPr>
          <p:spPr>
            <a:xfrm>
              <a:off x="5321611" y="1143591"/>
              <a:ext cx="2767900" cy="2973159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/>
            </a:p>
          </p:txBody>
        </p:sp>
        <p:pic>
          <p:nvPicPr>
            <p:cNvPr id="5133" name="Picture 2" descr="http://kfu.files.googlepages.com/newKFUlogo.jpg"/>
            <p:cNvPicPr>
              <a:picLocks noChangeAspect="1" noChangeArrowheads="1"/>
            </p:cNvPicPr>
            <p:nvPr/>
          </p:nvPicPr>
          <p:blipFill>
            <a:blip r:embed="rId2" cstate="print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</a:blip>
            <a:srcRect/>
            <a:stretch>
              <a:fillRect/>
            </a:stretch>
          </p:blipFill>
          <p:spPr bwMode="auto">
            <a:xfrm>
              <a:off x="5210750" y="1066800"/>
              <a:ext cx="2976900" cy="313067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</p:grpSp>
      <p:sp>
        <p:nvSpPr>
          <p:cNvPr id="12" name="Title 1"/>
          <p:cNvSpPr txBox="1">
            <a:spLocks/>
          </p:cNvSpPr>
          <p:nvPr/>
        </p:nvSpPr>
        <p:spPr>
          <a:xfrm>
            <a:off x="457200" y="2895600"/>
            <a:ext cx="5099050" cy="1470025"/>
          </a:xfrm>
          <a:prstGeom prst="rect">
            <a:avLst/>
          </a:prstGeom>
        </p:spPr>
        <p:txBody>
          <a:bodyPr anchor="ctr">
            <a:normAutofit/>
          </a:bodyPr>
          <a:lstStyle/>
          <a:p>
            <a:pPr rtl="1" fontAlgn="auto">
              <a:spcAft>
                <a:spcPts val="0"/>
              </a:spcAft>
              <a:defRPr/>
            </a:pPr>
            <a:endParaRPr lang="en-US" sz="4400" dirty="0">
              <a:solidFill>
                <a:schemeClr val="tx1">
                  <a:lumMod val="50000"/>
                  <a:lumOff val="50000"/>
                </a:schemeClr>
              </a:solidFill>
              <a:latin typeface="+mj-lt"/>
              <a:ea typeface="+mj-ea"/>
              <a:cs typeface="+mj-cs"/>
            </a:endParaRPr>
          </a:p>
        </p:txBody>
      </p:sp>
      <p:sp>
        <p:nvSpPr>
          <p:cNvPr id="5131" name="Slide Number Placeholder 10"/>
          <p:cNvSpPr txBox="1">
            <a:spLocks/>
          </p:cNvSpPr>
          <p:nvPr/>
        </p:nvSpPr>
        <p:spPr bwMode="auto">
          <a:xfrm>
            <a:off x="381000" y="6405563"/>
            <a:ext cx="2311400" cy="3651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pPr algn="r"/>
            <a:fld id="{8FE9D669-2C66-4564-8414-42C12F039C04}" type="slidenum">
              <a:rPr lang="en-US" sz="1200">
                <a:solidFill>
                  <a:schemeClr val="bg1"/>
                </a:solidFill>
                <a:latin typeface="Calibri" pitchFamily="34" charset="0"/>
              </a:rPr>
              <a:pPr algn="r"/>
              <a:t>115</a:t>
            </a:fld>
            <a:endParaRPr lang="en-US" sz="1200">
              <a:solidFill>
                <a:schemeClr val="bg1"/>
              </a:solidFill>
              <a:latin typeface="Calibri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40A750BC-24E8-49BB-9E31-DF82424DA4E4}" type="slidenum">
              <a:rPr lang="en-US" smtClean="0"/>
              <a:pPr>
                <a:defRPr/>
              </a:pPr>
              <a:t>116</a:t>
            </a:fld>
            <a:endParaRPr lang="en-US"/>
          </a:p>
        </p:txBody>
      </p:sp>
      <p:sp>
        <p:nvSpPr>
          <p:cNvPr id="7" name="Title 6"/>
          <p:cNvSpPr>
            <a:spLocks noGrp="1"/>
          </p:cNvSpPr>
          <p:nvPr>
            <p:ph type="title" idx="4294967295"/>
          </p:nvPr>
        </p:nvSpPr>
        <p:spPr>
          <a:xfrm>
            <a:off x="0" y="0"/>
            <a:ext cx="9410700" cy="1417638"/>
          </a:xfrm>
        </p:spPr>
        <p:txBody>
          <a:bodyPr/>
          <a:lstStyle/>
          <a:p>
            <a:pPr eaLnBrk="1" hangingPunct="1">
              <a:defRPr/>
            </a:pPr>
            <a:r>
              <a:rPr lang="ar-EG" sz="5400" b="1" dirty="0" smtClean="0">
                <a:solidFill>
                  <a:schemeClr val="tx2">
                    <a:lumMod val="75000"/>
                  </a:schemeClr>
                </a:solidFill>
              </a:rPr>
              <a:t>- </a:t>
            </a:r>
            <a:r>
              <a:rPr lang="ar-EG" sz="5400" b="1" dirty="0" err="1" smtClean="0">
                <a:solidFill>
                  <a:schemeClr val="tx2">
                    <a:lumMod val="75000"/>
                  </a:schemeClr>
                </a:solidFill>
              </a:rPr>
              <a:t>البرناسيَّةُ</a:t>
            </a:r>
            <a:r>
              <a:rPr lang="ar-EG" sz="5400" b="1" dirty="0" smtClean="0">
                <a:solidFill>
                  <a:schemeClr val="tx2">
                    <a:lumMod val="75000"/>
                  </a:schemeClr>
                </a:solidFill>
              </a:rPr>
              <a:t> بين المفهوم والنَّشأةِ : </a:t>
            </a:r>
            <a:endParaRPr lang="en-US" sz="5400" b="1" dirty="0">
              <a:solidFill>
                <a:schemeClr val="tx2">
                  <a:lumMod val="75000"/>
                </a:schemeClr>
              </a:solidFill>
            </a:endParaRPr>
          </a:p>
        </p:txBody>
      </p:sp>
      <p:sp>
        <p:nvSpPr>
          <p:cNvPr id="7171" name="Text Placeholder 5"/>
          <p:cNvSpPr>
            <a:spLocks noGrp="1"/>
          </p:cNvSpPr>
          <p:nvPr>
            <p:ph idx="4294967295"/>
          </p:nvPr>
        </p:nvSpPr>
        <p:spPr>
          <a:xfrm>
            <a:off x="0" y="1371600"/>
            <a:ext cx="9372600" cy="4953000"/>
          </a:xfrm>
        </p:spPr>
        <p:txBody>
          <a:bodyPr/>
          <a:lstStyle/>
          <a:p>
            <a:pPr marL="274320" indent="-274320" eaLnBrk="1" fontAlgn="auto" hangingPunct="1">
              <a:lnSpc>
                <a:spcPct val="90000"/>
              </a:lnSpc>
              <a:spcAft>
                <a:spcPts val="0"/>
              </a:spcAft>
              <a:buClr>
                <a:schemeClr val="accent3"/>
              </a:buClr>
              <a:buNone/>
              <a:defRPr/>
            </a:pPr>
            <a:r>
              <a:rPr lang="ar-EG" sz="4400" b="1" u="sng" dirty="0" smtClean="0">
                <a:solidFill>
                  <a:srgbClr val="C00000"/>
                </a:solidFill>
              </a:rPr>
              <a:t>س - ماذا يُعنَى بالمذهب</a:t>
            </a:r>
            <a:r>
              <a:rPr lang="ar-SA" sz="4400" b="1" u="sng" dirty="0" smtClean="0">
                <a:solidFill>
                  <a:srgbClr val="C00000"/>
                </a:solidFill>
              </a:rPr>
              <a:t>ِ</a:t>
            </a:r>
            <a:r>
              <a:rPr lang="ar-EG" sz="4400" b="1" u="sng" dirty="0" smtClean="0">
                <a:solidFill>
                  <a:srgbClr val="C00000"/>
                </a:solidFill>
              </a:rPr>
              <a:t> الب</a:t>
            </a:r>
            <a:r>
              <a:rPr lang="ar-SA" sz="4400" b="1" u="sng" dirty="0" smtClean="0">
                <a:solidFill>
                  <a:srgbClr val="C00000"/>
                </a:solidFill>
              </a:rPr>
              <a:t>َ</a:t>
            </a:r>
            <a:r>
              <a:rPr lang="ar-EG" sz="4400" b="1" u="sng" dirty="0" smtClean="0">
                <a:solidFill>
                  <a:srgbClr val="C00000"/>
                </a:solidFill>
              </a:rPr>
              <a:t>ر</a:t>
            </a:r>
            <a:r>
              <a:rPr lang="ar-SA" sz="4400" b="1" u="sng" dirty="0" smtClean="0">
                <a:solidFill>
                  <a:srgbClr val="C00000"/>
                </a:solidFill>
              </a:rPr>
              <a:t>ْ</a:t>
            </a:r>
            <a:r>
              <a:rPr lang="ar-EG" sz="4400" b="1" u="sng" dirty="0" smtClean="0">
                <a:solidFill>
                  <a:srgbClr val="C00000"/>
                </a:solidFill>
              </a:rPr>
              <a:t>ن</a:t>
            </a:r>
            <a:r>
              <a:rPr lang="ar-SA" sz="4400" b="1" u="sng" dirty="0" smtClean="0">
                <a:solidFill>
                  <a:srgbClr val="C00000"/>
                </a:solidFill>
              </a:rPr>
              <a:t>َ</a:t>
            </a:r>
            <a:r>
              <a:rPr lang="ar-EG" sz="4400" b="1" u="sng" dirty="0" smtClean="0">
                <a:solidFill>
                  <a:srgbClr val="C00000"/>
                </a:solidFill>
              </a:rPr>
              <a:t>اس</a:t>
            </a:r>
            <a:r>
              <a:rPr lang="ar-SA" sz="4400" b="1" u="sng" dirty="0" smtClean="0">
                <a:solidFill>
                  <a:srgbClr val="C00000"/>
                </a:solidFill>
              </a:rPr>
              <a:t>ِ</a:t>
            </a:r>
            <a:r>
              <a:rPr lang="ar-EG" sz="4400" b="1" u="sng" dirty="0" smtClean="0">
                <a:solidFill>
                  <a:srgbClr val="C00000"/>
                </a:solidFill>
              </a:rPr>
              <a:t>يِّ أو « المدرسةِ </a:t>
            </a:r>
            <a:r>
              <a:rPr lang="ar-EG" sz="4400" b="1" u="sng" dirty="0" err="1" smtClean="0">
                <a:solidFill>
                  <a:srgbClr val="C00000"/>
                </a:solidFill>
              </a:rPr>
              <a:t>البرناسيَّةِ</a:t>
            </a:r>
            <a:r>
              <a:rPr lang="ar-EG" sz="4400" b="1" u="sng" dirty="0" smtClean="0">
                <a:solidFill>
                  <a:srgbClr val="C00000"/>
                </a:solidFill>
              </a:rPr>
              <a:t> » ، وكيفَ كانت نشأتُهَا ؟</a:t>
            </a:r>
            <a:r>
              <a:rPr lang="ar-EG" sz="4400" b="1" u="sng" dirty="0" smtClean="0">
                <a:solidFill>
                  <a:schemeClr val="tx1">
                    <a:lumMod val="85000"/>
                    <a:lumOff val="15000"/>
                  </a:schemeClr>
                </a:solidFill>
              </a:rPr>
              <a:t> </a:t>
            </a:r>
          </a:p>
          <a:p>
            <a:pPr marL="274320" indent="-274320" eaLnBrk="1" fontAlgn="auto" hangingPunct="1">
              <a:lnSpc>
                <a:spcPct val="90000"/>
              </a:lnSpc>
              <a:spcAft>
                <a:spcPts val="0"/>
              </a:spcAft>
              <a:buClr>
                <a:schemeClr val="accent3"/>
              </a:buClr>
              <a:buNone/>
              <a:defRPr/>
            </a:pPr>
            <a:r>
              <a:rPr lang="ar-EG" sz="4000" b="1" dirty="0" smtClean="0">
                <a:solidFill>
                  <a:schemeClr val="tx1">
                    <a:lumMod val="85000"/>
                    <a:lumOff val="15000"/>
                  </a:schemeClr>
                </a:solidFill>
              </a:rPr>
              <a:t> </a:t>
            </a:r>
            <a:r>
              <a:rPr lang="ar-EG" sz="4800" b="1" dirty="0" smtClean="0">
                <a:solidFill>
                  <a:schemeClr val="tx1">
                    <a:lumMod val="85000"/>
                    <a:lumOff val="15000"/>
                  </a:schemeClr>
                </a:solidFill>
              </a:rPr>
              <a:t>ج - يُعنَى </a:t>
            </a:r>
            <a:r>
              <a:rPr lang="ar-EG" sz="4800" b="1" dirty="0">
                <a:solidFill>
                  <a:schemeClr val="tx1">
                    <a:lumMod val="85000"/>
                    <a:lumOff val="15000"/>
                  </a:schemeClr>
                </a:solidFill>
              </a:rPr>
              <a:t>بالمذهب </a:t>
            </a:r>
            <a:r>
              <a:rPr lang="ar-EG" sz="4800" b="1" dirty="0" smtClean="0">
                <a:solidFill>
                  <a:schemeClr val="tx1">
                    <a:lumMod val="85000"/>
                    <a:lumOff val="15000"/>
                  </a:schemeClr>
                </a:solidFill>
              </a:rPr>
              <a:t>الب</a:t>
            </a:r>
            <a:r>
              <a:rPr lang="ar-SA" sz="4800" b="1" dirty="0" smtClean="0">
                <a:solidFill>
                  <a:schemeClr val="tx1">
                    <a:lumMod val="85000"/>
                    <a:lumOff val="15000"/>
                  </a:schemeClr>
                </a:solidFill>
              </a:rPr>
              <a:t>َ</a:t>
            </a:r>
            <a:r>
              <a:rPr lang="ar-EG" sz="4800" b="1" dirty="0" smtClean="0">
                <a:solidFill>
                  <a:schemeClr val="tx1">
                    <a:lumMod val="85000"/>
                    <a:lumOff val="15000"/>
                  </a:schemeClr>
                </a:solidFill>
              </a:rPr>
              <a:t>ر</a:t>
            </a:r>
            <a:r>
              <a:rPr lang="ar-SA" sz="4800" b="1" dirty="0" smtClean="0">
                <a:solidFill>
                  <a:schemeClr val="tx1">
                    <a:lumMod val="85000"/>
                    <a:lumOff val="15000"/>
                  </a:schemeClr>
                </a:solidFill>
              </a:rPr>
              <a:t>ْ</a:t>
            </a:r>
            <a:r>
              <a:rPr lang="ar-EG" sz="4800" b="1" dirty="0" smtClean="0">
                <a:solidFill>
                  <a:schemeClr val="tx1">
                    <a:lumMod val="85000"/>
                    <a:lumOff val="15000"/>
                  </a:schemeClr>
                </a:solidFill>
              </a:rPr>
              <a:t>ن</a:t>
            </a:r>
            <a:r>
              <a:rPr lang="ar-SA" sz="4800" b="1" dirty="0" smtClean="0">
                <a:solidFill>
                  <a:schemeClr val="tx1">
                    <a:lumMod val="85000"/>
                    <a:lumOff val="15000"/>
                  </a:schemeClr>
                </a:solidFill>
              </a:rPr>
              <a:t>َ</a:t>
            </a:r>
            <a:r>
              <a:rPr lang="ar-EG" sz="4800" b="1" dirty="0" smtClean="0">
                <a:solidFill>
                  <a:schemeClr val="tx1">
                    <a:lumMod val="85000"/>
                    <a:lumOff val="15000"/>
                  </a:schemeClr>
                </a:solidFill>
              </a:rPr>
              <a:t>اس</a:t>
            </a:r>
            <a:r>
              <a:rPr lang="ar-SA" sz="4800" b="1" dirty="0" smtClean="0">
                <a:solidFill>
                  <a:schemeClr val="tx1">
                    <a:lumMod val="85000"/>
                    <a:lumOff val="15000"/>
                  </a:schemeClr>
                </a:solidFill>
              </a:rPr>
              <a:t>ِ</a:t>
            </a:r>
            <a:r>
              <a:rPr lang="ar-EG" sz="4800" b="1" dirty="0" smtClean="0">
                <a:solidFill>
                  <a:schemeClr val="tx1">
                    <a:lumMod val="85000"/>
                    <a:lumOff val="15000"/>
                  </a:schemeClr>
                </a:solidFill>
              </a:rPr>
              <a:t>يِّ </a:t>
            </a:r>
            <a:r>
              <a:rPr lang="ar-EG" sz="4800" b="1" dirty="0">
                <a:solidFill>
                  <a:schemeClr val="tx1">
                    <a:lumMod val="85000"/>
                    <a:lumOff val="15000"/>
                  </a:schemeClr>
                </a:solidFill>
              </a:rPr>
              <a:t>أو </a:t>
            </a:r>
            <a:r>
              <a:rPr lang="ar-EG" sz="4800" b="1" dirty="0">
                <a:solidFill>
                  <a:schemeClr val="accent2">
                    <a:lumMod val="50000"/>
                  </a:schemeClr>
                </a:solidFill>
              </a:rPr>
              <a:t>« </a:t>
            </a:r>
            <a:r>
              <a:rPr lang="ar-EG" sz="4800" b="1" dirty="0" smtClean="0">
                <a:solidFill>
                  <a:schemeClr val="accent2">
                    <a:lumMod val="50000"/>
                  </a:schemeClr>
                </a:solidFill>
              </a:rPr>
              <a:t>المدرس</a:t>
            </a:r>
            <a:r>
              <a:rPr lang="ar-SA" sz="4800" b="1" dirty="0" smtClean="0">
                <a:solidFill>
                  <a:schemeClr val="accent2">
                    <a:lumMod val="50000"/>
                  </a:schemeClr>
                </a:solidFill>
              </a:rPr>
              <a:t>ــــ</a:t>
            </a:r>
            <a:r>
              <a:rPr lang="ar-EG" sz="4800" b="1" dirty="0" smtClean="0">
                <a:solidFill>
                  <a:schemeClr val="accent2">
                    <a:lumMod val="50000"/>
                  </a:schemeClr>
                </a:solidFill>
              </a:rPr>
              <a:t>ةِ الب</a:t>
            </a:r>
            <a:r>
              <a:rPr lang="ar-SA" sz="4800" b="1" dirty="0" smtClean="0">
                <a:solidFill>
                  <a:schemeClr val="accent2">
                    <a:lumMod val="50000"/>
                  </a:schemeClr>
                </a:solidFill>
              </a:rPr>
              <a:t>َ</a:t>
            </a:r>
            <a:r>
              <a:rPr lang="ar-EG" sz="4800" b="1" dirty="0" smtClean="0">
                <a:solidFill>
                  <a:schemeClr val="accent2">
                    <a:lumMod val="50000"/>
                  </a:schemeClr>
                </a:solidFill>
              </a:rPr>
              <a:t>ر</a:t>
            </a:r>
            <a:r>
              <a:rPr lang="ar-SA" sz="4800" b="1" dirty="0" smtClean="0">
                <a:solidFill>
                  <a:schemeClr val="accent2">
                    <a:lumMod val="50000"/>
                  </a:schemeClr>
                </a:solidFill>
              </a:rPr>
              <a:t>ْ</a:t>
            </a:r>
            <a:r>
              <a:rPr lang="ar-EG" sz="4800" b="1" dirty="0" smtClean="0">
                <a:solidFill>
                  <a:schemeClr val="accent2">
                    <a:lumMod val="50000"/>
                  </a:schemeClr>
                </a:solidFill>
              </a:rPr>
              <a:t>ن</a:t>
            </a:r>
            <a:r>
              <a:rPr lang="ar-SA" sz="4800" b="1" dirty="0" smtClean="0">
                <a:solidFill>
                  <a:schemeClr val="accent2">
                    <a:lumMod val="50000"/>
                  </a:schemeClr>
                </a:solidFill>
              </a:rPr>
              <a:t>َ</a:t>
            </a:r>
            <a:r>
              <a:rPr lang="ar-EG" sz="4800" b="1" dirty="0" smtClean="0">
                <a:solidFill>
                  <a:schemeClr val="accent2">
                    <a:lumMod val="50000"/>
                  </a:schemeClr>
                </a:solidFill>
              </a:rPr>
              <a:t>اس</a:t>
            </a:r>
            <a:r>
              <a:rPr lang="ar-SA" sz="4800" b="1" dirty="0" smtClean="0">
                <a:solidFill>
                  <a:schemeClr val="accent2">
                    <a:lumMod val="50000"/>
                  </a:schemeClr>
                </a:solidFill>
              </a:rPr>
              <a:t>ِ</a:t>
            </a:r>
            <a:r>
              <a:rPr lang="ar-EG" sz="4800" b="1" dirty="0" err="1" smtClean="0">
                <a:solidFill>
                  <a:schemeClr val="accent2">
                    <a:lumMod val="50000"/>
                  </a:schemeClr>
                </a:solidFill>
              </a:rPr>
              <a:t>يَّةِ</a:t>
            </a:r>
            <a:r>
              <a:rPr lang="ar-EG" sz="4800" b="1" dirty="0" smtClean="0">
                <a:solidFill>
                  <a:schemeClr val="accent2">
                    <a:lumMod val="50000"/>
                  </a:schemeClr>
                </a:solidFill>
              </a:rPr>
              <a:t> » </a:t>
            </a:r>
            <a:r>
              <a:rPr lang="ar-EG" sz="4800" b="1" dirty="0" smtClean="0">
                <a:solidFill>
                  <a:schemeClr val="tx1">
                    <a:lumMod val="85000"/>
                    <a:lumOff val="15000"/>
                  </a:schemeClr>
                </a:solidFill>
              </a:rPr>
              <a:t>مدرسةَ الصِّياغ</a:t>
            </a:r>
            <a:r>
              <a:rPr lang="ar-SA" sz="4800" b="1" dirty="0" smtClean="0">
                <a:solidFill>
                  <a:schemeClr val="tx1">
                    <a:lumMod val="85000"/>
                    <a:lumOff val="15000"/>
                  </a:schemeClr>
                </a:solidFill>
              </a:rPr>
              <a:t>ــــــ</a:t>
            </a:r>
            <a:r>
              <a:rPr lang="ar-EG" sz="4800" b="1" dirty="0" smtClean="0">
                <a:solidFill>
                  <a:schemeClr val="tx1">
                    <a:lumMod val="85000"/>
                    <a:lumOff val="15000"/>
                  </a:schemeClr>
                </a:solidFill>
              </a:rPr>
              <a:t>ةِ </a:t>
            </a:r>
            <a:r>
              <a:rPr lang="ar-EG" sz="4800" b="1" dirty="0">
                <a:solidFill>
                  <a:schemeClr val="tx1">
                    <a:lumMod val="85000"/>
                    <a:lumOff val="15000"/>
                  </a:schemeClr>
                </a:solidFill>
              </a:rPr>
              <a:t>والبناءِ </a:t>
            </a:r>
            <a:r>
              <a:rPr lang="ar-SA" sz="4800" b="1" dirty="0" smtClean="0">
                <a:solidFill>
                  <a:schemeClr val="tx1">
                    <a:lumMod val="85000"/>
                    <a:lumOff val="15000"/>
                  </a:schemeClr>
                </a:solidFill>
              </a:rPr>
              <a:t>وقد نشأت منذ </a:t>
            </a:r>
            <a:r>
              <a:rPr lang="ar-EG" sz="4800" b="1" dirty="0" smtClean="0">
                <a:solidFill>
                  <a:schemeClr val="tx1">
                    <a:lumMod val="85000"/>
                    <a:lumOff val="15000"/>
                  </a:schemeClr>
                </a:solidFill>
              </a:rPr>
              <a:t>أن أ</a:t>
            </a:r>
            <a:r>
              <a:rPr lang="ar-SA" sz="4800" b="1" dirty="0" smtClean="0">
                <a:solidFill>
                  <a:schemeClr val="tx1">
                    <a:lumMod val="85000"/>
                    <a:lumOff val="15000"/>
                  </a:schemeClr>
                </a:solidFill>
              </a:rPr>
              <a:t>َ</a:t>
            </a:r>
            <a:r>
              <a:rPr lang="ar-EG" sz="4800" b="1" dirty="0" smtClean="0">
                <a:solidFill>
                  <a:schemeClr val="tx1">
                    <a:lumMod val="85000"/>
                    <a:lumOff val="15000"/>
                  </a:schemeClr>
                </a:solidFill>
              </a:rPr>
              <a:t>د</a:t>
            </a:r>
            <a:r>
              <a:rPr lang="ar-SA" sz="4800" b="1" dirty="0" smtClean="0">
                <a:solidFill>
                  <a:schemeClr val="tx1">
                    <a:lumMod val="85000"/>
                    <a:lumOff val="15000"/>
                  </a:schemeClr>
                </a:solidFill>
              </a:rPr>
              <a:t>ْ</a:t>
            </a:r>
            <a:r>
              <a:rPr lang="ar-EG" sz="4800" b="1" dirty="0" smtClean="0">
                <a:solidFill>
                  <a:schemeClr val="tx1">
                    <a:lumMod val="85000"/>
                    <a:lumOff val="15000"/>
                  </a:schemeClr>
                </a:solidFill>
              </a:rPr>
              <a:t>خ</a:t>
            </a:r>
            <a:r>
              <a:rPr lang="ar-SA" sz="4800" b="1" dirty="0" smtClean="0">
                <a:solidFill>
                  <a:schemeClr val="tx1">
                    <a:lumMod val="85000"/>
                    <a:lumOff val="15000"/>
                  </a:schemeClr>
                </a:solidFill>
              </a:rPr>
              <a:t>َ</a:t>
            </a:r>
            <a:r>
              <a:rPr lang="ar-EG" sz="4800" b="1" dirty="0" smtClean="0">
                <a:solidFill>
                  <a:schemeClr val="tx1">
                    <a:lumMod val="85000"/>
                    <a:lumOff val="15000"/>
                  </a:schemeClr>
                </a:solidFill>
              </a:rPr>
              <a:t>لَ </a:t>
            </a:r>
            <a:r>
              <a:rPr lang="ar-EG" sz="4800" b="1" dirty="0" smtClean="0">
                <a:solidFill>
                  <a:srgbClr val="0070C0"/>
                </a:solidFill>
              </a:rPr>
              <a:t>«ش</a:t>
            </a:r>
            <a:r>
              <a:rPr lang="ar-SA" sz="4800" b="1" dirty="0" smtClean="0">
                <a:solidFill>
                  <a:srgbClr val="0070C0"/>
                </a:solidFill>
              </a:rPr>
              <a:t>ْ</a:t>
            </a:r>
            <a:r>
              <a:rPr lang="ar-EG" sz="4800" b="1" dirty="0" smtClean="0">
                <a:solidFill>
                  <a:srgbClr val="0070C0"/>
                </a:solidFill>
              </a:rPr>
              <a:t>ت</a:t>
            </a:r>
            <a:r>
              <a:rPr lang="ar-SA" sz="4800" b="1" dirty="0" smtClean="0">
                <a:solidFill>
                  <a:srgbClr val="0070C0"/>
                </a:solidFill>
              </a:rPr>
              <a:t>ِ</a:t>
            </a:r>
            <a:r>
              <a:rPr lang="ar-EG" sz="4800" b="1" dirty="0" smtClean="0">
                <a:solidFill>
                  <a:srgbClr val="0070C0"/>
                </a:solidFill>
              </a:rPr>
              <a:t>ر</a:t>
            </a:r>
            <a:r>
              <a:rPr lang="ar-SA" sz="4800" b="1" dirty="0" smtClean="0">
                <a:solidFill>
                  <a:srgbClr val="0070C0"/>
                </a:solidFill>
              </a:rPr>
              <a:t>َ</a:t>
            </a:r>
            <a:r>
              <a:rPr lang="ar-EG" sz="4800" b="1" dirty="0" smtClean="0">
                <a:solidFill>
                  <a:srgbClr val="0070C0"/>
                </a:solidFill>
              </a:rPr>
              <a:t>او</a:t>
            </a:r>
            <a:r>
              <a:rPr lang="ar-SA" sz="4800" b="1" dirty="0" smtClean="0">
                <a:solidFill>
                  <a:srgbClr val="0070C0"/>
                </a:solidFill>
              </a:rPr>
              <a:t>ْ</a:t>
            </a:r>
            <a:r>
              <a:rPr lang="ar-EG" sz="4800" b="1" dirty="0" smtClean="0">
                <a:solidFill>
                  <a:srgbClr val="0070C0"/>
                </a:solidFill>
              </a:rPr>
              <a:t>س</a:t>
            </a:r>
            <a:r>
              <a:rPr lang="ar-SA" sz="4800" b="1" dirty="0" smtClean="0">
                <a:solidFill>
                  <a:srgbClr val="0070C0"/>
                </a:solidFill>
              </a:rPr>
              <a:t>ْ</a:t>
            </a:r>
            <a:r>
              <a:rPr lang="ar-EG" sz="4800" b="1" dirty="0" smtClean="0">
                <a:solidFill>
                  <a:srgbClr val="0070C0"/>
                </a:solidFill>
              </a:rPr>
              <a:t>» </a:t>
            </a:r>
            <a:r>
              <a:rPr lang="ar-EG" sz="4000" b="1" dirty="0" smtClean="0">
                <a:solidFill>
                  <a:schemeClr val="tx1">
                    <a:lumMod val="85000"/>
                    <a:lumOff val="15000"/>
                  </a:schemeClr>
                </a:solidFill>
              </a:rPr>
              <a:t>الفكرَ الفلسفيَّ وعلومَ الاجتماعِ </a:t>
            </a:r>
            <a:r>
              <a:rPr lang="ar-SA" sz="4000" b="1" dirty="0" smtClean="0">
                <a:solidFill>
                  <a:schemeClr val="tx1">
                    <a:lumMod val="85000"/>
                    <a:lumOff val="15000"/>
                  </a:schemeClr>
                </a:solidFill>
              </a:rPr>
              <a:t>إلى</a:t>
            </a:r>
            <a:r>
              <a:rPr lang="ar-EG" sz="4000" b="1" dirty="0" smtClean="0">
                <a:solidFill>
                  <a:schemeClr val="tx1">
                    <a:lumMod val="85000"/>
                    <a:lumOff val="15000"/>
                  </a:schemeClr>
                </a:solidFill>
              </a:rPr>
              <a:t> حظيرةِ النَّقدِ الأدبيِّ . </a:t>
            </a:r>
            <a:endParaRPr lang="en-US" sz="4000" b="1" dirty="0" smtClean="0">
              <a:solidFill>
                <a:schemeClr val="tx1">
                  <a:lumMod val="85000"/>
                  <a:lumOff val="15000"/>
                </a:schemeClr>
              </a:solidFill>
            </a:endParaRPr>
          </a:p>
        </p:txBody>
      </p:sp>
    </p:spTree>
  </p:cSld>
  <p:clrMapOvr>
    <a:masterClrMapping/>
  </p:clrMapOvr>
</p:sld>
</file>

<file path=ppt/slides/slide1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6" name="Slide Number Placeholder 3"/>
          <p:cNvSpPr>
            <a:spLocks noGrp="1"/>
          </p:cNvSpPr>
          <p:nvPr>
            <p:ph type="sldNum" sz="quarter" idx="10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D73510CB-DC0E-4C0D-B904-D83330017455}" type="slidenum">
              <a:rPr lang="en-US" smtClean="0"/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117</a:t>
            </a:fld>
            <a:endParaRPr lang="en-US" smtClean="0"/>
          </a:p>
        </p:txBody>
      </p:sp>
      <p:sp>
        <p:nvSpPr>
          <p:cNvPr id="8194" name="Title 1"/>
          <p:cNvSpPr>
            <a:spLocks noGrp="1"/>
          </p:cNvSpPr>
          <p:nvPr>
            <p:ph type="title" idx="4294967295"/>
          </p:nvPr>
        </p:nvSpPr>
        <p:spPr>
          <a:xfrm>
            <a:off x="0" y="0"/>
            <a:ext cx="9448800" cy="1371600"/>
          </a:xfrm>
        </p:spPr>
        <p:txBody>
          <a:bodyPr/>
          <a:lstStyle/>
          <a:p>
            <a:pPr eaLnBrk="1" hangingPunct="1">
              <a:defRPr/>
            </a:pPr>
            <a:r>
              <a:rPr lang="ar-EG" sz="5400" b="1" dirty="0">
                <a:solidFill>
                  <a:schemeClr val="tx2">
                    <a:lumMod val="75000"/>
                  </a:schemeClr>
                </a:solidFill>
              </a:rPr>
              <a:t> « </a:t>
            </a:r>
            <a:r>
              <a:rPr lang="ar-EG" sz="5400" b="1" dirty="0" smtClean="0">
                <a:solidFill>
                  <a:schemeClr val="tx2">
                    <a:lumMod val="75000"/>
                  </a:schemeClr>
                </a:solidFill>
              </a:rPr>
              <a:t>نسبة</a:t>
            </a:r>
            <a:r>
              <a:rPr lang="ar-SA" sz="5400" b="1" dirty="0" smtClean="0">
                <a:solidFill>
                  <a:schemeClr val="tx2">
                    <a:lumMod val="75000"/>
                  </a:schemeClr>
                </a:solidFill>
              </a:rPr>
              <a:t>ُ</a:t>
            </a:r>
            <a:r>
              <a:rPr lang="ar-EG" sz="5400" b="1" dirty="0" smtClean="0">
                <a:solidFill>
                  <a:schemeClr val="tx2">
                    <a:lumMod val="75000"/>
                  </a:schemeClr>
                </a:solidFill>
              </a:rPr>
              <a:t> » المذهب</a:t>
            </a:r>
            <a:r>
              <a:rPr lang="ar-SA" sz="5400" b="1" dirty="0" smtClean="0">
                <a:solidFill>
                  <a:schemeClr val="tx2">
                    <a:lumMod val="75000"/>
                  </a:schemeClr>
                </a:solidFill>
              </a:rPr>
              <a:t>ِ</a:t>
            </a:r>
            <a:r>
              <a:rPr lang="ar-EG" sz="5400" b="1" dirty="0" smtClean="0">
                <a:solidFill>
                  <a:schemeClr val="tx2">
                    <a:lumMod val="75000"/>
                  </a:schemeClr>
                </a:solidFill>
              </a:rPr>
              <a:t> الب</a:t>
            </a:r>
            <a:r>
              <a:rPr lang="ar-SA" sz="5400" b="1" dirty="0" smtClean="0">
                <a:solidFill>
                  <a:schemeClr val="tx2">
                    <a:lumMod val="75000"/>
                  </a:schemeClr>
                </a:solidFill>
              </a:rPr>
              <a:t>َ</a:t>
            </a:r>
            <a:r>
              <a:rPr lang="ar-EG" sz="5400" b="1" dirty="0" smtClean="0">
                <a:solidFill>
                  <a:schemeClr val="tx2">
                    <a:lumMod val="75000"/>
                  </a:schemeClr>
                </a:solidFill>
              </a:rPr>
              <a:t>ر</a:t>
            </a:r>
            <a:r>
              <a:rPr lang="ar-SA" sz="5400" b="1" dirty="0" smtClean="0">
                <a:solidFill>
                  <a:schemeClr val="tx2">
                    <a:lumMod val="75000"/>
                  </a:schemeClr>
                </a:solidFill>
              </a:rPr>
              <a:t>ْ</a:t>
            </a:r>
            <a:r>
              <a:rPr lang="ar-EG" sz="5400" b="1" dirty="0" smtClean="0">
                <a:solidFill>
                  <a:schemeClr val="tx2">
                    <a:lumMod val="75000"/>
                  </a:schemeClr>
                </a:solidFill>
              </a:rPr>
              <a:t>ن</a:t>
            </a:r>
            <a:r>
              <a:rPr lang="ar-SA" sz="5400" b="1" dirty="0" smtClean="0">
                <a:solidFill>
                  <a:schemeClr val="tx2">
                    <a:lumMod val="75000"/>
                  </a:schemeClr>
                </a:solidFill>
              </a:rPr>
              <a:t>َ</a:t>
            </a:r>
            <a:r>
              <a:rPr lang="ar-EG" sz="5400" b="1" dirty="0" smtClean="0">
                <a:solidFill>
                  <a:schemeClr val="tx2">
                    <a:lumMod val="75000"/>
                  </a:schemeClr>
                </a:solidFill>
              </a:rPr>
              <a:t>اس</a:t>
            </a:r>
            <a:r>
              <a:rPr lang="ar-SA" sz="5400" b="1" dirty="0" smtClean="0">
                <a:solidFill>
                  <a:schemeClr val="tx2">
                    <a:lumMod val="75000"/>
                  </a:schemeClr>
                </a:solidFill>
              </a:rPr>
              <a:t>ِ</a:t>
            </a:r>
            <a:r>
              <a:rPr lang="ar-EG" sz="5400" b="1" dirty="0" smtClean="0">
                <a:solidFill>
                  <a:schemeClr val="tx2">
                    <a:lumMod val="75000"/>
                  </a:schemeClr>
                </a:solidFill>
              </a:rPr>
              <a:t>يُّ</a:t>
            </a:r>
            <a:endParaRPr lang="en-US" sz="5400" b="1" dirty="0" smtClean="0">
              <a:solidFill>
                <a:schemeClr val="tx2">
                  <a:lumMod val="75000"/>
                </a:schemeClr>
              </a:solidFill>
            </a:endParaRPr>
          </a:p>
        </p:txBody>
      </p:sp>
      <p:sp>
        <p:nvSpPr>
          <p:cNvPr id="8195" name="Content Placeholder 2"/>
          <p:cNvSpPr>
            <a:spLocks noGrp="1"/>
          </p:cNvSpPr>
          <p:nvPr>
            <p:ph idx="4294967295"/>
          </p:nvPr>
        </p:nvSpPr>
        <p:spPr>
          <a:xfrm>
            <a:off x="0" y="1371600"/>
            <a:ext cx="9448800" cy="4953000"/>
          </a:xfrm>
        </p:spPr>
        <p:txBody>
          <a:bodyPr/>
          <a:lstStyle/>
          <a:p>
            <a:pPr eaLnBrk="1" hangingPunct="1">
              <a:buNone/>
            </a:pPr>
            <a:r>
              <a:rPr lang="ar-EG" sz="5400" b="1" u="sng" dirty="0" smtClean="0">
                <a:solidFill>
                  <a:srgbClr val="C00000"/>
                </a:solidFill>
                <a:cs typeface="Arial" pitchFamily="34" charset="0"/>
              </a:rPr>
              <a:t>س - إِلَامَ يُنس</a:t>
            </a:r>
            <a:r>
              <a:rPr lang="ar-SA" sz="5400" b="1" u="sng" dirty="0" smtClean="0">
                <a:solidFill>
                  <a:srgbClr val="C00000"/>
                </a:solidFill>
                <a:cs typeface="Arial" pitchFamily="34" charset="0"/>
              </a:rPr>
              <a:t>َ</a:t>
            </a:r>
            <a:r>
              <a:rPr lang="ar-EG" sz="5400" b="1" u="sng" dirty="0" smtClean="0">
                <a:solidFill>
                  <a:srgbClr val="C00000"/>
                </a:solidFill>
                <a:cs typeface="Arial" pitchFamily="34" charset="0"/>
              </a:rPr>
              <a:t>بُ « المَذهبُ الب</a:t>
            </a:r>
            <a:r>
              <a:rPr lang="ar-SA" sz="5400" b="1" u="sng" dirty="0" smtClean="0">
                <a:solidFill>
                  <a:srgbClr val="C00000"/>
                </a:solidFill>
                <a:cs typeface="Arial" pitchFamily="34" charset="0"/>
              </a:rPr>
              <a:t>َ</a:t>
            </a:r>
            <a:r>
              <a:rPr lang="ar-EG" sz="5400" b="1" u="sng" dirty="0" smtClean="0">
                <a:solidFill>
                  <a:srgbClr val="C00000"/>
                </a:solidFill>
                <a:cs typeface="Arial" pitchFamily="34" charset="0"/>
              </a:rPr>
              <a:t>ر</a:t>
            </a:r>
            <a:r>
              <a:rPr lang="ar-SA" sz="5400" b="1" u="sng" dirty="0" smtClean="0">
                <a:solidFill>
                  <a:srgbClr val="C00000"/>
                </a:solidFill>
                <a:cs typeface="Arial" pitchFamily="34" charset="0"/>
              </a:rPr>
              <a:t>ْ</a:t>
            </a:r>
            <a:r>
              <a:rPr lang="ar-EG" sz="5400" b="1" u="sng" dirty="0" smtClean="0">
                <a:solidFill>
                  <a:srgbClr val="C00000"/>
                </a:solidFill>
                <a:cs typeface="Arial" pitchFamily="34" charset="0"/>
              </a:rPr>
              <a:t>ن</a:t>
            </a:r>
            <a:r>
              <a:rPr lang="ar-SA" sz="5400" b="1" u="sng" dirty="0" smtClean="0">
                <a:solidFill>
                  <a:srgbClr val="C00000"/>
                </a:solidFill>
                <a:cs typeface="Arial" pitchFamily="34" charset="0"/>
              </a:rPr>
              <a:t>َ</a:t>
            </a:r>
            <a:r>
              <a:rPr lang="ar-EG" sz="5400" b="1" u="sng" dirty="0" smtClean="0">
                <a:solidFill>
                  <a:srgbClr val="C00000"/>
                </a:solidFill>
                <a:cs typeface="Arial" pitchFamily="34" charset="0"/>
              </a:rPr>
              <a:t>اس</a:t>
            </a:r>
            <a:r>
              <a:rPr lang="ar-SA" sz="5400" b="1" u="sng" dirty="0" smtClean="0">
                <a:solidFill>
                  <a:srgbClr val="C00000"/>
                </a:solidFill>
                <a:cs typeface="Arial" pitchFamily="34" charset="0"/>
              </a:rPr>
              <a:t>ِ</a:t>
            </a:r>
            <a:r>
              <a:rPr lang="ar-EG" sz="5400" b="1" u="sng" dirty="0" smtClean="0">
                <a:solidFill>
                  <a:srgbClr val="C00000"/>
                </a:solidFill>
                <a:cs typeface="Arial" pitchFamily="34" charset="0"/>
              </a:rPr>
              <a:t>يُّ » ؟</a:t>
            </a:r>
            <a:endParaRPr lang="ar-EG" sz="2800" b="1" u="sng" dirty="0" smtClean="0">
              <a:cs typeface="Arial" pitchFamily="34" charset="0"/>
            </a:endParaRPr>
          </a:p>
          <a:p>
            <a:pPr eaLnBrk="1" hangingPunct="1">
              <a:buNone/>
            </a:pPr>
            <a:r>
              <a:rPr lang="ar-EG" sz="5400" b="1" dirty="0" smtClean="0">
                <a:cs typeface="Arial" pitchFamily="34" charset="0"/>
              </a:rPr>
              <a:t>ينسبُ </a:t>
            </a:r>
            <a:r>
              <a:rPr lang="ar-EG" sz="5400" b="1" dirty="0" smtClean="0">
                <a:solidFill>
                  <a:schemeClr val="accent2">
                    <a:lumMod val="50000"/>
                  </a:schemeClr>
                </a:solidFill>
                <a:cs typeface="Arial" pitchFamily="34" charset="0"/>
              </a:rPr>
              <a:t>« </a:t>
            </a:r>
            <a:r>
              <a:rPr lang="ar-EG" sz="5400" b="1" dirty="0">
                <a:solidFill>
                  <a:schemeClr val="accent2">
                    <a:lumMod val="50000"/>
                  </a:schemeClr>
                </a:solidFill>
                <a:cs typeface="Arial" pitchFamily="34" charset="0"/>
              </a:rPr>
              <a:t>المذهبُ </a:t>
            </a:r>
            <a:r>
              <a:rPr lang="ar-EG" sz="5400" b="1" dirty="0" err="1">
                <a:solidFill>
                  <a:schemeClr val="accent2">
                    <a:lumMod val="50000"/>
                  </a:schemeClr>
                </a:solidFill>
                <a:cs typeface="Arial" pitchFamily="34" charset="0"/>
              </a:rPr>
              <a:t>البَرْنَاسيُّ</a:t>
            </a:r>
            <a:r>
              <a:rPr lang="ar-EG" sz="5400" b="1" dirty="0">
                <a:solidFill>
                  <a:schemeClr val="accent2">
                    <a:lumMod val="50000"/>
                  </a:schemeClr>
                </a:solidFill>
                <a:cs typeface="Arial" pitchFamily="34" charset="0"/>
              </a:rPr>
              <a:t> » </a:t>
            </a:r>
            <a:r>
              <a:rPr lang="ar-EG" sz="5400" b="1" dirty="0" smtClean="0">
                <a:cs typeface="Arial" pitchFamily="34" charset="0"/>
              </a:rPr>
              <a:t>إلى جــــبلِ </a:t>
            </a:r>
            <a:r>
              <a:rPr lang="ar-EG" sz="5400" b="1" dirty="0" smtClean="0">
                <a:solidFill>
                  <a:srgbClr val="00B050"/>
                </a:solidFill>
                <a:cs typeface="Arial" pitchFamily="34" charset="0"/>
              </a:rPr>
              <a:t>« ب</a:t>
            </a:r>
            <a:r>
              <a:rPr lang="ar-SA" sz="5400" b="1" dirty="0" smtClean="0">
                <a:solidFill>
                  <a:srgbClr val="00B050"/>
                </a:solidFill>
                <a:cs typeface="Arial" pitchFamily="34" charset="0"/>
              </a:rPr>
              <a:t>َ</a:t>
            </a:r>
            <a:r>
              <a:rPr lang="ar-EG" sz="5400" b="1" dirty="0" smtClean="0">
                <a:solidFill>
                  <a:srgbClr val="00B050"/>
                </a:solidFill>
                <a:cs typeface="Arial" pitchFamily="34" charset="0"/>
              </a:rPr>
              <a:t>ار</a:t>
            </a:r>
            <a:r>
              <a:rPr lang="ar-SA" sz="5400" b="1" dirty="0" smtClean="0">
                <a:solidFill>
                  <a:srgbClr val="00B050"/>
                </a:solidFill>
                <a:cs typeface="Arial" pitchFamily="34" charset="0"/>
              </a:rPr>
              <a:t>ْ</a:t>
            </a:r>
            <a:r>
              <a:rPr lang="ar-EG" sz="5400" b="1" dirty="0" smtClean="0">
                <a:solidFill>
                  <a:srgbClr val="00B050"/>
                </a:solidFill>
                <a:cs typeface="Arial" pitchFamily="34" charset="0"/>
              </a:rPr>
              <a:t>ن</a:t>
            </a:r>
            <a:r>
              <a:rPr lang="ar-SA" sz="5400" b="1" dirty="0" smtClean="0">
                <a:solidFill>
                  <a:srgbClr val="00B050"/>
                </a:solidFill>
                <a:cs typeface="Arial" pitchFamily="34" charset="0"/>
              </a:rPr>
              <a:t>َ</a:t>
            </a:r>
            <a:r>
              <a:rPr lang="ar-EG" sz="5400" b="1" dirty="0" smtClean="0">
                <a:solidFill>
                  <a:srgbClr val="00B050"/>
                </a:solidFill>
                <a:cs typeface="Arial" pitchFamily="34" charset="0"/>
              </a:rPr>
              <a:t>اس</a:t>
            </a:r>
            <a:r>
              <a:rPr lang="ar-SA" sz="5400" b="1" dirty="0" smtClean="0">
                <a:solidFill>
                  <a:srgbClr val="00B050"/>
                </a:solidFill>
                <a:cs typeface="Arial" pitchFamily="34" charset="0"/>
              </a:rPr>
              <a:t>ْ</a:t>
            </a:r>
            <a:r>
              <a:rPr lang="ar-EG" sz="5400" b="1" dirty="0" smtClean="0">
                <a:solidFill>
                  <a:srgbClr val="00B050"/>
                </a:solidFill>
                <a:cs typeface="Arial" pitchFamily="34" charset="0"/>
              </a:rPr>
              <a:t> » </a:t>
            </a:r>
            <a:r>
              <a:rPr lang="ar-EG" sz="5400" b="1" dirty="0" smtClean="0">
                <a:cs typeface="Arial" pitchFamily="34" charset="0"/>
              </a:rPr>
              <a:t>باليونانِ.</a:t>
            </a:r>
            <a:endParaRPr lang="en-US" sz="5400" b="1" dirty="0" smtClean="0">
              <a:cs typeface="Arial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20" name="Slide Number Placeholder 3"/>
          <p:cNvSpPr>
            <a:spLocks noGrp="1"/>
          </p:cNvSpPr>
          <p:nvPr>
            <p:ph type="sldNum" sz="quarter" idx="10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FC7D6250-DD5F-4026-A59B-44128EE1D9B7}" type="slidenum">
              <a:rPr lang="en-US" smtClean="0"/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118</a:t>
            </a:fld>
            <a:endParaRPr lang="en-US" smtClean="0"/>
          </a:p>
        </p:txBody>
      </p:sp>
      <p:sp>
        <p:nvSpPr>
          <p:cNvPr id="9218" name="Title 1"/>
          <p:cNvSpPr>
            <a:spLocks noGrp="1"/>
          </p:cNvSpPr>
          <p:nvPr>
            <p:ph type="title" idx="4294967295"/>
          </p:nvPr>
        </p:nvSpPr>
        <p:spPr>
          <a:xfrm>
            <a:off x="0" y="0"/>
            <a:ext cx="9410700" cy="1371600"/>
          </a:xfrm>
        </p:spPr>
        <p:txBody>
          <a:bodyPr/>
          <a:lstStyle/>
          <a:p>
            <a:pPr eaLnBrk="1" hangingPunct="1">
              <a:defRPr/>
            </a:pPr>
            <a:r>
              <a:rPr lang="ar-EG" sz="5400" b="1" dirty="0" smtClean="0">
                <a:solidFill>
                  <a:schemeClr val="tx2">
                    <a:lumMod val="75000"/>
                  </a:schemeClr>
                </a:solidFill>
              </a:rPr>
              <a:t> - اعتمادُ « المذهبِ البَر</a:t>
            </a:r>
            <a:r>
              <a:rPr lang="ar-SA" sz="5400" b="1" dirty="0" smtClean="0">
                <a:solidFill>
                  <a:schemeClr val="tx2">
                    <a:lumMod val="75000"/>
                  </a:schemeClr>
                </a:solidFill>
              </a:rPr>
              <a:t>ْ</a:t>
            </a:r>
            <a:r>
              <a:rPr lang="ar-EG" sz="5400" b="1" dirty="0" smtClean="0">
                <a:solidFill>
                  <a:schemeClr val="tx2">
                    <a:lumMod val="75000"/>
                  </a:schemeClr>
                </a:solidFill>
              </a:rPr>
              <a:t>ن</a:t>
            </a:r>
            <a:r>
              <a:rPr lang="ar-SA" sz="5400" b="1" dirty="0" smtClean="0">
                <a:solidFill>
                  <a:schemeClr val="tx2">
                    <a:lumMod val="75000"/>
                  </a:schemeClr>
                </a:solidFill>
              </a:rPr>
              <a:t>َ</a:t>
            </a:r>
            <a:r>
              <a:rPr lang="ar-EG" sz="5400" b="1" dirty="0" smtClean="0">
                <a:solidFill>
                  <a:schemeClr val="tx2">
                    <a:lumMod val="75000"/>
                  </a:schemeClr>
                </a:solidFill>
              </a:rPr>
              <a:t>اس</a:t>
            </a:r>
            <a:r>
              <a:rPr lang="ar-SA" sz="5400" b="1" dirty="0" smtClean="0">
                <a:solidFill>
                  <a:schemeClr val="tx2">
                    <a:lumMod val="75000"/>
                  </a:schemeClr>
                </a:solidFill>
              </a:rPr>
              <a:t>ِ</a:t>
            </a:r>
            <a:r>
              <a:rPr lang="ar-EG" sz="5400" b="1" dirty="0" smtClean="0">
                <a:solidFill>
                  <a:schemeClr val="tx2">
                    <a:lumMod val="75000"/>
                  </a:schemeClr>
                </a:solidFill>
              </a:rPr>
              <a:t>يِّ »</a:t>
            </a:r>
            <a:endParaRPr lang="en-US" sz="5400" b="1" dirty="0" smtClean="0">
              <a:solidFill>
                <a:schemeClr val="tx2">
                  <a:lumMod val="75000"/>
                </a:schemeClr>
              </a:solidFill>
            </a:endParaRPr>
          </a:p>
        </p:txBody>
      </p:sp>
      <p:sp>
        <p:nvSpPr>
          <p:cNvPr id="9219" name="Content Placeholder 2"/>
          <p:cNvSpPr>
            <a:spLocks noGrp="1"/>
          </p:cNvSpPr>
          <p:nvPr>
            <p:ph idx="4294967295"/>
          </p:nvPr>
        </p:nvSpPr>
        <p:spPr>
          <a:xfrm>
            <a:off x="0" y="1371600"/>
            <a:ext cx="9410700" cy="5029200"/>
          </a:xfrm>
        </p:spPr>
        <p:txBody>
          <a:bodyPr/>
          <a:lstStyle/>
          <a:p>
            <a:pPr eaLnBrk="1" hangingPunct="1">
              <a:buFont typeface="Arial" charset="0"/>
              <a:buNone/>
              <a:defRPr/>
            </a:pPr>
            <a:r>
              <a:rPr lang="ar-EG" sz="4000" b="1" u="sng" dirty="0" smtClean="0">
                <a:solidFill>
                  <a:srgbClr val="C00000"/>
                </a:solidFill>
              </a:rPr>
              <a:t>س – على أيَّةِ مصادرَ ثقافيَّةٍ وفلسفيَّةٍ اعتمدَ « المذهبُ </a:t>
            </a:r>
            <a:r>
              <a:rPr lang="ar-EG" sz="4000" b="1" u="sng" dirty="0" err="1" smtClean="0">
                <a:solidFill>
                  <a:srgbClr val="C00000"/>
                </a:solidFill>
              </a:rPr>
              <a:t>البرناسيُّ</a:t>
            </a:r>
            <a:r>
              <a:rPr lang="ar-EG" sz="4000" b="1" u="sng" dirty="0" smtClean="0">
                <a:solidFill>
                  <a:srgbClr val="C00000"/>
                </a:solidFill>
              </a:rPr>
              <a:t> » ؟ </a:t>
            </a:r>
          </a:p>
          <a:p>
            <a:pPr eaLnBrk="1" hangingPunct="1">
              <a:defRPr/>
            </a:pPr>
            <a:r>
              <a:rPr lang="ar-EG" b="1" dirty="0" smtClean="0"/>
              <a:t> </a:t>
            </a:r>
            <a:r>
              <a:rPr lang="ar-EG" sz="3600" b="1" dirty="0" smtClean="0"/>
              <a:t>ج – اِعتمدَ </a:t>
            </a:r>
            <a:r>
              <a:rPr lang="ar-EG" sz="3600" b="1" dirty="0" smtClean="0">
                <a:solidFill>
                  <a:schemeClr val="accent2">
                    <a:lumMod val="50000"/>
                  </a:schemeClr>
                </a:solidFill>
              </a:rPr>
              <a:t>« المذهـــــــبُ الب</a:t>
            </a:r>
            <a:r>
              <a:rPr lang="ar-SA" sz="3600" b="1" dirty="0" smtClean="0">
                <a:solidFill>
                  <a:schemeClr val="accent2">
                    <a:lumMod val="50000"/>
                  </a:schemeClr>
                </a:solidFill>
              </a:rPr>
              <a:t>َ</a:t>
            </a:r>
            <a:r>
              <a:rPr lang="ar-EG" sz="3600" b="1" dirty="0" smtClean="0">
                <a:solidFill>
                  <a:schemeClr val="accent2">
                    <a:lumMod val="50000"/>
                  </a:schemeClr>
                </a:solidFill>
              </a:rPr>
              <a:t>ر</a:t>
            </a:r>
            <a:r>
              <a:rPr lang="ar-SA" sz="3600" b="1" dirty="0" smtClean="0">
                <a:solidFill>
                  <a:schemeClr val="accent2">
                    <a:lumMod val="50000"/>
                  </a:schemeClr>
                </a:solidFill>
              </a:rPr>
              <a:t>ْ</a:t>
            </a:r>
            <a:r>
              <a:rPr lang="ar-EG" sz="3600" b="1" dirty="0" smtClean="0">
                <a:solidFill>
                  <a:schemeClr val="accent2">
                    <a:lumMod val="50000"/>
                  </a:schemeClr>
                </a:solidFill>
              </a:rPr>
              <a:t>ن</a:t>
            </a:r>
            <a:r>
              <a:rPr lang="ar-SA" sz="3600" b="1" dirty="0" smtClean="0">
                <a:solidFill>
                  <a:schemeClr val="accent2">
                    <a:lumMod val="50000"/>
                  </a:schemeClr>
                </a:solidFill>
              </a:rPr>
              <a:t>َ</a:t>
            </a:r>
            <a:r>
              <a:rPr lang="ar-EG" sz="3600" b="1" dirty="0" smtClean="0">
                <a:solidFill>
                  <a:schemeClr val="accent2">
                    <a:lumMod val="50000"/>
                  </a:schemeClr>
                </a:solidFill>
              </a:rPr>
              <a:t>اس</a:t>
            </a:r>
            <a:r>
              <a:rPr lang="ar-SA" sz="3600" b="1" dirty="0" smtClean="0">
                <a:solidFill>
                  <a:schemeClr val="accent2">
                    <a:lumMod val="50000"/>
                  </a:schemeClr>
                </a:solidFill>
              </a:rPr>
              <a:t>ِ</a:t>
            </a:r>
            <a:r>
              <a:rPr lang="ar-EG" sz="3600" b="1" dirty="0" smtClean="0">
                <a:solidFill>
                  <a:schemeClr val="accent2">
                    <a:lumMod val="50000"/>
                  </a:schemeClr>
                </a:solidFill>
              </a:rPr>
              <a:t>يُّ » </a:t>
            </a:r>
            <a:r>
              <a:rPr lang="ar-EG" sz="3600" b="1" dirty="0" smtClean="0"/>
              <a:t>في ظهورِهِ وتشكُّلِهِ على الفلسفةِ المثاليَّةِ والجماليَّةِ، خاصَّةٍ فلســـــــــــــــفةُ </a:t>
            </a:r>
            <a:r>
              <a:rPr lang="ar-EG" sz="3600" b="1" dirty="0" smtClean="0">
                <a:solidFill>
                  <a:srgbClr val="0070C0"/>
                </a:solidFill>
              </a:rPr>
              <a:t>« ك</a:t>
            </a:r>
            <a:r>
              <a:rPr lang="ar-SA" sz="3600" b="1" dirty="0" smtClean="0">
                <a:solidFill>
                  <a:srgbClr val="0070C0"/>
                </a:solidFill>
              </a:rPr>
              <a:t>َ</a:t>
            </a:r>
            <a:r>
              <a:rPr lang="ar-EG" sz="3600" b="1" dirty="0" smtClean="0">
                <a:solidFill>
                  <a:srgbClr val="0070C0"/>
                </a:solidFill>
              </a:rPr>
              <a:t>ان</a:t>
            </a:r>
            <a:r>
              <a:rPr lang="ar-SA" sz="3600" b="1" dirty="0" smtClean="0">
                <a:solidFill>
                  <a:srgbClr val="0070C0"/>
                </a:solidFill>
              </a:rPr>
              <a:t>ْ</a:t>
            </a:r>
            <a:r>
              <a:rPr lang="ar-EG" sz="3600" b="1" dirty="0" smtClean="0">
                <a:solidFill>
                  <a:srgbClr val="0070C0"/>
                </a:solidFill>
              </a:rPr>
              <a:t>ت</a:t>
            </a:r>
            <a:r>
              <a:rPr lang="ar-SA" sz="3600" b="1" dirty="0" smtClean="0">
                <a:solidFill>
                  <a:srgbClr val="0070C0"/>
                </a:solidFill>
              </a:rPr>
              <a:t>ْ</a:t>
            </a:r>
            <a:r>
              <a:rPr lang="ar-EG" sz="3600" b="1" dirty="0" smtClean="0">
                <a:solidFill>
                  <a:srgbClr val="0070C0"/>
                </a:solidFill>
              </a:rPr>
              <a:t> » </a:t>
            </a:r>
            <a:r>
              <a:rPr lang="ar-EG" sz="3600" b="1" dirty="0" smtClean="0"/>
              <a:t>الألمانيِّ فيما يَخصُّ الشِّعرَ الغنائيَّ ، كما اِعْتَمَدَ الفلســــــفةَ الواقعيَّةَ والتَّجريبيَّةَ فيما يَخُصُّ القِصَّةَ والمسرحيَّةَ </a:t>
            </a:r>
            <a:r>
              <a:rPr lang="ar-EG" sz="4400" b="1" dirty="0" smtClean="0"/>
              <a:t>.</a:t>
            </a:r>
            <a:r>
              <a:rPr lang="ar-EG" b="1" dirty="0" smtClean="0"/>
              <a:t> </a:t>
            </a:r>
            <a:endParaRPr lang="en-US" b="1" dirty="0" smtClean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8" name="Slide Number Placeholder 3"/>
          <p:cNvSpPr>
            <a:spLocks noGrp="1"/>
          </p:cNvSpPr>
          <p:nvPr>
            <p:ph type="sldNum" sz="quarter" idx="10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20254BD4-8A29-4BD5-B93A-6D76AFF2D2EA}" type="slidenum">
              <a:rPr lang="en-US" smtClean="0"/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119</a:t>
            </a:fld>
            <a:endParaRPr lang="en-US" smtClean="0"/>
          </a:p>
        </p:txBody>
      </p:sp>
      <p:sp>
        <p:nvSpPr>
          <p:cNvPr id="11266" name="Title 1"/>
          <p:cNvSpPr>
            <a:spLocks noGrp="1"/>
          </p:cNvSpPr>
          <p:nvPr>
            <p:ph type="title" idx="4294967295"/>
          </p:nvPr>
        </p:nvSpPr>
        <p:spPr>
          <a:xfrm>
            <a:off x="0" y="0"/>
            <a:ext cx="9372600" cy="1371600"/>
          </a:xfrm>
        </p:spPr>
        <p:txBody>
          <a:bodyPr/>
          <a:lstStyle/>
          <a:p>
            <a:pPr eaLnBrk="1" hangingPunct="1">
              <a:defRPr/>
            </a:pPr>
            <a:r>
              <a:rPr lang="ar-EG" sz="4800" b="1" dirty="0" smtClean="0">
                <a:solidFill>
                  <a:schemeClr val="tx2">
                    <a:lumMod val="75000"/>
                  </a:schemeClr>
                </a:solidFill>
              </a:rPr>
              <a:t>المدرسةُ </a:t>
            </a:r>
            <a:r>
              <a:rPr lang="ar-EG" sz="4800" b="1" dirty="0" err="1" smtClean="0">
                <a:solidFill>
                  <a:schemeClr val="tx2">
                    <a:lumMod val="75000"/>
                  </a:schemeClr>
                </a:solidFill>
              </a:rPr>
              <a:t>البَرْن</a:t>
            </a:r>
            <a:r>
              <a:rPr lang="ar-SA" sz="4800" b="1" dirty="0" smtClean="0">
                <a:solidFill>
                  <a:schemeClr val="tx2">
                    <a:lumMod val="75000"/>
                  </a:schemeClr>
                </a:solidFill>
              </a:rPr>
              <a:t>َ</a:t>
            </a:r>
            <a:r>
              <a:rPr lang="ar-EG" sz="4800" b="1" dirty="0" smtClean="0">
                <a:solidFill>
                  <a:schemeClr val="tx2">
                    <a:lumMod val="75000"/>
                  </a:schemeClr>
                </a:solidFill>
              </a:rPr>
              <a:t>اس</a:t>
            </a:r>
            <a:r>
              <a:rPr lang="ar-SA" sz="4800" b="1" dirty="0" smtClean="0">
                <a:solidFill>
                  <a:schemeClr val="tx2">
                    <a:lumMod val="75000"/>
                  </a:schemeClr>
                </a:solidFill>
              </a:rPr>
              <a:t>ِ</a:t>
            </a:r>
            <a:r>
              <a:rPr lang="ar-EG" sz="4800" b="1" dirty="0" err="1" smtClean="0">
                <a:solidFill>
                  <a:schemeClr val="tx2">
                    <a:lumMod val="75000"/>
                  </a:schemeClr>
                </a:solidFill>
              </a:rPr>
              <a:t>يَّةُ</a:t>
            </a:r>
            <a:r>
              <a:rPr lang="ar-EG" sz="4800" b="1" dirty="0" smtClean="0">
                <a:solidFill>
                  <a:schemeClr val="tx2">
                    <a:lumMod val="75000"/>
                  </a:schemeClr>
                </a:solidFill>
              </a:rPr>
              <a:t> وتأثيرُ الأسلوبِ الُّلغويِّ </a:t>
            </a:r>
            <a:endParaRPr lang="en-US" sz="4800" b="1" dirty="0" smtClean="0">
              <a:solidFill>
                <a:schemeClr val="tx2">
                  <a:lumMod val="75000"/>
                </a:schemeClr>
              </a:solidFill>
            </a:endParaRPr>
          </a:p>
        </p:txBody>
      </p:sp>
      <p:sp>
        <p:nvSpPr>
          <p:cNvPr id="11267" name="Content Placeholder 2"/>
          <p:cNvSpPr>
            <a:spLocks noGrp="1"/>
          </p:cNvSpPr>
          <p:nvPr>
            <p:ph idx="4294967295"/>
          </p:nvPr>
        </p:nvSpPr>
        <p:spPr>
          <a:xfrm>
            <a:off x="0" y="1371600"/>
            <a:ext cx="9410700" cy="4953000"/>
          </a:xfrm>
        </p:spPr>
        <p:txBody>
          <a:bodyPr/>
          <a:lstStyle/>
          <a:p>
            <a:pPr eaLnBrk="1" hangingPunct="1">
              <a:buNone/>
            </a:pPr>
            <a:r>
              <a:rPr lang="ar-EG" sz="4000" b="1" u="sng" dirty="0" smtClean="0">
                <a:solidFill>
                  <a:srgbClr val="C00000"/>
                </a:solidFill>
                <a:cs typeface="Arial" pitchFamily="34" charset="0"/>
              </a:rPr>
              <a:t>س مَا الَّذي تُبينُهُ تلكَ « المدرسةُ </a:t>
            </a:r>
            <a:r>
              <a:rPr lang="ar-EG" sz="4000" b="1" u="sng" dirty="0" err="1" smtClean="0">
                <a:solidFill>
                  <a:srgbClr val="C00000"/>
                </a:solidFill>
                <a:cs typeface="Arial" pitchFamily="34" charset="0"/>
              </a:rPr>
              <a:t>البرناسيَّةُ</a:t>
            </a:r>
            <a:r>
              <a:rPr lang="ar-EG" sz="4000" b="1" u="sng" dirty="0" smtClean="0">
                <a:solidFill>
                  <a:srgbClr val="C00000"/>
                </a:solidFill>
                <a:cs typeface="Arial" pitchFamily="34" charset="0"/>
              </a:rPr>
              <a:t> » في سياقِ دعوةِ أبرزِ رجالاتِهَا ؟ </a:t>
            </a:r>
          </a:p>
          <a:p>
            <a:pPr eaLnBrk="1" hangingPunct="1">
              <a:buNone/>
            </a:pPr>
            <a:r>
              <a:rPr lang="ar-EG" sz="4800" b="1" dirty="0" smtClean="0">
                <a:cs typeface="Arial" pitchFamily="34" charset="0"/>
              </a:rPr>
              <a:t>ج ي</a:t>
            </a:r>
            <a:r>
              <a:rPr lang="ar-SA" sz="4800" b="1" dirty="0" smtClean="0">
                <a:cs typeface="Arial" pitchFamily="34" charset="0"/>
              </a:rPr>
              <a:t>ُ</a:t>
            </a:r>
            <a:r>
              <a:rPr lang="ar-EG" sz="4800" b="1" dirty="0" smtClean="0">
                <a:cs typeface="Arial" pitchFamily="34" charset="0"/>
              </a:rPr>
              <a:t>بينُ هذا </a:t>
            </a:r>
            <a:r>
              <a:rPr lang="ar-EG" sz="4800" b="1" dirty="0" smtClean="0">
                <a:solidFill>
                  <a:schemeClr val="accent2">
                    <a:lumMod val="50000"/>
                  </a:schemeClr>
                </a:solidFill>
                <a:cs typeface="Arial" pitchFamily="34" charset="0"/>
              </a:rPr>
              <a:t>« المذهــــبُ » </a:t>
            </a:r>
            <a:r>
              <a:rPr lang="ar-EG" sz="4800" b="1" dirty="0" smtClean="0">
                <a:cs typeface="Arial" pitchFamily="34" charset="0"/>
              </a:rPr>
              <a:t>أو تلك </a:t>
            </a:r>
            <a:r>
              <a:rPr lang="ar-EG" sz="4800" b="1" dirty="0" smtClean="0">
                <a:solidFill>
                  <a:schemeClr val="accent2">
                    <a:lumMod val="50000"/>
                  </a:schemeClr>
                </a:solidFill>
                <a:cs typeface="Arial" pitchFamily="34" charset="0"/>
              </a:rPr>
              <a:t>« المدرسةُ </a:t>
            </a:r>
            <a:r>
              <a:rPr lang="ar-EG" sz="4800" b="1" dirty="0" err="1" smtClean="0">
                <a:solidFill>
                  <a:schemeClr val="accent2">
                    <a:lumMod val="50000"/>
                  </a:schemeClr>
                </a:solidFill>
                <a:cs typeface="Arial" pitchFamily="34" charset="0"/>
              </a:rPr>
              <a:t>البرناسيَّةُ</a:t>
            </a:r>
            <a:r>
              <a:rPr lang="ar-EG" sz="4800" b="1" dirty="0" smtClean="0">
                <a:solidFill>
                  <a:schemeClr val="accent2">
                    <a:lumMod val="50000"/>
                  </a:schemeClr>
                </a:solidFill>
                <a:cs typeface="Arial" pitchFamily="34" charset="0"/>
              </a:rPr>
              <a:t> » </a:t>
            </a:r>
            <a:r>
              <a:rPr lang="ar-EG" sz="4800" b="1" dirty="0" smtClean="0">
                <a:cs typeface="Arial" pitchFamily="34" charset="0"/>
              </a:rPr>
              <a:t>تأثيرَ الأسلوبِ </a:t>
            </a:r>
            <a:r>
              <a:rPr lang="ar-EG" sz="4800" b="1" dirty="0" smtClean="0">
                <a:solidFill>
                  <a:srgbClr val="00B0F0"/>
                </a:solidFill>
                <a:cs typeface="Arial" pitchFamily="34" charset="0"/>
              </a:rPr>
              <a:t>« الُّلغويِّ » </a:t>
            </a:r>
            <a:r>
              <a:rPr lang="ar-EG" sz="4800" b="1" dirty="0" smtClean="0">
                <a:cs typeface="Arial" pitchFamily="34" charset="0"/>
              </a:rPr>
              <a:t>الَّـذي قامَ بِهِ </a:t>
            </a:r>
            <a:r>
              <a:rPr lang="ar-EG" sz="4800" b="1" dirty="0" smtClean="0">
                <a:solidFill>
                  <a:srgbClr val="FF0000"/>
                </a:solidFill>
                <a:cs typeface="Arial" pitchFamily="34" charset="0"/>
              </a:rPr>
              <a:t>« ش</a:t>
            </a:r>
            <a:r>
              <a:rPr lang="ar-SA" sz="4800" b="1" dirty="0" smtClean="0">
                <a:solidFill>
                  <a:srgbClr val="FF0000"/>
                </a:solidFill>
                <a:cs typeface="Arial" pitchFamily="34" charset="0"/>
              </a:rPr>
              <a:t>ْ</a:t>
            </a:r>
            <a:r>
              <a:rPr lang="ar-EG" sz="4800" b="1" dirty="0" smtClean="0">
                <a:solidFill>
                  <a:srgbClr val="FF0000"/>
                </a:solidFill>
                <a:cs typeface="Arial" pitchFamily="34" charset="0"/>
              </a:rPr>
              <a:t>ت</a:t>
            </a:r>
            <a:r>
              <a:rPr lang="ar-SA" sz="4800" b="1" dirty="0" smtClean="0">
                <a:solidFill>
                  <a:srgbClr val="FF0000"/>
                </a:solidFill>
                <a:cs typeface="Arial" pitchFamily="34" charset="0"/>
              </a:rPr>
              <a:t>ِ</a:t>
            </a:r>
            <a:r>
              <a:rPr lang="ar-EG" sz="4800" b="1" dirty="0" smtClean="0">
                <a:solidFill>
                  <a:srgbClr val="FF0000"/>
                </a:solidFill>
                <a:cs typeface="Arial" pitchFamily="34" charset="0"/>
              </a:rPr>
              <a:t>ر</a:t>
            </a:r>
            <a:r>
              <a:rPr lang="ar-SA" sz="4800" b="1" dirty="0" smtClean="0">
                <a:solidFill>
                  <a:srgbClr val="FF0000"/>
                </a:solidFill>
                <a:cs typeface="Arial" pitchFamily="34" charset="0"/>
              </a:rPr>
              <a:t>َ</a:t>
            </a:r>
            <a:r>
              <a:rPr lang="ar-EG" sz="4800" b="1" dirty="0" smtClean="0">
                <a:solidFill>
                  <a:srgbClr val="FF0000"/>
                </a:solidFill>
                <a:cs typeface="Arial" pitchFamily="34" charset="0"/>
              </a:rPr>
              <a:t>او</a:t>
            </a:r>
            <a:r>
              <a:rPr lang="ar-SA" sz="4800" b="1" dirty="0" smtClean="0">
                <a:solidFill>
                  <a:srgbClr val="FF0000"/>
                </a:solidFill>
                <a:cs typeface="Arial" pitchFamily="34" charset="0"/>
              </a:rPr>
              <a:t>ْ</a:t>
            </a:r>
            <a:r>
              <a:rPr lang="ar-EG" sz="4800" b="1" dirty="0" smtClean="0">
                <a:solidFill>
                  <a:srgbClr val="FF0000"/>
                </a:solidFill>
                <a:cs typeface="Arial" pitchFamily="34" charset="0"/>
              </a:rPr>
              <a:t>س</a:t>
            </a:r>
            <a:r>
              <a:rPr lang="ar-SA" sz="4800" b="1" dirty="0" smtClean="0">
                <a:solidFill>
                  <a:srgbClr val="FF0000"/>
                </a:solidFill>
                <a:cs typeface="Arial" pitchFamily="34" charset="0"/>
              </a:rPr>
              <a:t>ْ</a:t>
            </a:r>
            <a:r>
              <a:rPr lang="ar-EG" sz="4800" b="1" dirty="0" smtClean="0">
                <a:solidFill>
                  <a:srgbClr val="FF0000"/>
                </a:solidFill>
                <a:cs typeface="Arial" pitchFamily="34" charset="0"/>
              </a:rPr>
              <a:t> » </a:t>
            </a:r>
            <a:r>
              <a:rPr lang="ar-EG" sz="4800" b="1" dirty="0" smtClean="0">
                <a:cs typeface="Arial" pitchFamily="34" charset="0"/>
              </a:rPr>
              <a:t>، وقـد شارَكَهُ </a:t>
            </a:r>
            <a:r>
              <a:rPr lang="ar-EG" sz="4800" b="1" dirty="0" smtClean="0">
                <a:solidFill>
                  <a:srgbClr val="FF0000"/>
                </a:solidFill>
                <a:cs typeface="Arial" pitchFamily="34" charset="0"/>
              </a:rPr>
              <a:t>« ر</a:t>
            </a:r>
            <a:r>
              <a:rPr lang="ar-SA" sz="4800" b="1" dirty="0" smtClean="0">
                <a:solidFill>
                  <a:srgbClr val="FF0000"/>
                </a:solidFill>
                <a:cs typeface="Arial" pitchFamily="34" charset="0"/>
              </a:rPr>
              <a:t>ُ</a:t>
            </a:r>
            <a:r>
              <a:rPr lang="ar-EG" sz="4800" b="1" dirty="0" err="1" smtClean="0">
                <a:solidFill>
                  <a:srgbClr val="FF0000"/>
                </a:solidFill>
                <a:cs typeface="Arial" pitchFamily="34" charset="0"/>
              </a:rPr>
              <a:t>وم</a:t>
            </a:r>
            <a:r>
              <a:rPr lang="ar-SA" sz="4800" b="1" dirty="0" smtClean="0">
                <a:solidFill>
                  <a:srgbClr val="FF0000"/>
                </a:solidFill>
                <a:cs typeface="Arial" pitchFamily="34" charset="0"/>
              </a:rPr>
              <a:t>َ</a:t>
            </a:r>
            <a:r>
              <a:rPr lang="ar-EG" sz="4800" b="1" dirty="0" smtClean="0">
                <a:solidFill>
                  <a:srgbClr val="FF0000"/>
                </a:solidFill>
                <a:cs typeface="Arial" pitchFamily="34" charset="0"/>
              </a:rPr>
              <a:t>ان</a:t>
            </a:r>
            <a:r>
              <a:rPr lang="ar-SA" sz="4800" b="1" dirty="0" smtClean="0">
                <a:solidFill>
                  <a:srgbClr val="FF0000"/>
                </a:solidFill>
                <a:cs typeface="Arial" pitchFamily="34" charset="0"/>
              </a:rPr>
              <a:t>ْ</a:t>
            </a:r>
            <a:r>
              <a:rPr lang="ar-EG" sz="4800" b="1" dirty="0" smtClean="0">
                <a:solidFill>
                  <a:srgbClr val="FF0000"/>
                </a:solidFill>
                <a:cs typeface="Arial" pitchFamily="34" charset="0"/>
              </a:rPr>
              <a:t> </a:t>
            </a:r>
            <a:r>
              <a:rPr lang="ar-EG" sz="4800" b="1" dirty="0" err="1" smtClean="0">
                <a:solidFill>
                  <a:srgbClr val="FF0000"/>
                </a:solidFill>
                <a:cs typeface="Arial" pitchFamily="34" charset="0"/>
              </a:rPr>
              <a:t>جَاكُب</a:t>
            </a:r>
            <a:r>
              <a:rPr lang="ar-SA" sz="4800" b="1" dirty="0" smtClean="0">
                <a:solidFill>
                  <a:srgbClr val="FF0000"/>
                </a:solidFill>
                <a:cs typeface="Arial" pitchFamily="34" charset="0"/>
              </a:rPr>
              <a:t>ْ</a:t>
            </a:r>
            <a:r>
              <a:rPr lang="ar-EG" sz="4800" b="1" dirty="0" smtClean="0">
                <a:solidFill>
                  <a:srgbClr val="FF0000"/>
                </a:solidFill>
                <a:cs typeface="Arial" pitchFamily="34" charset="0"/>
              </a:rPr>
              <a:t>س</a:t>
            </a:r>
            <a:r>
              <a:rPr lang="ar-SA" sz="4800" b="1" dirty="0" smtClean="0">
                <a:solidFill>
                  <a:srgbClr val="FF0000"/>
                </a:solidFill>
                <a:cs typeface="Arial" pitchFamily="34" charset="0"/>
              </a:rPr>
              <a:t>ُ</a:t>
            </a:r>
            <a:r>
              <a:rPr lang="ar-EG" sz="4800" b="1" dirty="0" err="1" smtClean="0">
                <a:solidFill>
                  <a:srgbClr val="FF0000"/>
                </a:solidFill>
                <a:cs typeface="Arial" pitchFamily="34" charset="0"/>
              </a:rPr>
              <a:t>ون</a:t>
            </a:r>
            <a:r>
              <a:rPr lang="ar-SA" sz="4800" b="1" dirty="0" smtClean="0">
                <a:solidFill>
                  <a:srgbClr val="FF0000"/>
                </a:solidFill>
                <a:cs typeface="Arial" pitchFamily="34" charset="0"/>
              </a:rPr>
              <a:t>ْ</a:t>
            </a:r>
            <a:r>
              <a:rPr lang="ar-EG" sz="4800" b="1" dirty="0" smtClean="0">
                <a:solidFill>
                  <a:srgbClr val="FF0000"/>
                </a:solidFill>
                <a:cs typeface="Arial" pitchFamily="34" charset="0"/>
              </a:rPr>
              <a:t> » </a:t>
            </a:r>
            <a:r>
              <a:rPr lang="ar-EG" sz="4800" b="1" dirty="0" smtClean="0">
                <a:cs typeface="Arial" pitchFamily="34" charset="0"/>
              </a:rPr>
              <a:t>هذا الصَّنـيعَ ، إذ كــــان في بادئ أمرِهِ مرتبطًا بمدرسةِ الصِّياغة</a:t>
            </a:r>
            <a:r>
              <a:rPr lang="ar-EG" sz="4800" b="1" dirty="0">
                <a:cs typeface="Arial" pitchFamily="34" charset="0"/>
              </a:rPr>
              <a:t>ِ</a:t>
            </a:r>
            <a:r>
              <a:rPr lang="ar-EG" sz="4800" b="1" dirty="0" smtClean="0">
                <a:cs typeface="Arial" pitchFamily="34" charset="0"/>
              </a:rPr>
              <a:t> الرُّوسيَّةِ . </a:t>
            </a:r>
            <a:endParaRPr lang="en-US" sz="4800" b="1" dirty="0" smtClean="0">
              <a:cs typeface="Arial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92" name="Slide Number Placeholder 3"/>
          <p:cNvSpPr>
            <a:spLocks noGrp="1"/>
          </p:cNvSpPr>
          <p:nvPr>
            <p:ph type="sldNum" sz="quarter" idx="10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97C7C5AB-46AC-4026-8F56-DE6084E554A2}" type="slidenum">
              <a:rPr lang="en-US" smtClean="0"/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120</a:t>
            </a:fld>
            <a:endParaRPr lang="en-US" smtClean="0"/>
          </a:p>
        </p:txBody>
      </p:sp>
      <p:sp>
        <p:nvSpPr>
          <p:cNvPr id="12290" name="Title 1"/>
          <p:cNvSpPr>
            <a:spLocks noGrp="1"/>
          </p:cNvSpPr>
          <p:nvPr>
            <p:ph type="title" idx="4294967295"/>
          </p:nvPr>
        </p:nvSpPr>
        <p:spPr>
          <a:xfrm>
            <a:off x="0" y="0"/>
            <a:ext cx="9410700" cy="1371600"/>
          </a:xfrm>
        </p:spPr>
        <p:txBody>
          <a:bodyPr/>
          <a:lstStyle/>
          <a:p>
            <a:pPr eaLnBrk="1" hangingPunct="1">
              <a:defRPr/>
            </a:pPr>
            <a:r>
              <a:rPr lang="ar-EG" sz="4800" b="1" dirty="0" err="1" smtClean="0">
                <a:solidFill>
                  <a:schemeClr val="tx2">
                    <a:lumMod val="75000"/>
                  </a:schemeClr>
                </a:solidFill>
              </a:rPr>
              <a:t>البرناسيَّةُ</a:t>
            </a:r>
            <a:r>
              <a:rPr lang="ar-EG" sz="4800" b="1" dirty="0" smtClean="0">
                <a:solidFill>
                  <a:schemeClr val="tx2">
                    <a:lumMod val="75000"/>
                  </a:schemeClr>
                </a:solidFill>
              </a:rPr>
              <a:t> ت</a:t>
            </a:r>
            <a:r>
              <a:rPr lang="ar-SA" sz="4800" b="1" dirty="0" smtClean="0">
                <a:solidFill>
                  <a:schemeClr val="tx2">
                    <a:lumMod val="75000"/>
                  </a:schemeClr>
                </a:solidFill>
              </a:rPr>
              <a:t>َ</a:t>
            </a:r>
            <a:r>
              <a:rPr lang="ar-EG" sz="4800" b="1" dirty="0" smtClean="0">
                <a:solidFill>
                  <a:schemeClr val="tx2">
                    <a:lumMod val="75000"/>
                  </a:schemeClr>
                </a:solidFill>
              </a:rPr>
              <a:t>ر</a:t>
            </a:r>
            <a:r>
              <a:rPr lang="ar-SA" sz="4800" b="1" dirty="0" smtClean="0">
                <a:solidFill>
                  <a:schemeClr val="tx2">
                    <a:lumMod val="75000"/>
                  </a:schemeClr>
                </a:solidFill>
              </a:rPr>
              <a:t>ُ</a:t>
            </a:r>
            <a:r>
              <a:rPr lang="ar-EG" sz="4800" b="1" dirty="0" smtClean="0">
                <a:solidFill>
                  <a:schemeClr val="tx2">
                    <a:lumMod val="75000"/>
                  </a:schemeClr>
                </a:solidFill>
              </a:rPr>
              <a:t>دُّ ر</a:t>
            </a:r>
            <a:r>
              <a:rPr lang="ar-SA" sz="4800" b="1" dirty="0" smtClean="0">
                <a:solidFill>
                  <a:schemeClr val="tx2">
                    <a:lumMod val="75000"/>
                  </a:schemeClr>
                </a:solidFill>
              </a:rPr>
              <a:t>ُ</a:t>
            </a:r>
            <a:r>
              <a:rPr lang="ar-EG" sz="4800" b="1" dirty="0" smtClean="0">
                <a:solidFill>
                  <a:schemeClr val="tx2">
                    <a:lumMod val="75000"/>
                  </a:schemeClr>
                </a:solidFill>
              </a:rPr>
              <a:t>وحَ الاعتدالِ إلى الرُّومانسيِّينَ </a:t>
            </a:r>
            <a:endParaRPr lang="en-US" sz="4800" b="1" dirty="0" smtClean="0">
              <a:solidFill>
                <a:schemeClr val="tx2">
                  <a:lumMod val="75000"/>
                </a:schemeClr>
              </a:solidFill>
            </a:endParaRPr>
          </a:p>
        </p:txBody>
      </p:sp>
      <p:sp>
        <p:nvSpPr>
          <p:cNvPr id="12291" name="Content Placeholder 2"/>
          <p:cNvSpPr>
            <a:spLocks noGrp="1"/>
          </p:cNvSpPr>
          <p:nvPr>
            <p:ph idx="4294967295"/>
          </p:nvPr>
        </p:nvSpPr>
        <p:spPr>
          <a:xfrm>
            <a:off x="0" y="1371600"/>
            <a:ext cx="9410700" cy="4953000"/>
          </a:xfrm>
        </p:spPr>
        <p:txBody>
          <a:bodyPr/>
          <a:lstStyle/>
          <a:p>
            <a:pPr eaLnBrk="1" hangingPunct="1">
              <a:buFont typeface="Arial" charset="0"/>
              <a:buNone/>
              <a:defRPr/>
            </a:pPr>
            <a:r>
              <a:rPr lang="ar-EG" sz="4800" b="1" u="sng" dirty="0" smtClean="0">
                <a:solidFill>
                  <a:srgbClr val="C00000"/>
                </a:solidFill>
              </a:rPr>
              <a:t>س – ما الَّذي ص</a:t>
            </a:r>
            <a:r>
              <a:rPr lang="ar-SA" sz="4800" b="1" u="sng" dirty="0" smtClean="0">
                <a:solidFill>
                  <a:srgbClr val="C00000"/>
                </a:solidFill>
              </a:rPr>
              <a:t>َ</a:t>
            </a:r>
            <a:r>
              <a:rPr lang="ar-EG" sz="4800" b="1" u="sng" dirty="0" smtClean="0">
                <a:solidFill>
                  <a:srgbClr val="C00000"/>
                </a:solidFill>
              </a:rPr>
              <a:t>ن</a:t>
            </a:r>
            <a:r>
              <a:rPr lang="ar-SA" sz="4800" b="1" u="sng" dirty="0" smtClean="0">
                <a:solidFill>
                  <a:srgbClr val="C00000"/>
                </a:solidFill>
              </a:rPr>
              <a:t>َ</a:t>
            </a:r>
            <a:r>
              <a:rPr lang="ar-EG" sz="4800" b="1" u="sng" dirty="0" smtClean="0">
                <a:solidFill>
                  <a:srgbClr val="C00000"/>
                </a:solidFill>
              </a:rPr>
              <a:t>ع</a:t>
            </a:r>
            <a:r>
              <a:rPr lang="ar-SA" sz="4800" b="1" u="sng" dirty="0" smtClean="0">
                <a:solidFill>
                  <a:srgbClr val="C00000"/>
                </a:solidFill>
              </a:rPr>
              <a:t>َ</a:t>
            </a:r>
            <a:r>
              <a:rPr lang="ar-EG" sz="4800" b="1" u="sng" dirty="0" smtClean="0">
                <a:solidFill>
                  <a:srgbClr val="C00000"/>
                </a:solidFill>
              </a:rPr>
              <a:t>ت</a:t>
            </a:r>
            <a:r>
              <a:rPr lang="ar-SA" sz="4800" b="1" u="sng" dirty="0" smtClean="0">
                <a:solidFill>
                  <a:srgbClr val="C00000"/>
                </a:solidFill>
              </a:rPr>
              <a:t>ْ</a:t>
            </a:r>
            <a:r>
              <a:rPr lang="ar-EG" sz="4800" b="1" u="sng" dirty="0" smtClean="0">
                <a:solidFill>
                  <a:srgbClr val="C00000"/>
                </a:solidFill>
              </a:rPr>
              <a:t>ه</a:t>
            </a:r>
            <a:r>
              <a:rPr lang="ar-SA" sz="4800" b="1" u="sng" dirty="0" smtClean="0">
                <a:solidFill>
                  <a:srgbClr val="C00000"/>
                </a:solidFill>
              </a:rPr>
              <a:t>ُ</a:t>
            </a:r>
            <a:r>
              <a:rPr lang="ar-EG" sz="4800" b="1" u="sng" dirty="0" smtClean="0">
                <a:solidFill>
                  <a:srgbClr val="C00000"/>
                </a:solidFill>
              </a:rPr>
              <a:t> « المدرسةُ البَر</a:t>
            </a:r>
            <a:r>
              <a:rPr lang="ar-SA" sz="4800" b="1" u="sng" dirty="0" smtClean="0">
                <a:solidFill>
                  <a:srgbClr val="C00000"/>
                </a:solidFill>
              </a:rPr>
              <a:t>ْ</a:t>
            </a:r>
            <a:r>
              <a:rPr lang="ar-EG" sz="4800" b="1" u="sng" dirty="0" smtClean="0">
                <a:solidFill>
                  <a:srgbClr val="C00000"/>
                </a:solidFill>
              </a:rPr>
              <a:t>ن</a:t>
            </a:r>
            <a:r>
              <a:rPr lang="ar-SA" sz="4800" b="1" u="sng" dirty="0" smtClean="0">
                <a:solidFill>
                  <a:srgbClr val="C00000"/>
                </a:solidFill>
              </a:rPr>
              <a:t>َ</a:t>
            </a:r>
            <a:r>
              <a:rPr lang="ar-EG" sz="4800" b="1" u="sng" dirty="0" smtClean="0">
                <a:solidFill>
                  <a:srgbClr val="C00000"/>
                </a:solidFill>
              </a:rPr>
              <a:t>اس</a:t>
            </a:r>
            <a:r>
              <a:rPr lang="ar-SA" sz="4800" b="1" u="sng" dirty="0" smtClean="0">
                <a:solidFill>
                  <a:srgbClr val="C00000"/>
                </a:solidFill>
              </a:rPr>
              <a:t>ِ</a:t>
            </a:r>
            <a:r>
              <a:rPr lang="ar-EG" sz="4800" b="1" u="sng" dirty="0" err="1" smtClean="0">
                <a:solidFill>
                  <a:srgbClr val="C00000"/>
                </a:solidFill>
              </a:rPr>
              <a:t>يَّةُ</a:t>
            </a:r>
            <a:r>
              <a:rPr lang="ar-EG" sz="4800" b="1" u="sng" dirty="0" smtClean="0">
                <a:solidFill>
                  <a:srgbClr val="C00000"/>
                </a:solidFill>
              </a:rPr>
              <a:t> » للرُّومانتيكيِّينَ ، وما موقِفُها من الشِّعرِ ؟</a:t>
            </a:r>
            <a:r>
              <a:rPr lang="ar-EG" sz="4800" b="1" u="sng" dirty="0" smtClean="0"/>
              <a:t> </a:t>
            </a:r>
          </a:p>
          <a:p>
            <a:pPr eaLnBrk="1" hangingPunct="1">
              <a:buFont typeface="Arial" charset="0"/>
              <a:buNone/>
              <a:defRPr/>
            </a:pPr>
            <a:r>
              <a:rPr lang="ar-EG" sz="5400" b="1" dirty="0" smtClean="0"/>
              <a:t>ج – لقــــد ر</a:t>
            </a:r>
            <a:r>
              <a:rPr lang="ar-SA" sz="5400" b="1" dirty="0" smtClean="0"/>
              <a:t>َ</a:t>
            </a:r>
            <a:r>
              <a:rPr lang="ar-EG" sz="5400" b="1" dirty="0" err="1" smtClean="0"/>
              <a:t>دَّتِ</a:t>
            </a:r>
            <a:r>
              <a:rPr lang="ar-EG" sz="5400" b="1" dirty="0" smtClean="0"/>
              <a:t> </a:t>
            </a:r>
            <a:r>
              <a:rPr lang="ar-EG" sz="5400" b="1" dirty="0" smtClean="0">
                <a:solidFill>
                  <a:schemeClr val="accent2">
                    <a:lumMod val="50000"/>
                  </a:schemeClr>
                </a:solidFill>
              </a:rPr>
              <a:t>« المدرسةُ </a:t>
            </a:r>
            <a:r>
              <a:rPr lang="ar-EG" sz="5400" b="1" dirty="0" err="1" smtClean="0">
                <a:solidFill>
                  <a:schemeClr val="accent2">
                    <a:lumMod val="50000"/>
                  </a:schemeClr>
                </a:solidFill>
              </a:rPr>
              <a:t>البرناسيَّةُ</a:t>
            </a:r>
            <a:r>
              <a:rPr lang="ar-EG" sz="5400" b="1" dirty="0" smtClean="0">
                <a:solidFill>
                  <a:schemeClr val="accent2">
                    <a:lumMod val="50000"/>
                  </a:schemeClr>
                </a:solidFill>
              </a:rPr>
              <a:t> » </a:t>
            </a:r>
            <a:r>
              <a:rPr lang="ar-EG" sz="5400" b="1" dirty="0" smtClean="0"/>
              <a:t>، وبخاصَّةٍ </a:t>
            </a:r>
            <a:r>
              <a:rPr lang="ar-EG" sz="5400" b="1" dirty="0" smtClean="0">
                <a:solidFill>
                  <a:schemeClr val="accent2">
                    <a:lumMod val="50000"/>
                  </a:schemeClr>
                </a:solidFill>
              </a:rPr>
              <a:t>« </a:t>
            </a:r>
            <a:r>
              <a:rPr lang="ar-EG" sz="5400" b="1" dirty="0" err="1" smtClean="0">
                <a:solidFill>
                  <a:schemeClr val="accent2">
                    <a:lumMod val="50000"/>
                  </a:schemeClr>
                </a:solidFill>
              </a:rPr>
              <a:t>البرناســــــيَّةُ</a:t>
            </a:r>
            <a:r>
              <a:rPr lang="ar-EG" sz="5400" b="1" dirty="0" smtClean="0">
                <a:solidFill>
                  <a:schemeClr val="accent2">
                    <a:lumMod val="50000"/>
                  </a:schemeClr>
                </a:solidFill>
              </a:rPr>
              <a:t> الواقعيَّةُ » </a:t>
            </a:r>
            <a:r>
              <a:rPr lang="ar-EG" sz="5400" b="1" dirty="0" smtClean="0"/>
              <a:t>إلى </a:t>
            </a:r>
            <a:r>
              <a:rPr lang="ar-EG" sz="5400" b="1" dirty="0" err="1" smtClean="0"/>
              <a:t>الرُّوماتيكيِّينَ</a:t>
            </a:r>
            <a:r>
              <a:rPr lang="ar-EG" sz="5400" b="1" dirty="0" smtClean="0"/>
              <a:t> ر</a:t>
            </a:r>
            <a:r>
              <a:rPr lang="ar-SA" sz="5400" b="1" dirty="0" smtClean="0"/>
              <a:t>ُ</a:t>
            </a:r>
            <a:r>
              <a:rPr lang="ar-EG" sz="5400" b="1" dirty="0" err="1" smtClean="0"/>
              <a:t>وحَ</a:t>
            </a:r>
            <a:r>
              <a:rPr lang="ar-EG" sz="5400" b="1" dirty="0" smtClean="0"/>
              <a:t> الاعتدالِ بعدَ أن غالـت </a:t>
            </a:r>
            <a:r>
              <a:rPr lang="ar-EG" sz="4800" b="1" dirty="0" smtClean="0"/>
              <a:t>الرُّومانسيَّةُ في منهجِهَا الأدبيِّ غلُوًّا </a:t>
            </a:r>
            <a:r>
              <a:rPr lang="ar-EG" sz="4800" b="1" dirty="0" err="1" smtClean="0"/>
              <a:t>شديدًا .</a:t>
            </a:r>
            <a:r>
              <a:rPr lang="ar-EG" sz="4800" b="1" dirty="0" smtClean="0"/>
              <a:t> </a:t>
            </a:r>
            <a:endParaRPr lang="en-US" sz="4800" b="1" dirty="0" smtClean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6" name="Slide Number Placeholder 3"/>
          <p:cNvSpPr>
            <a:spLocks noGrp="1"/>
          </p:cNvSpPr>
          <p:nvPr>
            <p:ph type="sldNum" sz="quarter" idx="10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3417EFBD-1457-4053-B02C-3B0DD4F36781}" type="slidenum">
              <a:rPr lang="en-US" smtClean="0"/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121</a:t>
            </a:fld>
            <a:endParaRPr lang="en-US" smtClean="0"/>
          </a:p>
        </p:txBody>
      </p:sp>
      <p:sp>
        <p:nvSpPr>
          <p:cNvPr id="13314" name="Title 1"/>
          <p:cNvSpPr>
            <a:spLocks noGrp="1"/>
          </p:cNvSpPr>
          <p:nvPr>
            <p:ph type="title" idx="4294967295"/>
          </p:nvPr>
        </p:nvSpPr>
        <p:spPr>
          <a:xfrm>
            <a:off x="0" y="0"/>
            <a:ext cx="9410700" cy="1371600"/>
          </a:xfrm>
        </p:spPr>
        <p:txBody>
          <a:bodyPr/>
          <a:lstStyle/>
          <a:p>
            <a:pPr eaLnBrk="1" hangingPunct="1">
              <a:defRPr/>
            </a:pPr>
            <a:r>
              <a:rPr lang="ar-EG" sz="5400" b="1" dirty="0" smtClean="0">
                <a:solidFill>
                  <a:schemeClr val="tx2">
                    <a:lumMod val="75000"/>
                  </a:schemeClr>
                </a:solidFill>
              </a:rPr>
              <a:t>ا</a:t>
            </a:r>
            <a:r>
              <a:rPr lang="ar-SA" sz="5400" b="1" dirty="0" smtClean="0">
                <a:solidFill>
                  <a:schemeClr val="tx2">
                    <a:lumMod val="75000"/>
                  </a:schemeClr>
                </a:solidFill>
              </a:rPr>
              <a:t>ِ</a:t>
            </a:r>
            <a:r>
              <a:rPr lang="ar-EG" sz="5400" b="1" dirty="0" smtClean="0">
                <a:solidFill>
                  <a:schemeClr val="tx2">
                    <a:lumMod val="75000"/>
                  </a:schemeClr>
                </a:solidFill>
              </a:rPr>
              <a:t>ت</a:t>
            </a:r>
            <a:r>
              <a:rPr lang="ar-SA" sz="5400" b="1" dirty="0" smtClean="0">
                <a:solidFill>
                  <a:schemeClr val="tx2">
                    <a:lumMod val="75000"/>
                  </a:schemeClr>
                </a:solidFill>
              </a:rPr>
              <a:t>ِّ</a:t>
            </a:r>
            <a:r>
              <a:rPr lang="ar-EG" sz="5400" b="1" dirty="0" smtClean="0">
                <a:solidFill>
                  <a:schemeClr val="tx2">
                    <a:lumMod val="75000"/>
                  </a:schemeClr>
                </a:solidFill>
              </a:rPr>
              <a:t>خ</a:t>
            </a:r>
            <a:r>
              <a:rPr lang="ar-SA" sz="5400" b="1" dirty="0" smtClean="0">
                <a:solidFill>
                  <a:schemeClr val="tx2">
                    <a:lumMod val="75000"/>
                  </a:schemeClr>
                </a:solidFill>
              </a:rPr>
              <a:t>َ</a:t>
            </a:r>
            <a:r>
              <a:rPr lang="ar-EG" sz="5400" b="1" dirty="0" smtClean="0">
                <a:solidFill>
                  <a:schemeClr val="tx2">
                    <a:lumMod val="75000"/>
                  </a:schemeClr>
                </a:solidFill>
              </a:rPr>
              <a:t>اذ</a:t>
            </a:r>
            <a:r>
              <a:rPr lang="ar-SA" sz="5400" b="1" dirty="0" smtClean="0">
                <a:solidFill>
                  <a:schemeClr val="tx2">
                    <a:lumMod val="75000"/>
                  </a:schemeClr>
                </a:solidFill>
              </a:rPr>
              <a:t>ُ</a:t>
            </a:r>
            <a:r>
              <a:rPr lang="ar-EG" sz="5400" b="1" dirty="0" smtClean="0">
                <a:solidFill>
                  <a:schemeClr val="tx2">
                    <a:lumMod val="75000"/>
                  </a:schemeClr>
                </a:solidFill>
              </a:rPr>
              <a:t> « الب</a:t>
            </a:r>
            <a:r>
              <a:rPr lang="ar-SA" sz="5400" b="1" dirty="0" smtClean="0">
                <a:solidFill>
                  <a:schemeClr val="tx2">
                    <a:lumMod val="75000"/>
                  </a:schemeClr>
                </a:solidFill>
              </a:rPr>
              <a:t>َ</a:t>
            </a:r>
            <a:r>
              <a:rPr lang="ar-EG" sz="5400" b="1" dirty="0" smtClean="0">
                <a:solidFill>
                  <a:schemeClr val="tx2">
                    <a:lumMod val="75000"/>
                  </a:schemeClr>
                </a:solidFill>
              </a:rPr>
              <a:t>ر</a:t>
            </a:r>
            <a:r>
              <a:rPr lang="ar-SA" sz="5400" b="1" dirty="0" smtClean="0">
                <a:solidFill>
                  <a:schemeClr val="tx2">
                    <a:lumMod val="75000"/>
                  </a:schemeClr>
                </a:solidFill>
              </a:rPr>
              <a:t>ْ</a:t>
            </a:r>
            <a:r>
              <a:rPr lang="ar-EG" sz="5400" b="1" dirty="0" smtClean="0">
                <a:solidFill>
                  <a:schemeClr val="tx2">
                    <a:lumMod val="75000"/>
                  </a:schemeClr>
                </a:solidFill>
              </a:rPr>
              <a:t>ن</a:t>
            </a:r>
            <a:r>
              <a:rPr lang="ar-SA" sz="5400" b="1" dirty="0" smtClean="0">
                <a:solidFill>
                  <a:schemeClr val="tx2">
                    <a:lumMod val="75000"/>
                  </a:schemeClr>
                </a:solidFill>
              </a:rPr>
              <a:t>َ</a:t>
            </a:r>
            <a:r>
              <a:rPr lang="ar-EG" sz="5400" b="1" dirty="0" smtClean="0">
                <a:solidFill>
                  <a:schemeClr val="tx2">
                    <a:lumMod val="75000"/>
                  </a:schemeClr>
                </a:solidFill>
              </a:rPr>
              <a:t>اس</a:t>
            </a:r>
            <a:r>
              <a:rPr lang="ar-SA" sz="5400" b="1" dirty="0" smtClean="0">
                <a:solidFill>
                  <a:schemeClr val="tx2">
                    <a:lumMod val="75000"/>
                  </a:schemeClr>
                </a:solidFill>
              </a:rPr>
              <a:t>ِ</a:t>
            </a:r>
            <a:r>
              <a:rPr lang="ar-EG" sz="5400" b="1" dirty="0" err="1" smtClean="0">
                <a:solidFill>
                  <a:schemeClr val="tx2">
                    <a:lumMod val="75000"/>
                  </a:schemeClr>
                </a:solidFill>
              </a:rPr>
              <a:t>يَّةِ</a:t>
            </a:r>
            <a:r>
              <a:rPr lang="ar-EG" sz="5400" b="1" dirty="0" smtClean="0">
                <a:solidFill>
                  <a:schemeClr val="tx2">
                    <a:lumMod val="75000"/>
                  </a:schemeClr>
                </a:solidFill>
              </a:rPr>
              <a:t> » الشِّعرَ ت</a:t>
            </a:r>
            <a:r>
              <a:rPr lang="ar-SA" sz="5400" b="1" dirty="0" smtClean="0">
                <a:solidFill>
                  <a:schemeClr val="tx2">
                    <a:lumMod val="75000"/>
                  </a:schemeClr>
                </a:solidFill>
              </a:rPr>
              <a:t>َ</a:t>
            </a:r>
            <a:r>
              <a:rPr lang="ar-EG" sz="5400" b="1" dirty="0" smtClean="0">
                <a:solidFill>
                  <a:schemeClr val="tx2">
                    <a:lumMod val="75000"/>
                  </a:schemeClr>
                </a:solidFill>
              </a:rPr>
              <a:t>م</a:t>
            </a:r>
            <a:r>
              <a:rPr lang="ar-SA" sz="5400" b="1" dirty="0" smtClean="0">
                <a:solidFill>
                  <a:schemeClr val="tx2">
                    <a:lumMod val="75000"/>
                  </a:schemeClr>
                </a:solidFill>
              </a:rPr>
              <a:t>ْ</a:t>
            </a:r>
            <a:r>
              <a:rPr lang="ar-EG" sz="5400" b="1" dirty="0" smtClean="0">
                <a:solidFill>
                  <a:schemeClr val="tx2">
                    <a:lumMod val="75000"/>
                  </a:schemeClr>
                </a:solidFill>
              </a:rPr>
              <a:t>ر</a:t>
            </a:r>
            <a:r>
              <a:rPr lang="ar-SA" sz="5400" b="1" dirty="0" smtClean="0">
                <a:solidFill>
                  <a:schemeClr val="tx2">
                    <a:lumMod val="75000"/>
                  </a:schemeClr>
                </a:solidFill>
              </a:rPr>
              <a:t>ِ</a:t>
            </a:r>
            <a:r>
              <a:rPr lang="ar-EG" sz="5400" b="1" dirty="0" err="1" smtClean="0">
                <a:solidFill>
                  <a:schemeClr val="tx2">
                    <a:lumMod val="75000"/>
                  </a:schemeClr>
                </a:solidFill>
              </a:rPr>
              <a:t>ينًا</a:t>
            </a:r>
            <a:r>
              <a:rPr lang="ar-EG" sz="5400" b="1" dirty="0" smtClean="0">
                <a:solidFill>
                  <a:schemeClr val="tx2">
                    <a:lumMod val="75000"/>
                  </a:schemeClr>
                </a:solidFill>
              </a:rPr>
              <a:t> لفظيًّا </a:t>
            </a:r>
            <a:endParaRPr lang="en-US" sz="5400" b="1" dirty="0" smtClean="0">
              <a:solidFill>
                <a:schemeClr val="tx2">
                  <a:lumMod val="75000"/>
                </a:schemeClr>
              </a:solidFill>
            </a:endParaRPr>
          </a:p>
        </p:txBody>
      </p:sp>
      <p:sp>
        <p:nvSpPr>
          <p:cNvPr id="13315" name="Content Placeholder 2"/>
          <p:cNvSpPr>
            <a:spLocks noGrp="1"/>
          </p:cNvSpPr>
          <p:nvPr>
            <p:ph idx="4294967295"/>
          </p:nvPr>
        </p:nvSpPr>
        <p:spPr>
          <a:xfrm>
            <a:off x="0" y="1371600"/>
            <a:ext cx="9448800" cy="4953000"/>
          </a:xfrm>
        </p:spPr>
        <p:txBody>
          <a:bodyPr/>
          <a:lstStyle/>
          <a:p>
            <a:pPr marL="609600" indent="-609600" eaLnBrk="1" fontAlgn="auto" hangingPunct="1"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None/>
              <a:defRPr/>
            </a:pPr>
            <a:r>
              <a:rPr lang="ar-EG" sz="4400" b="1" u="sng" dirty="0" smtClean="0">
                <a:solidFill>
                  <a:srgbClr val="C00000"/>
                </a:solidFill>
              </a:rPr>
              <a:t>س – ك</a:t>
            </a:r>
            <a:r>
              <a:rPr lang="ar-SA" sz="4400" b="1" u="sng" dirty="0" smtClean="0">
                <a:solidFill>
                  <a:srgbClr val="C00000"/>
                </a:solidFill>
              </a:rPr>
              <a:t>َ</a:t>
            </a:r>
            <a:r>
              <a:rPr lang="ar-EG" sz="4400" b="1" u="sng" dirty="0" smtClean="0">
                <a:solidFill>
                  <a:srgbClr val="C00000"/>
                </a:solidFill>
              </a:rPr>
              <a:t>ي</a:t>
            </a:r>
            <a:r>
              <a:rPr lang="ar-SA" sz="4400" b="1" u="sng" dirty="0" smtClean="0">
                <a:solidFill>
                  <a:srgbClr val="C00000"/>
                </a:solidFill>
              </a:rPr>
              <a:t>ْ</a:t>
            </a:r>
            <a:r>
              <a:rPr lang="ar-EG" sz="4400" b="1" u="sng" dirty="0" smtClean="0">
                <a:solidFill>
                  <a:srgbClr val="C00000"/>
                </a:solidFill>
              </a:rPr>
              <a:t>ف</a:t>
            </a:r>
            <a:r>
              <a:rPr lang="ar-SA" sz="4400" b="1" u="sng" dirty="0" smtClean="0">
                <a:solidFill>
                  <a:srgbClr val="C00000"/>
                </a:solidFill>
              </a:rPr>
              <a:t>َ</a:t>
            </a:r>
            <a:r>
              <a:rPr lang="ar-EG" sz="4400" b="1" u="sng" dirty="0" smtClean="0">
                <a:solidFill>
                  <a:srgbClr val="C00000"/>
                </a:solidFill>
              </a:rPr>
              <a:t> ك</a:t>
            </a:r>
            <a:r>
              <a:rPr lang="ar-SA" sz="4400" b="1" u="sng" dirty="0" smtClean="0">
                <a:solidFill>
                  <a:srgbClr val="C00000"/>
                </a:solidFill>
              </a:rPr>
              <a:t>َ</a:t>
            </a:r>
            <a:r>
              <a:rPr lang="ar-EG" sz="4400" b="1" u="sng" dirty="0" smtClean="0">
                <a:solidFill>
                  <a:srgbClr val="C00000"/>
                </a:solidFill>
              </a:rPr>
              <a:t>ان</a:t>
            </a:r>
            <a:r>
              <a:rPr lang="ar-SA" sz="4400" b="1" u="sng" dirty="0" smtClean="0">
                <a:solidFill>
                  <a:srgbClr val="C00000"/>
                </a:solidFill>
              </a:rPr>
              <a:t>َ</a:t>
            </a:r>
            <a:r>
              <a:rPr lang="ar-EG" sz="4400" b="1" u="sng" dirty="0" smtClean="0">
                <a:solidFill>
                  <a:srgbClr val="C00000"/>
                </a:solidFill>
              </a:rPr>
              <a:t>ت</a:t>
            </a:r>
            <a:r>
              <a:rPr lang="ar-SA" sz="4400" b="1" u="sng" dirty="0" smtClean="0">
                <a:solidFill>
                  <a:srgbClr val="C00000"/>
                </a:solidFill>
              </a:rPr>
              <a:t>ْ</a:t>
            </a:r>
            <a:r>
              <a:rPr lang="ar-EG" sz="4400" b="1" u="sng" dirty="0" smtClean="0">
                <a:solidFill>
                  <a:srgbClr val="C00000"/>
                </a:solidFill>
              </a:rPr>
              <a:t> نظرة</a:t>
            </a:r>
            <a:r>
              <a:rPr lang="ar-SA" sz="4400" b="1" u="sng" dirty="0" smtClean="0">
                <a:solidFill>
                  <a:srgbClr val="C00000"/>
                </a:solidFill>
              </a:rPr>
              <a:t>ُ</a:t>
            </a:r>
            <a:r>
              <a:rPr lang="ar-EG" sz="4400" b="1" u="sng" dirty="0" smtClean="0">
                <a:solidFill>
                  <a:srgbClr val="C00000"/>
                </a:solidFill>
              </a:rPr>
              <a:t> « المدرسة</a:t>
            </a:r>
            <a:r>
              <a:rPr lang="ar-SA" sz="4400" b="1" u="sng" dirty="0" smtClean="0">
                <a:solidFill>
                  <a:srgbClr val="C00000"/>
                </a:solidFill>
              </a:rPr>
              <a:t>ِ</a:t>
            </a:r>
            <a:r>
              <a:rPr lang="ar-EG" sz="4400" b="1" u="sng" dirty="0" smtClean="0">
                <a:solidFill>
                  <a:srgbClr val="C00000"/>
                </a:solidFill>
              </a:rPr>
              <a:t> </a:t>
            </a:r>
            <a:r>
              <a:rPr lang="ar-EG" sz="4400" b="1" u="sng" dirty="0" err="1" smtClean="0">
                <a:solidFill>
                  <a:srgbClr val="C00000"/>
                </a:solidFill>
              </a:rPr>
              <a:t>البرناسيَّةِ</a:t>
            </a:r>
            <a:r>
              <a:rPr lang="ar-EG" sz="4400" b="1" u="sng" dirty="0" smtClean="0">
                <a:solidFill>
                  <a:srgbClr val="C00000"/>
                </a:solidFill>
              </a:rPr>
              <a:t> » إلى الشِّعرِ ، وما طبيعةُ م</a:t>
            </a:r>
            <a:r>
              <a:rPr lang="ar-SA" sz="4400" b="1" u="sng" dirty="0" smtClean="0">
                <a:solidFill>
                  <a:srgbClr val="C00000"/>
                </a:solidFill>
              </a:rPr>
              <a:t>َ</a:t>
            </a:r>
            <a:r>
              <a:rPr lang="ar-EG" sz="4400" b="1" u="sng" dirty="0" smtClean="0">
                <a:solidFill>
                  <a:srgbClr val="C00000"/>
                </a:solidFill>
              </a:rPr>
              <a:t>ذ</a:t>
            </a:r>
            <a:r>
              <a:rPr lang="ar-SA" sz="4400" b="1" u="sng" dirty="0" smtClean="0">
                <a:solidFill>
                  <a:srgbClr val="C00000"/>
                </a:solidFill>
              </a:rPr>
              <a:t>ْ</a:t>
            </a:r>
            <a:r>
              <a:rPr lang="ar-EG" sz="4400" b="1" u="sng" dirty="0" smtClean="0">
                <a:solidFill>
                  <a:srgbClr val="C00000"/>
                </a:solidFill>
              </a:rPr>
              <a:t>ه</a:t>
            </a:r>
            <a:r>
              <a:rPr lang="ar-SA" sz="4400" b="1" u="sng" dirty="0" smtClean="0">
                <a:solidFill>
                  <a:srgbClr val="C00000"/>
                </a:solidFill>
              </a:rPr>
              <a:t>َ</a:t>
            </a:r>
            <a:r>
              <a:rPr lang="ar-EG" sz="4400" b="1" u="sng" dirty="0" smtClean="0">
                <a:solidFill>
                  <a:srgbClr val="C00000"/>
                </a:solidFill>
              </a:rPr>
              <a:t>ب</a:t>
            </a:r>
            <a:r>
              <a:rPr lang="ar-SA" sz="4400" b="1" u="sng" dirty="0" smtClean="0">
                <a:solidFill>
                  <a:srgbClr val="C00000"/>
                </a:solidFill>
              </a:rPr>
              <a:t>ِ</a:t>
            </a:r>
            <a:r>
              <a:rPr lang="ar-EG" sz="4400" b="1" u="sng" dirty="0" smtClean="0">
                <a:solidFill>
                  <a:srgbClr val="C00000"/>
                </a:solidFill>
              </a:rPr>
              <a:t>ه</a:t>
            </a:r>
            <a:r>
              <a:rPr lang="ar-SA" sz="4400" b="1" u="sng" dirty="0" smtClean="0">
                <a:solidFill>
                  <a:srgbClr val="C00000"/>
                </a:solidFill>
              </a:rPr>
              <a:t>َ</a:t>
            </a:r>
            <a:r>
              <a:rPr lang="ar-EG" sz="4400" b="1" u="sng" dirty="0" smtClean="0">
                <a:solidFill>
                  <a:srgbClr val="C00000"/>
                </a:solidFill>
              </a:rPr>
              <a:t>ا ؟ </a:t>
            </a:r>
          </a:p>
          <a:p>
            <a:pPr marL="609600" indent="-609600" eaLnBrk="1" fontAlgn="auto" hangingPunct="1"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None/>
              <a:defRPr/>
            </a:pPr>
            <a:r>
              <a:rPr lang="ar-EG" sz="4800" b="1" dirty="0" smtClean="0"/>
              <a:t>ج – لقدِ اِتَّخ</a:t>
            </a:r>
            <a:r>
              <a:rPr lang="ar-SA" sz="4800" b="1" dirty="0" smtClean="0"/>
              <a:t>َ</a:t>
            </a:r>
            <a:r>
              <a:rPr lang="ar-EG" sz="4800" b="1" dirty="0" smtClean="0"/>
              <a:t>ــــــذ</a:t>
            </a:r>
            <a:r>
              <a:rPr lang="ar-SA" sz="4800" b="1" dirty="0" smtClean="0"/>
              <a:t>َ</a:t>
            </a:r>
            <a:r>
              <a:rPr lang="ar-EG" sz="4800" b="1" dirty="0" smtClean="0"/>
              <a:t>ت</a:t>
            </a:r>
            <a:r>
              <a:rPr lang="ar-SA" sz="4800" b="1" dirty="0" smtClean="0"/>
              <a:t>ِ</a:t>
            </a:r>
            <a:r>
              <a:rPr lang="ar-EG" sz="4800" b="1" dirty="0" smtClean="0"/>
              <a:t> </a:t>
            </a:r>
            <a:r>
              <a:rPr lang="ar-EG" sz="4800" b="1" dirty="0" smtClean="0">
                <a:solidFill>
                  <a:schemeClr val="accent2">
                    <a:lumMod val="50000"/>
                  </a:schemeClr>
                </a:solidFill>
              </a:rPr>
              <a:t>« المدرسةُ </a:t>
            </a:r>
            <a:r>
              <a:rPr lang="ar-EG" sz="4800" b="1" dirty="0" err="1" smtClean="0">
                <a:solidFill>
                  <a:schemeClr val="accent2">
                    <a:lumMod val="50000"/>
                  </a:schemeClr>
                </a:solidFill>
              </a:rPr>
              <a:t>البرناسيَّةُ</a:t>
            </a:r>
            <a:r>
              <a:rPr lang="ar-EG" sz="4800" b="1" dirty="0" smtClean="0">
                <a:solidFill>
                  <a:schemeClr val="accent2">
                    <a:lumMod val="50000"/>
                  </a:schemeClr>
                </a:solidFill>
              </a:rPr>
              <a:t> » </a:t>
            </a:r>
            <a:r>
              <a:rPr lang="ar-EG" sz="4800" b="1" dirty="0" smtClean="0"/>
              <a:t>من الشِّعرِ تمرينًا لفظيًّا ي</a:t>
            </a:r>
            <a:r>
              <a:rPr lang="ar-SA" sz="4800" b="1" dirty="0" smtClean="0"/>
              <a:t>َ</a:t>
            </a:r>
            <a:r>
              <a:rPr lang="ar-EG" sz="4800" b="1" dirty="0" smtClean="0"/>
              <a:t>خ</a:t>
            </a:r>
            <a:r>
              <a:rPr lang="ar-SA" sz="4800" b="1" dirty="0" smtClean="0"/>
              <a:t>ْ</a:t>
            </a:r>
            <a:r>
              <a:rPr lang="ar-EG" sz="4800" b="1" dirty="0" smtClean="0"/>
              <a:t>ض</a:t>
            </a:r>
            <a:r>
              <a:rPr lang="ar-SA" sz="4800" b="1" dirty="0" smtClean="0"/>
              <a:t>َ</a:t>
            </a:r>
            <a:r>
              <a:rPr lang="ar-EG" sz="4800" b="1" dirty="0" smtClean="0"/>
              <a:t>ــــــعُ خضوعًا أعمى لقواعدِ الوزنِ والقافيةِ والتَّقـــيُّدِ في الأسلوبِ ، أمَّا عن م</a:t>
            </a:r>
            <a:r>
              <a:rPr lang="ar-SA" sz="4800" b="1" dirty="0" smtClean="0"/>
              <a:t>َ</a:t>
            </a:r>
            <a:r>
              <a:rPr lang="ar-EG" sz="4800" b="1" dirty="0" smtClean="0"/>
              <a:t>ذ</a:t>
            </a:r>
            <a:r>
              <a:rPr lang="ar-SA" sz="4800" b="1" dirty="0" smtClean="0"/>
              <a:t>ْ</a:t>
            </a:r>
            <a:r>
              <a:rPr lang="ar-EG" sz="4800" b="1" dirty="0" smtClean="0"/>
              <a:t>ه</a:t>
            </a:r>
            <a:r>
              <a:rPr lang="ar-SA" sz="4800" b="1" dirty="0" smtClean="0"/>
              <a:t>َ</a:t>
            </a:r>
            <a:r>
              <a:rPr lang="ar-EG" sz="4800" b="1" dirty="0" smtClean="0"/>
              <a:t>ب</a:t>
            </a:r>
            <a:r>
              <a:rPr lang="ar-SA" sz="4800" b="1" dirty="0" smtClean="0"/>
              <a:t>ِ</a:t>
            </a:r>
            <a:r>
              <a:rPr lang="ar-EG" sz="4800" b="1" dirty="0" smtClean="0"/>
              <a:t>ه</a:t>
            </a:r>
            <a:r>
              <a:rPr lang="ar-SA" sz="4800" b="1" dirty="0" smtClean="0"/>
              <a:t>َ</a:t>
            </a:r>
            <a:r>
              <a:rPr lang="ar-EG" sz="4800" b="1" dirty="0" smtClean="0"/>
              <a:t>ا فكانَ ينطــــوي على الجمالِ للجمالِ . </a:t>
            </a:r>
            <a:endParaRPr lang="en-US" sz="4800" b="1" dirty="0" smtClean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40" name="Slide Number Placeholder 3"/>
          <p:cNvSpPr>
            <a:spLocks noGrp="1"/>
          </p:cNvSpPr>
          <p:nvPr>
            <p:ph type="sldNum" sz="quarter" idx="10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89401C8F-EDAA-48C0-ADFE-535601DC9952}" type="slidenum">
              <a:rPr lang="en-US" smtClean="0"/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122</a:t>
            </a:fld>
            <a:endParaRPr lang="en-US" smtClean="0"/>
          </a:p>
        </p:txBody>
      </p:sp>
      <p:sp>
        <p:nvSpPr>
          <p:cNvPr id="14338" name="Title 1"/>
          <p:cNvSpPr>
            <a:spLocks noGrp="1"/>
          </p:cNvSpPr>
          <p:nvPr>
            <p:ph type="title" idx="4294967295"/>
          </p:nvPr>
        </p:nvSpPr>
        <p:spPr>
          <a:xfrm>
            <a:off x="0" y="0"/>
            <a:ext cx="9448800" cy="1371600"/>
          </a:xfrm>
        </p:spPr>
        <p:txBody>
          <a:bodyPr/>
          <a:lstStyle/>
          <a:p>
            <a:pPr marL="274320" indent="-274320" eaLnBrk="1" fontAlgn="auto" hangingPunct="1">
              <a:lnSpc>
                <a:spcPct val="90000"/>
              </a:lnSpc>
              <a:spcAft>
                <a:spcPts val="0"/>
              </a:spcAft>
              <a:defRPr/>
            </a:pPr>
            <a:endParaRPr lang="ar-SA" b="1" dirty="0" smtClean="0">
              <a:solidFill>
                <a:schemeClr val="tx2">
                  <a:lumMod val="75000"/>
                </a:schemeClr>
              </a:solidFill>
              <a:effectLst>
                <a:outerShdw blurRad="50000" dist="30000" dir="5400000" algn="tl" rotWithShape="0">
                  <a:srgbClr val="000000">
                    <a:alpha val="30000"/>
                  </a:srgbClr>
                </a:outerShdw>
              </a:effectLst>
            </a:endParaRPr>
          </a:p>
        </p:txBody>
      </p:sp>
      <p:sp>
        <p:nvSpPr>
          <p:cNvPr id="14339" name="Content Placeholder 2"/>
          <p:cNvSpPr>
            <a:spLocks noGrp="1"/>
          </p:cNvSpPr>
          <p:nvPr>
            <p:ph idx="4294967295"/>
          </p:nvPr>
        </p:nvSpPr>
        <p:spPr>
          <a:xfrm>
            <a:off x="0" y="1371600"/>
            <a:ext cx="9448800" cy="5486400"/>
          </a:xfrm>
        </p:spPr>
        <p:txBody>
          <a:bodyPr/>
          <a:lstStyle/>
          <a:p>
            <a:pPr eaLnBrk="1" hangingPunct="1">
              <a:buFont typeface="Arial" charset="0"/>
              <a:buNone/>
              <a:defRPr/>
            </a:pPr>
            <a:endParaRPr lang="ar-EG" sz="4800" b="1" dirty="0" smtClean="0">
              <a:solidFill>
                <a:schemeClr val="accent5">
                  <a:lumMod val="50000"/>
                </a:schemeClr>
              </a:solidFill>
            </a:endParaRPr>
          </a:p>
          <a:p>
            <a:pPr eaLnBrk="1" hangingPunct="1">
              <a:buFont typeface="Arial" charset="0"/>
              <a:buNone/>
              <a:defRPr/>
            </a:pPr>
            <a:r>
              <a:rPr lang="ar-EG" sz="4800" b="1" u="sng" dirty="0" smtClean="0">
                <a:solidFill>
                  <a:srgbClr val="C00000"/>
                </a:solidFill>
              </a:rPr>
              <a:t>س – اِس</a:t>
            </a:r>
            <a:r>
              <a:rPr lang="ar-SA" sz="4800" b="1" u="sng" dirty="0" smtClean="0">
                <a:solidFill>
                  <a:srgbClr val="C00000"/>
                </a:solidFill>
              </a:rPr>
              <a:t>ْ</a:t>
            </a:r>
            <a:r>
              <a:rPr lang="ar-EG" sz="4800" b="1" u="sng" dirty="0" smtClean="0">
                <a:solidFill>
                  <a:srgbClr val="C00000"/>
                </a:solidFill>
              </a:rPr>
              <a:t>ت</a:t>
            </a:r>
            <a:r>
              <a:rPr lang="ar-SA" sz="4800" b="1" u="sng" dirty="0" smtClean="0">
                <a:solidFill>
                  <a:srgbClr val="C00000"/>
                </a:solidFill>
              </a:rPr>
              <a:t>َ</a:t>
            </a:r>
            <a:r>
              <a:rPr lang="ar-EG" sz="4800" b="1" u="sng" dirty="0" smtClean="0">
                <a:solidFill>
                  <a:srgbClr val="C00000"/>
                </a:solidFill>
              </a:rPr>
              <a:t>ع</a:t>
            </a:r>
            <a:r>
              <a:rPr lang="ar-SA" sz="4800" b="1" u="sng" dirty="0" smtClean="0">
                <a:solidFill>
                  <a:srgbClr val="C00000"/>
                </a:solidFill>
              </a:rPr>
              <a:t>ْ</a:t>
            </a:r>
            <a:r>
              <a:rPr lang="ar-EG" sz="4800" b="1" u="sng" dirty="0" smtClean="0">
                <a:solidFill>
                  <a:srgbClr val="C00000"/>
                </a:solidFill>
              </a:rPr>
              <a:t>ر</a:t>
            </a:r>
            <a:r>
              <a:rPr lang="ar-SA" sz="4800" b="1" u="sng" dirty="0" smtClean="0">
                <a:solidFill>
                  <a:srgbClr val="C00000"/>
                </a:solidFill>
              </a:rPr>
              <a:t>ِ</a:t>
            </a:r>
            <a:r>
              <a:rPr lang="ar-EG" sz="4800" b="1" u="sng" dirty="0" smtClean="0">
                <a:solidFill>
                  <a:srgbClr val="C00000"/>
                </a:solidFill>
              </a:rPr>
              <a:t>ضْ ( اِست</a:t>
            </a:r>
            <a:r>
              <a:rPr lang="ar-SA" sz="4800" b="1" u="sng" dirty="0" smtClean="0">
                <a:solidFill>
                  <a:srgbClr val="C00000"/>
                </a:solidFill>
              </a:rPr>
              <a:t>َ</a:t>
            </a:r>
            <a:r>
              <a:rPr lang="ar-EG" sz="4800" b="1" u="sng" dirty="0" smtClean="0">
                <a:solidFill>
                  <a:srgbClr val="C00000"/>
                </a:solidFill>
              </a:rPr>
              <a:t>ع</a:t>
            </a:r>
            <a:r>
              <a:rPr lang="ar-SA" sz="4800" b="1" u="sng" dirty="0" smtClean="0">
                <a:solidFill>
                  <a:srgbClr val="C00000"/>
                </a:solidFill>
              </a:rPr>
              <a:t>ْ</a:t>
            </a:r>
            <a:r>
              <a:rPr lang="ar-EG" sz="4800" b="1" u="sng" dirty="0" smtClean="0">
                <a:solidFill>
                  <a:srgbClr val="C00000"/>
                </a:solidFill>
              </a:rPr>
              <a:t>ر</a:t>
            </a:r>
            <a:r>
              <a:rPr lang="ar-SA" sz="4800" b="1" u="sng" dirty="0" smtClean="0">
                <a:solidFill>
                  <a:srgbClr val="C00000"/>
                </a:solidFill>
              </a:rPr>
              <a:t>ِ</a:t>
            </a:r>
            <a:r>
              <a:rPr lang="ar-EG" sz="4800" b="1" u="sng" dirty="0" smtClean="0">
                <a:solidFill>
                  <a:srgbClr val="C00000"/>
                </a:solidFill>
              </a:rPr>
              <a:t>ض</a:t>
            </a:r>
            <a:r>
              <a:rPr lang="ar-SA" sz="4800" b="1" u="sng" dirty="0" smtClean="0">
                <a:solidFill>
                  <a:srgbClr val="C00000"/>
                </a:solidFill>
              </a:rPr>
              <a:t>ِ</a:t>
            </a:r>
            <a:r>
              <a:rPr lang="ar-EG" sz="4800" b="1" u="sng" dirty="0" smtClean="0">
                <a:solidFill>
                  <a:srgbClr val="C00000"/>
                </a:solidFill>
              </a:rPr>
              <a:t>ي ) علاقةَ </a:t>
            </a:r>
            <a:r>
              <a:rPr lang="ar-EG" sz="4800" b="1" u="sng" dirty="0" err="1" smtClean="0">
                <a:solidFill>
                  <a:srgbClr val="C00000"/>
                </a:solidFill>
              </a:rPr>
              <a:t>البرناسيَّةِ</a:t>
            </a:r>
            <a:r>
              <a:rPr lang="ar-EG" sz="4800" b="1" u="sng" dirty="0" smtClean="0">
                <a:solidFill>
                  <a:srgbClr val="C00000"/>
                </a:solidFill>
              </a:rPr>
              <a:t> بالفلسفةِ الجماليَّة المثاليَّةِ ؟ </a:t>
            </a:r>
          </a:p>
          <a:p>
            <a:pPr eaLnBrk="1" hangingPunct="1">
              <a:buFont typeface="Arial" charset="0"/>
              <a:buNone/>
              <a:defRPr/>
            </a:pPr>
            <a:r>
              <a:rPr lang="ar-EG" sz="6000" b="1" dirty="0" smtClean="0"/>
              <a:t>ج – لقد ج</a:t>
            </a:r>
            <a:r>
              <a:rPr lang="ar-SA" sz="6000" b="1" dirty="0" smtClean="0"/>
              <a:t>َ</a:t>
            </a:r>
            <a:r>
              <a:rPr lang="ar-EG" sz="6000" b="1" dirty="0" smtClean="0"/>
              <a:t>ع</a:t>
            </a:r>
            <a:r>
              <a:rPr lang="ar-SA" sz="6000" b="1" dirty="0" smtClean="0"/>
              <a:t>َ</a:t>
            </a:r>
            <a:r>
              <a:rPr lang="ar-EG" sz="6000" b="1" dirty="0" smtClean="0"/>
              <a:t>ل</a:t>
            </a:r>
            <a:r>
              <a:rPr lang="ar-SA" sz="6000" b="1" dirty="0" smtClean="0"/>
              <a:t>َ</a:t>
            </a:r>
            <a:r>
              <a:rPr lang="ar-EG" sz="6000" b="1" dirty="0" smtClean="0"/>
              <a:t>تِ الفلسفةُ « الجمالــــيَّةُ المثاليَّةُ » </a:t>
            </a:r>
            <a:r>
              <a:rPr lang="ar-EG" sz="6000" b="1" dirty="0" err="1" smtClean="0"/>
              <a:t>البرناسِيِّينَ</a:t>
            </a:r>
            <a:r>
              <a:rPr lang="ar-EG" sz="6000" b="1" dirty="0" smtClean="0"/>
              <a:t> يَـرونَ اِستقلالَ الشِّعرِ </a:t>
            </a:r>
            <a:r>
              <a:rPr lang="ar-EG" sz="5400" b="1" dirty="0" smtClean="0"/>
              <a:t>عن كلِّ غايَةٍ اِجتماعيَّةٍ أو خُلُقيَّةٍ</a:t>
            </a:r>
            <a:r>
              <a:rPr lang="ar-EG" sz="4000" b="1" dirty="0" smtClean="0"/>
              <a:t> .</a:t>
            </a:r>
            <a:endParaRPr lang="en-US" sz="4000" b="1" dirty="0" smtClean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40" name="Slide Number Placeholder 3"/>
          <p:cNvSpPr>
            <a:spLocks noGrp="1"/>
          </p:cNvSpPr>
          <p:nvPr>
            <p:ph type="sldNum" sz="quarter" idx="10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75DA40BC-5FAB-41C8-B5A3-08B9FAAA48DB}" type="slidenum">
              <a:rPr lang="en-US" smtClean="0"/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123</a:t>
            </a:fld>
            <a:endParaRPr lang="en-US" smtClean="0"/>
          </a:p>
        </p:txBody>
      </p:sp>
      <p:sp>
        <p:nvSpPr>
          <p:cNvPr id="15362" name="Title 1"/>
          <p:cNvSpPr>
            <a:spLocks noGrp="1"/>
          </p:cNvSpPr>
          <p:nvPr>
            <p:ph type="title" idx="4294967295"/>
          </p:nvPr>
        </p:nvSpPr>
        <p:spPr>
          <a:xfrm>
            <a:off x="0" y="0"/>
            <a:ext cx="9448800" cy="1371600"/>
          </a:xfrm>
        </p:spPr>
        <p:txBody>
          <a:bodyPr/>
          <a:lstStyle/>
          <a:p>
            <a:pPr eaLnBrk="1" hangingPunct="1">
              <a:defRPr/>
            </a:pPr>
            <a:r>
              <a:rPr lang="ar-EG" sz="6600" b="1" dirty="0" smtClean="0">
                <a:solidFill>
                  <a:schemeClr val="accent5">
                    <a:lumMod val="50000"/>
                  </a:schemeClr>
                </a:solidFill>
              </a:rPr>
              <a:t>- تابِعُ علاقَتِهَا </a:t>
            </a:r>
            <a:r>
              <a:rPr lang="ar-EG" sz="6600" b="1" dirty="0">
                <a:solidFill>
                  <a:schemeClr val="accent5">
                    <a:lumMod val="50000"/>
                  </a:schemeClr>
                </a:solidFill>
              </a:rPr>
              <a:t>بالفلسفةِ المثاليَّةِ :</a:t>
            </a:r>
            <a:endParaRPr lang="en-US" sz="6600" b="1" dirty="0" smtClean="0">
              <a:solidFill>
                <a:schemeClr val="tx2">
                  <a:lumMod val="75000"/>
                </a:schemeClr>
              </a:solidFill>
            </a:endParaRPr>
          </a:p>
        </p:txBody>
      </p:sp>
      <p:sp>
        <p:nvSpPr>
          <p:cNvPr id="15363" name="Content Placeholder 2"/>
          <p:cNvSpPr>
            <a:spLocks noGrp="1"/>
          </p:cNvSpPr>
          <p:nvPr>
            <p:ph idx="4294967295"/>
          </p:nvPr>
        </p:nvSpPr>
        <p:spPr>
          <a:xfrm>
            <a:off x="0" y="1371600"/>
            <a:ext cx="9410700" cy="4953000"/>
          </a:xfrm>
        </p:spPr>
        <p:txBody>
          <a:bodyPr/>
          <a:lstStyle/>
          <a:p>
            <a:pPr eaLnBrk="1" hangingPunct="1">
              <a:buNone/>
              <a:defRPr/>
            </a:pPr>
            <a:r>
              <a:rPr lang="ar-EG" sz="4000" b="1" u="sng" dirty="0" smtClean="0">
                <a:solidFill>
                  <a:srgbClr val="C00000"/>
                </a:solidFill>
              </a:rPr>
              <a:t>س  مَثِّلْ ( مَثِّلِي ) لعلاقةِ </a:t>
            </a:r>
            <a:r>
              <a:rPr lang="ar-EG" sz="4000" b="1" u="sng" dirty="0" err="1" smtClean="0">
                <a:solidFill>
                  <a:srgbClr val="C00000"/>
                </a:solidFill>
              </a:rPr>
              <a:t>البرناسيَّةِ</a:t>
            </a:r>
            <a:r>
              <a:rPr lang="ar-EG" sz="4000" b="1" u="sng" dirty="0" smtClean="0">
                <a:solidFill>
                  <a:srgbClr val="C00000"/>
                </a:solidFill>
              </a:rPr>
              <a:t>  </a:t>
            </a:r>
            <a:r>
              <a:rPr lang="ar-EG" sz="4000" b="1" u="sng" dirty="0">
                <a:solidFill>
                  <a:srgbClr val="C00000"/>
                </a:solidFill>
              </a:rPr>
              <a:t>بالفلسفةِ « </a:t>
            </a:r>
            <a:r>
              <a:rPr lang="ar-EG" sz="4000" b="1" u="sng" dirty="0" smtClean="0">
                <a:solidFill>
                  <a:srgbClr val="C00000"/>
                </a:solidFill>
              </a:rPr>
              <a:t>الجماليَّةِ المثاليَّةِ » </a:t>
            </a:r>
            <a:r>
              <a:rPr lang="ar-EG" sz="4000" b="1" u="sng" dirty="0" err="1">
                <a:solidFill>
                  <a:srgbClr val="C00000"/>
                </a:solidFill>
              </a:rPr>
              <a:t>؟</a:t>
            </a:r>
            <a:r>
              <a:rPr lang="ar-EG" sz="4000" b="1" u="sng" dirty="0">
                <a:solidFill>
                  <a:srgbClr val="C00000"/>
                </a:solidFill>
              </a:rPr>
              <a:t> </a:t>
            </a:r>
            <a:r>
              <a:rPr lang="ar-EG" sz="4000" b="1" u="sng" dirty="0" smtClean="0">
                <a:solidFill>
                  <a:srgbClr val="C00000"/>
                </a:solidFill>
              </a:rPr>
              <a:t> </a:t>
            </a:r>
            <a:endParaRPr lang="en-US" sz="4000" b="1" u="sng" dirty="0" smtClean="0">
              <a:solidFill>
                <a:srgbClr val="C00000"/>
              </a:solidFill>
            </a:endParaRPr>
          </a:p>
          <a:p>
            <a:pPr eaLnBrk="1" hangingPunct="1">
              <a:defRPr/>
            </a:pPr>
            <a:r>
              <a:rPr lang="ar-EG" sz="2000" b="1" dirty="0" err="1" smtClean="0">
                <a:solidFill>
                  <a:srgbClr val="00B050"/>
                </a:solidFill>
              </a:rPr>
              <a:t>ج </a:t>
            </a:r>
            <a:r>
              <a:rPr lang="ar-EG" sz="2000" b="1" dirty="0" smtClean="0">
                <a:solidFill>
                  <a:srgbClr val="00B050"/>
                </a:solidFill>
              </a:rPr>
              <a:t>– بدت تلك العلاقةُ متمثِّلةً فيما يأتي : </a:t>
            </a:r>
          </a:p>
          <a:p>
            <a:pPr eaLnBrk="1" hangingPunct="1">
              <a:buNone/>
              <a:defRPr/>
            </a:pPr>
            <a:r>
              <a:rPr lang="ar-EG" sz="2400" b="1" dirty="0" smtClean="0"/>
              <a:t>1 </a:t>
            </a:r>
            <a:r>
              <a:rPr lang="ar-EG" sz="2400" b="1" dirty="0" err="1" smtClean="0"/>
              <a:t>-</a:t>
            </a:r>
            <a:r>
              <a:rPr lang="ar-EG" sz="2400" b="1" dirty="0" smtClean="0"/>
              <a:t> </a:t>
            </a:r>
            <a:r>
              <a:rPr lang="ar-SA" sz="2400" b="1" dirty="0" smtClean="0"/>
              <a:t>في</a:t>
            </a:r>
            <a:r>
              <a:rPr lang="ar-EG" sz="2400" b="1" dirty="0" smtClean="0"/>
              <a:t> ر</a:t>
            </a:r>
            <a:r>
              <a:rPr lang="ar-SA" sz="2400" b="1" dirty="0" smtClean="0"/>
              <a:t>ُ</a:t>
            </a:r>
            <a:r>
              <a:rPr lang="ar-EG" sz="2400" b="1" dirty="0" err="1" smtClean="0"/>
              <a:t>ؤى</a:t>
            </a:r>
            <a:r>
              <a:rPr lang="ar-EG" sz="2400" b="1" dirty="0" smtClean="0"/>
              <a:t> </a:t>
            </a:r>
            <a:r>
              <a:rPr lang="ar-EG" sz="2400" b="1" dirty="0" smtClean="0">
                <a:solidFill>
                  <a:srgbClr val="FF0000"/>
                </a:solidFill>
              </a:rPr>
              <a:t>« ب</a:t>
            </a:r>
            <a:r>
              <a:rPr lang="ar-SA" sz="2400" b="1" dirty="0" smtClean="0">
                <a:solidFill>
                  <a:srgbClr val="FF0000"/>
                </a:solidFill>
              </a:rPr>
              <a:t>ِ</a:t>
            </a:r>
            <a:r>
              <a:rPr lang="ar-EG" sz="2400" b="1" dirty="0" smtClean="0">
                <a:solidFill>
                  <a:srgbClr val="FF0000"/>
                </a:solidFill>
              </a:rPr>
              <a:t>ن</a:t>
            </a:r>
            <a:r>
              <a:rPr lang="ar-SA" sz="2400" b="1" dirty="0" smtClean="0">
                <a:solidFill>
                  <a:srgbClr val="FF0000"/>
                </a:solidFill>
              </a:rPr>
              <a:t>ْ</a:t>
            </a:r>
            <a:r>
              <a:rPr lang="ar-EG" sz="2400" b="1" dirty="0" smtClean="0">
                <a:solidFill>
                  <a:srgbClr val="FF0000"/>
                </a:solidFill>
              </a:rPr>
              <a:t>ج</a:t>
            </a:r>
            <a:r>
              <a:rPr lang="ar-SA" sz="2400" b="1" dirty="0" smtClean="0">
                <a:solidFill>
                  <a:srgbClr val="FF0000"/>
                </a:solidFill>
              </a:rPr>
              <a:t>َ</a:t>
            </a:r>
            <a:r>
              <a:rPr lang="ar-EG" sz="2400" b="1" dirty="0" smtClean="0">
                <a:solidFill>
                  <a:srgbClr val="FF0000"/>
                </a:solidFill>
              </a:rPr>
              <a:t>ام</a:t>
            </a:r>
            <a:r>
              <a:rPr lang="ar-SA" sz="2400" b="1" dirty="0" smtClean="0">
                <a:solidFill>
                  <a:srgbClr val="FF0000"/>
                </a:solidFill>
              </a:rPr>
              <a:t>ِ</a:t>
            </a:r>
            <a:r>
              <a:rPr lang="ar-EG" sz="2400" b="1" dirty="0" smtClean="0">
                <a:solidFill>
                  <a:srgbClr val="FF0000"/>
                </a:solidFill>
              </a:rPr>
              <a:t>ين</a:t>
            </a:r>
            <a:r>
              <a:rPr lang="ar-SA" sz="2400" b="1" dirty="0" smtClean="0">
                <a:solidFill>
                  <a:srgbClr val="FF0000"/>
                </a:solidFill>
              </a:rPr>
              <a:t>ْ</a:t>
            </a:r>
            <a:r>
              <a:rPr lang="ar-EG" sz="2400" b="1" dirty="0" smtClean="0">
                <a:solidFill>
                  <a:srgbClr val="FF0000"/>
                </a:solidFill>
              </a:rPr>
              <a:t> ك</a:t>
            </a:r>
            <a:r>
              <a:rPr lang="ar-SA" sz="2400" b="1" dirty="0" smtClean="0">
                <a:solidFill>
                  <a:srgbClr val="FF0000"/>
                </a:solidFill>
              </a:rPr>
              <a:t>ُ</a:t>
            </a:r>
            <a:r>
              <a:rPr lang="ar-EG" sz="2400" b="1" dirty="0" err="1" smtClean="0">
                <a:solidFill>
                  <a:srgbClr val="FF0000"/>
                </a:solidFill>
              </a:rPr>
              <a:t>ون</a:t>
            </a:r>
            <a:r>
              <a:rPr lang="ar-SA" sz="2400" b="1" dirty="0" smtClean="0">
                <a:solidFill>
                  <a:srgbClr val="FF0000"/>
                </a:solidFill>
              </a:rPr>
              <a:t>ُ</a:t>
            </a:r>
            <a:r>
              <a:rPr lang="ar-EG" sz="2400" b="1" dirty="0" smtClean="0">
                <a:solidFill>
                  <a:srgbClr val="FF0000"/>
                </a:solidFill>
              </a:rPr>
              <a:t>س</a:t>
            </a:r>
            <a:r>
              <a:rPr lang="ar-SA" sz="2400" b="1" dirty="0" smtClean="0">
                <a:solidFill>
                  <a:srgbClr val="FF0000"/>
                </a:solidFill>
              </a:rPr>
              <a:t>ْ</a:t>
            </a:r>
            <a:r>
              <a:rPr lang="ar-EG" sz="2400" b="1" dirty="0" smtClean="0">
                <a:solidFill>
                  <a:srgbClr val="FF0000"/>
                </a:solidFill>
              </a:rPr>
              <a:t>ت</a:t>
            </a:r>
            <a:r>
              <a:rPr lang="ar-SA" sz="2400" b="1" dirty="0" smtClean="0">
                <a:solidFill>
                  <a:srgbClr val="FF0000"/>
                </a:solidFill>
              </a:rPr>
              <a:t>َ</a:t>
            </a:r>
            <a:r>
              <a:rPr lang="ar-EG" sz="2400" b="1" dirty="0" smtClean="0">
                <a:solidFill>
                  <a:srgbClr val="FF0000"/>
                </a:solidFill>
              </a:rPr>
              <a:t>ان</a:t>
            </a:r>
            <a:r>
              <a:rPr lang="ar-SA" sz="2400" b="1" dirty="0" smtClean="0">
                <a:solidFill>
                  <a:srgbClr val="FF0000"/>
                </a:solidFill>
              </a:rPr>
              <a:t>ْ</a:t>
            </a:r>
            <a:r>
              <a:rPr lang="ar-EG" sz="2400" b="1" dirty="0" err="1" smtClean="0">
                <a:solidFill>
                  <a:srgbClr val="FF0000"/>
                </a:solidFill>
              </a:rPr>
              <a:t>»</a:t>
            </a:r>
            <a:r>
              <a:rPr lang="ar-EG" sz="2400" b="1" dirty="0" err="1" smtClean="0"/>
              <a:t>.</a:t>
            </a:r>
            <a:r>
              <a:rPr lang="ar-EG" sz="2400" b="1" dirty="0" smtClean="0"/>
              <a:t> </a:t>
            </a:r>
          </a:p>
          <a:p>
            <a:pPr eaLnBrk="1" hangingPunct="1">
              <a:buNone/>
              <a:defRPr/>
            </a:pPr>
            <a:r>
              <a:rPr lang="ar-EG" sz="2400" b="1" dirty="0" smtClean="0"/>
              <a:t>2 </a:t>
            </a:r>
            <a:r>
              <a:rPr lang="ar-EG" sz="2400" b="1" dirty="0" err="1" smtClean="0"/>
              <a:t>-</a:t>
            </a:r>
            <a:r>
              <a:rPr lang="ar-EG" sz="2400" b="1" dirty="0" smtClean="0"/>
              <a:t>  </a:t>
            </a:r>
            <a:r>
              <a:rPr lang="ar-SA" sz="2400" b="1" dirty="0" smtClean="0"/>
              <a:t>ثم </a:t>
            </a:r>
            <a:r>
              <a:rPr lang="ar-EG" sz="2400" b="1" dirty="0" smtClean="0"/>
              <a:t>ظهرت </a:t>
            </a:r>
            <a:r>
              <a:rPr lang="ar-EG" sz="2400" b="1" dirty="0" err="1" smtClean="0"/>
              <a:t>عــــــبارةُ </a:t>
            </a:r>
            <a:r>
              <a:rPr lang="ar-EG" sz="2400" b="1" dirty="0" smtClean="0">
                <a:solidFill>
                  <a:srgbClr val="002060"/>
                </a:solidFill>
              </a:rPr>
              <a:t>« الفنِّ لِلْفَنِّ » </a:t>
            </a:r>
            <a:r>
              <a:rPr lang="ar-EG" sz="2400" b="1" dirty="0" smtClean="0"/>
              <a:t>في محاضراتِ </a:t>
            </a:r>
            <a:r>
              <a:rPr lang="ar-EG" sz="2400" b="1" dirty="0" smtClean="0">
                <a:solidFill>
                  <a:srgbClr val="FF0000"/>
                </a:solidFill>
              </a:rPr>
              <a:t>«</a:t>
            </a:r>
            <a:r>
              <a:rPr lang="ar-EG" sz="2400" b="1" dirty="0" smtClean="0"/>
              <a:t> </a:t>
            </a:r>
            <a:r>
              <a:rPr lang="ar-EG" sz="2400" b="1" dirty="0" smtClean="0">
                <a:solidFill>
                  <a:srgbClr val="FF0000"/>
                </a:solidFill>
              </a:rPr>
              <a:t>ف</a:t>
            </a:r>
            <a:r>
              <a:rPr lang="ar-SA" sz="2400" b="1" dirty="0" smtClean="0">
                <a:solidFill>
                  <a:srgbClr val="FF0000"/>
                </a:solidFill>
              </a:rPr>
              <a:t>ِ</a:t>
            </a:r>
            <a:r>
              <a:rPr lang="ar-EG" sz="2400" b="1" dirty="0" err="1" smtClean="0">
                <a:solidFill>
                  <a:srgbClr val="FF0000"/>
                </a:solidFill>
              </a:rPr>
              <a:t>يك</a:t>
            </a:r>
            <a:r>
              <a:rPr lang="ar-SA" sz="2400" b="1" dirty="0" smtClean="0">
                <a:solidFill>
                  <a:srgbClr val="FF0000"/>
                </a:solidFill>
              </a:rPr>
              <a:t>ْ</a:t>
            </a:r>
            <a:r>
              <a:rPr lang="ar-EG" sz="2400" b="1" dirty="0" smtClean="0">
                <a:solidFill>
                  <a:srgbClr val="FF0000"/>
                </a:solidFill>
              </a:rPr>
              <a:t>ت</a:t>
            </a:r>
            <a:r>
              <a:rPr lang="ar-SA" sz="2400" b="1" dirty="0" smtClean="0">
                <a:solidFill>
                  <a:srgbClr val="FF0000"/>
                </a:solidFill>
              </a:rPr>
              <a:t>ُ</a:t>
            </a:r>
            <a:r>
              <a:rPr lang="ar-EG" sz="2400" b="1" dirty="0" smtClean="0">
                <a:solidFill>
                  <a:srgbClr val="FF0000"/>
                </a:solidFill>
              </a:rPr>
              <a:t>ور</a:t>
            </a:r>
            <a:r>
              <a:rPr lang="ar-SA" sz="2400" b="1" dirty="0" smtClean="0">
                <a:solidFill>
                  <a:srgbClr val="FF0000"/>
                </a:solidFill>
              </a:rPr>
              <a:t>ْ</a:t>
            </a:r>
            <a:r>
              <a:rPr lang="ar-EG" sz="2400" b="1" dirty="0" smtClean="0">
                <a:solidFill>
                  <a:srgbClr val="FF0000"/>
                </a:solidFill>
              </a:rPr>
              <a:t> ك</a:t>
            </a:r>
            <a:r>
              <a:rPr lang="ar-SA" sz="2400" b="1" dirty="0" smtClean="0">
                <a:solidFill>
                  <a:srgbClr val="FF0000"/>
                </a:solidFill>
              </a:rPr>
              <a:t>ُ</a:t>
            </a:r>
            <a:r>
              <a:rPr lang="ar-EG" sz="2400" b="1" dirty="0" smtClean="0">
                <a:solidFill>
                  <a:srgbClr val="FF0000"/>
                </a:solidFill>
              </a:rPr>
              <a:t>وز</a:t>
            </a:r>
            <a:r>
              <a:rPr lang="ar-SA" sz="2400" b="1" dirty="0" smtClean="0">
                <a:solidFill>
                  <a:srgbClr val="FF0000"/>
                </a:solidFill>
              </a:rPr>
              <a:t>َ</a:t>
            </a:r>
            <a:r>
              <a:rPr lang="ar-EG" sz="2400" b="1" dirty="0" smtClean="0">
                <a:solidFill>
                  <a:srgbClr val="FF0000"/>
                </a:solidFill>
              </a:rPr>
              <a:t>ان</a:t>
            </a:r>
            <a:r>
              <a:rPr lang="ar-SA" sz="2400" b="1" dirty="0" smtClean="0">
                <a:solidFill>
                  <a:srgbClr val="FF0000"/>
                </a:solidFill>
              </a:rPr>
              <a:t>ْ</a:t>
            </a:r>
            <a:r>
              <a:rPr lang="ar-EG" sz="2400" b="1" dirty="0" smtClean="0">
                <a:solidFill>
                  <a:srgbClr val="FF0000"/>
                </a:solidFill>
              </a:rPr>
              <a:t> </a:t>
            </a:r>
            <a:r>
              <a:rPr lang="ar-EG" sz="2400" b="1" dirty="0" err="1" smtClean="0">
                <a:solidFill>
                  <a:srgbClr val="FF0000"/>
                </a:solidFill>
              </a:rPr>
              <a:t>»</a:t>
            </a:r>
            <a:endParaRPr lang="ar-SA" b="1" dirty="0" smtClean="0"/>
          </a:p>
          <a:p>
            <a:pPr eaLnBrk="1" hangingPunct="1">
              <a:buNone/>
              <a:defRPr/>
            </a:pPr>
            <a:r>
              <a:rPr lang="ar-EG" sz="2400" b="1" dirty="0" err="1" smtClean="0"/>
              <a:t>3 </a:t>
            </a:r>
            <a:r>
              <a:rPr lang="ar-EG" sz="2400" b="1" dirty="0" smtClean="0"/>
              <a:t>- كما نجدُ </a:t>
            </a:r>
            <a:r>
              <a:rPr lang="ar-EG" sz="2400" b="1" dirty="0" err="1" smtClean="0"/>
              <a:t>صـ</a:t>
            </a:r>
            <a:r>
              <a:rPr lang="ar-SA" sz="2400" b="1" dirty="0" smtClean="0"/>
              <a:t>َ</a:t>
            </a:r>
            <a:r>
              <a:rPr lang="ar-EG" sz="2400" b="1" dirty="0" err="1" smtClean="0"/>
              <a:t>ــد</a:t>
            </a:r>
            <a:r>
              <a:rPr lang="ar-SA" sz="2400" b="1" dirty="0" smtClean="0"/>
              <a:t>َ</a:t>
            </a:r>
            <a:r>
              <a:rPr lang="ar-EG" sz="2400" b="1" dirty="0" smtClean="0"/>
              <a:t>ى </a:t>
            </a:r>
            <a:r>
              <a:rPr lang="ar-EG" sz="2400" b="1" dirty="0" err="1" smtClean="0"/>
              <a:t>هـــــــذ</a:t>
            </a:r>
            <a:r>
              <a:rPr lang="ar-SA" sz="2400" b="1" dirty="0" smtClean="0"/>
              <a:t>ِ</a:t>
            </a:r>
            <a:r>
              <a:rPr lang="ar-EG" sz="2400" b="1" dirty="0" smtClean="0"/>
              <a:t>ه</a:t>
            </a:r>
            <a:r>
              <a:rPr lang="ar-SA" sz="2400" b="1" dirty="0" smtClean="0"/>
              <a:t>ِ</a:t>
            </a:r>
            <a:r>
              <a:rPr lang="ar-EG" sz="2400" b="1" dirty="0" smtClean="0"/>
              <a:t> الفلسفةِ المثاليَّةِ </a:t>
            </a:r>
            <a:r>
              <a:rPr lang="ar-EG" sz="2400" b="1" dirty="0" err="1" smtClean="0"/>
              <a:t>عــندَ </a:t>
            </a:r>
            <a:r>
              <a:rPr lang="ar-EG" sz="2400" b="1" dirty="0" smtClean="0">
                <a:solidFill>
                  <a:srgbClr val="FF0000"/>
                </a:solidFill>
              </a:rPr>
              <a:t>« ت</a:t>
            </a:r>
            <a:r>
              <a:rPr lang="ar-SA" sz="2400" b="1" dirty="0" smtClean="0">
                <a:solidFill>
                  <a:srgbClr val="FF0000"/>
                </a:solidFill>
              </a:rPr>
              <a:t>ُ</a:t>
            </a:r>
            <a:r>
              <a:rPr lang="ar-EG" sz="2400" b="1" dirty="0" smtClean="0">
                <a:solidFill>
                  <a:srgbClr val="FF0000"/>
                </a:solidFill>
              </a:rPr>
              <a:t>يوف</a:t>
            </a:r>
            <a:r>
              <a:rPr lang="ar-SA" sz="2400" b="1" dirty="0" smtClean="0">
                <a:solidFill>
                  <a:srgbClr val="FF0000"/>
                </a:solidFill>
              </a:rPr>
              <a:t>ِ</a:t>
            </a:r>
            <a:r>
              <a:rPr lang="ar-EG" sz="2400" b="1" dirty="0" smtClean="0">
                <a:solidFill>
                  <a:srgbClr val="FF0000"/>
                </a:solidFill>
              </a:rPr>
              <a:t>ـــــيل</a:t>
            </a:r>
            <a:r>
              <a:rPr lang="ar-SA" sz="2400" b="1" dirty="0" smtClean="0">
                <a:solidFill>
                  <a:srgbClr val="FF0000"/>
                </a:solidFill>
              </a:rPr>
              <a:t>ْ</a:t>
            </a:r>
            <a:r>
              <a:rPr lang="ar-EG" sz="2400" b="1" dirty="0" smtClean="0">
                <a:solidFill>
                  <a:srgbClr val="FF0000"/>
                </a:solidFill>
              </a:rPr>
              <a:t> ج</a:t>
            </a:r>
            <a:r>
              <a:rPr lang="ar-SA" sz="2400" b="1" dirty="0" smtClean="0">
                <a:solidFill>
                  <a:srgbClr val="FF0000"/>
                </a:solidFill>
              </a:rPr>
              <a:t>ُ</a:t>
            </a:r>
            <a:r>
              <a:rPr lang="ar-EG" sz="2400" b="1" dirty="0" smtClean="0">
                <a:solidFill>
                  <a:srgbClr val="FF0000"/>
                </a:solidFill>
              </a:rPr>
              <a:t>وت</a:t>
            </a:r>
            <a:r>
              <a:rPr lang="ar-SA" sz="2400" b="1" dirty="0" smtClean="0">
                <a:solidFill>
                  <a:srgbClr val="FF0000"/>
                </a:solidFill>
              </a:rPr>
              <a:t>َ</a:t>
            </a:r>
            <a:r>
              <a:rPr lang="ar-EG" sz="2400" b="1" dirty="0" err="1" smtClean="0">
                <a:solidFill>
                  <a:srgbClr val="FF0000"/>
                </a:solidFill>
              </a:rPr>
              <a:t>ييه</a:t>
            </a:r>
            <a:r>
              <a:rPr lang="ar-SA" sz="2400" b="1" dirty="0" smtClean="0">
                <a:solidFill>
                  <a:srgbClr val="FF0000"/>
                </a:solidFill>
              </a:rPr>
              <a:t>ْ</a:t>
            </a:r>
            <a:r>
              <a:rPr lang="ar-EG" sz="2400" b="1" dirty="0" smtClean="0">
                <a:solidFill>
                  <a:srgbClr val="FF0000"/>
                </a:solidFill>
              </a:rPr>
              <a:t> » </a:t>
            </a:r>
            <a:r>
              <a:rPr lang="ar-EG" sz="2400" b="1" dirty="0" smtClean="0"/>
              <a:t>الَّذي جــــاهر</a:t>
            </a:r>
            <a:r>
              <a:rPr lang="en-US" sz="2400" b="1" dirty="0" smtClean="0"/>
              <a:t> </a:t>
            </a:r>
            <a:r>
              <a:rPr lang="ar-EG" sz="2000" b="1" dirty="0" smtClean="0"/>
              <a:t>باستقلالِ الفَنِّ وبأنَّه غايَةٌ في حدِّ </a:t>
            </a:r>
            <a:r>
              <a:rPr lang="ar-EG" sz="2000" b="1" dirty="0" err="1" smtClean="0"/>
              <a:t>ذاتِهِ </a:t>
            </a:r>
            <a:r>
              <a:rPr lang="ar-EG" sz="2800" b="1" dirty="0" err="1" smtClean="0"/>
              <a:t>.</a:t>
            </a:r>
            <a:endParaRPr lang="en-US" sz="2800" dirty="0" smtClean="0"/>
          </a:p>
          <a:p>
            <a:pPr eaLnBrk="1" hangingPunct="1">
              <a:buNone/>
              <a:defRPr/>
            </a:pPr>
            <a:endParaRPr lang="en-US" b="1" dirty="0" smtClean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40" name="Slide Number Placeholder 3"/>
          <p:cNvSpPr>
            <a:spLocks noGrp="1"/>
          </p:cNvSpPr>
          <p:nvPr>
            <p:ph type="sldNum" sz="quarter" idx="10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2006C16B-2717-4281-8A5D-6F615ED0CE8D}" type="slidenum">
              <a:rPr lang="en-US" smtClean="0"/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124</a:t>
            </a:fld>
            <a:endParaRPr lang="en-US" smtClean="0"/>
          </a:p>
        </p:txBody>
      </p:sp>
      <p:sp>
        <p:nvSpPr>
          <p:cNvPr id="16386" name="Title 1"/>
          <p:cNvSpPr>
            <a:spLocks noGrp="1"/>
          </p:cNvSpPr>
          <p:nvPr>
            <p:ph type="title" idx="4294967295"/>
          </p:nvPr>
        </p:nvSpPr>
        <p:spPr>
          <a:xfrm>
            <a:off x="0" y="0"/>
            <a:ext cx="9410700" cy="1371600"/>
          </a:xfrm>
        </p:spPr>
        <p:txBody>
          <a:bodyPr/>
          <a:lstStyle/>
          <a:p>
            <a:pPr eaLnBrk="1" hangingPunct="1">
              <a:defRPr/>
            </a:pPr>
            <a:r>
              <a:rPr lang="ar-EG" sz="6000" b="1" dirty="0" smtClean="0">
                <a:solidFill>
                  <a:schemeClr val="tx2">
                    <a:lumMod val="75000"/>
                  </a:schemeClr>
                </a:solidFill>
                <a:effectLst>
                  <a:outerShdw blurRad="50000" dist="30000" dir="5400000" algn="tl" rotWithShape="0">
                    <a:srgbClr val="000000">
                      <a:alpha val="30000"/>
                    </a:srgbClr>
                  </a:outerShdw>
                </a:effectLst>
              </a:rPr>
              <a:t>علاقة</a:t>
            </a:r>
            <a:r>
              <a:rPr lang="ar-SA" sz="6000" b="1" dirty="0" smtClean="0">
                <a:solidFill>
                  <a:schemeClr val="tx2">
                    <a:lumMod val="75000"/>
                  </a:schemeClr>
                </a:solidFill>
                <a:effectLst>
                  <a:outerShdw blurRad="50000" dist="30000" dir="5400000" algn="tl" rotWithShape="0">
                    <a:srgbClr val="000000">
                      <a:alpha val="30000"/>
                    </a:srgbClr>
                  </a:outerShdw>
                </a:effectLst>
              </a:rPr>
              <a:t>ُ</a:t>
            </a:r>
            <a:r>
              <a:rPr lang="ar-EG" sz="6000" b="1" dirty="0" smtClean="0">
                <a:solidFill>
                  <a:schemeClr val="tx2">
                    <a:lumMod val="75000"/>
                  </a:schemeClr>
                </a:solidFill>
                <a:effectLst>
                  <a:outerShdw blurRad="50000" dist="30000" dir="5400000" algn="tl" rotWithShape="0">
                    <a:srgbClr val="000000">
                      <a:alpha val="30000"/>
                    </a:srgbClr>
                  </a:outerShdw>
                </a:effectLst>
              </a:rPr>
              <a:t> </a:t>
            </a:r>
            <a:r>
              <a:rPr lang="ar-EG" sz="6000" b="1" dirty="0" err="1">
                <a:solidFill>
                  <a:schemeClr val="tx2">
                    <a:lumMod val="75000"/>
                  </a:schemeClr>
                </a:solidFill>
                <a:effectLst>
                  <a:outerShdw blurRad="50000" dist="30000" dir="5400000" algn="tl" rotWithShape="0">
                    <a:srgbClr val="000000">
                      <a:alpha val="30000"/>
                    </a:srgbClr>
                  </a:outerShdw>
                </a:effectLst>
              </a:rPr>
              <a:t>البرناسيَّةِ</a:t>
            </a:r>
            <a:r>
              <a:rPr lang="ar-EG" sz="6000" b="1" dirty="0">
                <a:solidFill>
                  <a:schemeClr val="tx2">
                    <a:lumMod val="75000"/>
                  </a:schemeClr>
                </a:solidFill>
                <a:effectLst>
                  <a:outerShdw blurRad="50000" dist="30000" dir="5400000" algn="tl" rotWithShape="0">
                    <a:srgbClr val="000000">
                      <a:alpha val="30000"/>
                    </a:srgbClr>
                  </a:outerShdw>
                </a:effectLst>
              </a:rPr>
              <a:t> </a:t>
            </a:r>
            <a:r>
              <a:rPr lang="ar-EG" sz="6000" b="1" dirty="0" smtClean="0">
                <a:solidFill>
                  <a:schemeClr val="tx2">
                    <a:lumMod val="75000"/>
                  </a:schemeClr>
                </a:solidFill>
                <a:effectLst>
                  <a:outerShdw blurRad="50000" dist="30000" dir="5400000" algn="tl" rotWithShape="0">
                    <a:srgbClr val="000000">
                      <a:alpha val="30000"/>
                    </a:srgbClr>
                  </a:outerShdw>
                </a:effectLst>
              </a:rPr>
              <a:t>بالفلسفَةِ الواقعيَّةِ </a:t>
            </a:r>
            <a:endParaRPr lang="en-US" sz="6000" dirty="0" smtClean="0">
              <a:solidFill>
                <a:schemeClr val="tx2">
                  <a:lumMod val="75000"/>
                </a:schemeClr>
              </a:solidFill>
            </a:endParaRPr>
          </a:p>
        </p:txBody>
      </p:sp>
      <p:sp>
        <p:nvSpPr>
          <p:cNvPr id="16387" name="Content Placeholder 2"/>
          <p:cNvSpPr>
            <a:spLocks noGrp="1"/>
          </p:cNvSpPr>
          <p:nvPr>
            <p:ph idx="4294967295"/>
          </p:nvPr>
        </p:nvSpPr>
        <p:spPr>
          <a:xfrm>
            <a:off x="0" y="1371600"/>
            <a:ext cx="9410700" cy="5486400"/>
          </a:xfrm>
        </p:spPr>
        <p:txBody>
          <a:bodyPr/>
          <a:lstStyle/>
          <a:p>
            <a:pPr eaLnBrk="1" hangingPunct="1">
              <a:spcBef>
                <a:spcPts val="0"/>
              </a:spcBef>
              <a:buNone/>
              <a:defRPr/>
            </a:pPr>
            <a:r>
              <a:rPr lang="ar-EG" sz="4000" b="1" dirty="0" smtClean="0">
                <a:solidFill>
                  <a:srgbClr val="002060"/>
                </a:solidFill>
              </a:rPr>
              <a:t>- ثَانيًا : علاقةُ </a:t>
            </a:r>
            <a:r>
              <a:rPr lang="ar-EG" sz="4000" b="1" dirty="0" err="1" smtClean="0">
                <a:solidFill>
                  <a:srgbClr val="002060"/>
                </a:solidFill>
              </a:rPr>
              <a:t>البرناسيَّةِ</a:t>
            </a:r>
            <a:r>
              <a:rPr lang="ar-EG" sz="4000" b="1" dirty="0" smtClean="0">
                <a:solidFill>
                  <a:srgbClr val="002060"/>
                </a:solidFill>
              </a:rPr>
              <a:t> بالفلسفةِ الواقعيَّةِ التَّجريبيَّةِ : </a:t>
            </a:r>
          </a:p>
          <a:p>
            <a:pPr eaLnBrk="1" hangingPunct="1">
              <a:spcBef>
                <a:spcPts val="0"/>
              </a:spcBef>
              <a:buNone/>
              <a:defRPr/>
            </a:pPr>
            <a:r>
              <a:rPr lang="ar-EG" sz="4000" b="1" u="sng" dirty="0" smtClean="0">
                <a:solidFill>
                  <a:srgbClr val="C00000"/>
                </a:solidFill>
              </a:rPr>
              <a:t>س – استعرِضْ ( اِستع</a:t>
            </a:r>
            <a:r>
              <a:rPr lang="ar-SA" sz="4000" b="1" u="sng" dirty="0" smtClean="0">
                <a:solidFill>
                  <a:srgbClr val="C00000"/>
                </a:solidFill>
              </a:rPr>
              <a:t>ْ</a:t>
            </a:r>
            <a:r>
              <a:rPr lang="ar-EG" sz="4000" b="1" u="sng" dirty="0" err="1" smtClean="0">
                <a:solidFill>
                  <a:srgbClr val="C00000"/>
                </a:solidFill>
              </a:rPr>
              <a:t>رِضِي </a:t>
            </a:r>
            <a:r>
              <a:rPr lang="ar-EG" sz="4000" b="1" u="sng" dirty="0" smtClean="0">
                <a:solidFill>
                  <a:srgbClr val="C00000"/>
                </a:solidFill>
              </a:rPr>
              <a:t>) علاقةَ </a:t>
            </a:r>
            <a:r>
              <a:rPr lang="ar-EG" sz="4000" b="1" u="sng" dirty="0" err="1" smtClean="0">
                <a:solidFill>
                  <a:srgbClr val="C00000"/>
                </a:solidFill>
              </a:rPr>
              <a:t>البرناسيَّة</a:t>
            </a:r>
            <a:r>
              <a:rPr lang="ar-SA" sz="4000" b="1" u="sng" dirty="0" smtClean="0">
                <a:solidFill>
                  <a:srgbClr val="C00000"/>
                </a:solidFill>
              </a:rPr>
              <a:t>ِ</a:t>
            </a:r>
            <a:r>
              <a:rPr lang="ar-EG" sz="4000" b="1" u="sng" dirty="0" smtClean="0">
                <a:solidFill>
                  <a:srgbClr val="C00000"/>
                </a:solidFill>
              </a:rPr>
              <a:t> بالواقعيَّةِ التَّجريبيَّةِ ؟ </a:t>
            </a:r>
          </a:p>
          <a:p>
            <a:pPr eaLnBrk="1" hangingPunct="1">
              <a:spcBef>
                <a:spcPts val="0"/>
              </a:spcBef>
              <a:buNone/>
              <a:defRPr/>
            </a:pPr>
            <a:r>
              <a:rPr lang="ar-EG" sz="4000" b="1" dirty="0" smtClean="0"/>
              <a:t>ج – أمَّا عن الفلسفةِ الثَّانيةِ </a:t>
            </a:r>
            <a:r>
              <a:rPr lang="ar-EG" sz="4000" b="1" dirty="0" smtClean="0">
                <a:solidFill>
                  <a:schemeClr val="accent4">
                    <a:lumMod val="50000"/>
                  </a:schemeClr>
                </a:solidFill>
              </a:rPr>
              <a:t>« الواقعيِّةِ التَّجريبيَّةِ » </a:t>
            </a:r>
            <a:r>
              <a:rPr lang="ar-EG" sz="4000" b="1" dirty="0" smtClean="0"/>
              <a:t>فقد كانَ تأثيرُهَا في الب</a:t>
            </a:r>
            <a:r>
              <a:rPr lang="ar-SA" sz="4000" b="1" dirty="0" smtClean="0"/>
              <a:t>َ</a:t>
            </a:r>
            <a:r>
              <a:rPr lang="ar-EG" sz="4000" b="1" dirty="0" smtClean="0"/>
              <a:t>ر</a:t>
            </a:r>
            <a:r>
              <a:rPr lang="ar-SA" sz="4000" b="1" dirty="0" smtClean="0"/>
              <a:t>ْ</a:t>
            </a:r>
            <a:r>
              <a:rPr lang="ar-EG" sz="4000" b="1" dirty="0" smtClean="0"/>
              <a:t>ن</a:t>
            </a:r>
            <a:r>
              <a:rPr lang="ar-SA" sz="4000" b="1" dirty="0" smtClean="0"/>
              <a:t>َ</a:t>
            </a:r>
            <a:r>
              <a:rPr lang="ar-EG" sz="4000" b="1" dirty="0" smtClean="0"/>
              <a:t>اس</a:t>
            </a:r>
            <a:r>
              <a:rPr lang="ar-SA" sz="4000" b="1" dirty="0" smtClean="0"/>
              <a:t>ِ</a:t>
            </a:r>
            <a:r>
              <a:rPr lang="ar-EG" sz="4000" b="1" dirty="0" err="1" smtClean="0"/>
              <a:t>يِّينَ</a:t>
            </a:r>
            <a:r>
              <a:rPr lang="ar-EG" sz="4000" b="1" dirty="0" smtClean="0"/>
              <a:t> واضحًا ، من خلالِ دعوةِ </a:t>
            </a:r>
            <a:r>
              <a:rPr lang="ar-EG" sz="4000" b="1" dirty="0" smtClean="0">
                <a:solidFill>
                  <a:srgbClr val="0070C0"/>
                </a:solidFill>
              </a:rPr>
              <a:t>«لُوكُنْتْ دِي لِيل</a:t>
            </a:r>
            <a:r>
              <a:rPr lang="ar-SA" sz="4000" b="1" dirty="0" smtClean="0">
                <a:solidFill>
                  <a:srgbClr val="0070C0"/>
                </a:solidFill>
              </a:rPr>
              <a:t>ْ</a:t>
            </a:r>
            <a:r>
              <a:rPr lang="ar-EG" sz="4000" b="1" dirty="0" smtClean="0">
                <a:solidFill>
                  <a:srgbClr val="0070C0"/>
                </a:solidFill>
              </a:rPr>
              <a:t>» </a:t>
            </a:r>
            <a:r>
              <a:rPr lang="ar-EG" sz="4000" b="1" dirty="0" smtClean="0"/>
              <a:t>إلى إفادة الشِّعرِ من </a:t>
            </a:r>
            <a:r>
              <a:rPr lang="ar-EG" b="1" dirty="0" smtClean="0"/>
              <a:t>بحوثِ </a:t>
            </a:r>
            <a:r>
              <a:rPr lang="ar-EG" sz="3600" b="1" dirty="0" smtClean="0"/>
              <a:t>العلمِ المُعاصرِ في موضــــوعاتِهِ التَّاريخيَّةِ والاجتماعيَّةِ </a:t>
            </a:r>
            <a:r>
              <a:rPr lang="ar-EG" b="1" dirty="0" smtClean="0"/>
              <a:t>والإنسانيَّةِ في عمومِهَا .   </a:t>
            </a:r>
            <a:endParaRPr lang="en-US" b="1" dirty="0" smtClean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40" name="Slide Number Placeholder 3"/>
          <p:cNvSpPr>
            <a:spLocks noGrp="1"/>
          </p:cNvSpPr>
          <p:nvPr>
            <p:ph type="sldNum" sz="quarter" idx="10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34C7ACD9-B8B8-4DE5-915A-866DD420CF36}" type="slidenum">
              <a:rPr lang="en-US" smtClean="0"/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125</a:t>
            </a:fld>
            <a:endParaRPr lang="en-US" smtClean="0"/>
          </a:p>
        </p:txBody>
      </p:sp>
      <p:sp>
        <p:nvSpPr>
          <p:cNvPr id="17410" name="Title 1"/>
          <p:cNvSpPr>
            <a:spLocks noGrp="1"/>
          </p:cNvSpPr>
          <p:nvPr>
            <p:ph type="title" idx="4294967295"/>
          </p:nvPr>
        </p:nvSpPr>
        <p:spPr>
          <a:xfrm>
            <a:off x="0" y="0"/>
            <a:ext cx="9410700" cy="1371600"/>
          </a:xfrm>
        </p:spPr>
        <p:txBody>
          <a:bodyPr/>
          <a:lstStyle/>
          <a:p>
            <a:pPr eaLnBrk="1" hangingPunct="1">
              <a:defRPr/>
            </a:pPr>
            <a:r>
              <a:rPr lang="ar-EG" sz="5400" b="1" dirty="0" smtClean="0">
                <a:solidFill>
                  <a:schemeClr val="tx2">
                    <a:lumMod val="75000"/>
                  </a:schemeClr>
                </a:solidFill>
              </a:rPr>
              <a:t>الب</a:t>
            </a:r>
            <a:r>
              <a:rPr lang="ar-SA" sz="5400" b="1" dirty="0" smtClean="0">
                <a:solidFill>
                  <a:schemeClr val="tx2">
                    <a:lumMod val="75000"/>
                  </a:schemeClr>
                </a:solidFill>
              </a:rPr>
              <a:t>َ</a:t>
            </a:r>
            <a:r>
              <a:rPr lang="ar-EG" sz="5400" b="1" dirty="0" smtClean="0">
                <a:solidFill>
                  <a:schemeClr val="tx2">
                    <a:lumMod val="75000"/>
                  </a:schemeClr>
                </a:solidFill>
              </a:rPr>
              <a:t>ر</a:t>
            </a:r>
            <a:r>
              <a:rPr lang="ar-SA" sz="5400" b="1" dirty="0" smtClean="0">
                <a:solidFill>
                  <a:schemeClr val="tx2">
                    <a:lumMod val="75000"/>
                  </a:schemeClr>
                </a:solidFill>
              </a:rPr>
              <a:t>ْ</a:t>
            </a:r>
            <a:r>
              <a:rPr lang="ar-EG" sz="5400" b="1" dirty="0" smtClean="0">
                <a:solidFill>
                  <a:schemeClr val="tx2">
                    <a:lumMod val="75000"/>
                  </a:schemeClr>
                </a:solidFill>
              </a:rPr>
              <a:t>ن</a:t>
            </a:r>
            <a:r>
              <a:rPr lang="ar-SA" sz="5400" b="1" dirty="0" smtClean="0">
                <a:solidFill>
                  <a:schemeClr val="tx2">
                    <a:lumMod val="75000"/>
                  </a:schemeClr>
                </a:solidFill>
              </a:rPr>
              <a:t>َ</a:t>
            </a:r>
            <a:r>
              <a:rPr lang="ar-EG" sz="5400" b="1" dirty="0" smtClean="0">
                <a:solidFill>
                  <a:schemeClr val="tx2">
                    <a:lumMod val="75000"/>
                  </a:schemeClr>
                </a:solidFill>
              </a:rPr>
              <a:t>اس</a:t>
            </a:r>
            <a:r>
              <a:rPr lang="ar-SA" sz="5400" b="1" dirty="0" smtClean="0">
                <a:solidFill>
                  <a:schemeClr val="tx2">
                    <a:lumMod val="75000"/>
                  </a:schemeClr>
                </a:solidFill>
              </a:rPr>
              <a:t>ِ</a:t>
            </a:r>
            <a:r>
              <a:rPr lang="ar-EG" sz="5400" b="1" dirty="0" smtClean="0">
                <a:solidFill>
                  <a:schemeClr val="tx2">
                    <a:lumMod val="75000"/>
                  </a:schemeClr>
                </a:solidFill>
              </a:rPr>
              <a:t>يُّون وترفُّعُهم بالأدبِ إلى الصَّفوةِ </a:t>
            </a:r>
            <a:endParaRPr lang="en-US" sz="5400" b="1" dirty="0" smtClean="0">
              <a:solidFill>
                <a:schemeClr val="tx2">
                  <a:lumMod val="75000"/>
                </a:schemeClr>
              </a:solidFill>
            </a:endParaRPr>
          </a:p>
        </p:txBody>
      </p:sp>
      <p:sp>
        <p:nvSpPr>
          <p:cNvPr id="17411" name="Content Placeholder 2"/>
          <p:cNvSpPr>
            <a:spLocks noGrp="1"/>
          </p:cNvSpPr>
          <p:nvPr>
            <p:ph idx="4294967295"/>
          </p:nvPr>
        </p:nvSpPr>
        <p:spPr>
          <a:xfrm>
            <a:off x="0" y="1371600"/>
            <a:ext cx="9448800" cy="5181600"/>
          </a:xfrm>
        </p:spPr>
        <p:txBody>
          <a:bodyPr/>
          <a:lstStyle/>
          <a:p>
            <a:pPr eaLnBrk="1" hangingPunct="1">
              <a:spcBef>
                <a:spcPts val="0"/>
              </a:spcBef>
              <a:buNone/>
              <a:defRPr/>
            </a:pPr>
            <a:r>
              <a:rPr lang="ar-EG" sz="4800" b="1" dirty="0" smtClean="0">
                <a:solidFill>
                  <a:srgbClr val="C00000"/>
                </a:solidFill>
              </a:rPr>
              <a:t>	</a:t>
            </a:r>
            <a:r>
              <a:rPr lang="ar-EG" sz="4800" b="1" u="sng" dirty="0" smtClean="0">
                <a:solidFill>
                  <a:srgbClr val="C00000"/>
                </a:solidFill>
              </a:rPr>
              <a:t> هل اِستقرَّ </a:t>
            </a:r>
            <a:r>
              <a:rPr lang="ar-EG" sz="4800" b="1" u="sng" dirty="0" err="1" smtClean="0">
                <a:solidFill>
                  <a:srgbClr val="C00000"/>
                </a:solidFill>
              </a:rPr>
              <a:t>البرناسيُّونَ</a:t>
            </a:r>
            <a:r>
              <a:rPr lang="ar-EG" sz="4800" b="1" u="sng" dirty="0" smtClean="0">
                <a:solidFill>
                  <a:srgbClr val="C00000"/>
                </a:solidFill>
              </a:rPr>
              <a:t> على أ</a:t>
            </a:r>
            <a:r>
              <a:rPr lang="ar-SA" sz="4800" b="1" u="sng" dirty="0" smtClean="0">
                <a:solidFill>
                  <a:srgbClr val="C00000"/>
                </a:solidFill>
              </a:rPr>
              <a:t>َ</a:t>
            </a:r>
            <a:r>
              <a:rPr lang="ar-EG" sz="4800" b="1" u="sng" dirty="0" smtClean="0">
                <a:solidFill>
                  <a:srgbClr val="C00000"/>
                </a:solidFill>
              </a:rPr>
              <a:t>د</a:t>
            </a:r>
            <a:r>
              <a:rPr lang="ar-SA" sz="4800" b="1" u="sng" dirty="0" smtClean="0">
                <a:solidFill>
                  <a:srgbClr val="C00000"/>
                </a:solidFill>
              </a:rPr>
              <a:t>َبِ</a:t>
            </a:r>
            <a:r>
              <a:rPr lang="ar-EG" sz="4800" b="1" u="sng" dirty="0" smtClean="0">
                <a:solidFill>
                  <a:srgbClr val="C00000"/>
                </a:solidFill>
              </a:rPr>
              <a:t>ه</a:t>
            </a:r>
            <a:r>
              <a:rPr lang="ar-SA" sz="4800" b="1" u="sng" dirty="0" smtClean="0">
                <a:solidFill>
                  <a:srgbClr val="C00000"/>
                </a:solidFill>
              </a:rPr>
              <a:t>ِ</a:t>
            </a:r>
            <a:r>
              <a:rPr lang="ar-EG" sz="4800" b="1" u="sng" dirty="0" smtClean="0">
                <a:solidFill>
                  <a:srgbClr val="C00000"/>
                </a:solidFill>
              </a:rPr>
              <a:t>م هذا أم لا ؟</a:t>
            </a:r>
          </a:p>
          <a:p>
            <a:pPr eaLnBrk="1" hangingPunct="1">
              <a:spcBef>
                <a:spcPts val="0"/>
              </a:spcBef>
              <a:buNone/>
              <a:defRPr/>
            </a:pPr>
            <a:r>
              <a:rPr lang="ar-EG" b="1" dirty="0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لَقـــد ترفَّـــــــعَ </a:t>
            </a:r>
            <a:r>
              <a:rPr lang="ar-EG" b="1" dirty="0" err="1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البرناسِيُّونَ</a:t>
            </a:r>
            <a:r>
              <a:rPr lang="ar-EG" b="1" dirty="0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 بأدبِهِم فتوجَّهوا إلى الصَّـفوةِ ، واغتربوا بخيالِهِمْ إلى الأقطارِ النَّائيةِ البعيدةِ والعصورِ الماضيةِ الرَّافِدَةِ .  </a:t>
            </a:r>
            <a:endParaRPr lang="en-US" b="1" dirty="0" smtClean="0">
              <a:solidFill>
                <a:schemeClr val="tx1">
                  <a:lumMod val="95000"/>
                  <a:lumOff val="5000"/>
                </a:schemeClr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40" name="Slide Number Placeholder 3"/>
          <p:cNvSpPr>
            <a:spLocks noGrp="1"/>
          </p:cNvSpPr>
          <p:nvPr>
            <p:ph type="sldNum" sz="quarter" idx="10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A6BA66F2-2243-45B1-AF3A-B86521224B04}" type="slidenum">
              <a:rPr lang="en-US" smtClean="0"/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126</a:t>
            </a:fld>
            <a:endParaRPr lang="en-US" smtClean="0"/>
          </a:p>
        </p:txBody>
      </p:sp>
      <p:sp>
        <p:nvSpPr>
          <p:cNvPr id="18434" name="Title 1"/>
          <p:cNvSpPr>
            <a:spLocks noGrp="1"/>
          </p:cNvSpPr>
          <p:nvPr>
            <p:ph type="title" idx="4294967295"/>
          </p:nvPr>
        </p:nvSpPr>
        <p:spPr>
          <a:xfrm>
            <a:off x="0" y="0"/>
            <a:ext cx="9410700" cy="1371600"/>
          </a:xfrm>
        </p:spPr>
        <p:txBody>
          <a:bodyPr/>
          <a:lstStyle/>
          <a:p>
            <a:pPr eaLnBrk="1" hangingPunct="1">
              <a:defRPr/>
            </a:pPr>
            <a:r>
              <a:rPr lang="ar-EG" b="1" dirty="0" smtClean="0">
                <a:solidFill>
                  <a:schemeClr val="tx2">
                    <a:lumMod val="75000"/>
                  </a:schemeClr>
                </a:solidFill>
              </a:rPr>
              <a:t>توافقُ دعوةِ </a:t>
            </a:r>
            <a:r>
              <a:rPr lang="ar-EG" b="1" dirty="0" err="1" smtClean="0">
                <a:solidFill>
                  <a:schemeClr val="tx2">
                    <a:lumMod val="75000"/>
                  </a:schemeClr>
                </a:solidFill>
              </a:rPr>
              <a:t>البرناسيِّينَ</a:t>
            </a:r>
            <a:r>
              <a:rPr lang="ar-EG" b="1" dirty="0" smtClean="0">
                <a:solidFill>
                  <a:schemeClr val="tx2">
                    <a:lumMod val="75000"/>
                  </a:schemeClr>
                </a:solidFill>
              </a:rPr>
              <a:t> مع دعوة</a:t>
            </a:r>
            <a:r>
              <a:rPr lang="ar-SA" b="1" dirty="0" smtClean="0">
                <a:solidFill>
                  <a:schemeClr val="tx2">
                    <a:lumMod val="75000"/>
                  </a:schemeClr>
                </a:solidFill>
              </a:rPr>
              <a:t>ِ</a:t>
            </a:r>
            <a:r>
              <a:rPr lang="ar-EG" b="1" dirty="0" smtClean="0">
                <a:solidFill>
                  <a:schemeClr val="tx2">
                    <a:lumMod val="75000"/>
                  </a:schemeClr>
                </a:solidFill>
              </a:rPr>
              <a:t> الرُّومانتيكيِّينَ</a:t>
            </a:r>
            <a:endParaRPr lang="en-US" b="1" dirty="0" smtClean="0">
              <a:solidFill>
                <a:schemeClr val="tx2">
                  <a:lumMod val="75000"/>
                </a:schemeClr>
              </a:solidFill>
            </a:endParaRPr>
          </a:p>
        </p:txBody>
      </p:sp>
      <p:sp>
        <p:nvSpPr>
          <p:cNvPr id="18435" name="Content Placeholder 2"/>
          <p:cNvSpPr>
            <a:spLocks noGrp="1"/>
          </p:cNvSpPr>
          <p:nvPr>
            <p:ph idx="4294967295"/>
          </p:nvPr>
        </p:nvSpPr>
        <p:spPr>
          <a:xfrm>
            <a:off x="0" y="1371600"/>
            <a:ext cx="9448800" cy="4953000"/>
          </a:xfrm>
        </p:spPr>
        <p:txBody>
          <a:bodyPr/>
          <a:lstStyle/>
          <a:p>
            <a:pPr eaLnBrk="1" hangingPunct="1">
              <a:spcBef>
                <a:spcPts val="0"/>
              </a:spcBef>
              <a:buNone/>
              <a:defRPr/>
            </a:pPr>
            <a:r>
              <a:rPr lang="ar-EG" sz="4800" b="1" u="sng" dirty="0" smtClean="0">
                <a:solidFill>
                  <a:srgbClr val="C00000"/>
                </a:solidFill>
              </a:rPr>
              <a:t>س ه</a:t>
            </a:r>
            <a:r>
              <a:rPr lang="ar-SA" sz="4800" b="1" u="sng" dirty="0" smtClean="0">
                <a:solidFill>
                  <a:srgbClr val="C00000"/>
                </a:solidFill>
              </a:rPr>
              <a:t>َ</a:t>
            </a:r>
            <a:r>
              <a:rPr lang="ar-EG" sz="4800" b="1" u="sng" dirty="0" smtClean="0">
                <a:solidFill>
                  <a:srgbClr val="C00000"/>
                </a:solidFill>
              </a:rPr>
              <a:t>ل</a:t>
            </a:r>
            <a:r>
              <a:rPr lang="ar-SA" sz="4800" b="1" u="sng" dirty="0" smtClean="0">
                <a:solidFill>
                  <a:srgbClr val="C00000"/>
                </a:solidFill>
              </a:rPr>
              <a:t>ْ</a:t>
            </a:r>
            <a:r>
              <a:rPr lang="ar-EG" sz="4800" b="1" u="sng" dirty="0" smtClean="0">
                <a:solidFill>
                  <a:srgbClr val="C00000"/>
                </a:solidFill>
              </a:rPr>
              <a:t> ت</a:t>
            </a:r>
            <a:r>
              <a:rPr lang="ar-SA" sz="4800" b="1" u="sng" dirty="0" smtClean="0">
                <a:solidFill>
                  <a:srgbClr val="C00000"/>
                </a:solidFill>
              </a:rPr>
              <a:t>َ</a:t>
            </a:r>
            <a:r>
              <a:rPr lang="ar-EG" sz="4800" b="1" u="sng" dirty="0" smtClean="0">
                <a:solidFill>
                  <a:srgbClr val="C00000"/>
                </a:solidFill>
              </a:rPr>
              <a:t>و</a:t>
            </a:r>
            <a:r>
              <a:rPr lang="ar-SA" sz="4800" b="1" u="sng" dirty="0" smtClean="0">
                <a:solidFill>
                  <a:srgbClr val="C00000"/>
                </a:solidFill>
              </a:rPr>
              <a:t>َ</a:t>
            </a:r>
            <a:r>
              <a:rPr lang="ar-EG" sz="4800" b="1" u="sng" dirty="0" smtClean="0">
                <a:solidFill>
                  <a:srgbClr val="C00000"/>
                </a:solidFill>
              </a:rPr>
              <a:t>اف</a:t>
            </a:r>
            <a:r>
              <a:rPr lang="ar-SA" sz="4800" b="1" u="sng" dirty="0" smtClean="0">
                <a:solidFill>
                  <a:srgbClr val="C00000"/>
                </a:solidFill>
              </a:rPr>
              <a:t>َ</a:t>
            </a:r>
            <a:r>
              <a:rPr lang="ar-EG" sz="4800" b="1" u="sng" dirty="0" smtClean="0">
                <a:solidFill>
                  <a:srgbClr val="C00000"/>
                </a:solidFill>
              </a:rPr>
              <a:t>ق</a:t>
            </a:r>
            <a:r>
              <a:rPr lang="ar-SA" sz="4800" b="1" u="sng" dirty="0" smtClean="0">
                <a:solidFill>
                  <a:srgbClr val="C00000"/>
                </a:solidFill>
              </a:rPr>
              <a:t>َ</a:t>
            </a:r>
            <a:r>
              <a:rPr lang="ar-EG" sz="4800" b="1" u="sng" dirty="0" err="1" smtClean="0">
                <a:solidFill>
                  <a:srgbClr val="C00000"/>
                </a:solidFill>
              </a:rPr>
              <a:t>تْ</a:t>
            </a:r>
            <a:r>
              <a:rPr lang="ar-EG" sz="4800" b="1" u="sng" dirty="0" smtClean="0">
                <a:solidFill>
                  <a:srgbClr val="C00000"/>
                </a:solidFill>
              </a:rPr>
              <a:t> دعوة</a:t>
            </a:r>
            <a:r>
              <a:rPr lang="ar-SA" sz="4800" b="1" u="sng" dirty="0" smtClean="0">
                <a:solidFill>
                  <a:srgbClr val="C00000"/>
                </a:solidFill>
              </a:rPr>
              <a:t>ُ</a:t>
            </a:r>
            <a:r>
              <a:rPr lang="ar-EG" sz="4800" b="1" u="sng" dirty="0" smtClean="0">
                <a:solidFill>
                  <a:srgbClr val="C00000"/>
                </a:solidFill>
              </a:rPr>
              <a:t> الب</a:t>
            </a:r>
            <a:r>
              <a:rPr lang="ar-SA" sz="4800" b="1" u="sng" dirty="0" smtClean="0">
                <a:solidFill>
                  <a:srgbClr val="C00000"/>
                </a:solidFill>
              </a:rPr>
              <a:t>َ</a:t>
            </a:r>
            <a:r>
              <a:rPr lang="ar-EG" sz="4800" b="1" u="sng" dirty="0" smtClean="0">
                <a:solidFill>
                  <a:srgbClr val="C00000"/>
                </a:solidFill>
              </a:rPr>
              <a:t>ر</a:t>
            </a:r>
            <a:r>
              <a:rPr lang="ar-SA" sz="4800" b="1" u="sng" dirty="0" smtClean="0">
                <a:solidFill>
                  <a:srgbClr val="C00000"/>
                </a:solidFill>
              </a:rPr>
              <a:t>ْ</a:t>
            </a:r>
            <a:r>
              <a:rPr lang="ar-EG" sz="4800" b="1" u="sng" dirty="0" smtClean="0">
                <a:solidFill>
                  <a:srgbClr val="C00000"/>
                </a:solidFill>
              </a:rPr>
              <a:t>ن</a:t>
            </a:r>
            <a:r>
              <a:rPr lang="ar-SA" sz="4800" b="1" u="sng" dirty="0" smtClean="0">
                <a:solidFill>
                  <a:srgbClr val="C00000"/>
                </a:solidFill>
              </a:rPr>
              <a:t>َ</a:t>
            </a:r>
            <a:r>
              <a:rPr lang="ar-EG" sz="4800" b="1" u="sng" dirty="0" smtClean="0">
                <a:solidFill>
                  <a:srgbClr val="C00000"/>
                </a:solidFill>
              </a:rPr>
              <a:t>اس</a:t>
            </a:r>
            <a:r>
              <a:rPr lang="ar-SA" sz="4800" b="1" u="sng" dirty="0" smtClean="0">
                <a:solidFill>
                  <a:srgbClr val="C00000"/>
                </a:solidFill>
              </a:rPr>
              <a:t>ِ</a:t>
            </a:r>
            <a:r>
              <a:rPr lang="ar-EG" sz="4800" b="1" u="sng" dirty="0" err="1" smtClean="0">
                <a:solidFill>
                  <a:srgbClr val="C00000"/>
                </a:solidFill>
              </a:rPr>
              <a:t>يِّينَ</a:t>
            </a:r>
            <a:r>
              <a:rPr lang="ar-EG" sz="4800" b="1" u="sng" dirty="0" smtClean="0">
                <a:solidFill>
                  <a:srgbClr val="C00000"/>
                </a:solidFill>
              </a:rPr>
              <a:t> مع دعوة</a:t>
            </a:r>
            <a:r>
              <a:rPr lang="ar-SA" sz="4800" b="1" u="sng" dirty="0" smtClean="0">
                <a:solidFill>
                  <a:srgbClr val="C00000"/>
                </a:solidFill>
              </a:rPr>
              <a:t>ِ</a:t>
            </a:r>
            <a:r>
              <a:rPr lang="ar-EG" sz="4800" b="1" u="sng" dirty="0" smtClean="0">
                <a:solidFill>
                  <a:srgbClr val="C00000"/>
                </a:solidFill>
              </a:rPr>
              <a:t> الرُّومانسِيِّينَ ؟ </a:t>
            </a:r>
          </a:p>
          <a:p>
            <a:pPr eaLnBrk="1" hangingPunct="1">
              <a:spcBef>
                <a:spcPts val="0"/>
              </a:spcBef>
              <a:buNone/>
              <a:defRPr/>
            </a:pPr>
            <a:r>
              <a:rPr lang="ar-EG" sz="4800" b="1" dirty="0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ج – نعمٌ ، ت</a:t>
            </a:r>
            <a:r>
              <a:rPr lang="ar-SA" sz="4800" b="1" dirty="0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َ</a:t>
            </a:r>
            <a:r>
              <a:rPr lang="ar-EG" sz="4800" b="1" dirty="0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و</a:t>
            </a:r>
            <a:r>
              <a:rPr lang="ar-SA" sz="4800" b="1" dirty="0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َ</a:t>
            </a:r>
            <a:r>
              <a:rPr lang="ar-EG" sz="4800" b="1" dirty="0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اف</a:t>
            </a:r>
            <a:r>
              <a:rPr lang="ar-SA" sz="4800" b="1" dirty="0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َ</a:t>
            </a:r>
            <a:r>
              <a:rPr lang="ar-EG" sz="4800" b="1" dirty="0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ق</a:t>
            </a:r>
            <a:r>
              <a:rPr lang="ar-SA" sz="4800" b="1" dirty="0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َ</a:t>
            </a:r>
            <a:r>
              <a:rPr lang="ar-EG" sz="4800" b="1" dirty="0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ت</a:t>
            </a:r>
            <a:r>
              <a:rPr lang="ar-SA" sz="4800" b="1" dirty="0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ْ</a:t>
            </a:r>
            <a:r>
              <a:rPr lang="ar-EG" sz="4800" b="1" dirty="0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 دعوة</a:t>
            </a:r>
            <a:r>
              <a:rPr lang="ar-SA" sz="4800" b="1" dirty="0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ُ</a:t>
            </a:r>
            <a:r>
              <a:rPr lang="ar-EG" sz="4800" b="1" dirty="0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 هؤلاء مع دعوة</a:t>
            </a:r>
            <a:r>
              <a:rPr lang="ar-SA" sz="4800" b="1" dirty="0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ِ</a:t>
            </a:r>
            <a:r>
              <a:rPr lang="ar-EG" sz="4800" b="1" dirty="0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 أولئكَ ، إذ راح الب</a:t>
            </a:r>
            <a:r>
              <a:rPr lang="ar-SA" sz="4800" b="1" dirty="0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َ</a:t>
            </a:r>
            <a:r>
              <a:rPr lang="ar-EG" sz="4800" b="1" dirty="0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ر</a:t>
            </a:r>
            <a:r>
              <a:rPr lang="ar-SA" sz="4800" b="1" dirty="0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ْ</a:t>
            </a:r>
            <a:r>
              <a:rPr lang="ar-EG" sz="4800" b="1" dirty="0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ن</a:t>
            </a:r>
            <a:r>
              <a:rPr lang="ar-SA" sz="4800" b="1" dirty="0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َ</a:t>
            </a:r>
            <a:r>
              <a:rPr lang="ar-EG" sz="4800" b="1" dirty="0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اس</a:t>
            </a:r>
            <a:r>
              <a:rPr lang="ar-SA" sz="4800" b="1" dirty="0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ِ</a:t>
            </a:r>
            <a:r>
              <a:rPr lang="ar-EG" sz="4800" b="1" dirty="0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يُّونَ ي</a:t>
            </a:r>
            <a:r>
              <a:rPr lang="ar-SA" sz="4800" b="1" dirty="0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َ</a:t>
            </a:r>
            <a:r>
              <a:rPr lang="ar-EG" sz="4800" b="1" dirty="0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د</a:t>
            </a:r>
            <a:r>
              <a:rPr lang="ar-SA" sz="4800" b="1" dirty="0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ْ</a:t>
            </a:r>
            <a:r>
              <a:rPr lang="ar-EG" sz="4800" b="1" dirty="0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ع</a:t>
            </a:r>
            <a:r>
              <a:rPr lang="ar-SA" sz="4800" b="1" dirty="0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ُ</a:t>
            </a:r>
            <a:r>
              <a:rPr lang="ar-EG" sz="4800" b="1" dirty="0" err="1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ــونَ </a:t>
            </a:r>
            <a:r>
              <a:rPr lang="ar-EG" sz="4800" b="1" dirty="0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– كالرُّومانسِيِّينَ – إلى العنايةِ بالصُّورِ الشِّعريَّةِ في وُحدَتِـــــــهَا الموضوعيَّةِ،، وينادونَ بالموضوعيَّةِ .   </a:t>
            </a:r>
            <a:endParaRPr lang="en-US" sz="4800" b="1" dirty="0" smtClean="0">
              <a:solidFill>
                <a:schemeClr val="tx1">
                  <a:lumMod val="95000"/>
                  <a:lumOff val="5000"/>
                </a:schemeClr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عنصر نائب لرقم الشريحة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68BA5613-1BB2-4168-9E83-1939F6AB8277}" type="slidenum">
              <a:rPr lang="en-US" smtClean="0"/>
              <a:pPr>
                <a:defRPr/>
              </a:pPr>
              <a:t>127</a:t>
            </a:fld>
            <a:endParaRPr lang="en-US"/>
          </a:p>
        </p:txBody>
      </p:sp>
      <p:sp>
        <p:nvSpPr>
          <p:cNvPr id="2" name="عنوان 1"/>
          <p:cNvSpPr>
            <a:spLocks noGrp="1"/>
          </p:cNvSpPr>
          <p:nvPr>
            <p:ph type="title" idx="4294967295"/>
          </p:nvPr>
        </p:nvSpPr>
        <p:spPr>
          <a:xfrm>
            <a:off x="0" y="0"/>
            <a:ext cx="9410700" cy="1371600"/>
          </a:xfrm>
        </p:spPr>
        <p:txBody>
          <a:bodyPr/>
          <a:lstStyle/>
          <a:p>
            <a:r>
              <a:rPr lang="ar-EG" sz="7200" b="1" dirty="0" smtClean="0"/>
              <a:t>- الب</a:t>
            </a:r>
            <a:r>
              <a:rPr lang="ar-SA" sz="7200" b="1" dirty="0" smtClean="0"/>
              <a:t>َ</a:t>
            </a:r>
            <a:r>
              <a:rPr lang="ar-EG" sz="7200" b="1" dirty="0" smtClean="0"/>
              <a:t>ر</a:t>
            </a:r>
            <a:r>
              <a:rPr lang="ar-SA" sz="7200" b="1" dirty="0" smtClean="0"/>
              <a:t>ْ</a:t>
            </a:r>
            <a:r>
              <a:rPr lang="ar-EG" sz="7200" b="1" dirty="0" smtClean="0"/>
              <a:t>ن</a:t>
            </a:r>
            <a:r>
              <a:rPr lang="ar-SA" sz="7200" b="1" dirty="0" smtClean="0"/>
              <a:t>َ</a:t>
            </a:r>
            <a:r>
              <a:rPr lang="ar-EG" sz="7200" b="1" dirty="0" smtClean="0"/>
              <a:t>اس</a:t>
            </a:r>
            <a:r>
              <a:rPr lang="ar-SA" sz="7200" b="1" dirty="0" smtClean="0"/>
              <a:t>ِ</a:t>
            </a:r>
            <a:r>
              <a:rPr lang="ar-EG" sz="7200" b="1" dirty="0" err="1" smtClean="0"/>
              <a:t>يَّةُ</a:t>
            </a:r>
            <a:r>
              <a:rPr lang="ar-EG" sz="7200" b="1" dirty="0" smtClean="0"/>
              <a:t> ت</a:t>
            </a:r>
            <a:r>
              <a:rPr lang="ar-SA" sz="7200" b="1" dirty="0" smtClean="0"/>
              <a:t>َ</a:t>
            </a:r>
            <a:r>
              <a:rPr lang="ar-EG" sz="7200" b="1" dirty="0" smtClean="0"/>
              <a:t>ار</a:t>
            </a:r>
            <a:r>
              <a:rPr lang="ar-SA" sz="7200" b="1" dirty="0" smtClean="0"/>
              <a:t>ِ</a:t>
            </a:r>
            <a:r>
              <a:rPr lang="ar-EG" sz="7200" b="1" dirty="0" err="1" smtClean="0"/>
              <a:t>يخٌ</a:t>
            </a:r>
            <a:r>
              <a:rPr lang="ar-EG" sz="7200" b="1" dirty="0" smtClean="0"/>
              <a:t> و</a:t>
            </a:r>
            <a:r>
              <a:rPr lang="ar-SA" sz="7200" b="1" dirty="0" smtClean="0"/>
              <a:t>َ</a:t>
            </a:r>
            <a:r>
              <a:rPr lang="ar-EG" sz="7200" b="1" dirty="0" smtClean="0"/>
              <a:t>ت</a:t>
            </a:r>
            <a:r>
              <a:rPr lang="ar-SA" sz="7200" b="1" dirty="0" smtClean="0"/>
              <a:t>َ</a:t>
            </a:r>
            <a:r>
              <a:rPr lang="ar-EG" sz="7200" b="1" dirty="0" smtClean="0"/>
              <a:t>ط</a:t>
            </a:r>
            <a:r>
              <a:rPr lang="ar-SA" sz="7200" b="1" dirty="0" smtClean="0"/>
              <a:t>َ</a:t>
            </a:r>
            <a:r>
              <a:rPr lang="ar-EG" sz="7200" b="1" dirty="0" smtClean="0"/>
              <a:t>وُّرٌ </a:t>
            </a:r>
            <a:endParaRPr lang="en-US" sz="7200" b="1" dirty="0"/>
          </a:p>
        </p:txBody>
      </p:sp>
      <p:sp>
        <p:nvSpPr>
          <p:cNvPr id="3" name="عنصر نائب للمحتوى 2"/>
          <p:cNvSpPr>
            <a:spLocks noGrp="1"/>
          </p:cNvSpPr>
          <p:nvPr>
            <p:ph idx="4294967295"/>
          </p:nvPr>
        </p:nvSpPr>
        <p:spPr>
          <a:xfrm>
            <a:off x="0" y="1371600"/>
            <a:ext cx="9410700" cy="4953000"/>
          </a:xfrm>
        </p:spPr>
        <p:txBody>
          <a:bodyPr/>
          <a:lstStyle/>
          <a:p>
            <a:pPr>
              <a:buNone/>
            </a:pPr>
            <a:r>
              <a:rPr lang="ar-EG" sz="4400" b="1" u="sng" dirty="0" smtClean="0">
                <a:solidFill>
                  <a:srgbClr val="C00000"/>
                </a:solidFill>
              </a:rPr>
              <a:t>س م</a:t>
            </a:r>
            <a:r>
              <a:rPr lang="ar-SA" sz="4400" b="1" u="sng" dirty="0" smtClean="0">
                <a:solidFill>
                  <a:srgbClr val="C00000"/>
                </a:solidFill>
              </a:rPr>
              <a:t>َ</a:t>
            </a:r>
            <a:r>
              <a:rPr lang="ar-EG" sz="4400" b="1" u="sng" dirty="0" smtClean="0">
                <a:solidFill>
                  <a:srgbClr val="C00000"/>
                </a:solidFill>
              </a:rPr>
              <a:t>ت</a:t>
            </a:r>
            <a:r>
              <a:rPr lang="ar-SA" sz="4400" b="1" u="sng" dirty="0" smtClean="0">
                <a:solidFill>
                  <a:srgbClr val="C00000"/>
                </a:solidFill>
              </a:rPr>
              <a:t>َ</a:t>
            </a:r>
            <a:r>
              <a:rPr lang="ar-EG" sz="4400" b="1" u="sng" dirty="0" smtClean="0">
                <a:solidFill>
                  <a:srgbClr val="C00000"/>
                </a:solidFill>
              </a:rPr>
              <a:t>ى ظ</a:t>
            </a:r>
            <a:r>
              <a:rPr lang="ar-SA" sz="4400" b="1" u="sng" dirty="0" smtClean="0">
                <a:solidFill>
                  <a:srgbClr val="C00000"/>
                </a:solidFill>
              </a:rPr>
              <a:t>َ</a:t>
            </a:r>
            <a:r>
              <a:rPr lang="ar-EG" sz="4400" b="1" u="sng" dirty="0" smtClean="0">
                <a:solidFill>
                  <a:srgbClr val="C00000"/>
                </a:solidFill>
              </a:rPr>
              <a:t>ه</a:t>
            </a:r>
            <a:r>
              <a:rPr lang="ar-SA" sz="4400" b="1" u="sng" dirty="0" smtClean="0">
                <a:solidFill>
                  <a:srgbClr val="C00000"/>
                </a:solidFill>
              </a:rPr>
              <a:t>َ</a:t>
            </a:r>
            <a:r>
              <a:rPr lang="ar-EG" sz="4400" b="1" u="sng" dirty="0" smtClean="0">
                <a:solidFill>
                  <a:srgbClr val="C00000"/>
                </a:solidFill>
              </a:rPr>
              <a:t>ر</a:t>
            </a:r>
            <a:r>
              <a:rPr lang="ar-SA" sz="4400" b="1" u="sng" dirty="0" smtClean="0">
                <a:solidFill>
                  <a:srgbClr val="C00000"/>
                </a:solidFill>
              </a:rPr>
              <a:t>َ</a:t>
            </a:r>
            <a:r>
              <a:rPr lang="ar-EG" sz="4400" b="1" u="sng" dirty="0" smtClean="0">
                <a:solidFill>
                  <a:srgbClr val="C00000"/>
                </a:solidFill>
              </a:rPr>
              <a:t> « المذهبُ الب</a:t>
            </a:r>
            <a:r>
              <a:rPr lang="ar-SA" sz="4400" b="1" u="sng" dirty="0" smtClean="0">
                <a:solidFill>
                  <a:srgbClr val="C00000"/>
                </a:solidFill>
              </a:rPr>
              <a:t>َ</a:t>
            </a:r>
            <a:r>
              <a:rPr lang="ar-EG" sz="4400" b="1" u="sng" dirty="0" smtClean="0">
                <a:solidFill>
                  <a:srgbClr val="C00000"/>
                </a:solidFill>
              </a:rPr>
              <a:t>ر</a:t>
            </a:r>
            <a:r>
              <a:rPr lang="ar-SA" sz="4400" b="1" u="sng" dirty="0" smtClean="0">
                <a:solidFill>
                  <a:srgbClr val="C00000"/>
                </a:solidFill>
              </a:rPr>
              <a:t>ْ</a:t>
            </a:r>
            <a:r>
              <a:rPr lang="ar-EG" sz="4400" b="1" u="sng" dirty="0" smtClean="0">
                <a:solidFill>
                  <a:srgbClr val="C00000"/>
                </a:solidFill>
              </a:rPr>
              <a:t>ن</a:t>
            </a:r>
            <a:r>
              <a:rPr lang="ar-SA" sz="4400" b="1" u="sng" dirty="0" smtClean="0">
                <a:solidFill>
                  <a:srgbClr val="C00000"/>
                </a:solidFill>
              </a:rPr>
              <a:t>َ</a:t>
            </a:r>
            <a:r>
              <a:rPr lang="ar-EG" sz="4400" b="1" u="sng" dirty="0" smtClean="0">
                <a:solidFill>
                  <a:srgbClr val="C00000"/>
                </a:solidFill>
              </a:rPr>
              <a:t>اس</a:t>
            </a:r>
            <a:r>
              <a:rPr lang="ar-SA" sz="4400" b="1" u="sng" dirty="0" smtClean="0">
                <a:solidFill>
                  <a:srgbClr val="C00000"/>
                </a:solidFill>
              </a:rPr>
              <a:t>ِ</a:t>
            </a:r>
            <a:r>
              <a:rPr lang="ar-EG" sz="4400" b="1" u="sng" dirty="0" smtClean="0">
                <a:solidFill>
                  <a:srgbClr val="C00000"/>
                </a:solidFill>
              </a:rPr>
              <a:t>يُّ »أو الب</a:t>
            </a:r>
            <a:r>
              <a:rPr lang="ar-SA" sz="4400" b="1" u="sng" dirty="0" smtClean="0">
                <a:solidFill>
                  <a:srgbClr val="C00000"/>
                </a:solidFill>
              </a:rPr>
              <a:t>َ</a:t>
            </a:r>
            <a:r>
              <a:rPr lang="ar-EG" sz="4400" b="1" u="sng" dirty="0" smtClean="0">
                <a:solidFill>
                  <a:srgbClr val="C00000"/>
                </a:solidFill>
              </a:rPr>
              <a:t>ر</a:t>
            </a:r>
            <a:r>
              <a:rPr lang="ar-SA" sz="4400" b="1" u="sng" dirty="0" smtClean="0">
                <a:solidFill>
                  <a:srgbClr val="C00000"/>
                </a:solidFill>
              </a:rPr>
              <a:t>ْ</a:t>
            </a:r>
            <a:r>
              <a:rPr lang="ar-EG" sz="4400" b="1" u="sng" dirty="0" smtClean="0">
                <a:solidFill>
                  <a:srgbClr val="C00000"/>
                </a:solidFill>
              </a:rPr>
              <a:t>ن</a:t>
            </a:r>
            <a:r>
              <a:rPr lang="ar-SA" sz="4400" b="1" u="sng" dirty="0" smtClean="0">
                <a:solidFill>
                  <a:srgbClr val="C00000"/>
                </a:solidFill>
              </a:rPr>
              <a:t>َ</a:t>
            </a:r>
            <a:r>
              <a:rPr lang="ar-EG" sz="4400" b="1" u="sng" dirty="0" smtClean="0">
                <a:solidFill>
                  <a:srgbClr val="C00000"/>
                </a:solidFill>
              </a:rPr>
              <a:t>اس</a:t>
            </a:r>
            <a:r>
              <a:rPr lang="ar-SA" sz="4400" b="1" u="sng" dirty="0" smtClean="0">
                <a:solidFill>
                  <a:srgbClr val="C00000"/>
                </a:solidFill>
              </a:rPr>
              <a:t>ِ</a:t>
            </a:r>
            <a:r>
              <a:rPr lang="ar-EG" sz="4400" b="1" u="sng" dirty="0" err="1" smtClean="0">
                <a:solidFill>
                  <a:srgbClr val="C00000"/>
                </a:solidFill>
              </a:rPr>
              <a:t>يَّة</a:t>
            </a:r>
            <a:r>
              <a:rPr lang="ar-SA" sz="4400" b="1" u="sng" dirty="0" smtClean="0">
                <a:solidFill>
                  <a:srgbClr val="C00000"/>
                </a:solidFill>
              </a:rPr>
              <a:t>ُ</a:t>
            </a:r>
            <a:r>
              <a:rPr lang="ar-EG" sz="4400" b="1" u="sng" dirty="0" smtClean="0">
                <a:solidFill>
                  <a:srgbClr val="C00000"/>
                </a:solidFill>
              </a:rPr>
              <a:t> ؟ </a:t>
            </a:r>
          </a:p>
          <a:p>
            <a:pPr>
              <a:buNone/>
            </a:pPr>
            <a:r>
              <a:rPr lang="ar-EG" b="1" dirty="0" smtClean="0"/>
              <a:t>يُقالُ : إنَّ </a:t>
            </a:r>
            <a:r>
              <a:rPr lang="ar-EG" b="1" dirty="0" smtClean="0">
                <a:solidFill>
                  <a:srgbClr val="0070C0"/>
                </a:solidFill>
              </a:rPr>
              <a:t>« الب</a:t>
            </a:r>
            <a:r>
              <a:rPr lang="ar-SA" b="1" dirty="0" smtClean="0">
                <a:solidFill>
                  <a:srgbClr val="0070C0"/>
                </a:solidFill>
              </a:rPr>
              <a:t>َ</a:t>
            </a:r>
            <a:r>
              <a:rPr lang="ar-EG" b="1" dirty="0" smtClean="0">
                <a:solidFill>
                  <a:srgbClr val="0070C0"/>
                </a:solidFill>
              </a:rPr>
              <a:t>ر</a:t>
            </a:r>
            <a:r>
              <a:rPr lang="ar-SA" b="1" dirty="0" smtClean="0">
                <a:solidFill>
                  <a:srgbClr val="0070C0"/>
                </a:solidFill>
              </a:rPr>
              <a:t>ْ</a:t>
            </a:r>
            <a:r>
              <a:rPr lang="ar-EG" b="1" dirty="0" smtClean="0">
                <a:solidFill>
                  <a:srgbClr val="0070C0"/>
                </a:solidFill>
              </a:rPr>
              <a:t>ن</a:t>
            </a:r>
            <a:r>
              <a:rPr lang="ar-SA" b="1" dirty="0" smtClean="0">
                <a:solidFill>
                  <a:srgbClr val="0070C0"/>
                </a:solidFill>
              </a:rPr>
              <a:t>َ</a:t>
            </a:r>
            <a:r>
              <a:rPr lang="ar-EG" b="1" dirty="0" smtClean="0">
                <a:solidFill>
                  <a:srgbClr val="0070C0"/>
                </a:solidFill>
              </a:rPr>
              <a:t>اس</a:t>
            </a:r>
            <a:r>
              <a:rPr lang="ar-SA" b="1" dirty="0" smtClean="0">
                <a:solidFill>
                  <a:srgbClr val="0070C0"/>
                </a:solidFill>
              </a:rPr>
              <a:t>ِ</a:t>
            </a:r>
            <a:r>
              <a:rPr lang="ar-EG" b="1" dirty="0" err="1" smtClean="0">
                <a:solidFill>
                  <a:srgbClr val="0070C0"/>
                </a:solidFill>
              </a:rPr>
              <a:t>يَّةَ</a:t>
            </a:r>
            <a:r>
              <a:rPr lang="ar-EG" b="1" dirty="0" smtClean="0">
                <a:solidFill>
                  <a:srgbClr val="0070C0"/>
                </a:solidFill>
              </a:rPr>
              <a:t> » </a:t>
            </a:r>
            <a:r>
              <a:rPr lang="ar-EG" b="1" dirty="0" smtClean="0"/>
              <a:t>لقــبٌ وليدُ القرنِ </a:t>
            </a:r>
            <a:r>
              <a:rPr lang="ar-EG" b="1" dirty="0" smtClean="0">
                <a:solidFill>
                  <a:srgbClr val="0070C0"/>
                </a:solidFill>
              </a:rPr>
              <a:t>السَّابــــع</a:t>
            </a:r>
            <a:r>
              <a:rPr lang="ar-SA" b="1" dirty="0" smtClean="0">
                <a:solidFill>
                  <a:srgbClr val="0070C0"/>
                </a:solidFill>
              </a:rPr>
              <a:t>ِ</a:t>
            </a:r>
            <a:r>
              <a:rPr lang="ar-EG" b="1" dirty="0" smtClean="0">
                <a:solidFill>
                  <a:srgbClr val="0070C0"/>
                </a:solidFill>
              </a:rPr>
              <a:t> عشر </a:t>
            </a:r>
            <a:r>
              <a:rPr lang="ar-EG" b="1" dirty="0" smtClean="0"/>
              <a:t>الميلاديِّ ، وقــد بدأت في الظُّهور</a:t>
            </a:r>
            <a:r>
              <a:rPr lang="ar-SA" b="1" dirty="0" smtClean="0"/>
              <a:t>ِ</a:t>
            </a:r>
            <a:r>
              <a:rPr lang="ar-EG" b="1" dirty="0" smtClean="0"/>
              <a:t> إبَّان ضعفِ «</a:t>
            </a:r>
            <a:r>
              <a:rPr lang="ar-EG" b="1" dirty="0" smtClean="0">
                <a:solidFill>
                  <a:srgbClr val="0070C0"/>
                </a:solidFill>
              </a:rPr>
              <a:t>المذهب الرُّومانسيِّ </a:t>
            </a:r>
            <a:r>
              <a:rPr lang="ar-EG" sz="2800" b="1" dirty="0" smtClean="0">
                <a:solidFill>
                  <a:srgbClr val="0070C0"/>
                </a:solidFill>
              </a:rPr>
              <a:t>»</a:t>
            </a:r>
            <a:r>
              <a:rPr lang="ar-EG" sz="2800" b="1" dirty="0" smtClean="0"/>
              <a:t> أو </a:t>
            </a:r>
            <a:r>
              <a:rPr lang="ar-EG" sz="2800" b="1" dirty="0" smtClean="0">
                <a:solidFill>
                  <a:srgbClr val="0070C0"/>
                </a:solidFill>
              </a:rPr>
              <a:t>« المــــدرسة الرُّومانسيَّةِ » </a:t>
            </a:r>
            <a:r>
              <a:rPr lang="ar-EG" sz="2800" b="1" dirty="0" smtClean="0"/>
              <a:t>، وانحلالها مع نهاية القرنِ </a:t>
            </a:r>
            <a:r>
              <a:rPr lang="ar-EG" sz="2800" b="1" dirty="0" smtClean="0">
                <a:solidFill>
                  <a:srgbClr val="0070C0"/>
                </a:solidFill>
              </a:rPr>
              <a:t>التَّاسعِ عشر </a:t>
            </a:r>
            <a:r>
              <a:rPr lang="ar-EG" sz="2800" b="1" dirty="0" smtClean="0"/>
              <a:t>الميلاديِّ . </a:t>
            </a:r>
            <a:endParaRPr lang="en-US" sz="2800" b="1" dirty="0"/>
          </a:p>
        </p:txBody>
      </p:sp>
    </p:spTree>
    <p:extLst>
      <p:ext uri="{BB962C8B-B14F-4D97-AF65-F5344CB8AC3E}">
        <p14:creationId xmlns="" xmlns:p14="http://schemas.microsoft.com/office/powerpoint/2010/main" val="2240154648"/>
      </p:ext>
    </p:extLst>
  </p:cSld>
  <p:clrMapOvr>
    <a:masterClrMapping/>
  </p:clrMapOvr>
</p:sld>
</file>

<file path=ppt/slides/slide1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عنصر نائب لرقم الشريحة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68BA5613-1BB2-4168-9E83-1939F6AB8277}" type="slidenum">
              <a:rPr lang="en-US" smtClean="0"/>
              <a:pPr>
                <a:defRPr/>
              </a:pPr>
              <a:t>128</a:t>
            </a:fld>
            <a:endParaRPr lang="en-US"/>
          </a:p>
        </p:txBody>
      </p:sp>
      <p:sp>
        <p:nvSpPr>
          <p:cNvPr id="2" name="عنوان 1"/>
          <p:cNvSpPr>
            <a:spLocks noGrp="1"/>
          </p:cNvSpPr>
          <p:nvPr>
            <p:ph type="title" idx="4294967295"/>
          </p:nvPr>
        </p:nvSpPr>
        <p:spPr>
          <a:xfrm>
            <a:off x="0" y="0"/>
            <a:ext cx="9410700" cy="1371600"/>
          </a:xfrm>
        </p:spPr>
        <p:txBody>
          <a:bodyPr/>
          <a:lstStyle/>
          <a:p>
            <a:r>
              <a:rPr lang="ar-EG" sz="6000" b="1" dirty="0" smtClean="0"/>
              <a:t>تشكُّلُ المَذهبِ البَر</a:t>
            </a:r>
            <a:r>
              <a:rPr lang="ar-SA" sz="6000" b="1" dirty="0"/>
              <a:t>ْ</a:t>
            </a:r>
            <a:r>
              <a:rPr lang="ar-EG" sz="6000" b="1" dirty="0" smtClean="0"/>
              <a:t>ن</a:t>
            </a:r>
            <a:r>
              <a:rPr lang="ar-SA" sz="6000" b="1" dirty="0" smtClean="0"/>
              <a:t>َ</a:t>
            </a:r>
            <a:r>
              <a:rPr lang="ar-EG" sz="6000" b="1" dirty="0" smtClean="0"/>
              <a:t>اس</a:t>
            </a:r>
            <a:r>
              <a:rPr lang="ar-SA" sz="6000" b="1" dirty="0" smtClean="0"/>
              <a:t>ِ</a:t>
            </a:r>
            <a:r>
              <a:rPr lang="ar-EG" sz="6000" b="1" dirty="0" smtClean="0"/>
              <a:t>يِّ أو </a:t>
            </a:r>
            <a:r>
              <a:rPr lang="ar-EG" sz="6000" b="1" dirty="0" err="1" smtClean="0"/>
              <a:t>البَرناسيَّةِ</a:t>
            </a:r>
            <a:r>
              <a:rPr lang="ar-EG" sz="6000" b="1" dirty="0" smtClean="0"/>
              <a:t> </a:t>
            </a:r>
            <a:endParaRPr lang="en-US" sz="6000" b="1" dirty="0"/>
          </a:p>
        </p:txBody>
      </p:sp>
      <p:sp>
        <p:nvSpPr>
          <p:cNvPr id="3" name="عنصر نائب للمحتوى 2"/>
          <p:cNvSpPr>
            <a:spLocks noGrp="1"/>
          </p:cNvSpPr>
          <p:nvPr>
            <p:ph idx="4294967295"/>
          </p:nvPr>
        </p:nvSpPr>
        <p:spPr>
          <a:xfrm>
            <a:off x="0" y="1371600"/>
            <a:ext cx="9410700" cy="4953000"/>
          </a:xfrm>
        </p:spPr>
        <p:txBody>
          <a:bodyPr/>
          <a:lstStyle/>
          <a:p>
            <a:pPr>
              <a:buNone/>
            </a:pPr>
            <a:r>
              <a:rPr lang="ar-EG" sz="4800" b="1" u="sng" dirty="0" smtClean="0">
                <a:solidFill>
                  <a:srgbClr val="C00000"/>
                </a:solidFill>
              </a:rPr>
              <a:t>س كيفَ تشكَّلَ المذهب </a:t>
            </a:r>
            <a:r>
              <a:rPr lang="ar-EG" sz="4800" b="1" u="sng" dirty="0" err="1" smtClean="0">
                <a:solidFill>
                  <a:srgbClr val="C00000"/>
                </a:solidFill>
              </a:rPr>
              <a:t>البرناسيُّ</a:t>
            </a:r>
            <a:r>
              <a:rPr lang="ar-EG" sz="4800" b="1" u="sng" dirty="0" smtClean="0">
                <a:solidFill>
                  <a:srgbClr val="C00000"/>
                </a:solidFill>
              </a:rPr>
              <a:t> أو الب</a:t>
            </a:r>
            <a:r>
              <a:rPr lang="ar-SA" sz="4800" b="1" u="sng" dirty="0" smtClean="0">
                <a:solidFill>
                  <a:srgbClr val="C00000"/>
                </a:solidFill>
              </a:rPr>
              <a:t>َ</a:t>
            </a:r>
            <a:r>
              <a:rPr lang="ar-EG" sz="4800" b="1" u="sng" dirty="0" smtClean="0">
                <a:solidFill>
                  <a:srgbClr val="C00000"/>
                </a:solidFill>
              </a:rPr>
              <a:t>ر</a:t>
            </a:r>
            <a:r>
              <a:rPr lang="ar-SA" sz="4800" b="1" u="sng" dirty="0" smtClean="0">
                <a:solidFill>
                  <a:srgbClr val="C00000"/>
                </a:solidFill>
              </a:rPr>
              <a:t>ْ</a:t>
            </a:r>
            <a:r>
              <a:rPr lang="ar-EG" sz="4800" b="1" u="sng" dirty="0" smtClean="0">
                <a:solidFill>
                  <a:srgbClr val="C00000"/>
                </a:solidFill>
              </a:rPr>
              <a:t>ن</a:t>
            </a:r>
            <a:r>
              <a:rPr lang="ar-SA" sz="4800" b="1" u="sng" dirty="0" smtClean="0">
                <a:solidFill>
                  <a:srgbClr val="C00000"/>
                </a:solidFill>
              </a:rPr>
              <a:t>َ</a:t>
            </a:r>
            <a:r>
              <a:rPr lang="ar-EG" sz="4800" b="1" u="sng" dirty="0" smtClean="0">
                <a:solidFill>
                  <a:srgbClr val="C00000"/>
                </a:solidFill>
              </a:rPr>
              <a:t>اس</a:t>
            </a:r>
            <a:r>
              <a:rPr lang="ar-SA" sz="4800" b="1" u="sng" dirty="0" smtClean="0">
                <a:solidFill>
                  <a:srgbClr val="C00000"/>
                </a:solidFill>
              </a:rPr>
              <a:t>ِ</a:t>
            </a:r>
            <a:r>
              <a:rPr lang="ar-EG" sz="4800" b="1" u="sng" dirty="0" err="1" smtClean="0">
                <a:solidFill>
                  <a:srgbClr val="C00000"/>
                </a:solidFill>
              </a:rPr>
              <a:t>يَّةُ</a:t>
            </a:r>
            <a:r>
              <a:rPr lang="ar-EG" sz="4800" b="1" u="sng" dirty="0" smtClean="0">
                <a:solidFill>
                  <a:srgbClr val="C00000"/>
                </a:solidFill>
              </a:rPr>
              <a:t> ؟ </a:t>
            </a:r>
          </a:p>
          <a:p>
            <a:pPr>
              <a:buNone/>
            </a:pPr>
            <a:r>
              <a:rPr lang="ar-EG" sz="4000" b="1" dirty="0" smtClean="0"/>
              <a:t>ج – لقد تالَّفَ من بقايا الطَّريقةِ الإبداعيَّةِ في فرنسا رأيٌ جديدٌ مستحدثٌ يُقالُ لَهُ : </a:t>
            </a:r>
            <a:r>
              <a:rPr lang="ar-EG" sz="4000" b="1" dirty="0" smtClean="0">
                <a:solidFill>
                  <a:srgbClr val="0070C0"/>
                </a:solidFill>
              </a:rPr>
              <a:t>« ب</a:t>
            </a:r>
            <a:r>
              <a:rPr lang="ar-SA" sz="4000" b="1" dirty="0" smtClean="0">
                <a:solidFill>
                  <a:srgbClr val="0070C0"/>
                </a:solidFill>
              </a:rPr>
              <a:t>َ</a:t>
            </a:r>
            <a:r>
              <a:rPr lang="ar-EG" sz="4000" b="1" dirty="0" smtClean="0">
                <a:solidFill>
                  <a:srgbClr val="0070C0"/>
                </a:solidFill>
              </a:rPr>
              <a:t>ر</a:t>
            </a:r>
            <a:r>
              <a:rPr lang="ar-SA" sz="4000" b="1" dirty="0" smtClean="0">
                <a:solidFill>
                  <a:srgbClr val="0070C0"/>
                </a:solidFill>
              </a:rPr>
              <a:t>ْ</a:t>
            </a:r>
            <a:r>
              <a:rPr lang="ar-EG" sz="4000" b="1" dirty="0" smtClean="0">
                <a:solidFill>
                  <a:srgbClr val="0070C0"/>
                </a:solidFill>
              </a:rPr>
              <a:t>ن</a:t>
            </a:r>
            <a:r>
              <a:rPr lang="ar-SA" sz="4000" b="1" dirty="0" smtClean="0">
                <a:solidFill>
                  <a:srgbClr val="0070C0"/>
                </a:solidFill>
              </a:rPr>
              <a:t>َ</a:t>
            </a:r>
            <a:r>
              <a:rPr lang="ar-EG" sz="4000" b="1" dirty="0" smtClean="0">
                <a:solidFill>
                  <a:srgbClr val="0070C0"/>
                </a:solidFill>
              </a:rPr>
              <a:t>اس</a:t>
            </a:r>
            <a:r>
              <a:rPr lang="ar-SA" sz="4000" b="1" dirty="0" smtClean="0">
                <a:solidFill>
                  <a:srgbClr val="0070C0"/>
                </a:solidFill>
              </a:rPr>
              <a:t>ْ</a:t>
            </a:r>
            <a:r>
              <a:rPr lang="ar-EG" sz="4000" b="1" dirty="0" smtClean="0">
                <a:solidFill>
                  <a:srgbClr val="0070C0"/>
                </a:solidFill>
              </a:rPr>
              <a:t> »، </a:t>
            </a:r>
            <a:r>
              <a:rPr lang="ar-EG" sz="4000" b="1" dirty="0" smtClean="0"/>
              <a:t>وفي عامِ </a:t>
            </a:r>
            <a:r>
              <a:rPr lang="ar-EG" sz="3600" b="1" dirty="0" smtClean="0">
                <a:solidFill>
                  <a:schemeClr val="accent2">
                    <a:lumMod val="75000"/>
                  </a:schemeClr>
                </a:solidFill>
              </a:rPr>
              <a:t>1866</a:t>
            </a:r>
            <a:r>
              <a:rPr lang="ar-EG" sz="3600" b="1" dirty="0" smtClean="0"/>
              <a:t> </a:t>
            </a:r>
            <a:r>
              <a:rPr lang="ar-EG" sz="3600" b="1" dirty="0" smtClean="0">
                <a:solidFill>
                  <a:schemeClr val="accent2">
                    <a:lumMod val="75000"/>
                  </a:schemeClr>
                </a:solidFill>
              </a:rPr>
              <a:t>م</a:t>
            </a:r>
            <a:r>
              <a:rPr lang="ar-EG" sz="3600" b="1" dirty="0" smtClean="0"/>
              <a:t>  </a:t>
            </a:r>
            <a:r>
              <a:rPr lang="ar-EG" sz="4000" b="1" dirty="0" smtClean="0"/>
              <a:t>ط</a:t>
            </a:r>
            <a:r>
              <a:rPr lang="ar-SA" sz="4000" b="1" dirty="0" smtClean="0"/>
              <a:t>َ</a:t>
            </a:r>
            <a:r>
              <a:rPr lang="ar-EG" sz="4000" b="1" dirty="0" smtClean="0"/>
              <a:t>ب</a:t>
            </a:r>
            <a:r>
              <a:rPr lang="ar-SA" sz="4000" b="1" dirty="0" smtClean="0"/>
              <a:t>َ</a:t>
            </a:r>
            <a:r>
              <a:rPr lang="ar-EG" sz="4000" b="1" dirty="0" smtClean="0"/>
              <a:t>ع</a:t>
            </a:r>
            <a:r>
              <a:rPr lang="ar-SA" sz="4000" b="1" dirty="0" smtClean="0"/>
              <a:t>َ</a:t>
            </a:r>
            <a:r>
              <a:rPr lang="ar-EG" sz="4000" b="1" dirty="0" smtClean="0"/>
              <a:t>ت</a:t>
            </a:r>
            <a:r>
              <a:rPr lang="ar-SA" sz="4000" b="1" dirty="0" smtClean="0"/>
              <a:t>ْ</a:t>
            </a:r>
            <a:r>
              <a:rPr lang="ar-EG" sz="4000" b="1" dirty="0" smtClean="0"/>
              <a:t> مكتبة</a:t>
            </a:r>
            <a:r>
              <a:rPr lang="ar-SA" sz="4000" b="1" dirty="0" smtClean="0"/>
              <a:t>ُ</a:t>
            </a:r>
            <a:r>
              <a:rPr lang="ar-EG" sz="4000" b="1" dirty="0" smtClean="0"/>
              <a:t> </a:t>
            </a:r>
            <a:r>
              <a:rPr lang="ar-EG" sz="4000" b="1" dirty="0" smtClean="0">
                <a:solidFill>
                  <a:srgbClr val="0070C0"/>
                </a:solidFill>
              </a:rPr>
              <a:t>« ل</a:t>
            </a:r>
            <a:r>
              <a:rPr lang="ar-SA" sz="4000" b="1" dirty="0" smtClean="0">
                <a:solidFill>
                  <a:srgbClr val="0070C0"/>
                </a:solidFill>
              </a:rPr>
              <a:t>ِي</a:t>
            </a:r>
            <a:r>
              <a:rPr lang="ar-EG" sz="4000" b="1" dirty="0" smtClean="0">
                <a:solidFill>
                  <a:srgbClr val="0070C0"/>
                </a:solidFill>
              </a:rPr>
              <a:t>م</a:t>
            </a:r>
            <a:r>
              <a:rPr lang="ar-SA" sz="4000" b="1" dirty="0" smtClean="0">
                <a:solidFill>
                  <a:srgbClr val="0070C0"/>
                </a:solidFill>
              </a:rPr>
              <a:t>ِ</a:t>
            </a:r>
            <a:r>
              <a:rPr lang="ar-EG" sz="4000" b="1" dirty="0" smtClean="0">
                <a:solidFill>
                  <a:srgbClr val="0070C0"/>
                </a:solidFill>
              </a:rPr>
              <a:t>ير</a:t>
            </a:r>
            <a:r>
              <a:rPr lang="ar-SA" sz="4000" b="1" dirty="0" smtClean="0">
                <a:solidFill>
                  <a:srgbClr val="0070C0"/>
                </a:solidFill>
              </a:rPr>
              <a:t>ْ</a:t>
            </a:r>
            <a:r>
              <a:rPr lang="ar-EG" sz="4000" b="1" dirty="0" smtClean="0">
                <a:solidFill>
                  <a:srgbClr val="0070C0"/>
                </a:solidFill>
              </a:rPr>
              <a:t> » </a:t>
            </a:r>
            <a:r>
              <a:rPr lang="ar-EG" sz="4000" b="1" dirty="0" smtClean="0"/>
              <a:t>تحـتَ عنوانِ </a:t>
            </a:r>
            <a:r>
              <a:rPr lang="ar-EG" sz="4000" b="1" dirty="0" smtClean="0">
                <a:solidFill>
                  <a:srgbClr val="0070C0"/>
                </a:solidFill>
              </a:rPr>
              <a:t>« الب</a:t>
            </a:r>
            <a:r>
              <a:rPr lang="ar-SA" sz="4000" b="1" dirty="0" smtClean="0">
                <a:solidFill>
                  <a:srgbClr val="0070C0"/>
                </a:solidFill>
              </a:rPr>
              <a:t>َ</a:t>
            </a:r>
            <a:r>
              <a:rPr lang="ar-EG" sz="4000" b="1" dirty="0" smtClean="0">
                <a:solidFill>
                  <a:srgbClr val="0070C0"/>
                </a:solidFill>
              </a:rPr>
              <a:t>ر</a:t>
            </a:r>
            <a:r>
              <a:rPr lang="ar-SA" sz="4000" b="1" dirty="0" smtClean="0">
                <a:solidFill>
                  <a:srgbClr val="0070C0"/>
                </a:solidFill>
              </a:rPr>
              <a:t>ْ</a:t>
            </a:r>
            <a:r>
              <a:rPr lang="ar-EG" sz="4000" b="1" dirty="0" smtClean="0">
                <a:solidFill>
                  <a:srgbClr val="0070C0"/>
                </a:solidFill>
              </a:rPr>
              <a:t>ن</a:t>
            </a:r>
            <a:r>
              <a:rPr lang="ar-SA" sz="4000" b="1" dirty="0" smtClean="0">
                <a:solidFill>
                  <a:srgbClr val="0070C0"/>
                </a:solidFill>
              </a:rPr>
              <a:t>َ</a:t>
            </a:r>
            <a:r>
              <a:rPr lang="ar-EG" sz="4000" b="1" dirty="0" smtClean="0">
                <a:solidFill>
                  <a:srgbClr val="0070C0"/>
                </a:solidFill>
              </a:rPr>
              <a:t>اس</a:t>
            </a:r>
            <a:r>
              <a:rPr lang="ar-SA" sz="4000" b="1" dirty="0" smtClean="0">
                <a:solidFill>
                  <a:srgbClr val="0070C0"/>
                </a:solidFill>
              </a:rPr>
              <a:t>ِ</a:t>
            </a:r>
            <a:r>
              <a:rPr lang="ar-EG" sz="4000" b="1" dirty="0" err="1" smtClean="0">
                <a:solidFill>
                  <a:srgbClr val="0070C0"/>
                </a:solidFill>
              </a:rPr>
              <a:t>يَّة</a:t>
            </a:r>
            <a:r>
              <a:rPr lang="ar-EG" sz="4000" b="1" dirty="0" smtClean="0">
                <a:solidFill>
                  <a:srgbClr val="0070C0"/>
                </a:solidFill>
              </a:rPr>
              <a:t> » </a:t>
            </a:r>
            <a:r>
              <a:rPr lang="ar-EG" sz="4000" b="1" dirty="0" smtClean="0"/>
              <a:t>مجموعة </a:t>
            </a:r>
            <a:r>
              <a:rPr lang="ar-EG" sz="4000" b="1" dirty="0" err="1" smtClean="0"/>
              <a:t>أشعارل</a:t>
            </a:r>
            <a:r>
              <a:rPr lang="ar-EG" sz="4000" b="1" dirty="0" smtClean="0"/>
              <a:t>ـ </a:t>
            </a:r>
            <a:r>
              <a:rPr lang="ar-EG" sz="4000" b="1" dirty="0" smtClean="0">
                <a:solidFill>
                  <a:srgbClr val="00B050"/>
                </a:solidFill>
              </a:rPr>
              <a:t>« ك</a:t>
            </a:r>
            <a:r>
              <a:rPr lang="ar-SA" sz="4000" b="1" dirty="0" smtClean="0">
                <a:solidFill>
                  <a:srgbClr val="00B050"/>
                </a:solidFill>
              </a:rPr>
              <a:t>ُ</a:t>
            </a:r>
            <a:r>
              <a:rPr lang="ar-EG" sz="4000" b="1" dirty="0" err="1" smtClean="0">
                <a:solidFill>
                  <a:srgbClr val="00B050"/>
                </a:solidFill>
              </a:rPr>
              <a:t>ون</a:t>
            </a:r>
            <a:r>
              <a:rPr lang="ar-SA" sz="4000" b="1" dirty="0">
                <a:solidFill>
                  <a:srgbClr val="00B050"/>
                </a:solidFill>
              </a:rPr>
              <a:t>ْ</a:t>
            </a:r>
            <a:r>
              <a:rPr lang="ar-EG" sz="4000" b="1" dirty="0" smtClean="0">
                <a:solidFill>
                  <a:srgbClr val="00B050"/>
                </a:solidFill>
              </a:rPr>
              <a:t>ت</a:t>
            </a:r>
            <a:r>
              <a:rPr lang="ar-SA" sz="4000" b="1" dirty="0" smtClean="0">
                <a:solidFill>
                  <a:srgbClr val="00B050"/>
                </a:solidFill>
              </a:rPr>
              <a:t>ْ</a:t>
            </a:r>
            <a:r>
              <a:rPr lang="ar-EG" sz="4000" b="1" dirty="0" smtClean="0">
                <a:solidFill>
                  <a:srgbClr val="00B050"/>
                </a:solidFill>
              </a:rPr>
              <a:t> د</a:t>
            </a:r>
            <a:r>
              <a:rPr lang="ar-SA" sz="4000" b="1" dirty="0" smtClean="0">
                <a:solidFill>
                  <a:srgbClr val="00B050"/>
                </a:solidFill>
              </a:rPr>
              <a:t>ِ</a:t>
            </a:r>
            <a:r>
              <a:rPr lang="ar-EG" sz="4000" b="1" dirty="0" smtClean="0">
                <a:solidFill>
                  <a:srgbClr val="00B050"/>
                </a:solidFill>
              </a:rPr>
              <a:t>ي ل</a:t>
            </a:r>
            <a:r>
              <a:rPr lang="ar-SA" sz="4000" b="1" dirty="0" smtClean="0">
                <a:solidFill>
                  <a:srgbClr val="00B050"/>
                </a:solidFill>
              </a:rPr>
              <a:t>ِ</a:t>
            </a:r>
            <a:r>
              <a:rPr lang="ar-EG" sz="4000" b="1" dirty="0" smtClean="0">
                <a:solidFill>
                  <a:srgbClr val="00B050"/>
                </a:solidFill>
              </a:rPr>
              <a:t>يل</a:t>
            </a:r>
            <a:r>
              <a:rPr lang="ar-SA" sz="4000" b="1" dirty="0" smtClean="0">
                <a:solidFill>
                  <a:srgbClr val="00B050"/>
                </a:solidFill>
              </a:rPr>
              <a:t>ْ</a:t>
            </a:r>
            <a:r>
              <a:rPr lang="ar-EG" sz="4000" b="1" dirty="0" smtClean="0">
                <a:solidFill>
                  <a:srgbClr val="00B050"/>
                </a:solidFill>
              </a:rPr>
              <a:t> »</a:t>
            </a:r>
            <a:r>
              <a:rPr lang="ar-SA" sz="4000" b="1" dirty="0" smtClean="0">
                <a:solidFill>
                  <a:srgbClr val="00B050"/>
                </a:solidFill>
              </a:rPr>
              <a:t> و</a:t>
            </a:r>
            <a:r>
              <a:rPr lang="ar-EG" sz="4000" b="1" dirty="0" smtClean="0">
                <a:solidFill>
                  <a:srgbClr val="00B050"/>
                </a:solidFill>
              </a:rPr>
              <a:t>« ج</a:t>
            </a:r>
            <a:r>
              <a:rPr lang="ar-SA" sz="4000" b="1" dirty="0" smtClean="0">
                <a:solidFill>
                  <a:srgbClr val="00B050"/>
                </a:solidFill>
              </a:rPr>
              <a:t>ِ</a:t>
            </a:r>
            <a:r>
              <a:rPr lang="ar-EG" sz="4000" b="1" dirty="0" smtClean="0">
                <a:solidFill>
                  <a:srgbClr val="00B050"/>
                </a:solidFill>
              </a:rPr>
              <a:t>ي </a:t>
            </a:r>
            <a:r>
              <a:rPr lang="ar-EG" sz="4000" b="1" dirty="0">
                <a:solidFill>
                  <a:srgbClr val="00B050"/>
                </a:solidFill>
              </a:rPr>
              <a:t>. </a:t>
            </a:r>
            <a:r>
              <a:rPr lang="ar-EG" sz="4000" b="1" dirty="0" smtClean="0">
                <a:solidFill>
                  <a:srgbClr val="00B050"/>
                </a:solidFill>
              </a:rPr>
              <a:t>إ</a:t>
            </a:r>
            <a:r>
              <a:rPr lang="ar-SA" sz="4000" b="1" dirty="0" smtClean="0">
                <a:solidFill>
                  <a:srgbClr val="00B050"/>
                </a:solidFill>
              </a:rPr>
              <a:t>ِ</a:t>
            </a:r>
            <a:r>
              <a:rPr lang="ar-EG" sz="4000" b="1" dirty="0" smtClean="0">
                <a:solidFill>
                  <a:srgbClr val="00B050"/>
                </a:solidFill>
              </a:rPr>
              <a:t>م</a:t>
            </a:r>
            <a:r>
              <a:rPr lang="ar-SA" sz="4000" b="1" dirty="0" smtClean="0">
                <a:solidFill>
                  <a:srgbClr val="00B050"/>
                </a:solidFill>
              </a:rPr>
              <a:t>ْ</a:t>
            </a:r>
            <a:r>
              <a:rPr lang="ar-EG" sz="4000" b="1" dirty="0" smtClean="0">
                <a:solidFill>
                  <a:srgbClr val="00B050"/>
                </a:solidFill>
              </a:rPr>
              <a:t> </a:t>
            </a:r>
            <a:r>
              <a:rPr lang="ar-EG" sz="4000" b="1" dirty="0">
                <a:solidFill>
                  <a:srgbClr val="00B050"/>
                </a:solidFill>
              </a:rPr>
              <a:t>. </a:t>
            </a:r>
            <a:r>
              <a:rPr lang="ar-EG" sz="4000" b="1" dirty="0" smtClean="0">
                <a:solidFill>
                  <a:srgbClr val="00B050"/>
                </a:solidFill>
              </a:rPr>
              <a:t>د</a:t>
            </a:r>
            <a:r>
              <a:rPr lang="ar-SA" sz="4000" b="1" dirty="0" smtClean="0">
                <a:solidFill>
                  <a:srgbClr val="00B050"/>
                </a:solidFill>
              </a:rPr>
              <a:t>ِ</a:t>
            </a:r>
            <a:r>
              <a:rPr lang="ar-EG" sz="4000" b="1" dirty="0" smtClean="0">
                <a:solidFill>
                  <a:srgbClr val="00B050"/>
                </a:solidFill>
              </a:rPr>
              <a:t>ي ه</a:t>
            </a:r>
            <a:r>
              <a:rPr lang="ar-SA" sz="4000" b="1" dirty="0" smtClean="0">
                <a:solidFill>
                  <a:srgbClr val="00B050"/>
                </a:solidFill>
              </a:rPr>
              <a:t>ِ</a:t>
            </a:r>
            <a:r>
              <a:rPr lang="ar-EG" sz="4000" b="1" dirty="0" smtClean="0">
                <a:solidFill>
                  <a:srgbClr val="00B050"/>
                </a:solidFill>
              </a:rPr>
              <a:t>يـر</a:t>
            </a:r>
            <a:r>
              <a:rPr lang="ar-SA" sz="4000" b="1" dirty="0" smtClean="0">
                <a:solidFill>
                  <a:srgbClr val="00B050"/>
                </a:solidFill>
              </a:rPr>
              <a:t>ْ</a:t>
            </a:r>
            <a:r>
              <a:rPr lang="ar-EG" sz="4000" b="1" dirty="0" smtClean="0">
                <a:solidFill>
                  <a:srgbClr val="00B050"/>
                </a:solidFill>
              </a:rPr>
              <a:t>د</a:t>
            </a:r>
            <a:r>
              <a:rPr lang="ar-SA" sz="4000" b="1" dirty="0" smtClean="0">
                <a:solidFill>
                  <a:srgbClr val="00B050"/>
                </a:solidFill>
              </a:rPr>
              <a:t>ِ</a:t>
            </a:r>
            <a:r>
              <a:rPr lang="ar-EG" sz="4000" b="1" dirty="0" smtClean="0">
                <a:solidFill>
                  <a:srgbClr val="00B050"/>
                </a:solidFill>
              </a:rPr>
              <a:t>ي</a:t>
            </a:r>
            <a:r>
              <a:rPr lang="ar-SA" sz="4000" b="1" dirty="0" smtClean="0">
                <a:solidFill>
                  <a:srgbClr val="00B050"/>
                </a:solidFill>
              </a:rPr>
              <a:t>َ</a:t>
            </a:r>
            <a:r>
              <a:rPr lang="ar-EG" sz="4000" b="1" dirty="0" smtClean="0">
                <a:solidFill>
                  <a:srgbClr val="00B050"/>
                </a:solidFill>
              </a:rPr>
              <a:t>ا </a:t>
            </a:r>
            <a:r>
              <a:rPr lang="ar-EG" sz="4000" b="1" dirty="0">
                <a:solidFill>
                  <a:srgbClr val="00B050"/>
                </a:solidFill>
              </a:rPr>
              <a:t>»</a:t>
            </a:r>
            <a:r>
              <a:rPr lang="ar-EG" sz="4000" b="1" dirty="0" smtClean="0">
                <a:solidFill>
                  <a:srgbClr val="00B050"/>
                </a:solidFill>
              </a:rPr>
              <a:t> </a:t>
            </a:r>
            <a:r>
              <a:rPr lang="ar-EG" sz="4000" b="1" dirty="0" smtClean="0"/>
              <a:t>و </a:t>
            </a:r>
            <a:r>
              <a:rPr lang="ar-EG" sz="4000" b="1" dirty="0" smtClean="0">
                <a:solidFill>
                  <a:srgbClr val="0070C0"/>
                </a:solidFill>
              </a:rPr>
              <a:t>« س</a:t>
            </a:r>
            <a:r>
              <a:rPr lang="ar-SA" sz="4000" b="1" dirty="0" smtClean="0">
                <a:solidFill>
                  <a:srgbClr val="0070C0"/>
                </a:solidFill>
              </a:rPr>
              <a:t>َ</a:t>
            </a:r>
            <a:r>
              <a:rPr lang="ar-EG" sz="4000" b="1" dirty="0" smtClean="0">
                <a:solidFill>
                  <a:srgbClr val="0070C0"/>
                </a:solidFill>
              </a:rPr>
              <a:t>ال</a:t>
            </a:r>
            <a:r>
              <a:rPr lang="ar-SA" sz="4000" b="1" dirty="0" smtClean="0">
                <a:solidFill>
                  <a:srgbClr val="0070C0"/>
                </a:solidFill>
              </a:rPr>
              <a:t>ِ</a:t>
            </a:r>
            <a:r>
              <a:rPr lang="ar-EG" sz="4000" b="1" dirty="0" smtClean="0">
                <a:solidFill>
                  <a:srgbClr val="0070C0"/>
                </a:solidFill>
              </a:rPr>
              <a:t>ي ب</a:t>
            </a:r>
            <a:r>
              <a:rPr lang="ar-SA" sz="4000" b="1" dirty="0" smtClean="0">
                <a:solidFill>
                  <a:srgbClr val="0070C0"/>
                </a:solidFill>
              </a:rPr>
              <a:t>َ</a:t>
            </a:r>
            <a:r>
              <a:rPr lang="ar-EG" sz="4000" b="1" dirty="0" smtClean="0">
                <a:solidFill>
                  <a:srgbClr val="0070C0"/>
                </a:solidFill>
              </a:rPr>
              <a:t>ر</a:t>
            </a:r>
            <a:r>
              <a:rPr lang="ar-SA" sz="4000" b="1" dirty="0" smtClean="0">
                <a:solidFill>
                  <a:srgbClr val="0070C0"/>
                </a:solidFill>
              </a:rPr>
              <a:t>َ</a:t>
            </a:r>
            <a:r>
              <a:rPr lang="ar-EG" sz="4000" b="1" dirty="0" smtClean="0">
                <a:solidFill>
                  <a:srgbClr val="0070C0"/>
                </a:solidFill>
              </a:rPr>
              <a:t>د</a:t>
            </a:r>
            <a:r>
              <a:rPr lang="ar-SA" sz="4000" b="1" dirty="0" smtClean="0">
                <a:solidFill>
                  <a:srgbClr val="0070C0"/>
                </a:solidFill>
              </a:rPr>
              <a:t>ْ</a:t>
            </a:r>
            <a:r>
              <a:rPr lang="ar-EG" sz="4000" b="1" dirty="0" smtClean="0">
                <a:solidFill>
                  <a:srgbClr val="0070C0"/>
                </a:solidFill>
              </a:rPr>
              <a:t>ي</a:t>
            </a:r>
            <a:r>
              <a:rPr lang="ar-SA" sz="4000" b="1" dirty="0" smtClean="0">
                <a:solidFill>
                  <a:srgbClr val="0070C0"/>
                </a:solidFill>
              </a:rPr>
              <a:t>ُ</a:t>
            </a:r>
            <a:r>
              <a:rPr lang="ar-EG" sz="4000" b="1" dirty="0" err="1" smtClean="0">
                <a:solidFill>
                  <a:srgbClr val="0070C0"/>
                </a:solidFill>
              </a:rPr>
              <a:t>وم</a:t>
            </a:r>
            <a:r>
              <a:rPr lang="ar-SA" sz="4000" b="1" dirty="0" smtClean="0">
                <a:solidFill>
                  <a:srgbClr val="0070C0"/>
                </a:solidFill>
              </a:rPr>
              <a:t>ْ</a:t>
            </a:r>
            <a:r>
              <a:rPr lang="ar-EG" sz="4000" b="1" dirty="0" smtClean="0">
                <a:solidFill>
                  <a:srgbClr val="0070C0"/>
                </a:solidFill>
              </a:rPr>
              <a:t> »</a:t>
            </a:r>
            <a:r>
              <a:rPr lang="ar-EG" sz="4000" b="1" dirty="0" smtClean="0"/>
              <a:t> و </a:t>
            </a:r>
            <a:r>
              <a:rPr lang="ar-EG" sz="4000" b="1" dirty="0" smtClean="0">
                <a:solidFill>
                  <a:srgbClr val="0070C0"/>
                </a:solidFill>
              </a:rPr>
              <a:t>« إ</a:t>
            </a:r>
            <a:r>
              <a:rPr lang="ar-SA" sz="4000" b="1" dirty="0" smtClean="0">
                <a:solidFill>
                  <a:srgbClr val="0070C0"/>
                </a:solidFill>
              </a:rPr>
              <a:t>ِ</a:t>
            </a:r>
            <a:r>
              <a:rPr lang="ar-EG" sz="4000" b="1" dirty="0" smtClean="0">
                <a:solidFill>
                  <a:srgbClr val="0070C0"/>
                </a:solidFill>
              </a:rPr>
              <a:t>ف</a:t>
            </a:r>
            <a:r>
              <a:rPr lang="ar-SA" sz="4000" b="1" dirty="0" smtClean="0">
                <a:solidFill>
                  <a:srgbClr val="0070C0"/>
                </a:solidFill>
              </a:rPr>
              <a:t>ْ</a:t>
            </a:r>
            <a:r>
              <a:rPr lang="ar-EG" sz="4000" b="1" dirty="0" smtClean="0">
                <a:solidFill>
                  <a:srgbClr val="0070C0"/>
                </a:solidFill>
              </a:rPr>
              <a:t> ك</a:t>
            </a:r>
            <a:r>
              <a:rPr lang="ar-SA" sz="4000" b="1" dirty="0" smtClean="0">
                <a:solidFill>
                  <a:srgbClr val="0070C0"/>
                </a:solidFill>
              </a:rPr>
              <a:t>ُ</a:t>
            </a:r>
            <a:r>
              <a:rPr lang="ar-EG" sz="4000" b="1" dirty="0" smtClean="0">
                <a:solidFill>
                  <a:srgbClr val="0070C0"/>
                </a:solidFill>
              </a:rPr>
              <a:t>و</a:t>
            </a:r>
            <a:r>
              <a:rPr lang="ar-SA" sz="4000" b="1" dirty="0" smtClean="0">
                <a:solidFill>
                  <a:srgbClr val="0070C0"/>
                </a:solidFill>
              </a:rPr>
              <a:t>بِ</a:t>
            </a:r>
            <a:r>
              <a:rPr lang="ar-EG" sz="4000" b="1" dirty="0" smtClean="0">
                <a:solidFill>
                  <a:srgbClr val="0070C0"/>
                </a:solidFill>
              </a:rPr>
              <a:t>يه</a:t>
            </a:r>
            <a:r>
              <a:rPr lang="ar-SA" sz="4000" b="1" dirty="0" smtClean="0">
                <a:solidFill>
                  <a:srgbClr val="0070C0"/>
                </a:solidFill>
              </a:rPr>
              <a:t>ْ</a:t>
            </a:r>
            <a:r>
              <a:rPr lang="ar-EG" sz="4000" b="1" dirty="0" smtClean="0">
                <a:solidFill>
                  <a:srgbClr val="0070C0"/>
                </a:solidFill>
              </a:rPr>
              <a:t> » </a:t>
            </a:r>
            <a:r>
              <a:rPr lang="ar-EG" sz="4000" b="1" dirty="0" smtClean="0"/>
              <a:t>و </a:t>
            </a:r>
            <a:r>
              <a:rPr lang="ar-EG" sz="4000" b="1" dirty="0" smtClean="0">
                <a:solidFill>
                  <a:srgbClr val="0070C0"/>
                </a:solidFill>
              </a:rPr>
              <a:t>« س</a:t>
            </a:r>
            <a:r>
              <a:rPr lang="ar-SA" sz="4000" b="1" dirty="0" smtClean="0">
                <a:solidFill>
                  <a:srgbClr val="0070C0"/>
                </a:solidFill>
              </a:rPr>
              <a:t>ْ</a:t>
            </a:r>
            <a:r>
              <a:rPr lang="ar-EG" sz="4000" b="1" dirty="0" smtClean="0">
                <a:solidFill>
                  <a:srgbClr val="0070C0"/>
                </a:solidFill>
              </a:rPr>
              <a:t>ت</a:t>
            </a:r>
            <a:r>
              <a:rPr lang="ar-SA" sz="4000" b="1" dirty="0" smtClean="0">
                <a:solidFill>
                  <a:srgbClr val="0070C0"/>
                </a:solidFill>
              </a:rPr>
              <a:t>ِ</a:t>
            </a:r>
            <a:r>
              <a:rPr lang="ar-EG" sz="4000" b="1" dirty="0" err="1" smtClean="0">
                <a:solidFill>
                  <a:srgbClr val="0070C0"/>
                </a:solidFill>
              </a:rPr>
              <a:t>يف</a:t>
            </a:r>
            <a:r>
              <a:rPr lang="ar-SA" sz="4000" b="1" dirty="0" smtClean="0">
                <a:solidFill>
                  <a:srgbClr val="0070C0"/>
                </a:solidFill>
              </a:rPr>
              <a:t>َ</a:t>
            </a:r>
            <a:r>
              <a:rPr lang="ar-EG" sz="4000" b="1" dirty="0" smtClean="0">
                <a:solidFill>
                  <a:srgbClr val="0070C0"/>
                </a:solidFill>
              </a:rPr>
              <a:t>ان</a:t>
            </a:r>
            <a:r>
              <a:rPr lang="ar-SA" sz="4000" b="1" dirty="0" smtClean="0">
                <a:solidFill>
                  <a:srgbClr val="0070C0"/>
                </a:solidFill>
              </a:rPr>
              <a:t>ْ</a:t>
            </a:r>
            <a:r>
              <a:rPr lang="ar-EG" sz="4000" b="1" dirty="0" smtClean="0">
                <a:solidFill>
                  <a:srgbClr val="0070C0"/>
                </a:solidFill>
              </a:rPr>
              <a:t> م</a:t>
            </a:r>
            <a:r>
              <a:rPr lang="ar-SA" sz="4000" b="1" dirty="0" smtClean="0">
                <a:solidFill>
                  <a:srgbClr val="0070C0"/>
                </a:solidFill>
              </a:rPr>
              <a:t>َ</a:t>
            </a:r>
            <a:r>
              <a:rPr lang="ar-EG" sz="4000" b="1" dirty="0" smtClean="0">
                <a:solidFill>
                  <a:srgbClr val="0070C0"/>
                </a:solidFill>
              </a:rPr>
              <a:t>لار</a:t>
            </a:r>
            <a:r>
              <a:rPr lang="ar-SA" sz="4000" b="1" dirty="0" smtClean="0">
                <a:solidFill>
                  <a:srgbClr val="0070C0"/>
                </a:solidFill>
              </a:rPr>
              <a:t>ْ</a:t>
            </a:r>
            <a:r>
              <a:rPr lang="ar-EG" sz="4000" b="1" dirty="0" smtClean="0">
                <a:solidFill>
                  <a:srgbClr val="0070C0"/>
                </a:solidFill>
              </a:rPr>
              <a:t>م</a:t>
            </a:r>
            <a:r>
              <a:rPr lang="ar-SA" sz="4000" b="1" dirty="0" smtClean="0">
                <a:solidFill>
                  <a:srgbClr val="0070C0"/>
                </a:solidFill>
              </a:rPr>
              <a:t>ِ</a:t>
            </a:r>
            <a:r>
              <a:rPr lang="ar-EG" sz="4000" b="1" dirty="0" smtClean="0">
                <a:solidFill>
                  <a:srgbClr val="0070C0"/>
                </a:solidFill>
              </a:rPr>
              <a:t>يه</a:t>
            </a:r>
            <a:r>
              <a:rPr lang="ar-SA" sz="4000" b="1" dirty="0" smtClean="0">
                <a:solidFill>
                  <a:srgbClr val="0070C0"/>
                </a:solidFill>
              </a:rPr>
              <a:t>ْ</a:t>
            </a:r>
            <a:r>
              <a:rPr lang="ar-EG" sz="4000" b="1" dirty="0" smtClean="0">
                <a:solidFill>
                  <a:srgbClr val="0070C0"/>
                </a:solidFill>
              </a:rPr>
              <a:t> » </a:t>
            </a:r>
            <a:r>
              <a:rPr lang="ar-EG" sz="4000" b="1" dirty="0" smtClean="0"/>
              <a:t>و </a:t>
            </a:r>
            <a:r>
              <a:rPr lang="ar-EG" sz="4000" b="1" dirty="0" smtClean="0">
                <a:solidFill>
                  <a:srgbClr val="0070C0"/>
                </a:solidFill>
              </a:rPr>
              <a:t>« ف</a:t>
            </a:r>
            <a:r>
              <a:rPr lang="ar-SA" sz="4000" b="1" dirty="0" smtClean="0">
                <a:solidFill>
                  <a:srgbClr val="0070C0"/>
                </a:solidFill>
              </a:rPr>
              <a:t>َ</a:t>
            </a:r>
            <a:r>
              <a:rPr lang="ar-EG" sz="4000" b="1" dirty="0" smtClean="0">
                <a:solidFill>
                  <a:srgbClr val="0070C0"/>
                </a:solidFill>
              </a:rPr>
              <a:t>ر</a:t>
            </a:r>
            <a:r>
              <a:rPr lang="ar-SA" sz="4000" b="1" dirty="0" smtClean="0">
                <a:solidFill>
                  <a:srgbClr val="0070C0"/>
                </a:solidFill>
              </a:rPr>
              <a:t>ْ</a:t>
            </a:r>
            <a:r>
              <a:rPr lang="ar-EG" sz="4000" b="1" dirty="0" smtClean="0">
                <a:solidFill>
                  <a:srgbClr val="0070C0"/>
                </a:solidFill>
              </a:rPr>
              <a:t>ل</a:t>
            </a:r>
            <a:r>
              <a:rPr lang="ar-SA" sz="4000" b="1" dirty="0" smtClean="0">
                <a:solidFill>
                  <a:srgbClr val="0070C0"/>
                </a:solidFill>
              </a:rPr>
              <a:t>ِ</a:t>
            </a:r>
            <a:r>
              <a:rPr lang="ar-EG" sz="4000" b="1" dirty="0" smtClean="0">
                <a:solidFill>
                  <a:srgbClr val="0070C0"/>
                </a:solidFill>
              </a:rPr>
              <a:t>ين</a:t>
            </a:r>
            <a:r>
              <a:rPr lang="ar-SA" sz="4000" b="1" dirty="0" smtClean="0">
                <a:solidFill>
                  <a:srgbClr val="0070C0"/>
                </a:solidFill>
              </a:rPr>
              <a:t>ْ</a:t>
            </a:r>
            <a:r>
              <a:rPr lang="ar-EG" sz="4000" b="1" dirty="0" smtClean="0">
                <a:solidFill>
                  <a:srgbClr val="0070C0"/>
                </a:solidFill>
              </a:rPr>
              <a:t> » </a:t>
            </a:r>
            <a:r>
              <a:rPr lang="ar-EG" sz="4000" b="1" dirty="0" smtClean="0"/>
              <a:t>. </a:t>
            </a:r>
            <a:endParaRPr lang="en-US" sz="4000" b="1" dirty="0"/>
          </a:p>
        </p:txBody>
      </p:sp>
    </p:spTree>
    <p:extLst>
      <p:ext uri="{BB962C8B-B14F-4D97-AF65-F5344CB8AC3E}">
        <p14:creationId xmlns="" xmlns:p14="http://schemas.microsoft.com/office/powerpoint/2010/main" val="1650615531"/>
      </p:ext>
    </p:extLst>
  </p:cSld>
  <p:clrMapOvr>
    <a:masterClrMapping/>
  </p:clrMapOvr>
</p:sld>
</file>

<file path=ppt/slides/slide1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عنصر نائب لرقم الشريحة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68BA5613-1BB2-4168-9E83-1939F6AB8277}" type="slidenum">
              <a:rPr lang="en-US" smtClean="0"/>
              <a:pPr>
                <a:defRPr/>
              </a:pPr>
              <a:t>129</a:t>
            </a:fld>
            <a:endParaRPr lang="en-US"/>
          </a:p>
        </p:txBody>
      </p:sp>
      <p:sp>
        <p:nvSpPr>
          <p:cNvPr id="2" name="عنوان 1"/>
          <p:cNvSpPr>
            <a:spLocks noGrp="1"/>
          </p:cNvSpPr>
          <p:nvPr>
            <p:ph type="title" idx="4294967295"/>
          </p:nvPr>
        </p:nvSpPr>
        <p:spPr>
          <a:xfrm>
            <a:off x="0" y="0"/>
            <a:ext cx="9410700" cy="1371600"/>
          </a:xfrm>
        </p:spPr>
        <p:txBody>
          <a:bodyPr/>
          <a:lstStyle/>
          <a:p>
            <a:r>
              <a:rPr lang="ar-EG" sz="5400" b="1" dirty="0" smtClean="0"/>
              <a:t>أبرزُ منسوبي الب</a:t>
            </a:r>
            <a:r>
              <a:rPr lang="ar-SA" sz="5400" b="1" dirty="0" smtClean="0"/>
              <a:t>َ</a:t>
            </a:r>
            <a:r>
              <a:rPr lang="ar-EG" sz="5400" b="1" dirty="0" smtClean="0"/>
              <a:t>ر</a:t>
            </a:r>
            <a:r>
              <a:rPr lang="ar-SA" sz="5400" b="1" dirty="0" smtClean="0"/>
              <a:t>ْ</a:t>
            </a:r>
            <a:r>
              <a:rPr lang="ar-EG" sz="5400" b="1" dirty="0" smtClean="0"/>
              <a:t>ن</a:t>
            </a:r>
            <a:r>
              <a:rPr lang="ar-SA" sz="5400" b="1" dirty="0" smtClean="0"/>
              <a:t>َ</a:t>
            </a:r>
            <a:r>
              <a:rPr lang="ar-EG" sz="5400" b="1" dirty="0" smtClean="0"/>
              <a:t>اس</a:t>
            </a:r>
            <a:r>
              <a:rPr lang="ar-SA" sz="5400" b="1" dirty="0" smtClean="0"/>
              <a:t>ِ</a:t>
            </a:r>
            <a:r>
              <a:rPr lang="ar-EG" sz="5400" b="1" dirty="0" err="1" smtClean="0"/>
              <a:t>يَّةِ</a:t>
            </a:r>
            <a:r>
              <a:rPr lang="ar-EG" sz="5400" b="1" dirty="0" smtClean="0"/>
              <a:t> وأهمُّ خ</a:t>
            </a:r>
            <a:r>
              <a:rPr lang="ar-SA" sz="5400" b="1" dirty="0" smtClean="0"/>
              <a:t>َ</a:t>
            </a:r>
            <a:r>
              <a:rPr lang="ar-EG" sz="5400" b="1" dirty="0" smtClean="0"/>
              <a:t>ص</a:t>
            </a:r>
            <a:r>
              <a:rPr lang="ar-SA" sz="5400" b="1" dirty="0" smtClean="0"/>
              <a:t>َ</a:t>
            </a:r>
            <a:r>
              <a:rPr lang="ar-EG" sz="5400" b="1" dirty="0" err="1" smtClean="0"/>
              <a:t>ائ</a:t>
            </a:r>
            <a:r>
              <a:rPr lang="ar-SA" sz="5400" b="1" dirty="0" smtClean="0"/>
              <a:t>ِ</a:t>
            </a:r>
            <a:r>
              <a:rPr lang="ar-EG" sz="5400" b="1" dirty="0" smtClean="0"/>
              <a:t>ص</a:t>
            </a:r>
            <a:r>
              <a:rPr lang="ar-SA" sz="5400" b="1" dirty="0" smtClean="0"/>
              <a:t>ِ</a:t>
            </a:r>
            <a:r>
              <a:rPr lang="ar-EG" sz="5400" b="1" dirty="0" smtClean="0"/>
              <a:t>ه</a:t>
            </a:r>
            <a:r>
              <a:rPr lang="ar-SA" sz="5400" b="1" dirty="0" smtClean="0"/>
              <a:t>َ</a:t>
            </a:r>
            <a:r>
              <a:rPr lang="ar-EG" sz="5400" b="1" dirty="0" smtClean="0"/>
              <a:t>ا </a:t>
            </a:r>
            <a:endParaRPr lang="en-US" sz="5400" b="1" dirty="0"/>
          </a:p>
        </p:txBody>
      </p:sp>
      <p:sp>
        <p:nvSpPr>
          <p:cNvPr id="3" name="عنصر نائب للمحتوى 2"/>
          <p:cNvSpPr>
            <a:spLocks noGrp="1"/>
          </p:cNvSpPr>
          <p:nvPr>
            <p:ph idx="4294967295"/>
          </p:nvPr>
        </p:nvSpPr>
        <p:spPr>
          <a:xfrm>
            <a:off x="0" y="1371600"/>
            <a:ext cx="9410700" cy="4953000"/>
          </a:xfrm>
        </p:spPr>
        <p:txBody>
          <a:bodyPr/>
          <a:lstStyle/>
          <a:p>
            <a:pPr>
              <a:buNone/>
            </a:pPr>
            <a:r>
              <a:rPr lang="ar-SA" sz="4000" b="1" u="sng" dirty="0" smtClean="0">
                <a:solidFill>
                  <a:srgbClr val="C00000"/>
                </a:solidFill>
              </a:rPr>
              <a:t>أ - من أبرز منسوبي </a:t>
            </a:r>
            <a:r>
              <a:rPr lang="ar-SA" sz="4000" b="1" u="sng" dirty="0" err="1" smtClean="0">
                <a:solidFill>
                  <a:srgbClr val="C00000"/>
                </a:solidFill>
              </a:rPr>
              <a:t>البَرْنَاسِيَّةِ</a:t>
            </a:r>
            <a:r>
              <a:rPr lang="ar-SA" sz="4000" b="1" u="sng" dirty="0" smtClean="0">
                <a:solidFill>
                  <a:srgbClr val="C00000"/>
                </a:solidFill>
              </a:rPr>
              <a:t> :</a:t>
            </a:r>
          </a:p>
          <a:p>
            <a:pPr>
              <a:buNone/>
            </a:pPr>
            <a:r>
              <a:rPr lang="ar-SA" sz="1800" b="1" dirty="0" smtClean="0"/>
              <a:t>1 - </a:t>
            </a:r>
            <a:r>
              <a:rPr lang="ar-SA" sz="1800" b="1" dirty="0" smtClean="0">
                <a:solidFill>
                  <a:srgbClr val="FF0000"/>
                </a:solidFill>
              </a:rPr>
              <a:t> </a:t>
            </a:r>
            <a:r>
              <a:rPr lang="ar-SA" sz="1800" b="1" dirty="0" smtClean="0">
                <a:solidFill>
                  <a:srgbClr val="002060"/>
                </a:solidFill>
              </a:rPr>
              <a:t>« لُوكُنْتْ دِي </a:t>
            </a:r>
            <a:r>
              <a:rPr lang="ar-SA" sz="1800" b="1" dirty="0" err="1" smtClean="0">
                <a:solidFill>
                  <a:srgbClr val="002060"/>
                </a:solidFill>
              </a:rPr>
              <a:t>لِيلْ </a:t>
            </a:r>
            <a:r>
              <a:rPr lang="ar-SA" sz="1800" b="1" dirty="0" err="1" smtClean="0">
                <a:solidFill>
                  <a:srgbClr val="0070C0"/>
                </a:solidFill>
              </a:rPr>
              <a:t>) </a:t>
            </a:r>
            <a:r>
              <a:rPr lang="ar-SA" sz="1800" b="1" dirty="0" smtClean="0">
                <a:solidFill>
                  <a:srgbClr val="0070C0"/>
                </a:solidFill>
              </a:rPr>
              <a:t>. </a:t>
            </a:r>
          </a:p>
          <a:p>
            <a:pPr>
              <a:buNone/>
            </a:pPr>
            <a:r>
              <a:rPr lang="ar-SA" sz="1800" b="1" dirty="0" smtClean="0"/>
              <a:t>2 – </a:t>
            </a:r>
            <a:r>
              <a:rPr lang="ar-SA" sz="1800" b="1" dirty="0" smtClean="0">
                <a:solidFill>
                  <a:srgbClr val="002060"/>
                </a:solidFill>
              </a:rPr>
              <a:t>« جِي إِمْ دِي </a:t>
            </a:r>
            <a:r>
              <a:rPr lang="ar-SA" sz="1800" b="1" dirty="0" err="1" smtClean="0">
                <a:solidFill>
                  <a:srgbClr val="002060"/>
                </a:solidFill>
              </a:rPr>
              <a:t>هِيدريَا</a:t>
            </a:r>
            <a:r>
              <a:rPr lang="ar-SA" sz="1800" b="1" dirty="0" smtClean="0">
                <a:solidFill>
                  <a:srgbClr val="002060"/>
                </a:solidFill>
              </a:rPr>
              <a:t> </a:t>
            </a:r>
            <a:r>
              <a:rPr lang="ar-SA" sz="1800" b="1" dirty="0" err="1" smtClean="0">
                <a:solidFill>
                  <a:srgbClr val="002060"/>
                </a:solidFill>
              </a:rPr>
              <a:t>»</a:t>
            </a:r>
            <a:r>
              <a:rPr lang="ar-SA" sz="1800" b="1" dirty="0" err="1" smtClean="0">
                <a:solidFill>
                  <a:srgbClr val="0070C0"/>
                </a:solidFill>
              </a:rPr>
              <a:t>.</a:t>
            </a:r>
            <a:r>
              <a:rPr lang="ar-SA" sz="1800" b="1" dirty="0" smtClean="0">
                <a:solidFill>
                  <a:srgbClr val="0070C0"/>
                </a:solidFill>
              </a:rPr>
              <a:t> </a:t>
            </a:r>
          </a:p>
          <a:p>
            <a:pPr>
              <a:buNone/>
            </a:pPr>
            <a:r>
              <a:rPr lang="ar-SA" sz="4000" b="1" u="sng" dirty="0" smtClean="0">
                <a:solidFill>
                  <a:srgbClr val="C00000"/>
                </a:solidFill>
              </a:rPr>
              <a:t>ب – ومن أبرزِ خصائصِهَا :</a:t>
            </a:r>
            <a:r>
              <a:rPr lang="ar-SA" sz="4000" b="1" dirty="0" smtClean="0">
                <a:solidFill>
                  <a:srgbClr val="C00000"/>
                </a:solidFill>
              </a:rPr>
              <a:t> </a:t>
            </a:r>
          </a:p>
          <a:p>
            <a:pPr>
              <a:buNone/>
            </a:pPr>
            <a:r>
              <a:rPr lang="ar-SA" sz="2000" b="1" dirty="0" smtClean="0"/>
              <a:t>1 – اٍهتمامُهَا بجمالِ التَّركيبِ </a:t>
            </a:r>
          </a:p>
          <a:p>
            <a:pPr>
              <a:buNone/>
            </a:pPr>
            <a:r>
              <a:rPr lang="ar-SA" sz="2000" b="1" dirty="0" smtClean="0"/>
              <a:t>2 – </a:t>
            </a:r>
            <a:r>
              <a:rPr lang="ar-SA" sz="2000" b="1" dirty="0" err="1" smtClean="0"/>
              <a:t>اِرتضاؤُهَا</a:t>
            </a:r>
            <a:r>
              <a:rPr lang="ar-SA" sz="2000" b="1" dirty="0" smtClean="0"/>
              <a:t> حُسنَ الإيقاعِ . </a:t>
            </a:r>
          </a:p>
          <a:p>
            <a:pPr>
              <a:buNone/>
            </a:pPr>
            <a:r>
              <a:rPr lang="ar-SA" sz="2000" b="1" dirty="0" smtClean="0"/>
              <a:t>3 – عدمُ سيطرةِ العنصرِ الشَّخصيِّ « الذَّاتيِّ </a:t>
            </a:r>
            <a:r>
              <a:rPr lang="ar-SA" sz="2000" b="1" dirty="0" err="1" smtClean="0"/>
              <a:t>» .</a:t>
            </a:r>
            <a:r>
              <a:rPr lang="ar-SA" sz="1800" b="1" dirty="0" smtClean="0"/>
              <a:t> </a:t>
            </a:r>
            <a:endParaRPr lang="en-US" sz="1800" b="1" dirty="0"/>
          </a:p>
        </p:txBody>
      </p:sp>
    </p:spTree>
    <p:extLst>
      <p:ext uri="{BB962C8B-B14F-4D97-AF65-F5344CB8AC3E}">
        <p14:creationId xmlns="" xmlns:p14="http://schemas.microsoft.com/office/powerpoint/2010/main" val="979411877"/>
      </p:ext>
    </p:extLst>
  </p:cSld>
  <p:clrMapOvr>
    <a:masterClrMapping/>
  </p:clrMapOvr>
</p:sld>
</file>

<file path=ppt/slides/slide1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عنصر نائب لرقم الشريحة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68BA5613-1BB2-4168-9E83-1939F6AB8277}" type="slidenum">
              <a:rPr lang="en-US" smtClean="0"/>
              <a:pPr>
                <a:defRPr/>
              </a:pPr>
              <a:t>130</a:t>
            </a:fld>
            <a:endParaRPr lang="en-US"/>
          </a:p>
        </p:txBody>
      </p:sp>
      <p:sp>
        <p:nvSpPr>
          <p:cNvPr id="2" name="عنوان 1"/>
          <p:cNvSpPr>
            <a:spLocks noGrp="1"/>
          </p:cNvSpPr>
          <p:nvPr>
            <p:ph type="title" idx="4294967295"/>
          </p:nvPr>
        </p:nvSpPr>
        <p:spPr>
          <a:xfrm>
            <a:off x="0" y="0"/>
            <a:ext cx="9410700" cy="1371600"/>
          </a:xfrm>
        </p:spPr>
        <p:txBody>
          <a:bodyPr/>
          <a:lstStyle/>
          <a:p>
            <a:r>
              <a:rPr lang="ar-SA" sz="5400" b="1" dirty="0" smtClean="0"/>
              <a:t>- بقيَّةُ روَّادِ ومنسوبي المذهبِ </a:t>
            </a:r>
            <a:r>
              <a:rPr lang="ar-SA" sz="5400" b="1" dirty="0" err="1" smtClean="0"/>
              <a:t>البَرْنَاسِيِّ</a:t>
            </a:r>
            <a:r>
              <a:rPr lang="ar-SA" sz="5400" b="1" dirty="0" smtClean="0"/>
              <a:t> </a:t>
            </a:r>
            <a:endParaRPr lang="en-US" sz="5400" b="1" dirty="0"/>
          </a:p>
        </p:txBody>
      </p:sp>
      <p:sp>
        <p:nvSpPr>
          <p:cNvPr id="3" name="عنصر نائب للمحتوى 2"/>
          <p:cNvSpPr>
            <a:spLocks noGrp="1"/>
          </p:cNvSpPr>
          <p:nvPr>
            <p:ph idx="4294967295"/>
          </p:nvPr>
        </p:nvSpPr>
        <p:spPr>
          <a:xfrm>
            <a:off x="0" y="1371600"/>
            <a:ext cx="9410700" cy="4953000"/>
          </a:xfrm>
        </p:spPr>
        <p:txBody>
          <a:bodyPr/>
          <a:lstStyle/>
          <a:p>
            <a:pPr>
              <a:buNone/>
            </a:pPr>
            <a:r>
              <a:rPr lang="ar-SA" sz="3600" b="1" u="sng" dirty="0" smtClean="0">
                <a:solidFill>
                  <a:srgbClr val="C00000"/>
                </a:solidFill>
              </a:rPr>
              <a:t>س اُذكُرْ ( اُذْكُرِي ) بقيَّةَ روَّادِ ومنسوبي المذهبِ أو المدرسةِ  </a:t>
            </a:r>
            <a:r>
              <a:rPr lang="ar-SA" sz="3600" b="1" u="sng" dirty="0" err="1" smtClean="0">
                <a:solidFill>
                  <a:srgbClr val="C00000"/>
                </a:solidFill>
              </a:rPr>
              <a:t>البَرناسيَّةِ</a:t>
            </a:r>
            <a:r>
              <a:rPr lang="ar-SA" sz="3600" b="1" u="sng" dirty="0" smtClean="0">
                <a:solidFill>
                  <a:srgbClr val="C00000"/>
                </a:solidFill>
              </a:rPr>
              <a:t> وميزاتهم ؟ </a:t>
            </a:r>
          </a:p>
          <a:p>
            <a:pPr>
              <a:buNone/>
            </a:pPr>
            <a:r>
              <a:rPr lang="ar-SA" sz="2800" b="1" dirty="0" smtClean="0">
                <a:solidFill>
                  <a:srgbClr val="002060"/>
                </a:solidFill>
              </a:rPr>
              <a:t>ج – بقيَّةُ روَّادِ المذهبِ أو المدرسةِ </a:t>
            </a:r>
            <a:r>
              <a:rPr lang="ar-SA" sz="2800" b="1" dirty="0" err="1" smtClean="0">
                <a:solidFill>
                  <a:srgbClr val="002060"/>
                </a:solidFill>
              </a:rPr>
              <a:t>البَرْنَاسِيَّةِ</a:t>
            </a:r>
            <a:r>
              <a:rPr lang="ar-SA" sz="2800" b="1" dirty="0" smtClean="0">
                <a:solidFill>
                  <a:srgbClr val="002060"/>
                </a:solidFill>
              </a:rPr>
              <a:t> كالآتي : </a:t>
            </a:r>
          </a:p>
          <a:p>
            <a:pPr>
              <a:buNone/>
            </a:pPr>
            <a:r>
              <a:rPr lang="ar-SA" sz="2800" b="1" dirty="0" smtClean="0">
                <a:solidFill>
                  <a:srgbClr val="0070C0"/>
                </a:solidFill>
              </a:rPr>
              <a:t>1 –  « سَالِي </a:t>
            </a:r>
            <a:r>
              <a:rPr lang="ar-SA" sz="2800" b="1" dirty="0" err="1" smtClean="0">
                <a:solidFill>
                  <a:srgbClr val="0070C0"/>
                </a:solidFill>
              </a:rPr>
              <a:t>بَرَدْيُومْ</a:t>
            </a:r>
            <a:r>
              <a:rPr lang="ar-SA" sz="2800" b="1" dirty="0" smtClean="0">
                <a:solidFill>
                  <a:srgbClr val="0070C0"/>
                </a:solidFill>
              </a:rPr>
              <a:t> » . 2–  </a:t>
            </a:r>
            <a:r>
              <a:rPr lang="ar-SA" sz="2800" b="1" dirty="0">
                <a:solidFill>
                  <a:srgbClr val="0070C0"/>
                </a:solidFill>
              </a:rPr>
              <a:t>« </a:t>
            </a:r>
            <a:r>
              <a:rPr lang="ar-SA" sz="2800" b="1" dirty="0" smtClean="0">
                <a:solidFill>
                  <a:srgbClr val="0070C0"/>
                </a:solidFill>
              </a:rPr>
              <a:t>فِرَانْسُوَا كُوبِيهْ </a:t>
            </a:r>
            <a:r>
              <a:rPr lang="ar-SA" sz="2800" b="1" dirty="0" err="1">
                <a:solidFill>
                  <a:srgbClr val="0070C0"/>
                </a:solidFill>
              </a:rPr>
              <a:t>»</a:t>
            </a:r>
            <a:r>
              <a:rPr lang="ar-SA" sz="2800" b="1" dirty="0">
                <a:solidFill>
                  <a:srgbClr val="0070C0"/>
                </a:solidFill>
              </a:rPr>
              <a:t> </a:t>
            </a:r>
          </a:p>
          <a:p>
            <a:pPr>
              <a:buNone/>
            </a:pPr>
            <a:r>
              <a:rPr lang="ar-SA" sz="2800" b="1" dirty="0" smtClean="0">
                <a:solidFill>
                  <a:srgbClr val="0070C0"/>
                </a:solidFill>
              </a:rPr>
              <a:t>3 – « </a:t>
            </a:r>
            <a:r>
              <a:rPr lang="ar-EG" sz="2800" b="1" dirty="0" smtClean="0">
                <a:solidFill>
                  <a:srgbClr val="0070C0"/>
                </a:solidFill>
              </a:rPr>
              <a:t>س</a:t>
            </a:r>
            <a:r>
              <a:rPr lang="ar-SA" sz="2800" b="1" dirty="0" smtClean="0">
                <a:solidFill>
                  <a:srgbClr val="0070C0"/>
                </a:solidFill>
              </a:rPr>
              <a:t>ْ</a:t>
            </a:r>
            <a:r>
              <a:rPr lang="ar-EG" sz="2800" b="1" dirty="0" smtClean="0">
                <a:solidFill>
                  <a:srgbClr val="0070C0"/>
                </a:solidFill>
              </a:rPr>
              <a:t>ت</a:t>
            </a:r>
            <a:r>
              <a:rPr lang="ar-SA" sz="2800" b="1" dirty="0" smtClean="0">
                <a:solidFill>
                  <a:srgbClr val="0070C0"/>
                </a:solidFill>
              </a:rPr>
              <a:t>ِ</a:t>
            </a:r>
            <a:r>
              <a:rPr lang="ar-EG" sz="2800" b="1" dirty="0" err="1" smtClean="0">
                <a:solidFill>
                  <a:srgbClr val="0070C0"/>
                </a:solidFill>
              </a:rPr>
              <a:t>يف</a:t>
            </a:r>
            <a:r>
              <a:rPr lang="ar-SA" sz="2800" b="1" dirty="0" smtClean="0">
                <a:solidFill>
                  <a:srgbClr val="0070C0"/>
                </a:solidFill>
              </a:rPr>
              <a:t>َ</a:t>
            </a:r>
            <a:r>
              <a:rPr lang="ar-EG" sz="2800" b="1" dirty="0" smtClean="0">
                <a:solidFill>
                  <a:srgbClr val="0070C0"/>
                </a:solidFill>
              </a:rPr>
              <a:t>ان</a:t>
            </a:r>
            <a:r>
              <a:rPr lang="ar-SA" sz="2800" b="1" dirty="0" smtClean="0">
                <a:solidFill>
                  <a:srgbClr val="0070C0"/>
                </a:solidFill>
              </a:rPr>
              <a:t>ْ</a:t>
            </a:r>
            <a:r>
              <a:rPr lang="ar-EG" sz="2800" b="1" dirty="0" smtClean="0">
                <a:solidFill>
                  <a:srgbClr val="0070C0"/>
                </a:solidFill>
              </a:rPr>
              <a:t> مل</a:t>
            </a:r>
            <a:r>
              <a:rPr lang="ar-SA" sz="2800" b="1" dirty="0" smtClean="0">
                <a:solidFill>
                  <a:srgbClr val="0070C0"/>
                </a:solidFill>
              </a:rPr>
              <a:t>َ</a:t>
            </a:r>
            <a:r>
              <a:rPr lang="ar-EG" sz="2800" b="1" dirty="0" smtClean="0">
                <a:solidFill>
                  <a:srgbClr val="0070C0"/>
                </a:solidFill>
              </a:rPr>
              <a:t>ار</a:t>
            </a:r>
            <a:r>
              <a:rPr lang="ar-SA" sz="2800" b="1" dirty="0" smtClean="0">
                <a:solidFill>
                  <a:srgbClr val="0070C0"/>
                </a:solidFill>
              </a:rPr>
              <a:t>ْ</a:t>
            </a:r>
            <a:r>
              <a:rPr lang="ar-EG" sz="2800" b="1" dirty="0" smtClean="0">
                <a:solidFill>
                  <a:srgbClr val="0070C0"/>
                </a:solidFill>
              </a:rPr>
              <a:t>م</a:t>
            </a:r>
            <a:r>
              <a:rPr lang="ar-SA" sz="2800" b="1" dirty="0" smtClean="0">
                <a:solidFill>
                  <a:srgbClr val="0070C0"/>
                </a:solidFill>
              </a:rPr>
              <a:t>ِ</a:t>
            </a:r>
            <a:r>
              <a:rPr lang="ar-EG" sz="2800" b="1" dirty="0" smtClean="0">
                <a:solidFill>
                  <a:srgbClr val="0070C0"/>
                </a:solidFill>
              </a:rPr>
              <a:t>يه</a:t>
            </a:r>
            <a:r>
              <a:rPr lang="ar-SA" sz="2800" b="1" dirty="0" smtClean="0">
                <a:solidFill>
                  <a:srgbClr val="0070C0"/>
                </a:solidFill>
              </a:rPr>
              <a:t>ْ</a:t>
            </a:r>
            <a:r>
              <a:rPr lang="ar-EG" sz="2800" b="1" dirty="0" smtClean="0">
                <a:solidFill>
                  <a:srgbClr val="0070C0"/>
                </a:solidFill>
              </a:rPr>
              <a:t> </a:t>
            </a:r>
            <a:r>
              <a:rPr lang="ar-EG" sz="2800" b="1" dirty="0">
                <a:solidFill>
                  <a:srgbClr val="0070C0"/>
                </a:solidFill>
              </a:rPr>
              <a:t>» </a:t>
            </a:r>
            <a:r>
              <a:rPr lang="ar-SA" sz="2800" b="1" dirty="0" smtClean="0">
                <a:solidFill>
                  <a:srgbClr val="0070C0"/>
                </a:solidFill>
              </a:rPr>
              <a:t>4 - </a:t>
            </a:r>
            <a:r>
              <a:rPr lang="ar-EG" sz="2800" b="1" dirty="0">
                <a:solidFill>
                  <a:srgbClr val="0070C0"/>
                </a:solidFill>
              </a:rPr>
              <a:t>« </a:t>
            </a:r>
            <a:r>
              <a:rPr lang="ar-EG" sz="2800" b="1" dirty="0" smtClean="0">
                <a:solidFill>
                  <a:srgbClr val="0070C0"/>
                </a:solidFill>
              </a:rPr>
              <a:t>فَر</a:t>
            </a:r>
            <a:r>
              <a:rPr lang="ar-SA" sz="2800" b="1" dirty="0" smtClean="0">
                <a:solidFill>
                  <a:srgbClr val="0070C0"/>
                </a:solidFill>
              </a:rPr>
              <a:t>ْ</a:t>
            </a:r>
            <a:r>
              <a:rPr lang="ar-EG" sz="2800" b="1" dirty="0" smtClean="0">
                <a:solidFill>
                  <a:srgbClr val="0070C0"/>
                </a:solidFill>
              </a:rPr>
              <a:t>ل</a:t>
            </a:r>
            <a:r>
              <a:rPr lang="ar-SA" sz="2800" b="1" dirty="0" smtClean="0">
                <a:solidFill>
                  <a:srgbClr val="0070C0"/>
                </a:solidFill>
              </a:rPr>
              <a:t>ِ</a:t>
            </a:r>
            <a:r>
              <a:rPr lang="ar-EG" sz="2800" b="1" dirty="0" smtClean="0">
                <a:solidFill>
                  <a:srgbClr val="0070C0"/>
                </a:solidFill>
              </a:rPr>
              <a:t>ين</a:t>
            </a:r>
            <a:r>
              <a:rPr lang="ar-SA" sz="2800" b="1" dirty="0" smtClean="0">
                <a:solidFill>
                  <a:srgbClr val="0070C0"/>
                </a:solidFill>
              </a:rPr>
              <a:t>ْ</a:t>
            </a:r>
            <a:r>
              <a:rPr lang="ar-EG" sz="2800" b="1" dirty="0" smtClean="0">
                <a:solidFill>
                  <a:srgbClr val="0070C0"/>
                </a:solidFill>
              </a:rPr>
              <a:t> </a:t>
            </a:r>
            <a:r>
              <a:rPr lang="ar-EG" sz="2800" b="1" dirty="0">
                <a:solidFill>
                  <a:srgbClr val="0070C0"/>
                </a:solidFill>
              </a:rPr>
              <a:t>»</a:t>
            </a:r>
            <a:r>
              <a:rPr lang="ar-SA" sz="2800" b="1" dirty="0" smtClean="0">
                <a:solidFill>
                  <a:srgbClr val="0070C0"/>
                </a:solidFill>
              </a:rPr>
              <a:t> </a:t>
            </a:r>
          </a:p>
          <a:p>
            <a:pPr>
              <a:buNone/>
            </a:pPr>
            <a:r>
              <a:rPr lang="ar-SA" sz="2400" b="1" dirty="0" smtClean="0"/>
              <a:t>- أمَّا عن طبيعةِ أدبهم ؛ فإنَّهم شعراءُ يمتازونَ بالبساطَةِ وعدمِ التَّصنُّعِ ، بعيدِينَ عن التَّكَلُّفِ الَّذي يُوحي بِهِ اسمُ </a:t>
            </a:r>
            <a:r>
              <a:rPr lang="ar-SA" sz="2400" b="1" dirty="0" smtClean="0">
                <a:solidFill>
                  <a:schemeClr val="accent6">
                    <a:lumMod val="50000"/>
                  </a:schemeClr>
                </a:solidFill>
              </a:rPr>
              <a:t>« </a:t>
            </a:r>
            <a:r>
              <a:rPr lang="ar-SA" sz="2400" b="1" dirty="0" err="1" smtClean="0">
                <a:solidFill>
                  <a:schemeClr val="accent6">
                    <a:lumMod val="50000"/>
                  </a:schemeClr>
                </a:solidFill>
              </a:rPr>
              <a:t>البَرْنَاسِيَّةِ</a:t>
            </a:r>
            <a:r>
              <a:rPr lang="ar-SA" sz="2400" b="1" dirty="0" smtClean="0">
                <a:solidFill>
                  <a:schemeClr val="accent6">
                    <a:lumMod val="50000"/>
                  </a:schemeClr>
                </a:solidFill>
              </a:rPr>
              <a:t> </a:t>
            </a:r>
            <a:r>
              <a:rPr lang="ar-SA" sz="2400" b="1" dirty="0" err="1" smtClean="0">
                <a:solidFill>
                  <a:schemeClr val="accent6">
                    <a:lumMod val="50000"/>
                  </a:schemeClr>
                </a:solidFill>
              </a:rPr>
              <a:t>»</a:t>
            </a:r>
            <a:r>
              <a:rPr lang="ar-SA" sz="2400" b="1" dirty="0" err="1" smtClean="0"/>
              <a:t> .</a:t>
            </a:r>
            <a:r>
              <a:rPr lang="ar-SA" sz="2400" b="1" dirty="0" smtClean="0"/>
              <a:t>    </a:t>
            </a:r>
            <a:endParaRPr lang="en-US" sz="2400" b="1" dirty="0"/>
          </a:p>
        </p:txBody>
      </p:sp>
    </p:spTree>
    <p:extLst>
      <p:ext uri="{BB962C8B-B14F-4D97-AF65-F5344CB8AC3E}">
        <p14:creationId xmlns="" xmlns:p14="http://schemas.microsoft.com/office/powerpoint/2010/main" val="4174395682"/>
      </p:ext>
    </p:extLst>
  </p:cSld>
  <p:clrMapOvr>
    <a:masterClrMapping/>
  </p:clrMapOvr>
</p:sld>
</file>

<file path=ppt/slides/slide1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40A750BC-24E8-49BB-9E31-DF82424DA4E4}" type="slidenum">
              <a:rPr lang="en-US" smtClean="0"/>
              <a:pPr>
                <a:defRPr/>
              </a:pPr>
              <a:t>131</a:t>
            </a:fld>
            <a:endParaRPr lang="en-US"/>
          </a:p>
        </p:txBody>
      </p:sp>
      <p:sp>
        <p:nvSpPr>
          <p:cNvPr id="7" name="Title 6"/>
          <p:cNvSpPr>
            <a:spLocks noGrp="1"/>
          </p:cNvSpPr>
          <p:nvPr>
            <p:ph type="title" idx="4294967295"/>
          </p:nvPr>
        </p:nvSpPr>
        <p:spPr>
          <a:xfrm>
            <a:off x="0" y="0"/>
            <a:ext cx="9410700" cy="1371600"/>
          </a:xfrm>
        </p:spPr>
        <p:txBody>
          <a:bodyPr/>
          <a:lstStyle/>
          <a:p>
            <a:pPr eaLnBrk="1" hangingPunct="1">
              <a:defRPr/>
            </a:pPr>
            <a:r>
              <a:rPr lang="ar-SA" sz="5400" b="1" dirty="0" smtClean="0">
                <a:solidFill>
                  <a:schemeClr val="tx2">
                    <a:lumMod val="75000"/>
                  </a:schemeClr>
                </a:solidFill>
              </a:rPr>
              <a:t>- هَمُّ </a:t>
            </a:r>
            <a:r>
              <a:rPr lang="ar-SA" sz="5400" b="1" dirty="0" err="1" smtClean="0">
                <a:solidFill>
                  <a:schemeClr val="tx2">
                    <a:lumMod val="75000"/>
                  </a:schemeClr>
                </a:solidFill>
              </a:rPr>
              <a:t>البَرْنَاسِيَّةِ</a:t>
            </a:r>
            <a:r>
              <a:rPr lang="ar-SA" sz="5400" b="1" dirty="0" smtClean="0">
                <a:solidFill>
                  <a:schemeClr val="tx2">
                    <a:lumMod val="75000"/>
                  </a:schemeClr>
                </a:solidFill>
              </a:rPr>
              <a:t> تَصويرُ الحياةِ الوَاقِعِيَّةِ </a:t>
            </a:r>
            <a:endParaRPr lang="en-US" sz="5400" b="1" dirty="0">
              <a:solidFill>
                <a:schemeClr val="tx2">
                  <a:lumMod val="75000"/>
                </a:schemeClr>
              </a:solidFill>
            </a:endParaRPr>
          </a:p>
        </p:txBody>
      </p:sp>
      <p:sp>
        <p:nvSpPr>
          <p:cNvPr id="7171" name="Text Placeholder 5"/>
          <p:cNvSpPr>
            <a:spLocks noGrp="1"/>
          </p:cNvSpPr>
          <p:nvPr>
            <p:ph idx="4294967295"/>
          </p:nvPr>
        </p:nvSpPr>
        <p:spPr>
          <a:xfrm>
            <a:off x="0" y="1371600"/>
            <a:ext cx="9372600" cy="4953000"/>
          </a:xfrm>
        </p:spPr>
        <p:txBody>
          <a:bodyPr/>
          <a:lstStyle/>
          <a:p>
            <a:pPr marL="274320" indent="-274320" eaLnBrk="1" fontAlgn="auto" hangingPunct="1">
              <a:lnSpc>
                <a:spcPct val="90000"/>
              </a:lnSpc>
              <a:spcAft>
                <a:spcPts val="0"/>
              </a:spcAft>
              <a:buClr>
                <a:schemeClr val="accent3"/>
              </a:buClr>
              <a:buNone/>
              <a:defRPr/>
            </a:pPr>
            <a:r>
              <a:rPr lang="ar-SA" sz="4000" b="1" u="sng" dirty="0" smtClean="0">
                <a:solidFill>
                  <a:srgbClr val="C00000"/>
                </a:solidFill>
              </a:rPr>
              <a:t>س - ما الَّذي قَصَرَت عليه </a:t>
            </a:r>
            <a:r>
              <a:rPr lang="ar-SA" sz="4000" b="1" u="sng" dirty="0" err="1" smtClean="0">
                <a:solidFill>
                  <a:srgbClr val="C00000"/>
                </a:solidFill>
              </a:rPr>
              <a:t>البرناسِيَّةُ</a:t>
            </a:r>
            <a:r>
              <a:rPr lang="ar-SA" sz="4000" b="1" u="sng" dirty="0" smtClean="0">
                <a:solidFill>
                  <a:srgbClr val="C00000"/>
                </a:solidFill>
              </a:rPr>
              <a:t> هَمَّهَا ؟ </a:t>
            </a:r>
          </a:p>
          <a:p>
            <a:pPr marL="274320" indent="-274320" eaLnBrk="1" fontAlgn="auto" hangingPunct="1">
              <a:lnSpc>
                <a:spcPct val="90000"/>
              </a:lnSpc>
              <a:spcAft>
                <a:spcPts val="0"/>
              </a:spcAft>
              <a:buClr>
                <a:schemeClr val="accent3"/>
              </a:buClr>
              <a:buNone/>
              <a:defRPr/>
            </a:pPr>
            <a:r>
              <a:rPr lang="ar-SA" b="1" dirty="0" smtClean="0">
                <a:solidFill>
                  <a:schemeClr val="tx1">
                    <a:lumMod val="85000"/>
                    <a:lumOff val="15000"/>
                  </a:schemeClr>
                </a:solidFill>
              </a:rPr>
              <a:t>ج - لقد قَصَرَتِ </a:t>
            </a:r>
            <a:r>
              <a:rPr lang="ar-SA" b="1" dirty="0" smtClean="0">
                <a:solidFill>
                  <a:schemeClr val="accent6">
                    <a:lumMod val="50000"/>
                  </a:schemeClr>
                </a:solidFill>
              </a:rPr>
              <a:t>« </a:t>
            </a:r>
            <a:r>
              <a:rPr lang="ar-SA" b="1" dirty="0" err="1" smtClean="0">
                <a:solidFill>
                  <a:schemeClr val="accent6">
                    <a:lumMod val="50000"/>
                  </a:schemeClr>
                </a:solidFill>
              </a:rPr>
              <a:t>البَرْنَاسِيَّةُ</a:t>
            </a:r>
            <a:r>
              <a:rPr lang="ar-SA" b="1" dirty="0" smtClean="0">
                <a:solidFill>
                  <a:schemeClr val="accent6">
                    <a:lumMod val="50000"/>
                  </a:schemeClr>
                </a:solidFill>
              </a:rPr>
              <a:t> » </a:t>
            </a:r>
            <a:r>
              <a:rPr lang="ar-SA" b="1" dirty="0" smtClean="0">
                <a:solidFill>
                  <a:schemeClr val="tx1">
                    <a:lumMod val="85000"/>
                    <a:lumOff val="15000"/>
                  </a:schemeClr>
                </a:solidFill>
              </a:rPr>
              <a:t>على </a:t>
            </a:r>
            <a:r>
              <a:rPr lang="ar-SA" b="1" dirty="0" err="1" smtClean="0">
                <a:solidFill>
                  <a:schemeClr val="tx1">
                    <a:lumMod val="85000"/>
                    <a:lumOff val="15000"/>
                  </a:schemeClr>
                </a:solidFill>
              </a:rPr>
              <a:t>تصــــــويرِ </a:t>
            </a:r>
            <a:r>
              <a:rPr lang="ar-SA" b="1" dirty="0" smtClean="0">
                <a:solidFill>
                  <a:srgbClr val="00B050"/>
                </a:solidFill>
              </a:rPr>
              <a:t>« الحياةِ الواقعيَّةِ » </a:t>
            </a:r>
            <a:r>
              <a:rPr lang="ar-SA" b="1" dirty="0" smtClean="0">
                <a:solidFill>
                  <a:schemeClr val="tx1">
                    <a:lumMod val="85000"/>
                    <a:lumOff val="15000"/>
                  </a:schemeClr>
                </a:solidFill>
              </a:rPr>
              <a:t>من خلالِ نقلِهَا ألواحًــــا رائعةً ، وصـــورًا رائـقةً ، ولكنَّها جامــــدةٌ ، بحيــــثُ تختفي نواحي المرئيَّاتِ </a:t>
            </a:r>
            <a:r>
              <a:rPr lang="ar-SA" b="1" dirty="0" err="1" smtClean="0">
                <a:solidFill>
                  <a:schemeClr val="tx1">
                    <a:lumMod val="85000"/>
                    <a:lumOff val="15000"/>
                  </a:schemeClr>
                </a:solidFill>
              </a:rPr>
              <a:t>الطَّبيعيَّةِ.</a:t>
            </a:r>
            <a:r>
              <a:rPr lang="ar-SA" b="1" dirty="0" smtClean="0">
                <a:solidFill>
                  <a:schemeClr val="tx1">
                    <a:lumMod val="85000"/>
                    <a:lumOff val="15000"/>
                  </a:schemeClr>
                </a:solidFill>
              </a:rPr>
              <a:t> </a:t>
            </a:r>
            <a:endParaRPr lang="en-US" b="1" dirty="0" smtClean="0">
              <a:solidFill>
                <a:schemeClr val="tx1">
                  <a:lumMod val="85000"/>
                  <a:lumOff val="15000"/>
                </a:schemeClr>
              </a:solidFill>
            </a:endParaRPr>
          </a:p>
        </p:txBody>
      </p:sp>
    </p:spTree>
  </p:cSld>
  <p:clrMapOvr>
    <a:masterClrMapping/>
  </p:clrMapOvr>
</p:sld>
</file>

<file path=ppt/slides/slide1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20" name="Slide Number Placeholder 3"/>
          <p:cNvSpPr>
            <a:spLocks noGrp="1"/>
          </p:cNvSpPr>
          <p:nvPr>
            <p:ph type="sldNum" sz="quarter" idx="10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FC7D6250-DD5F-4026-A59B-44128EE1D9B7}" type="slidenum">
              <a:rPr lang="en-US" smtClean="0"/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132</a:t>
            </a:fld>
            <a:endParaRPr lang="en-US" smtClean="0"/>
          </a:p>
        </p:txBody>
      </p:sp>
      <p:sp>
        <p:nvSpPr>
          <p:cNvPr id="9218" name="Title 1"/>
          <p:cNvSpPr>
            <a:spLocks noGrp="1"/>
          </p:cNvSpPr>
          <p:nvPr>
            <p:ph type="title" idx="4294967295"/>
          </p:nvPr>
        </p:nvSpPr>
        <p:spPr>
          <a:xfrm>
            <a:off x="0" y="0"/>
            <a:ext cx="9410700" cy="1371600"/>
          </a:xfrm>
        </p:spPr>
        <p:txBody>
          <a:bodyPr/>
          <a:lstStyle/>
          <a:p>
            <a:pPr eaLnBrk="1" hangingPunct="1">
              <a:defRPr/>
            </a:pPr>
            <a:r>
              <a:rPr lang="ar-SA" sz="5400" b="1" dirty="0" smtClean="0">
                <a:solidFill>
                  <a:schemeClr val="tx2">
                    <a:lumMod val="75000"/>
                  </a:schemeClr>
                </a:solidFill>
              </a:rPr>
              <a:t>- الشِّعرُ عندَ </a:t>
            </a:r>
            <a:r>
              <a:rPr lang="ar-SA" sz="5400" b="1" dirty="0" err="1" smtClean="0">
                <a:solidFill>
                  <a:schemeClr val="tx2">
                    <a:lumMod val="75000"/>
                  </a:schemeClr>
                </a:solidFill>
              </a:rPr>
              <a:t>البَرْنَاسِيِّينَ</a:t>
            </a:r>
            <a:r>
              <a:rPr lang="ar-SA" sz="5400" b="1" dirty="0" smtClean="0">
                <a:solidFill>
                  <a:schemeClr val="tx2">
                    <a:lumMod val="75000"/>
                  </a:schemeClr>
                </a:solidFill>
              </a:rPr>
              <a:t> صِناعةٌ </a:t>
            </a:r>
            <a:endParaRPr lang="en-US" sz="5400" b="1" dirty="0" smtClean="0">
              <a:solidFill>
                <a:schemeClr val="tx2">
                  <a:lumMod val="75000"/>
                </a:schemeClr>
              </a:solidFill>
            </a:endParaRPr>
          </a:p>
        </p:txBody>
      </p:sp>
      <p:sp>
        <p:nvSpPr>
          <p:cNvPr id="9219" name="Content Placeholder 2"/>
          <p:cNvSpPr>
            <a:spLocks noGrp="1"/>
          </p:cNvSpPr>
          <p:nvPr>
            <p:ph idx="4294967295"/>
          </p:nvPr>
        </p:nvSpPr>
        <p:spPr>
          <a:xfrm>
            <a:off x="0" y="1371600"/>
            <a:ext cx="9410700" cy="4953000"/>
          </a:xfrm>
        </p:spPr>
        <p:txBody>
          <a:bodyPr/>
          <a:lstStyle/>
          <a:p>
            <a:pPr eaLnBrk="1" hangingPunct="1">
              <a:buFont typeface="Arial" charset="0"/>
              <a:buNone/>
              <a:defRPr/>
            </a:pPr>
            <a:r>
              <a:rPr lang="ar-SA" sz="5400" b="1" u="sng" dirty="0" smtClean="0">
                <a:solidFill>
                  <a:srgbClr val="C00000"/>
                </a:solidFill>
              </a:rPr>
              <a:t>س – كيفَ غَدَا الشِّعرُ عندَ </a:t>
            </a:r>
            <a:r>
              <a:rPr lang="ar-SA" sz="5400" b="1" u="sng" dirty="0" err="1" smtClean="0">
                <a:solidFill>
                  <a:srgbClr val="C00000"/>
                </a:solidFill>
              </a:rPr>
              <a:t>البَرْنَاسِيِّينَ</a:t>
            </a:r>
            <a:r>
              <a:rPr lang="ar-SA" sz="5400" b="1" u="sng" dirty="0" smtClean="0">
                <a:solidFill>
                  <a:srgbClr val="C00000"/>
                </a:solidFill>
              </a:rPr>
              <a:t> ؟ </a:t>
            </a:r>
          </a:p>
          <a:p>
            <a:pPr eaLnBrk="1" hangingPunct="1">
              <a:buFont typeface="Arial" charset="0"/>
              <a:buNone/>
              <a:defRPr/>
            </a:pPr>
            <a:r>
              <a:rPr lang="ar-SA" sz="2000" b="1" dirty="0" smtClean="0"/>
              <a:t>ج لقد غَدَا الشِّعرُ عندَ </a:t>
            </a:r>
            <a:r>
              <a:rPr lang="ar-SA" sz="2000" b="1" dirty="0" err="1" smtClean="0">
                <a:solidFill>
                  <a:schemeClr val="accent6">
                    <a:lumMod val="50000"/>
                  </a:schemeClr>
                </a:solidFill>
              </a:rPr>
              <a:t>البَرْنَاسِيِّينَ</a:t>
            </a:r>
            <a:r>
              <a:rPr lang="ar-SA" sz="2000" b="1" dirty="0" smtClean="0"/>
              <a:t> صناعةً مع جمالٍ فنِّيٍّ رائعٍ بعيدٍ عن الإحســــاسِ بالشُّعـــــورِ </a:t>
            </a:r>
            <a:r>
              <a:rPr lang="ar-SA" sz="2000" b="1" dirty="0" smtClean="0">
                <a:solidFill>
                  <a:srgbClr val="00B050"/>
                </a:solidFill>
              </a:rPr>
              <a:t>الرُّومانسيِّ</a:t>
            </a:r>
            <a:r>
              <a:rPr lang="ar-SA" sz="2000" b="1" dirty="0" smtClean="0"/>
              <a:t> أو </a:t>
            </a:r>
            <a:r>
              <a:rPr lang="ar-SA" sz="2000" b="1" dirty="0" err="1" smtClean="0">
                <a:solidFill>
                  <a:srgbClr val="00B050"/>
                </a:solidFill>
              </a:rPr>
              <a:t>الرُّومانتيكيِّ</a:t>
            </a:r>
            <a:r>
              <a:rPr lang="ar-SA" sz="2000" b="1" dirty="0" smtClean="0"/>
              <a:t> ، وهذا خـــــلافٌ جوهــــريٌّ مع النَّزعــــــةِ </a:t>
            </a:r>
            <a:r>
              <a:rPr lang="ar-SA" sz="2000" b="1" dirty="0" smtClean="0">
                <a:solidFill>
                  <a:srgbClr val="00B050"/>
                </a:solidFill>
              </a:rPr>
              <a:t>الرُّومانتيكيَّةِ</a:t>
            </a:r>
            <a:r>
              <a:rPr lang="ar-SA" sz="2000" b="1" dirty="0" smtClean="0"/>
              <a:t> وجملةِ خصائصِهَا .</a:t>
            </a:r>
            <a:r>
              <a:rPr lang="ar-SA" sz="1100" b="1" dirty="0" smtClean="0"/>
              <a:t> </a:t>
            </a:r>
            <a:endParaRPr lang="en-US" sz="1100" b="1" dirty="0" smtClean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8" name="Slide Number Placeholder 3"/>
          <p:cNvSpPr>
            <a:spLocks noGrp="1"/>
          </p:cNvSpPr>
          <p:nvPr>
            <p:ph type="sldNum" sz="quarter" idx="10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20254BD4-8A29-4BD5-B93A-6D76AFF2D2EA}" type="slidenum">
              <a:rPr lang="en-US" smtClean="0"/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133</a:t>
            </a:fld>
            <a:endParaRPr lang="en-US" smtClean="0"/>
          </a:p>
        </p:txBody>
      </p:sp>
      <p:sp>
        <p:nvSpPr>
          <p:cNvPr id="11266" name="Title 1"/>
          <p:cNvSpPr>
            <a:spLocks noGrp="1"/>
          </p:cNvSpPr>
          <p:nvPr>
            <p:ph type="title" idx="4294967295"/>
          </p:nvPr>
        </p:nvSpPr>
        <p:spPr>
          <a:xfrm>
            <a:off x="0" y="0"/>
            <a:ext cx="9372600" cy="1371600"/>
          </a:xfrm>
        </p:spPr>
        <p:txBody>
          <a:bodyPr/>
          <a:lstStyle/>
          <a:p>
            <a:pPr eaLnBrk="1" hangingPunct="1">
              <a:defRPr/>
            </a:pPr>
            <a:r>
              <a:rPr lang="ar-SA" sz="5400" b="1" dirty="0" smtClean="0">
                <a:solidFill>
                  <a:schemeClr val="tx2">
                    <a:lumMod val="75000"/>
                  </a:schemeClr>
                </a:solidFill>
              </a:rPr>
              <a:t>- </a:t>
            </a:r>
            <a:r>
              <a:rPr lang="ar-SA" sz="5400" b="1" dirty="0" err="1" smtClean="0">
                <a:solidFill>
                  <a:schemeClr val="tx2">
                    <a:lumMod val="75000"/>
                  </a:schemeClr>
                </a:solidFill>
              </a:rPr>
              <a:t>البَرْنَاسِيُّونَ</a:t>
            </a:r>
            <a:r>
              <a:rPr lang="ar-SA" sz="5400" b="1" dirty="0" smtClean="0">
                <a:solidFill>
                  <a:schemeClr val="tx2">
                    <a:lumMod val="75000"/>
                  </a:schemeClr>
                </a:solidFill>
              </a:rPr>
              <a:t> والعنايةُ بالبيتِ الشِّعريِّ </a:t>
            </a:r>
            <a:endParaRPr lang="en-US" sz="5400" b="1" dirty="0" smtClean="0">
              <a:solidFill>
                <a:schemeClr val="tx2">
                  <a:lumMod val="75000"/>
                </a:schemeClr>
              </a:solidFill>
            </a:endParaRPr>
          </a:p>
        </p:txBody>
      </p:sp>
      <p:sp>
        <p:nvSpPr>
          <p:cNvPr id="11267" name="Content Placeholder 2"/>
          <p:cNvSpPr>
            <a:spLocks noGrp="1"/>
          </p:cNvSpPr>
          <p:nvPr>
            <p:ph idx="4294967295"/>
          </p:nvPr>
        </p:nvSpPr>
        <p:spPr>
          <a:xfrm>
            <a:off x="0" y="1371600"/>
            <a:ext cx="9410700" cy="4953000"/>
          </a:xfrm>
        </p:spPr>
        <p:txBody>
          <a:bodyPr/>
          <a:lstStyle/>
          <a:p>
            <a:pPr eaLnBrk="1" hangingPunct="1">
              <a:buNone/>
            </a:pPr>
            <a:r>
              <a:rPr lang="ar-SA" sz="4400" b="1" u="sng" dirty="0" smtClean="0">
                <a:solidFill>
                  <a:srgbClr val="C00000"/>
                </a:solidFill>
                <a:cs typeface="Arial" pitchFamily="34" charset="0"/>
              </a:rPr>
              <a:t>س كيفَ كانت عنايَةُ </a:t>
            </a:r>
            <a:r>
              <a:rPr lang="ar-SA" sz="4400" b="1" u="sng" dirty="0" err="1" smtClean="0">
                <a:solidFill>
                  <a:srgbClr val="C00000"/>
                </a:solidFill>
                <a:cs typeface="Arial" pitchFamily="34" charset="0"/>
              </a:rPr>
              <a:t>البَرْنَاسِيِّينَ</a:t>
            </a:r>
            <a:r>
              <a:rPr lang="ar-SA" sz="4400" b="1" u="sng" dirty="0" smtClean="0">
                <a:solidFill>
                  <a:srgbClr val="C00000"/>
                </a:solidFill>
                <a:cs typeface="Arial" pitchFamily="34" charset="0"/>
              </a:rPr>
              <a:t> بالبيتِ الشِّعريِّ ؟ </a:t>
            </a:r>
          </a:p>
          <a:p>
            <a:pPr eaLnBrk="1" hangingPunct="1">
              <a:buNone/>
            </a:pPr>
            <a:r>
              <a:rPr lang="ar-SA" sz="3600" b="1" dirty="0" smtClean="0">
                <a:cs typeface="Arial" pitchFamily="34" charset="0"/>
              </a:rPr>
              <a:t>ج لقد تـَـــــمَّ لِجَمَاعَــــةِ </a:t>
            </a:r>
            <a:r>
              <a:rPr lang="ar-SA" sz="3600" b="1" dirty="0" smtClean="0">
                <a:solidFill>
                  <a:schemeClr val="accent6">
                    <a:lumMod val="50000"/>
                  </a:schemeClr>
                </a:solidFill>
                <a:cs typeface="Arial" pitchFamily="34" charset="0"/>
              </a:rPr>
              <a:t>« </a:t>
            </a:r>
            <a:r>
              <a:rPr lang="ar-SA" sz="3600" b="1" dirty="0" err="1" smtClean="0">
                <a:solidFill>
                  <a:schemeClr val="accent6">
                    <a:lumMod val="50000"/>
                  </a:schemeClr>
                </a:solidFill>
                <a:cs typeface="Arial" pitchFamily="34" charset="0"/>
              </a:rPr>
              <a:t>الْبَرْنَاسِ</a:t>
            </a:r>
            <a:r>
              <a:rPr lang="ar-SA" sz="3600" b="1" dirty="0" smtClean="0">
                <a:solidFill>
                  <a:schemeClr val="accent6">
                    <a:lumMod val="50000"/>
                  </a:schemeClr>
                </a:solidFill>
                <a:cs typeface="Arial" pitchFamily="34" charset="0"/>
              </a:rPr>
              <a:t> » </a:t>
            </a:r>
            <a:r>
              <a:rPr lang="ar-SA" sz="3600" b="1" dirty="0" err="1" smtClean="0">
                <a:cs typeface="Arial" pitchFamily="34" charset="0"/>
              </a:rPr>
              <a:t>أو </a:t>
            </a:r>
            <a:r>
              <a:rPr lang="ar-SA" sz="3600" b="1" dirty="0" smtClean="0">
                <a:solidFill>
                  <a:schemeClr val="accent6">
                    <a:lumMod val="50000"/>
                  </a:schemeClr>
                </a:solidFill>
                <a:cs typeface="Arial" pitchFamily="34" charset="0"/>
              </a:rPr>
              <a:t>«</a:t>
            </a:r>
            <a:r>
              <a:rPr lang="ar-SA" sz="3600" b="1" dirty="0" smtClean="0">
                <a:cs typeface="Arial" pitchFamily="34" charset="0"/>
              </a:rPr>
              <a:t> </a:t>
            </a:r>
            <a:r>
              <a:rPr lang="ar-SA" sz="3600" b="1" dirty="0" err="1" smtClean="0">
                <a:solidFill>
                  <a:schemeClr val="accent6">
                    <a:lumMod val="50000"/>
                  </a:schemeClr>
                </a:solidFill>
                <a:cs typeface="Arial" pitchFamily="34" charset="0"/>
              </a:rPr>
              <a:t>البَرْنَاسِيِّينَ</a:t>
            </a:r>
            <a:r>
              <a:rPr lang="ar-SA" sz="3600" b="1" dirty="0" smtClean="0">
                <a:solidFill>
                  <a:schemeClr val="accent6">
                    <a:lumMod val="50000"/>
                  </a:schemeClr>
                </a:solidFill>
                <a:cs typeface="Arial" pitchFamily="34" charset="0"/>
              </a:rPr>
              <a:t> » </a:t>
            </a:r>
            <a:r>
              <a:rPr lang="ar-SA" sz="3600" b="1" dirty="0" smtClean="0">
                <a:cs typeface="Arial" pitchFamily="34" charset="0"/>
              </a:rPr>
              <a:t>جمالُ البيــــتِ الشِّعــريِّ ، والعنايـــــــةُ الواسعةُ لهُ وبِهِ ، فَحَسِبُوا بذلك أنَّهم أغلقوا أبوابَ التَّجديدِ في وجهِ كلِّ مَنْ يُحاولُ التَّجديدَ والإبداعَ .  </a:t>
            </a:r>
            <a:endParaRPr lang="en-US" sz="3600" b="1" dirty="0" smtClean="0">
              <a:cs typeface="Arial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92" name="Slide Number Placeholder 3"/>
          <p:cNvSpPr>
            <a:spLocks noGrp="1"/>
          </p:cNvSpPr>
          <p:nvPr>
            <p:ph type="sldNum" sz="quarter" idx="10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97C7C5AB-46AC-4026-8F56-DE6084E554A2}" type="slidenum">
              <a:rPr lang="en-US" smtClean="0"/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134</a:t>
            </a:fld>
            <a:endParaRPr lang="en-US" smtClean="0"/>
          </a:p>
        </p:txBody>
      </p:sp>
      <p:sp>
        <p:nvSpPr>
          <p:cNvPr id="12290" name="Title 1"/>
          <p:cNvSpPr>
            <a:spLocks noGrp="1"/>
          </p:cNvSpPr>
          <p:nvPr>
            <p:ph type="title" idx="4294967295"/>
          </p:nvPr>
        </p:nvSpPr>
        <p:spPr>
          <a:xfrm>
            <a:off x="0" y="-76200"/>
            <a:ext cx="9410700" cy="1447800"/>
          </a:xfrm>
        </p:spPr>
        <p:txBody>
          <a:bodyPr/>
          <a:lstStyle/>
          <a:p>
            <a:pPr eaLnBrk="1" hangingPunct="1">
              <a:defRPr/>
            </a:pPr>
            <a:r>
              <a:rPr lang="ar-SA" sz="6000" b="1" dirty="0" err="1" smtClean="0">
                <a:solidFill>
                  <a:schemeClr val="tx2">
                    <a:lumMod val="75000"/>
                  </a:schemeClr>
                </a:solidFill>
              </a:rPr>
              <a:t>البَرْنَاسِيُّونَ</a:t>
            </a:r>
            <a:r>
              <a:rPr lang="ar-SA" sz="6000" b="1" dirty="0" smtClean="0">
                <a:solidFill>
                  <a:schemeClr val="tx2">
                    <a:lumMod val="75000"/>
                  </a:schemeClr>
                </a:solidFill>
              </a:rPr>
              <a:t> وثورتُهُمُ الشِّعريَّةُ </a:t>
            </a:r>
            <a:endParaRPr lang="en-US" sz="6000" b="1" dirty="0" smtClean="0">
              <a:solidFill>
                <a:schemeClr val="tx2">
                  <a:lumMod val="75000"/>
                </a:schemeClr>
              </a:solidFill>
            </a:endParaRPr>
          </a:p>
        </p:txBody>
      </p:sp>
      <p:sp>
        <p:nvSpPr>
          <p:cNvPr id="12291" name="Content Placeholder 2"/>
          <p:cNvSpPr>
            <a:spLocks noGrp="1"/>
          </p:cNvSpPr>
          <p:nvPr>
            <p:ph idx="4294967295"/>
          </p:nvPr>
        </p:nvSpPr>
        <p:spPr>
          <a:xfrm>
            <a:off x="0" y="1371600"/>
            <a:ext cx="9448800" cy="4953000"/>
          </a:xfrm>
        </p:spPr>
        <p:txBody>
          <a:bodyPr/>
          <a:lstStyle/>
          <a:p>
            <a:pPr eaLnBrk="1" hangingPunct="1">
              <a:buFont typeface="Arial" charset="0"/>
              <a:buNone/>
              <a:defRPr/>
            </a:pPr>
            <a:r>
              <a:rPr lang="ar-SA" sz="4000" b="1" u="sng" dirty="0" smtClean="0">
                <a:solidFill>
                  <a:srgbClr val="C00000"/>
                </a:solidFill>
              </a:rPr>
              <a:t>س حَدِّدْ ( حَدِّدِي) مَعَالِمَ الثَّورةِ الشِّعريَّةِ عندَ </a:t>
            </a:r>
            <a:r>
              <a:rPr lang="ar-SA" sz="4000" b="1" u="sng" dirty="0" err="1" smtClean="0">
                <a:solidFill>
                  <a:srgbClr val="C00000"/>
                </a:solidFill>
              </a:rPr>
              <a:t>البَرْنَاسِيِّينَ</a:t>
            </a:r>
            <a:r>
              <a:rPr lang="ar-SA" sz="4000" b="1" u="sng" dirty="0" smtClean="0">
                <a:solidFill>
                  <a:srgbClr val="C00000"/>
                </a:solidFill>
              </a:rPr>
              <a:t> ؟ </a:t>
            </a:r>
          </a:p>
          <a:p>
            <a:pPr eaLnBrk="1" hangingPunct="1">
              <a:buFont typeface="Arial" charset="0"/>
              <a:buNone/>
              <a:defRPr/>
            </a:pPr>
            <a:r>
              <a:rPr lang="ar-SA" sz="3600" b="1" dirty="0" err="1" smtClean="0"/>
              <a:t>ج </a:t>
            </a:r>
            <a:r>
              <a:rPr lang="ar-SA" sz="3600" b="1" dirty="0" smtClean="0"/>
              <a:t>–هــم يثورونَ على البعدِ « الوحي » الرُّومانتيكيِّ وعلى </a:t>
            </a:r>
            <a:r>
              <a:rPr lang="ar-SA" sz="3600" b="1" dirty="0" smtClean="0">
                <a:solidFill>
                  <a:srgbClr val="00B050"/>
                </a:solidFill>
              </a:rPr>
              <a:t>« البديهةِ » </a:t>
            </a:r>
            <a:r>
              <a:rPr lang="ar-SA" sz="3600" b="1" dirty="0" smtClean="0"/>
              <a:t>و </a:t>
            </a:r>
            <a:r>
              <a:rPr lang="ar-SA" sz="3600" b="1" dirty="0" smtClean="0">
                <a:solidFill>
                  <a:srgbClr val="00B050"/>
                </a:solidFill>
              </a:rPr>
              <a:t>« السُّهـولةِ » </a:t>
            </a:r>
            <a:r>
              <a:rPr lang="ar-SA" sz="3600" b="1" dirty="0" smtClean="0"/>
              <a:t>و </a:t>
            </a:r>
            <a:r>
              <a:rPr lang="ar-SA" sz="3600" b="1" dirty="0" smtClean="0">
                <a:solidFill>
                  <a:srgbClr val="7030A0"/>
                </a:solidFill>
              </a:rPr>
              <a:t>« الأنَا » </a:t>
            </a:r>
            <a:r>
              <a:rPr lang="ar-SA" sz="3600" b="1" dirty="0" smtClean="0"/>
              <a:t>و </a:t>
            </a:r>
            <a:r>
              <a:rPr lang="ar-SA" sz="3600" b="1" dirty="0" smtClean="0">
                <a:solidFill>
                  <a:srgbClr val="FF0000"/>
                </a:solidFill>
              </a:rPr>
              <a:t>« دموعِ المحبَّةِ » </a:t>
            </a:r>
            <a:r>
              <a:rPr lang="ar-SA" sz="3600" b="1" dirty="0" smtClean="0"/>
              <a:t>و </a:t>
            </a:r>
            <a:r>
              <a:rPr lang="ar-SA" sz="3600" b="1" dirty="0" smtClean="0">
                <a:solidFill>
                  <a:srgbClr val="00B0F0"/>
                </a:solidFill>
              </a:rPr>
              <a:t>« سطحيَّةِ </a:t>
            </a:r>
            <a:r>
              <a:rPr lang="ar-SA" sz="3600" b="1" dirty="0" err="1" smtClean="0">
                <a:solidFill>
                  <a:srgbClr val="00B0F0"/>
                </a:solidFill>
              </a:rPr>
              <a:t>الفكرِ </a:t>
            </a:r>
            <a:r>
              <a:rPr lang="ar-SA" sz="3600" b="1" dirty="0" smtClean="0">
                <a:solidFill>
                  <a:srgbClr val="00B0F0"/>
                </a:solidFill>
              </a:rPr>
              <a:t>» </a:t>
            </a:r>
            <a:r>
              <a:rPr lang="ar-SA" sz="3600" b="1" dirty="0" smtClean="0"/>
              <a:t>و </a:t>
            </a:r>
            <a:r>
              <a:rPr lang="ar-SA" sz="3600" b="1" dirty="0" smtClean="0">
                <a:solidFill>
                  <a:schemeClr val="accent4">
                    <a:lumMod val="50000"/>
                  </a:schemeClr>
                </a:solidFill>
              </a:rPr>
              <a:t>« فشــــل الآمالِ »</a:t>
            </a:r>
            <a:r>
              <a:rPr lang="ar-SA" sz="3600" b="1" dirty="0" smtClean="0"/>
              <a:t> و </a:t>
            </a:r>
            <a:r>
              <a:rPr lang="ar-SA" sz="3600" b="1" dirty="0" smtClean="0">
                <a:solidFill>
                  <a:schemeClr val="accent2">
                    <a:lumMod val="50000"/>
                  </a:schemeClr>
                </a:solidFill>
              </a:rPr>
              <a:t>« داءِ </a:t>
            </a:r>
            <a:r>
              <a:rPr lang="ar-SA" sz="3600" b="1" dirty="0" err="1" smtClean="0">
                <a:solidFill>
                  <a:schemeClr val="accent2">
                    <a:lumMod val="50000"/>
                  </a:schemeClr>
                </a:solidFill>
              </a:rPr>
              <a:t>العصـــرِ </a:t>
            </a:r>
            <a:r>
              <a:rPr lang="ar-SA" sz="3600" b="1" dirty="0" smtClean="0">
                <a:solidFill>
                  <a:schemeClr val="accent2">
                    <a:lumMod val="50000"/>
                  </a:schemeClr>
                </a:solidFill>
              </a:rPr>
              <a:t>»</a:t>
            </a:r>
            <a:r>
              <a:rPr lang="ar-SA" sz="3600" b="1" dirty="0" smtClean="0"/>
              <a:t>، واسترعوا إلى أنَّ الشِّعرَ صناعةٌ من شأنِهَا ضبطُ الوحيِ </a:t>
            </a:r>
            <a:r>
              <a:rPr lang="ar-SA" sz="3600" b="1" dirty="0" err="1" smtClean="0"/>
              <a:t>المتدفِّقِ.</a:t>
            </a:r>
            <a:r>
              <a:rPr lang="ar-SA" sz="3600" b="1" dirty="0" smtClean="0"/>
              <a:t> </a:t>
            </a:r>
            <a:r>
              <a:rPr lang="ar-SA" b="1" dirty="0" smtClean="0"/>
              <a:t> </a:t>
            </a:r>
            <a:endParaRPr lang="en-US" b="1" dirty="0" smtClean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6" name="Slide Number Placeholder 3"/>
          <p:cNvSpPr>
            <a:spLocks noGrp="1"/>
          </p:cNvSpPr>
          <p:nvPr>
            <p:ph type="sldNum" sz="quarter" idx="10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3417EFBD-1457-4053-B02C-3B0DD4F36781}" type="slidenum">
              <a:rPr lang="en-US" smtClean="0"/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135</a:t>
            </a:fld>
            <a:endParaRPr lang="en-US" smtClean="0"/>
          </a:p>
        </p:txBody>
      </p:sp>
      <p:sp>
        <p:nvSpPr>
          <p:cNvPr id="13314" name="Title 1"/>
          <p:cNvSpPr>
            <a:spLocks noGrp="1"/>
          </p:cNvSpPr>
          <p:nvPr>
            <p:ph type="title" idx="4294967295"/>
          </p:nvPr>
        </p:nvSpPr>
        <p:spPr>
          <a:xfrm>
            <a:off x="0" y="0"/>
            <a:ext cx="9410700" cy="1371600"/>
          </a:xfrm>
        </p:spPr>
        <p:txBody>
          <a:bodyPr/>
          <a:lstStyle/>
          <a:p>
            <a:pPr eaLnBrk="1" hangingPunct="1">
              <a:defRPr/>
            </a:pPr>
            <a:r>
              <a:rPr lang="ar-SA" sz="6000" b="1" dirty="0" smtClean="0">
                <a:solidFill>
                  <a:schemeClr val="tx2">
                    <a:lumMod val="75000"/>
                  </a:schemeClr>
                </a:solidFill>
              </a:rPr>
              <a:t>- مَيزَاتُ « </a:t>
            </a:r>
            <a:r>
              <a:rPr lang="ar-SA" sz="6000" b="1" dirty="0" err="1" smtClean="0">
                <a:solidFill>
                  <a:schemeClr val="tx2">
                    <a:lumMod val="75000"/>
                  </a:schemeClr>
                </a:solidFill>
              </a:rPr>
              <a:t>البَرْنَاسِيَّةِ</a:t>
            </a:r>
            <a:r>
              <a:rPr lang="ar-SA" sz="6000" b="1" dirty="0" smtClean="0">
                <a:solidFill>
                  <a:schemeClr val="tx2">
                    <a:lumMod val="75000"/>
                  </a:schemeClr>
                </a:solidFill>
              </a:rPr>
              <a:t> » أو مميِّزاتُهَا </a:t>
            </a:r>
            <a:endParaRPr lang="en-US" sz="6000" b="1" dirty="0" smtClean="0">
              <a:solidFill>
                <a:schemeClr val="tx2">
                  <a:lumMod val="75000"/>
                </a:schemeClr>
              </a:solidFill>
            </a:endParaRPr>
          </a:p>
        </p:txBody>
      </p:sp>
      <p:sp>
        <p:nvSpPr>
          <p:cNvPr id="13315" name="Content Placeholder 2"/>
          <p:cNvSpPr>
            <a:spLocks noGrp="1"/>
          </p:cNvSpPr>
          <p:nvPr>
            <p:ph idx="4294967295"/>
          </p:nvPr>
        </p:nvSpPr>
        <p:spPr>
          <a:xfrm>
            <a:off x="0" y="1371600"/>
            <a:ext cx="9448800" cy="4953000"/>
          </a:xfrm>
        </p:spPr>
        <p:txBody>
          <a:bodyPr/>
          <a:lstStyle/>
          <a:p>
            <a:pPr marL="609600" indent="-609600" eaLnBrk="1" fontAlgn="auto" hangingPunct="1"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None/>
              <a:defRPr/>
            </a:pPr>
            <a:r>
              <a:rPr lang="ar-EG" sz="6000" b="1" dirty="0" smtClean="0"/>
              <a:t>- </a:t>
            </a:r>
            <a:r>
              <a:rPr lang="ar-EG" sz="6000" b="1" dirty="0" smtClean="0">
                <a:solidFill>
                  <a:srgbClr val="0070C0"/>
                </a:solidFill>
              </a:rPr>
              <a:t>أوَّلًا : حركتُهَا : </a:t>
            </a:r>
          </a:p>
          <a:p>
            <a:pPr marL="609600" indent="-609600" eaLnBrk="1" fontAlgn="auto" hangingPunct="1"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None/>
              <a:defRPr/>
            </a:pPr>
            <a:r>
              <a:rPr lang="ar-EG" sz="4800" b="1" u="sng" dirty="0" smtClean="0">
                <a:solidFill>
                  <a:srgbClr val="C00000"/>
                </a:solidFill>
              </a:rPr>
              <a:t>س – ماذا عن حركةِ الب</a:t>
            </a:r>
            <a:r>
              <a:rPr lang="ar-SA" sz="4800" b="1" u="sng" dirty="0" smtClean="0">
                <a:solidFill>
                  <a:srgbClr val="C00000"/>
                </a:solidFill>
              </a:rPr>
              <a:t>َ</a:t>
            </a:r>
            <a:r>
              <a:rPr lang="ar-EG" sz="4800" b="1" u="sng" dirty="0" smtClean="0">
                <a:solidFill>
                  <a:srgbClr val="C00000"/>
                </a:solidFill>
              </a:rPr>
              <a:t>ر</a:t>
            </a:r>
            <a:r>
              <a:rPr lang="ar-SA" sz="4800" b="1" u="sng" dirty="0" smtClean="0">
                <a:solidFill>
                  <a:srgbClr val="C00000"/>
                </a:solidFill>
              </a:rPr>
              <a:t>ْ</a:t>
            </a:r>
            <a:r>
              <a:rPr lang="ar-EG" sz="4800" b="1" u="sng" dirty="0" smtClean="0">
                <a:solidFill>
                  <a:srgbClr val="C00000"/>
                </a:solidFill>
              </a:rPr>
              <a:t>ن</a:t>
            </a:r>
            <a:r>
              <a:rPr lang="ar-SA" sz="4800" b="1" u="sng" dirty="0" smtClean="0">
                <a:solidFill>
                  <a:srgbClr val="C00000"/>
                </a:solidFill>
              </a:rPr>
              <a:t>َ</a:t>
            </a:r>
            <a:r>
              <a:rPr lang="ar-EG" sz="4800" b="1" u="sng" dirty="0" smtClean="0">
                <a:solidFill>
                  <a:srgbClr val="C00000"/>
                </a:solidFill>
              </a:rPr>
              <a:t>اس</a:t>
            </a:r>
            <a:r>
              <a:rPr lang="ar-SA" sz="4800" b="1" u="sng" dirty="0" smtClean="0">
                <a:solidFill>
                  <a:srgbClr val="C00000"/>
                </a:solidFill>
              </a:rPr>
              <a:t>ِ</a:t>
            </a:r>
            <a:r>
              <a:rPr lang="ar-EG" sz="4800" b="1" u="sng" dirty="0" err="1" smtClean="0">
                <a:solidFill>
                  <a:srgbClr val="C00000"/>
                </a:solidFill>
              </a:rPr>
              <a:t>يَّةِ</a:t>
            </a:r>
            <a:r>
              <a:rPr lang="ar-EG" sz="4800" b="1" u="sng" dirty="0" smtClean="0">
                <a:solidFill>
                  <a:srgbClr val="C00000"/>
                </a:solidFill>
              </a:rPr>
              <a:t> ؟</a:t>
            </a:r>
            <a:r>
              <a:rPr lang="ar-EG" sz="4800" b="1" dirty="0" smtClean="0">
                <a:solidFill>
                  <a:srgbClr val="C00000"/>
                </a:solidFill>
              </a:rPr>
              <a:t> </a:t>
            </a:r>
          </a:p>
          <a:p>
            <a:pPr marL="609600" indent="-609600" eaLnBrk="1" fontAlgn="auto" hangingPunct="1"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None/>
              <a:defRPr/>
            </a:pPr>
            <a:r>
              <a:rPr lang="ar-EG" b="1" dirty="0" smtClean="0"/>
              <a:t>ج – تمتاز </a:t>
            </a:r>
            <a:r>
              <a:rPr lang="ar-EG" b="1" dirty="0" smtClean="0">
                <a:solidFill>
                  <a:srgbClr val="002060"/>
                </a:solidFill>
              </a:rPr>
              <a:t>« </a:t>
            </a:r>
            <a:r>
              <a:rPr lang="ar-EG" b="1" dirty="0" err="1" smtClean="0">
                <a:solidFill>
                  <a:srgbClr val="002060"/>
                </a:solidFill>
              </a:rPr>
              <a:t>البرناسيَّةُ</a:t>
            </a:r>
            <a:r>
              <a:rPr lang="ar-EG" b="1" dirty="0" smtClean="0">
                <a:solidFill>
                  <a:srgbClr val="002060"/>
                </a:solidFill>
              </a:rPr>
              <a:t> » </a:t>
            </a:r>
            <a:r>
              <a:rPr lang="ar-EG" b="1" dirty="0" smtClean="0"/>
              <a:t>في حركَتِهَا الأدبيَّةِ بعدمِ التَّأثُّرِ بالإحسـاس أو الشُّــــعورِ </a:t>
            </a:r>
            <a:r>
              <a:rPr lang="ar-EG" b="1" dirty="0" smtClean="0">
                <a:solidFill>
                  <a:srgbClr val="00B050"/>
                </a:solidFill>
              </a:rPr>
              <a:t>« الرُّومـانسيِّ » </a:t>
            </a:r>
            <a:r>
              <a:rPr lang="ar-EG" b="1" dirty="0" smtClean="0"/>
              <a:t>، ولكن في مواضعِـهَا قابلة للتَّشكيلِ والِّليونةِ مع تضمينِهَا الحرِّيَّة ، والصُّـــورة الرُّومانسيَّة ، وبعدها عن دقَّةِ الإحساس والشُّعــــ</a:t>
            </a:r>
            <a:r>
              <a:rPr lang="ar-SA" b="1" dirty="0" smtClean="0"/>
              <a:t>ُ</a:t>
            </a:r>
            <a:r>
              <a:rPr lang="ar-EG" b="1" dirty="0" smtClean="0"/>
              <a:t>ور الرُّومـــانسيّ</a:t>
            </a:r>
            <a:r>
              <a:rPr lang="ar-SA" b="1" dirty="0" smtClean="0"/>
              <a:t>ِ</a:t>
            </a:r>
            <a:r>
              <a:rPr lang="ar-EG" b="1" dirty="0" smtClean="0"/>
              <a:t> </a:t>
            </a:r>
            <a:r>
              <a:rPr lang="ar-EG" b="1" dirty="0" smtClean="0">
                <a:solidFill>
                  <a:srgbClr val="C00000"/>
                </a:solidFill>
              </a:rPr>
              <a:t>« الأنانية</a:t>
            </a:r>
            <a:r>
              <a:rPr lang="ar-SA" b="1" dirty="0" smtClean="0">
                <a:solidFill>
                  <a:srgbClr val="C00000"/>
                </a:solidFill>
              </a:rPr>
              <a:t>ِ</a:t>
            </a:r>
            <a:r>
              <a:rPr lang="ar-EG" b="1" dirty="0" smtClean="0">
                <a:solidFill>
                  <a:srgbClr val="C00000"/>
                </a:solidFill>
              </a:rPr>
              <a:t> الب</a:t>
            </a:r>
            <a:r>
              <a:rPr lang="ar-SA" b="1" dirty="0" smtClean="0">
                <a:solidFill>
                  <a:srgbClr val="C00000"/>
                </a:solidFill>
              </a:rPr>
              <a:t>َ</a:t>
            </a:r>
            <a:r>
              <a:rPr lang="ar-EG" b="1" dirty="0" smtClean="0">
                <a:solidFill>
                  <a:srgbClr val="C00000"/>
                </a:solidFill>
              </a:rPr>
              <a:t>ي</a:t>
            </a:r>
            <a:r>
              <a:rPr lang="ar-SA" b="1" dirty="0" smtClean="0">
                <a:solidFill>
                  <a:srgbClr val="C00000"/>
                </a:solidFill>
              </a:rPr>
              <a:t>ْ</a:t>
            </a:r>
            <a:r>
              <a:rPr lang="ar-EG" b="1" dirty="0" smtClean="0">
                <a:solidFill>
                  <a:srgbClr val="C00000"/>
                </a:solidFill>
              </a:rPr>
              <a:t>ر</a:t>
            </a:r>
            <a:r>
              <a:rPr lang="ar-SA" b="1" dirty="0" smtClean="0">
                <a:solidFill>
                  <a:srgbClr val="C00000"/>
                </a:solidFill>
              </a:rPr>
              <a:t>ُ</a:t>
            </a:r>
            <a:r>
              <a:rPr lang="ar-EG" b="1" dirty="0" smtClean="0">
                <a:solidFill>
                  <a:srgbClr val="C00000"/>
                </a:solidFill>
              </a:rPr>
              <a:t>وني</a:t>
            </a:r>
            <a:r>
              <a:rPr lang="ar-SA" b="1" dirty="0" smtClean="0">
                <a:solidFill>
                  <a:srgbClr val="C00000"/>
                </a:solidFill>
              </a:rPr>
              <a:t>ِ</a:t>
            </a:r>
            <a:r>
              <a:rPr lang="ar-EG" b="1" dirty="0" err="1" smtClean="0">
                <a:solidFill>
                  <a:srgbClr val="C00000"/>
                </a:solidFill>
              </a:rPr>
              <a:t>ّة</a:t>
            </a:r>
            <a:r>
              <a:rPr lang="ar-SA" b="1" dirty="0" smtClean="0">
                <a:solidFill>
                  <a:srgbClr val="C00000"/>
                </a:solidFill>
              </a:rPr>
              <a:t>ِ</a:t>
            </a:r>
            <a:r>
              <a:rPr lang="ar-EG" b="1" dirty="0" smtClean="0">
                <a:solidFill>
                  <a:srgbClr val="C00000"/>
                </a:solidFill>
              </a:rPr>
              <a:t> </a:t>
            </a:r>
            <a:r>
              <a:rPr lang="ar-EG" b="1" dirty="0" err="1" smtClean="0">
                <a:solidFill>
                  <a:srgbClr val="C00000"/>
                </a:solidFill>
              </a:rPr>
              <a:t>»</a:t>
            </a:r>
            <a:r>
              <a:rPr lang="ar-EG" b="1" dirty="0" smtClean="0">
                <a:solidFill>
                  <a:srgbClr val="C00000"/>
                </a:solidFill>
              </a:rPr>
              <a:t> </a:t>
            </a:r>
            <a:endParaRPr lang="en-US" b="1" dirty="0" smtClean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40" name="Slide Number Placeholder 3"/>
          <p:cNvSpPr>
            <a:spLocks noGrp="1"/>
          </p:cNvSpPr>
          <p:nvPr>
            <p:ph type="sldNum" sz="quarter" idx="10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89401C8F-EDAA-48C0-ADFE-535601DC9952}" type="slidenum">
              <a:rPr lang="en-US" smtClean="0"/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136</a:t>
            </a:fld>
            <a:endParaRPr lang="en-US" smtClean="0"/>
          </a:p>
        </p:txBody>
      </p:sp>
      <p:sp>
        <p:nvSpPr>
          <p:cNvPr id="14338" name="Title 1"/>
          <p:cNvSpPr>
            <a:spLocks noGrp="1"/>
          </p:cNvSpPr>
          <p:nvPr>
            <p:ph type="title" idx="4294967295"/>
          </p:nvPr>
        </p:nvSpPr>
        <p:spPr>
          <a:xfrm>
            <a:off x="0" y="0"/>
            <a:ext cx="9372600" cy="1371600"/>
          </a:xfrm>
        </p:spPr>
        <p:txBody>
          <a:bodyPr/>
          <a:lstStyle/>
          <a:p>
            <a:pPr marL="274320" indent="-274320" eaLnBrk="1" fontAlgn="auto" hangingPunct="1">
              <a:lnSpc>
                <a:spcPct val="90000"/>
              </a:lnSpc>
              <a:spcAft>
                <a:spcPts val="0"/>
              </a:spcAft>
              <a:defRPr/>
            </a:pPr>
            <a:r>
              <a:rPr lang="ar-EG" sz="5400" b="1" dirty="0" smtClean="0">
                <a:solidFill>
                  <a:schemeClr val="tx2">
                    <a:lumMod val="75000"/>
                  </a:schemeClr>
                </a:solidFill>
              </a:rPr>
              <a:t>تَابعُ </a:t>
            </a:r>
            <a:r>
              <a:rPr lang="ar-SA" sz="5400" b="1" dirty="0" smtClean="0">
                <a:solidFill>
                  <a:schemeClr val="tx2">
                    <a:lumMod val="75000"/>
                  </a:schemeClr>
                </a:solidFill>
              </a:rPr>
              <a:t>مَيزَات</a:t>
            </a:r>
            <a:r>
              <a:rPr lang="ar-EG" sz="5400" b="1" dirty="0" smtClean="0">
                <a:solidFill>
                  <a:schemeClr val="tx2">
                    <a:lumMod val="75000"/>
                  </a:schemeClr>
                </a:solidFill>
              </a:rPr>
              <a:t>ِ</a:t>
            </a:r>
            <a:r>
              <a:rPr lang="ar-SA" sz="5400" b="1" dirty="0" smtClean="0">
                <a:solidFill>
                  <a:schemeClr val="tx2">
                    <a:lumMod val="75000"/>
                  </a:schemeClr>
                </a:solidFill>
              </a:rPr>
              <a:t> </a:t>
            </a:r>
            <a:r>
              <a:rPr lang="ar-SA" sz="5400" b="1" dirty="0">
                <a:solidFill>
                  <a:schemeClr val="tx2">
                    <a:lumMod val="75000"/>
                  </a:schemeClr>
                </a:solidFill>
              </a:rPr>
              <a:t>« </a:t>
            </a:r>
            <a:r>
              <a:rPr lang="ar-SA" sz="5400" b="1" dirty="0" err="1">
                <a:solidFill>
                  <a:schemeClr val="tx2">
                    <a:lumMod val="75000"/>
                  </a:schemeClr>
                </a:solidFill>
              </a:rPr>
              <a:t>البَرناسيَّةِ</a:t>
            </a:r>
            <a:r>
              <a:rPr lang="ar-SA" sz="5400" b="1" dirty="0">
                <a:solidFill>
                  <a:schemeClr val="tx2">
                    <a:lumMod val="75000"/>
                  </a:schemeClr>
                </a:solidFill>
              </a:rPr>
              <a:t> » أو </a:t>
            </a:r>
            <a:r>
              <a:rPr lang="ar-SA" sz="5400" b="1" dirty="0" smtClean="0">
                <a:solidFill>
                  <a:schemeClr val="tx2">
                    <a:lumMod val="75000"/>
                  </a:schemeClr>
                </a:solidFill>
              </a:rPr>
              <a:t>مميِّزاتِهَا </a:t>
            </a:r>
            <a:endParaRPr lang="ar-SA" sz="5400" b="1" dirty="0" smtClean="0">
              <a:solidFill>
                <a:schemeClr val="tx2">
                  <a:lumMod val="75000"/>
                </a:schemeClr>
              </a:solidFill>
              <a:effectLst>
                <a:outerShdw blurRad="50000" dist="30000" dir="5400000" algn="tl" rotWithShape="0">
                  <a:srgbClr val="000000">
                    <a:alpha val="30000"/>
                  </a:srgbClr>
                </a:outerShdw>
              </a:effectLst>
            </a:endParaRPr>
          </a:p>
        </p:txBody>
      </p:sp>
      <p:sp>
        <p:nvSpPr>
          <p:cNvPr id="14339" name="Content Placeholder 2"/>
          <p:cNvSpPr>
            <a:spLocks noGrp="1"/>
          </p:cNvSpPr>
          <p:nvPr>
            <p:ph idx="4294967295"/>
          </p:nvPr>
        </p:nvSpPr>
        <p:spPr>
          <a:xfrm>
            <a:off x="0" y="1371600"/>
            <a:ext cx="9448800" cy="5486400"/>
          </a:xfrm>
        </p:spPr>
        <p:txBody>
          <a:bodyPr/>
          <a:lstStyle/>
          <a:p>
            <a:pPr eaLnBrk="1" hangingPunct="1">
              <a:buFont typeface="Arial" charset="0"/>
              <a:buNone/>
              <a:defRPr/>
            </a:pPr>
            <a:r>
              <a:rPr lang="ar-EG" sz="6000" b="1" dirty="0" smtClean="0">
                <a:solidFill>
                  <a:srgbClr val="0070C0"/>
                </a:solidFill>
              </a:rPr>
              <a:t>- ثانيًا : أسلوبُ الب</a:t>
            </a:r>
            <a:r>
              <a:rPr lang="ar-SA" sz="6000" b="1" dirty="0" smtClean="0">
                <a:solidFill>
                  <a:srgbClr val="0070C0"/>
                </a:solidFill>
              </a:rPr>
              <a:t>َ</a:t>
            </a:r>
            <a:r>
              <a:rPr lang="ar-EG" sz="6000" b="1" dirty="0" smtClean="0">
                <a:solidFill>
                  <a:srgbClr val="0070C0"/>
                </a:solidFill>
              </a:rPr>
              <a:t>ر</a:t>
            </a:r>
            <a:r>
              <a:rPr lang="ar-SA" sz="6000" b="1" dirty="0" smtClean="0">
                <a:solidFill>
                  <a:srgbClr val="0070C0"/>
                </a:solidFill>
              </a:rPr>
              <a:t>ْ</a:t>
            </a:r>
            <a:r>
              <a:rPr lang="ar-EG" sz="6000" b="1" dirty="0" smtClean="0">
                <a:solidFill>
                  <a:srgbClr val="0070C0"/>
                </a:solidFill>
              </a:rPr>
              <a:t>ن</a:t>
            </a:r>
            <a:r>
              <a:rPr lang="ar-SA" sz="6000" b="1" dirty="0" smtClean="0">
                <a:solidFill>
                  <a:srgbClr val="0070C0"/>
                </a:solidFill>
              </a:rPr>
              <a:t>َ</a:t>
            </a:r>
            <a:r>
              <a:rPr lang="ar-EG" sz="6000" b="1" dirty="0" smtClean="0">
                <a:solidFill>
                  <a:srgbClr val="0070C0"/>
                </a:solidFill>
              </a:rPr>
              <a:t>اس</a:t>
            </a:r>
            <a:r>
              <a:rPr lang="ar-SA" sz="6000" b="1" dirty="0" smtClean="0">
                <a:solidFill>
                  <a:srgbClr val="0070C0"/>
                </a:solidFill>
              </a:rPr>
              <a:t>ِ</a:t>
            </a:r>
            <a:r>
              <a:rPr lang="ar-EG" sz="6000" b="1" dirty="0" err="1" smtClean="0">
                <a:solidFill>
                  <a:srgbClr val="0070C0"/>
                </a:solidFill>
              </a:rPr>
              <a:t>يَّةِ</a:t>
            </a:r>
            <a:r>
              <a:rPr lang="ar-EG" sz="6000" b="1" dirty="0" smtClean="0">
                <a:solidFill>
                  <a:srgbClr val="0070C0"/>
                </a:solidFill>
              </a:rPr>
              <a:t> : </a:t>
            </a:r>
          </a:p>
          <a:p>
            <a:pPr eaLnBrk="1" hangingPunct="1">
              <a:buFont typeface="Arial" charset="0"/>
              <a:buNone/>
              <a:defRPr/>
            </a:pPr>
            <a:r>
              <a:rPr lang="ar-EG" sz="5400" b="1" u="sng" dirty="0" smtClean="0">
                <a:solidFill>
                  <a:srgbClr val="C00000"/>
                </a:solidFill>
              </a:rPr>
              <a:t>س – ماذا عن تَميُّزِ أسلوبِ </a:t>
            </a:r>
            <a:r>
              <a:rPr lang="ar-EG" sz="5400" b="1" u="sng" dirty="0" err="1" smtClean="0">
                <a:solidFill>
                  <a:srgbClr val="C00000"/>
                </a:solidFill>
              </a:rPr>
              <a:t>البرناسيَّةِ</a:t>
            </a:r>
            <a:r>
              <a:rPr lang="ar-EG" sz="5400" b="1" u="sng" dirty="0" smtClean="0">
                <a:solidFill>
                  <a:srgbClr val="C00000"/>
                </a:solidFill>
              </a:rPr>
              <a:t> ؟  </a:t>
            </a:r>
          </a:p>
          <a:p>
            <a:pPr eaLnBrk="1" hangingPunct="1">
              <a:buFont typeface="Arial" charset="0"/>
              <a:buNone/>
              <a:defRPr/>
            </a:pPr>
            <a:r>
              <a:rPr lang="ar-EG" sz="2400" b="1" dirty="0" smtClean="0"/>
              <a:t>ج – يتميَّزُ أسلوبُ الب</a:t>
            </a:r>
            <a:r>
              <a:rPr lang="ar-SA" sz="2400" b="1" dirty="0" smtClean="0"/>
              <a:t>َ</a:t>
            </a:r>
            <a:r>
              <a:rPr lang="ar-EG" sz="2400" b="1" dirty="0" smtClean="0"/>
              <a:t>ر</a:t>
            </a:r>
            <a:r>
              <a:rPr lang="ar-SA" sz="2400" b="1" dirty="0" smtClean="0"/>
              <a:t>ْ</a:t>
            </a:r>
            <a:r>
              <a:rPr lang="ar-EG" sz="2400" b="1" dirty="0" smtClean="0"/>
              <a:t>ن</a:t>
            </a:r>
            <a:r>
              <a:rPr lang="ar-SA" sz="2400" b="1" dirty="0" smtClean="0"/>
              <a:t>َ</a:t>
            </a:r>
            <a:r>
              <a:rPr lang="ar-EG" sz="2400" b="1" dirty="0" smtClean="0"/>
              <a:t>اس</a:t>
            </a:r>
            <a:r>
              <a:rPr lang="ar-SA" sz="2400" b="1" dirty="0" smtClean="0"/>
              <a:t>ِ</a:t>
            </a:r>
            <a:r>
              <a:rPr lang="ar-EG" sz="2400" b="1" dirty="0" err="1" smtClean="0"/>
              <a:t>يَّةِ</a:t>
            </a:r>
            <a:r>
              <a:rPr lang="ar-EG" sz="2400" b="1" dirty="0" smtClean="0"/>
              <a:t> بجملةٍ من الميزاتِ ، منها : </a:t>
            </a:r>
          </a:p>
          <a:p>
            <a:pPr eaLnBrk="1" hangingPunct="1">
              <a:buFont typeface="Arial" charset="0"/>
              <a:buNone/>
              <a:defRPr/>
            </a:pPr>
            <a:r>
              <a:rPr lang="ar-EG" sz="2800" b="1" dirty="0" smtClean="0"/>
              <a:t>1 - الصَّفاء</a:t>
            </a:r>
            <a:r>
              <a:rPr lang="ar-SA" sz="2800" b="1" dirty="0" smtClean="0"/>
              <a:t>ُ</a:t>
            </a:r>
            <a:r>
              <a:rPr lang="ar-EG" sz="2800" b="1" dirty="0" smtClean="0"/>
              <a:t> .</a:t>
            </a:r>
          </a:p>
          <a:p>
            <a:pPr eaLnBrk="1" hangingPunct="1">
              <a:buFont typeface="Arial" charset="0"/>
              <a:buNone/>
              <a:defRPr/>
            </a:pPr>
            <a:r>
              <a:rPr lang="ar-EG" sz="2800" b="1" dirty="0" smtClean="0"/>
              <a:t>2 - التَّهذيب</a:t>
            </a:r>
            <a:r>
              <a:rPr lang="ar-SA" sz="2800" b="1" dirty="0" smtClean="0"/>
              <a:t>ُ</a:t>
            </a:r>
            <a:r>
              <a:rPr lang="ar-EG" sz="2800" b="1" dirty="0" smtClean="0"/>
              <a:t> . </a:t>
            </a:r>
          </a:p>
          <a:p>
            <a:pPr eaLnBrk="1" hangingPunct="1">
              <a:buFont typeface="Arial" charset="0"/>
              <a:buNone/>
              <a:defRPr/>
            </a:pPr>
            <a:r>
              <a:rPr lang="ar-EG" sz="2800" b="1" dirty="0" smtClean="0"/>
              <a:t>3 – الدِّقَّ</a:t>
            </a:r>
            <a:r>
              <a:rPr lang="ar-SA" sz="2800" b="1" dirty="0" smtClean="0"/>
              <a:t>ةُ</a:t>
            </a:r>
            <a:r>
              <a:rPr lang="ar-EG" sz="2800" b="1" dirty="0" smtClean="0"/>
              <a:t> في صوغِ العبارةِ وتنميقِهَا .</a:t>
            </a:r>
            <a:r>
              <a:rPr lang="ar-EG" sz="1800" b="1" dirty="0" smtClean="0"/>
              <a:t>   </a:t>
            </a:r>
            <a:endParaRPr lang="en-US" sz="1800" b="1" dirty="0" smtClean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40" name="Slide Number Placeholder 3"/>
          <p:cNvSpPr>
            <a:spLocks noGrp="1"/>
          </p:cNvSpPr>
          <p:nvPr>
            <p:ph type="sldNum" sz="quarter" idx="10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75DA40BC-5FAB-41C8-B5A3-08B9FAAA48DB}" type="slidenum">
              <a:rPr lang="en-US" smtClean="0"/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137</a:t>
            </a:fld>
            <a:endParaRPr lang="en-US" smtClean="0"/>
          </a:p>
        </p:txBody>
      </p:sp>
      <p:sp>
        <p:nvSpPr>
          <p:cNvPr id="15362" name="Title 1"/>
          <p:cNvSpPr>
            <a:spLocks noGrp="1"/>
          </p:cNvSpPr>
          <p:nvPr>
            <p:ph type="title" idx="4294967295"/>
          </p:nvPr>
        </p:nvSpPr>
        <p:spPr>
          <a:xfrm>
            <a:off x="0" y="0"/>
            <a:ext cx="9448800" cy="1371600"/>
          </a:xfrm>
        </p:spPr>
        <p:txBody>
          <a:bodyPr/>
          <a:lstStyle/>
          <a:p>
            <a:pPr eaLnBrk="1" hangingPunct="1">
              <a:defRPr/>
            </a:pPr>
            <a:r>
              <a:rPr lang="ar-EG" sz="5400" b="1" dirty="0">
                <a:solidFill>
                  <a:schemeClr val="tx2">
                    <a:lumMod val="75000"/>
                  </a:schemeClr>
                </a:solidFill>
              </a:rPr>
              <a:t>تَابعُ </a:t>
            </a:r>
            <a:r>
              <a:rPr lang="ar-SA" sz="5400" b="1" dirty="0">
                <a:solidFill>
                  <a:schemeClr val="tx2">
                    <a:lumMod val="75000"/>
                  </a:schemeClr>
                </a:solidFill>
              </a:rPr>
              <a:t>مَيزَات</a:t>
            </a:r>
            <a:r>
              <a:rPr lang="ar-EG" sz="5400" b="1" dirty="0">
                <a:solidFill>
                  <a:schemeClr val="tx2">
                    <a:lumMod val="75000"/>
                  </a:schemeClr>
                </a:solidFill>
              </a:rPr>
              <a:t>ِ</a:t>
            </a:r>
            <a:r>
              <a:rPr lang="ar-SA" sz="5400" b="1" dirty="0">
                <a:solidFill>
                  <a:schemeClr val="tx2">
                    <a:lumMod val="75000"/>
                  </a:schemeClr>
                </a:solidFill>
              </a:rPr>
              <a:t> « </a:t>
            </a:r>
            <a:r>
              <a:rPr lang="ar-SA" sz="5400" b="1" dirty="0" err="1" smtClean="0">
                <a:solidFill>
                  <a:schemeClr val="tx2">
                    <a:lumMod val="75000"/>
                  </a:schemeClr>
                </a:solidFill>
              </a:rPr>
              <a:t>البَرْنَاسِيَّةِ</a:t>
            </a:r>
            <a:r>
              <a:rPr lang="ar-SA" sz="5400" b="1" dirty="0" smtClean="0">
                <a:solidFill>
                  <a:schemeClr val="tx2">
                    <a:lumMod val="75000"/>
                  </a:schemeClr>
                </a:solidFill>
              </a:rPr>
              <a:t> </a:t>
            </a:r>
            <a:r>
              <a:rPr lang="ar-SA" sz="5400" b="1" dirty="0">
                <a:solidFill>
                  <a:schemeClr val="tx2">
                    <a:lumMod val="75000"/>
                  </a:schemeClr>
                </a:solidFill>
              </a:rPr>
              <a:t>» أو </a:t>
            </a:r>
            <a:r>
              <a:rPr lang="ar-SA" sz="5400" b="1" dirty="0" smtClean="0">
                <a:solidFill>
                  <a:schemeClr val="tx2">
                    <a:lumMod val="75000"/>
                  </a:schemeClr>
                </a:solidFill>
              </a:rPr>
              <a:t>مميِّزاتِهَا </a:t>
            </a:r>
            <a:r>
              <a:rPr lang="ar-EG" sz="5400" b="1" dirty="0" smtClean="0">
                <a:solidFill>
                  <a:schemeClr val="tx2">
                    <a:lumMod val="75000"/>
                  </a:schemeClr>
                </a:solidFill>
              </a:rPr>
              <a:t>:</a:t>
            </a:r>
            <a:endParaRPr lang="en-US" sz="5400" b="1" dirty="0" smtClean="0">
              <a:solidFill>
                <a:schemeClr val="tx2">
                  <a:lumMod val="75000"/>
                </a:schemeClr>
              </a:solidFill>
            </a:endParaRPr>
          </a:p>
        </p:txBody>
      </p:sp>
      <p:sp>
        <p:nvSpPr>
          <p:cNvPr id="15363" name="Content Placeholder 2"/>
          <p:cNvSpPr>
            <a:spLocks noGrp="1"/>
          </p:cNvSpPr>
          <p:nvPr>
            <p:ph idx="4294967295"/>
          </p:nvPr>
        </p:nvSpPr>
        <p:spPr>
          <a:xfrm>
            <a:off x="0" y="1371600"/>
            <a:ext cx="9410700" cy="4953000"/>
          </a:xfrm>
        </p:spPr>
        <p:txBody>
          <a:bodyPr/>
          <a:lstStyle/>
          <a:p>
            <a:pPr eaLnBrk="1" hangingPunct="1">
              <a:buFont typeface="Arial" charset="0"/>
              <a:buNone/>
              <a:defRPr/>
            </a:pPr>
            <a:r>
              <a:rPr lang="ar-EG" sz="5400" b="1" dirty="0" smtClean="0"/>
              <a:t>- ثالثًا : موسيقى الب</a:t>
            </a:r>
            <a:r>
              <a:rPr lang="ar-SA" sz="5400" b="1" dirty="0" smtClean="0"/>
              <a:t>َ</a:t>
            </a:r>
            <a:r>
              <a:rPr lang="ar-EG" sz="5400" b="1" dirty="0" smtClean="0"/>
              <a:t>ر</a:t>
            </a:r>
            <a:r>
              <a:rPr lang="ar-SA" sz="5400" b="1" dirty="0" smtClean="0"/>
              <a:t>ْ</a:t>
            </a:r>
            <a:r>
              <a:rPr lang="ar-EG" sz="5400" b="1" dirty="0" smtClean="0"/>
              <a:t>ن</a:t>
            </a:r>
            <a:r>
              <a:rPr lang="ar-SA" sz="5400" b="1" dirty="0" smtClean="0"/>
              <a:t>َ</a:t>
            </a:r>
            <a:r>
              <a:rPr lang="ar-EG" sz="5400" b="1" dirty="0" smtClean="0"/>
              <a:t>اس</a:t>
            </a:r>
            <a:r>
              <a:rPr lang="ar-SA" sz="5400" b="1" dirty="0" smtClean="0"/>
              <a:t>ِ</a:t>
            </a:r>
            <a:r>
              <a:rPr lang="ar-EG" sz="5400" b="1" dirty="0" err="1" smtClean="0"/>
              <a:t>يَّةِ</a:t>
            </a:r>
            <a:r>
              <a:rPr lang="ar-EG" sz="5400" b="1" dirty="0" smtClean="0"/>
              <a:t> : </a:t>
            </a:r>
          </a:p>
          <a:p>
            <a:pPr eaLnBrk="1" hangingPunct="1">
              <a:buFont typeface="Arial" charset="0"/>
              <a:buNone/>
              <a:defRPr/>
            </a:pPr>
            <a:r>
              <a:rPr lang="ar-EG" sz="4000" b="1" u="sng" dirty="0" smtClean="0">
                <a:solidFill>
                  <a:srgbClr val="C00000"/>
                </a:solidFill>
              </a:rPr>
              <a:t>س - ماذا عن ت</a:t>
            </a:r>
            <a:r>
              <a:rPr lang="ar-SA" sz="4000" b="1" u="sng" dirty="0" smtClean="0">
                <a:solidFill>
                  <a:srgbClr val="C00000"/>
                </a:solidFill>
              </a:rPr>
              <a:t>َ</a:t>
            </a:r>
            <a:r>
              <a:rPr lang="ar-EG" sz="4000" b="1" u="sng" dirty="0" smtClean="0">
                <a:solidFill>
                  <a:srgbClr val="C00000"/>
                </a:solidFill>
              </a:rPr>
              <a:t>م</a:t>
            </a:r>
            <a:r>
              <a:rPr lang="ar-SA" sz="4000" b="1" u="sng" dirty="0" smtClean="0">
                <a:solidFill>
                  <a:srgbClr val="C00000"/>
                </a:solidFill>
              </a:rPr>
              <a:t>َ</a:t>
            </a:r>
            <a:r>
              <a:rPr lang="ar-EG" sz="4000" b="1" u="sng" dirty="0" err="1" smtClean="0">
                <a:solidFill>
                  <a:srgbClr val="C00000"/>
                </a:solidFill>
              </a:rPr>
              <a:t>يُّزِ</a:t>
            </a:r>
            <a:r>
              <a:rPr lang="ar-EG" sz="4000" b="1" u="sng" dirty="0" smtClean="0">
                <a:solidFill>
                  <a:srgbClr val="C00000"/>
                </a:solidFill>
              </a:rPr>
              <a:t> الموسيقى الشِّعريَّةِ </a:t>
            </a:r>
            <a:r>
              <a:rPr lang="ar-SA" sz="4000" b="1" u="sng" dirty="0">
                <a:solidFill>
                  <a:srgbClr val="C00000"/>
                </a:solidFill>
              </a:rPr>
              <a:t>ا</a:t>
            </a:r>
            <a:r>
              <a:rPr lang="ar-EG" sz="4000" b="1" u="sng" dirty="0" smtClean="0">
                <a:solidFill>
                  <a:srgbClr val="C00000"/>
                </a:solidFill>
              </a:rPr>
              <a:t>لب</a:t>
            </a:r>
            <a:r>
              <a:rPr lang="ar-SA" sz="4000" b="1" u="sng" dirty="0" smtClean="0">
                <a:solidFill>
                  <a:srgbClr val="C00000"/>
                </a:solidFill>
              </a:rPr>
              <a:t>َ</a:t>
            </a:r>
            <a:r>
              <a:rPr lang="ar-EG" sz="4000" b="1" u="sng" dirty="0" smtClean="0">
                <a:solidFill>
                  <a:srgbClr val="C00000"/>
                </a:solidFill>
              </a:rPr>
              <a:t>ر</a:t>
            </a:r>
            <a:r>
              <a:rPr lang="ar-SA" sz="4000" b="1" u="sng" dirty="0" smtClean="0">
                <a:solidFill>
                  <a:srgbClr val="C00000"/>
                </a:solidFill>
              </a:rPr>
              <a:t>ْ</a:t>
            </a:r>
            <a:r>
              <a:rPr lang="ar-EG" sz="4000" b="1" u="sng" dirty="0" smtClean="0">
                <a:solidFill>
                  <a:srgbClr val="C00000"/>
                </a:solidFill>
              </a:rPr>
              <a:t>ن</a:t>
            </a:r>
            <a:r>
              <a:rPr lang="ar-SA" sz="4000" b="1" u="sng" dirty="0" smtClean="0">
                <a:solidFill>
                  <a:srgbClr val="C00000"/>
                </a:solidFill>
              </a:rPr>
              <a:t>َ</a:t>
            </a:r>
            <a:r>
              <a:rPr lang="ar-EG" sz="4000" b="1" u="sng" dirty="0" smtClean="0">
                <a:solidFill>
                  <a:srgbClr val="C00000"/>
                </a:solidFill>
              </a:rPr>
              <a:t>اس</a:t>
            </a:r>
            <a:r>
              <a:rPr lang="ar-SA" sz="4000" b="1" u="sng" dirty="0" smtClean="0">
                <a:solidFill>
                  <a:srgbClr val="C00000"/>
                </a:solidFill>
              </a:rPr>
              <a:t>ِ</a:t>
            </a:r>
            <a:r>
              <a:rPr lang="ar-EG" sz="4000" b="1" u="sng" dirty="0" err="1" smtClean="0">
                <a:solidFill>
                  <a:srgbClr val="C00000"/>
                </a:solidFill>
              </a:rPr>
              <a:t>يَّةِ</a:t>
            </a:r>
            <a:r>
              <a:rPr lang="ar-EG" sz="4000" b="1" u="sng" dirty="0" smtClean="0">
                <a:solidFill>
                  <a:srgbClr val="C00000"/>
                </a:solidFill>
              </a:rPr>
              <a:t> ؟ </a:t>
            </a:r>
          </a:p>
          <a:p>
            <a:pPr eaLnBrk="1" hangingPunct="1">
              <a:buNone/>
              <a:defRPr/>
            </a:pPr>
            <a:r>
              <a:rPr lang="ar-EG" sz="2800" b="1" dirty="0" smtClean="0">
                <a:solidFill>
                  <a:srgbClr val="002060"/>
                </a:solidFill>
              </a:rPr>
              <a:t>ج - تَتَميَّزُ موسيقى  </a:t>
            </a:r>
            <a:r>
              <a:rPr lang="ar-EG" sz="2800" b="1" dirty="0" err="1" smtClean="0">
                <a:solidFill>
                  <a:srgbClr val="002060"/>
                </a:solidFill>
              </a:rPr>
              <a:t>البرناسيَّةِ</a:t>
            </a:r>
            <a:r>
              <a:rPr lang="ar-EG" sz="2800" b="1" dirty="0" smtClean="0">
                <a:solidFill>
                  <a:srgbClr val="002060"/>
                </a:solidFill>
              </a:rPr>
              <a:t> الشِّعريَّةُ </a:t>
            </a:r>
            <a:r>
              <a:rPr lang="ar-EG" sz="2800" b="1" dirty="0">
                <a:solidFill>
                  <a:srgbClr val="002060"/>
                </a:solidFill>
              </a:rPr>
              <a:t>بجملةٍ من الميزاتِ ، منها : </a:t>
            </a:r>
          </a:p>
          <a:p>
            <a:pPr eaLnBrk="1" hangingPunct="1">
              <a:buFont typeface="Arial" charset="0"/>
              <a:buNone/>
              <a:defRPr/>
            </a:pPr>
            <a:r>
              <a:rPr lang="ar-EG" b="1" dirty="0" smtClean="0"/>
              <a:t>1 – أنَّ شعرُ</a:t>
            </a:r>
            <a:r>
              <a:rPr lang="ar-SA" b="1" dirty="0" smtClean="0"/>
              <a:t>ه</a:t>
            </a:r>
            <a:r>
              <a:rPr lang="ar-EG" b="1" dirty="0" smtClean="0"/>
              <a:t>ا جاءَ </a:t>
            </a:r>
            <a:r>
              <a:rPr lang="ar-EG" b="1" dirty="0" err="1" smtClean="0"/>
              <a:t>مُتقفِّيًا.</a:t>
            </a:r>
            <a:r>
              <a:rPr lang="ar-EG" b="1" dirty="0" smtClean="0"/>
              <a:t> </a:t>
            </a:r>
          </a:p>
          <a:p>
            <a:pPr eaLnBrk="1" hangingPunct="1">
              <a:buNone/>
              <a:defRPr/>
            </a:pPr>
            <a:r>
              <a:rPr lang="ar-EG" b="1" dirty="0" smtClean="0"/>
              <a:t>2 - </a:t>
            </a:r>
            <a:r>
              <a:rPr lang="ar-EG" b="1" dirty="0"/>
              <a:t>أنَّ </a:t>
            </a:r>
            <a:r>
              <a:rPr lang="ar-EG" b="1" dirty="0" smtClean="0"/>
              <a:t>شعر</a:t>
            </a:r>
            <a:r>
              <a:rPr lang="ar-SA" b="1" dirty="0" smtClean="0"/>
              <a:t>َ</a:t>
            </a:r>
            <a:r>
              <a:rPr lang="ar-EG" b="1" dirty="0" smtClean="0"/>
              <a:t>هَا </a:t>
            </a:r>
            <a:r>
              <a:rPr lang="ar-EG" b="1" dirty="0"/>
              <a:t>جاءَ </a:t>
            </a:r>
            <a:r>
              <a:rPr lang="ar-EG" b="1" dirty="0" smtClean="0"/>
              <a:t>موزونًا</a:t>
            </a:r>
          </a:p>
          <a:p>
            <a:pPr eaLnBrk="1" hangingPunct="1">
              <a:buNone/>
              <a:defRPr/>
            </a:pPr>
            <a:r>
              <a:rPr lang="ar-EG" b="1" dirty="0" smtClean="0"/>
              <a:t>3 - </a:t>
            </a:r>
            <a:r>
              <a:rPr lang="ar-EG" b="1" dirty="0"/>
              <a:t>أنَّ </a:t>
            </a:r>
            <a:r>
              <a:rPr lang="ar-EG" b="1" dirty="0" smtClean="0"/>
              <a:t>شعر</a:t>
            </a:r>
            <a:r>
              <a:rPr lang="ar-SA" b="1" dirty="0" smtClean="0"/>
              <a:t>َ</a:t>
            </a:r>
            <a:r>
              <a:rPr lang="ar-EG" b="1" dirty="0" smtClean="0"/>
              <a:t>هَا </a:t>
            </a:r>
            <a:r>
              <a:rPr lang="ar-EG" b="1" dirty="0"/>
              <a:t>جاءَ </a:t>
            </a:r>
            <a:r>
              <a:rPr lang="ar-EG" b="1" dirty="0" smtClean="0"/>
              <a:t>موشَّحًا . </a:t>
            </a:r>
            <a:endParaRPr lang="en-US" b="1" dirty="0" smtClean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40" name="Slide Number Placeholder 3"/>
          <p:cNvSpPr>
            <a:spLocks noGrp="1"/>
          </p:cNvSpPr>
          <p:nvPr>
            <p:ph type="sldNum" sz="quarter" idx="10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6D9F60EC-FF26-459E-A6A7-B303F72B40D1}" type="slidenum">
              <a:rPr lang="en-US" smtClean="0"/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138</a:t>
            </a:fld>
            <a:endParaRPr lang="en-US" smtClean="0"/>
          </a:p>
        </p:txBody>
      </p:sp>
      <p:sp>
        <p:nvSpPr>
          <p:cNvPr id="16386" name="Title 1"/>
          <p:cNvSpPr>
            <a:spLocks noGrp="1"/>
          </p:cNvSpPr>
          <p:nvPr>
            <p:ph type="title" idx="4294967295"/>
          </p:nvPr>
        </p:nvSpPr>
        <p:spPr>
          <a:xfrm>
            <a:off x="0" y="0"/>
            <a:ext cx="9410700" cy="1371600"/>
          </a:xfrm>
        </p:spPr>
        <p:txBody>
          <a:bodyPr/>
          <a:lstStyle/>
          <a:p>
            <a:pPr eaLnBrk="1" hangingPunct="1">
              <a:defRPr/>
            </a:pPr>
            <a:r>
              <a:rPr lang="ar-EG" sz="6000" b="1" dirty="0" smtClean="0">
                <a:solidFill>
                  <a:schemeClr val="tx2">
                    <a:lumMod val="75000"/>
                  </a:schemeClr>
                </a:solidFill>
              </a:rPr>
              <a:t>جَوهرُ الب</a:t>
            </a:r>
            <a:r>
              <a:rPr lang="ar-SA" sz="6000" b="1" dirty="0" smtClean="0">
                <a:solidFill>
                  <a:schemeClr val="tx2">
                    <a:lumMod val="75000"/>
                  </a:schemeClr>
                </a:solidFill>
              </a:rPr>
              <a:t>َ</a:t>
            </a:r>
            <a:r>
              <a:rPr lang="ar-EG" sz="6000" b="1" dirty="0" smtClean="0">
                <a:solidFill>
                  <a:schemeClr val="tx2">
                    <a:lumMod val="75000"/>
                  </a:schemeClr>
                </a:solidFill>
              </a:rPr>
              <a:t>ر</a:t>
            </a:r>
            <a:r>
              <a:rPr lang="ar-SA" sz="6000" b="1" dirty="0" smtClean="0">
                <a:solidFill>
                  <a:schemeClr val="tx2">
                    <a:lumMod val="75000"/>
                  </a:schemeClr>
                </a:solidFill>
              </a:rPr>
              <a:t>ْ</a:t>
            </a:r>
            <a:r>
              <a:rPr lang="ar-EG" sz="6000" b="1" dirty="0" smtClean="0">
                <a:solidFill>
                  <a:schemeClr val="tx2">
                    <a:lumMod val="75000"/>
                  </a:schemeClr>
                </a:solidFill>
              </a:rPr>
              <a:t>ن</a:t>
            </a:r>
            <a:r>
              <a:rPr lang="ar-SA" sz="6000" b="1" dirty="0" smtClean="0">
                <a:solidFill>
                  <a:schemeClr val="tx2">
                    <a:lumMod val="75000"/>
                  </a:schemeClr>
                </a:solidFill>
              </a:rPr>
              <a:t>َ</a:t>
            </a:r>
            <a:r>
              <a:rPr lang="ar-EG" sz="6000" b="1" dirty="0" smtClean="0">
                <a:solidFill>
                  <a:schemeClr val="tx2">
                    <a:lumMod val="75000"/>
                  </a:schemeClr>
                </a:solidFill>
              </a:rPr>
              <a:t>اس</a:t>
            </a:r>
            <a:r>
              <a:rPr lang="ar-SA" sz="6000" b="1" dirty="0" smtClean="0">
                <a:solidFill>
                  <a:schemeClr val="tx2">
                    <a:lumMod val="75000"/>
                  </a:schemeClr>
                </a:solidFill>
              </a:rPr>
              <a:t>ِ</a:t>
            </a:r>
            <a:r>
              <a:rPr lang="ar-EG" sz="6000" b="1" dirty="0" err="1" smtClean="0">
                <a:solidFill>
                  <a:schemeClr val="tx2">
                    <a:lumMod val="75000"/>
                  </a:schemeClr>
                </a:solidFill>
              </a:rPr>
              <a:t>يَّةِ</a:t>
            </a:r>
            <a:r>
              <a:rPr lang="ar-EG" sz="6000" b="1" dirty="0" smtClean="0">
                <a:solidFill>
                  <a:schemeClr val="tx2">
                    <a:lumMod val="75000"/>
                  </a:schemeClr>
                </a:solidFill>
              </a:rPr>
              <a:t> أو قاعدَتُهَا الأساسيَّة</a:t>
            </a:r>
            <a:r>
              <a:rPr lang="ar-SA" sz="6000" b="1" dirty="0" smtClean="0">
                <a:solidFill>
                  <a:schemeClr val="tx2">
                    <a:lumMod val="75000"/>
                  </a:schemeClr>
                </a:solidFill>
              </a:rPr>
              <a:t>ُ</a:t>
            </a:r>
            <a:r>
              <a:rPr lang="ar-EG" sz="6000" b="1" dirty="0" smtClean="0">
                <a:solidFill>
                  <a:schemeClr val="tx2">
                    <a:lumMod val="75000"/>
                  </a:schemeClr>
                </a:solidFill>
              </a:rPr>
              <a:t> </a:t>
            </a:r>
            <a:endParaRPr lang="en-US" sz="6000" b="1" dirty="0" smtClean="0">
              <a:solidFill>
                <a:schemeClr val="tx2">
                  <a:lumMod val="75000"/>
                </a:schemeClr>
              </a:solidFill>
            </a:endParaRPr>
          </a:p>
        </p:txBody>
      </p:sp>
      <p:sp>
        <p:nvSpPr>
          <p:cNvPr id="16387" name="Content Placeholder 2"/>
          <p:cNvSpPr>
            <a:spLocks noGrp="1"/>
          </p:cNvSpPr>
          <p:nvPr>
            <p:ph idx="4294967295"/>
          </p:nvPr>
        </p:nvSpPr>
        <p:spPr>
          <a:xfrm>
            <a:off x="0" y="1371600"/>
            <a:ext cx="9448800" cy="4953000"/>
          </a:xfrm>
        </p:spPr>
        <p:txBody>
          <a:bodyPr/>
          <a:lstStyle/>
          <a:p>
            <a:pPr eaLnBrk="1" hangingPunct="1">
              <a:spcBef>
                <a:spcPts val="0"/>
              </a:spcBef>
              <a:buNone/>
              <a:defRPr/>
            </a:pPr>
            <a:r>
              <a:rPr lang="ar-EG" sz="4400" b="1" u="sng" dirty="0" smtClean="0">
                <a:solidFill>
                  <a:srgbClr val="C00000"/>
                </a:solidFill>
              </a:rPr>
              <a:t>س – أبِنْ ( </a:t>
            </a:r>
            <a:r>
              <a:rPr lang="ar-EG" sz="4400" b="1" u="sng" dirty="0" err="1" smtClean="0">
                <a:solidFill>
                  <a:srgbClr val="C00000"/>
                </a:solidFill>
              </a:rPr>
              <a:t>أبِينِي</a:t>
            </a:r>
            <a:r>
              <a:rPr lang="ar-EG" sz="4400" b="1" u="sng" dirty="0" smtClean="0">
                <a:solidFill>
                  <a:srgbClr val="C00000"/>
                </a:solidFill>
              </a:rPr>
              <a:t> ) عن جوهر</a:t>
            </a:r>
            <a:r>
              <a:rPr lang="ar-SA" sz="4400" b="1" u="sng" dirty="0" smtClean="0">
                <a:solidFill>
                  <a:srgbClr val="C00000"/>
                </a:solidFill>
              </a:rPr>
              <a:t>ِ</a:t>
            </a:r>
            <a:r>
              <a:rPr lang="ar-EG" sz="4400" b="1" u="sng" dirty="0" smtClean="0">
                <a:solidFill>
                  <a:srgbClr val="C00000"/>
                </a:solidFill>
              </a:rPr>
              <a:t> الب</a:t>
            </a:r>
            <a:r>
              <a:rPr lang="ar-SA" sz="4400" b="1" u="sng" dirty="0" smtClean="0">
                <a:solidFill>
                  <a:srgbClr val="C00000"/>
                </a:solidFill>
              </a:rPr>
              <a:t>َ</a:t>
            </a:r>
            <a:r>
              <a:rPr lang="ar-EG" sz="4400" b="1" u="sng" dirty="0" smtClean="0">
                <a:solidFill>
                  <a:srgbClr val="C00000"/>
                </a:solidFill>
              </a:rPr>
              <a:t>ر</a:t>
            </a:r>
            <a:r>
              <a:rPr lang="ar-SA" sz="4400" b="1" u="sng" dirty="0" smtClean="0">
                <a:solidFill>
                  <a:srgbClr val="C00000"/>
                </a:solidFill>
              </a:rPr>
              <a:t>ْ</a:t>
            </a:r>
            <a:r>
              <a:rPr lang="ar-EG" sz="4400" b="1" u="sng" dirty="0" smtClean="0">
                <a:solidFill>
                  <a:srgbClr val="C00000"/>
                </a:solidFill>
              </a:rPr>
              <a:t>ن</a:t>
            </a:r>
            <a:r>
              <a:rPr lang="ar-SA" sz="4400" b="1" u="sng" dirty="0" smtClean="0">
                <a:solidFill>
                  <a:srgbClr val="C00000"/>
                </a:solidFill>
              </a:rPr>
              <a:t>َ</a:t>
            </a:r>
            <a:r>
              <a:rPr lang="ar-EG" sz="4400" b="1" u="sng" dirty="0" smtClean="0">
                <a:solidFill>
                  <a:srgbClr val="C00000"/>
                </a:solidFill>
              </a:rPr>
              <a:t>اس</a:t>
            </a:r>
            <a:r>
              <a:rPr lang="ar-SA" sz="4400" b="1" u="sng" dirty="0" smtClean="0">
                <a:solidFill>
                  <a:srgbClr val="C00000"/>
                </a:solidFill>
              </a:rPr>
              <a:t>ِ</a:t>
            </a:r>
            <a:r>
              <a:rPr lang="ar-EG" sz="4400" b="1" u="sng" dirty="0" err="1" smtClean="0">
                <a:solidFill>
                  <a:srgbClr val="C00000"/>
                </a:solidFill>
              </a:rPr>
              <a:t>يَّةِ</a:t>
            </a:r>
            <a:r>
              <a:rPr lang="ar-EG" sz="4400" b="1" u="sng" dirty="0" smtClean="0">
                <a:solidFill>
                  <a:srgbClr val="C00000"/>
                </a:solidFill>
              </a:rPr>
              <a:t> أو قاعدَتِهَا الأساسيَّةِ ؟</a:t>
            </a:r>
            <a:r>
              <a:rPr lang="ar-EG" sz="4400" b="1" u="sng" dirty="0" smtClean="0"/>
              <a:t> </a:t>
            </a:r>
          </a:p>
          <a:p>
            <a:pPr eaLnBrk="1" hangingPunct="1">
              <a:spcBef>
                <a:spcPts val="0"/>
              </a:spcBef>
              <a:buNone/>
              <a:defRPr/>
            </a:pPr>
            <a:r>
              <a:rPr lang="ar-EG" sz="3600" b="1" dirty="0" smtClean="0"/>
              <a:t>ج – لقد ع</a:t>
            </a:r>
            <a:r>
              <a:rPr lang="ar-SA" sz="3600" b="1" dirty="0" smtClean="0"/>
              <a:t>َ</a:t>
            </a:r>
            <a:r>
              <a:rPr lang="ar-EG" sz="3600" b="1" dirty="0" smtClean="0"/>
              <a:t>مِل</a:t>
            </a:r>
            <a:r>
              <a:rPr lang="ar-SA" sz="3600" b="1" dirty="0" smtClean="0"/>
              <a:t>َ</a:t>
            </a:r>
            <a:r>
              <a:rPr lang="ar-EG" sz="3600" b="1" dirty="0" smtClean="0"/>
              <a:t> الب</a:t>
            </a:r>
            <a:r>
              <a:rPr lang="ar-SA" sz="3600" b="1" dirty="0" smtClean="0"/>
              <a:t>َ</a:t>
            </a:r>
            <a:r>
              <a:rPr lang="ar-EG" sz="3600" b="1" dirty="0" smtClean="0"/>
              <a:t>ر</a:t>
            </a:r>
            <a:r>
              <a:rPr lang="ar-SA" sz="3600" b="1" dirty="0" smtClean="0"/>
              <a:t>ْ</a:t>
            </a:r>
            <a:r>
              <a:rPr lang="ar-EG" sz="3600" b="1" dirty="0" smtClean="0"/>
              <a:t>ن</a:t>
            </a:r>
            <a:r>
              <a:rPr lang="ar-SA" sz="3600" b="1" dirty="0" smtClean="0"/>
              <a:t>َ</a:t>
            </a:r>
            <a:r>
              <a:rPr lang="ar-EG" sz="3600" b="1" dirty="0" smtClean="0"/>
              <a:t>اس</a:t>
            </a:r>
            <a:r>
              <a:rPr lang="ar-SA" sz="3600" b="1" dirty="0" smtClean="0"/>
              <a:t>ِ</a:t>
            </a:r>
            <a:r>
              <a:rPr lang="ar-EG" sz="3600" b="1" dirty="0" smtClean="0"/>
              <a:t>يُّونَ على إعطاءِ الفــــنِّ قيمتَهُ الذَّاتيـَّةَ الخاصَّــةَ ، فاعتبروا ، الفَنَّ في حقيقتِهِ هو البحــــــث عن الفنِّ ، فجــوهرُ </a:t>
            </a:r>
            <a:r>
              <a:rPr lang="ar-EG" sz="3600" b="1" dirty="0" err="1" smtClean="0">
                <a:solidFill>
                  <a:schemeClr val="accent6">
                    <a:lumMod val="50000"/>
                  </a:schemeClr>
                </a:solidFill>
              </a:rPr>
              <a:t>البرناسيَّةِ</a:t>
            </a:r>
            <a:r>
              <a:rPr lang="ar-EG" sz="3600" b="1" dirty="0" smtClean="0"/>
              <a:t> </a:t>
            </a:r>
            <a:r>
              <a:rPr lang="ar-SA" sz="3600" b="1" dirty="0" smtClean="0"/>
              <a:t>هي </a:t>
            </a:r>
            <a:r>
              <a:rPr lang="ar-EG" sz="3600" b="1" dirty="0" smtClean="0">
                <a:solidFill>
                  <a:srgbClr val="0070C0"/>
                </a:solidFill>
              </a:rPr>
              <a:t>« الفَنُّ لِلْفَنِّ»</a:t>
            </a:r>
            <a:r>
              <a:rPr lang="ar-EG" sz="3600" b="1" dirty="0" smtClean="0"/>
              <a:t>.  </a:t>
            </a:r>
            <a:endParaRPr lang="en-US" sz="3600" b="1" dirty="0" smtClean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40" name="Slide Number Placeholder 3"/>
          <p:cNvSpPr>
            <a:spLocks noGrp="1"/>
          </p:cNvSpPr>
          <p:nvPr>
            <p:ph type="sldNum" sz="quarter" idx="10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2006C16B-2717-4281-8A5D-6F615ED0CE8D}" type="slidenum">
              <a:rPr lang="en-US" smtClean="0"/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139</a:t>
            </a:fld>
            <a:endParaRPr lang="en-US" smtClean="0"/>
          </a:p>
        </p:txBody>
      </p:sp>
      <p:sp>
        <p:nvSpPr>
          <p:cNvPr id="16386" name="Title 1"/>
          <p:cNvSpPr>
            <a:spLocks noGrp="1"/>
          </p:cNvSpPr>
          <p:nvPr>
            <p:ph type="title" idx="4294967295"/>
          </p:nvPr>
        </p:nvSpPr>
        <p:spPr>
          <a:xfrm>
            <a:off x="0" y="0"/>
            <a:ext cx="9410700" cy="1371600"/>
          </a:xfrm>
        </p:spPr>
        <p:txBody>
          <a:bodyPr/>
          <a:lstStyle/>
          <a:p>
            <a:pPr eaLnBrk="1" hangingPunct="1">
              <a:defRPr/>
            </a:pPr>
            <a:r>
              <a:rPr lang="ar-EG" sz="5400" b="1" dirty="0" smtClean="0">
                <a:solidFill>
                  <a:schemeClr val="tx2">
                    <a:lumMod val="75000"/>
                  </a:schemeClr>
                </a:solidFill>
              </a:rPr>
              <a:t>- الب</a:t>
            </a:r>
            <a:r>
              <a:rPr lang="ar-SA" sz="5400" b="1" dirty="0" smtClean="0">
                <a:solidFill>
                  <a:schemeClr val="tx2">
                    <a:lumMod val="75000"/>
                  </a:schemeClr>
                </a:solidFill>
              </a:rPr>
              <a:t>َ</a:t>
            </a:r>
            <a:r>
              <a:rPr lang="ar-EG" sz="5400" b="1" dirty="0" smtClean="0">
                <a:solidFill>
                  <a:schemeClr val="tx2">
                    <a:lumMod val="75000"/>
                  </a:schemeClr>
                </a:solidFill>
              </a:rPr>
              <a:t>ر</a:t>
            </a:r>
            <a:r>
              <a:rPr lang="ar-SA" sz="5400" b="1" dirty="0" smtClean="0">
                <a:solidFill>
                  <a:schemeClr val="tx2">
                    <a:lumMod val="75000"/>
                  </a:schemeClr>
                </a:solidFill>
              </a:rPr>
              <a:t>ْ</a:t>
            </a:r>
            <a:r>
              <a:rPr lang="ar-EG" sz="5400" b="1" dirty="0" smtClean="0">
                <a:solidFill>
                  <a:schemeClr val="tx2">
                    <a:lumMod val="75000"/>
                  </a:schemeClr>
                </a:solidFill>
              </a:rPr>
              <a:t>ن</a:t>
            </a:r>
            <a:r>
              <a:rPr lang="ar-SA" sz="5400" b="1" dirty="0" smtClean="0">
                <a:solidFill>
                  <a:schemeClr val="tx2">
                    <a:lumMod val="75000"/>
                  </a:schemeClr>
                </a:solidFill>
              </a:rPr>
              <a:t>َ</a:t>
            </a:r>
            <a:r>
              <a:rPr lang="ar-EG" sz="5400" b="1" dirty="0" smtClean="0">
                <a:solidFill>
                  <a:schemeClr val="tx2">
                    <a:lumMod val="75000"/>
                  </a:schemeClr>
                </a:solidFill>
              </a:rPr>
              <a:t>اس</a:t>
            </a:r>
            <a:r>
              <a:rPr lang="ar-SA" sz="5400" b="1" dirty="0" smtClean="0">
                <a:solidFill>
                  <a:schemeClr val="tx2">
                    <a:lumMod val="75000"/>
                  </a:schemeClr>
                </a:solidFill>
              </a:rPr>
              <a:t>ِ</a:t>
            </a:r>
            <a:r>
              <a:rPr lang="ar-EG" sz="5400" b="1" dirty="0" err="1" smtClean="0">
                <a:solidFill>
                  <a:schemeClr val="tx2">
                    <a:lumMod val="75000"/>
                  </a:schemeClr>
                </a:solidFill>
              </a:rPr>
              <a:t>يَّةُ</a:t>
            </a:r>
            <a:r>
              <a:rPr lang="ar-EG" sz="5400" b="1" dirty="0" smtClean="0">
                <a:solidFill>
                  <a:schemeClr val="tx2">
                    <a:lumMod val="75000"/>
                  </a:schemeClr>
                </a:solidFill>
              </a:rPr>
              <a:t> والوقوفُ في وجهِ المسيحيَّةِ </a:t>
            </a:r>
            <a:endParaRPr lang="en-US" sz="5400" b="1" dirty="0" smtClean="0">
              <a:solidFill>
                <a:schemeClr val="tx2">
                  <a:lumMod val="75000"/>
                </a:schemeClr>
              </a:solidFill>
            </a:endParaRPr>
          </a:p>
        </p:txBody>
      </p:sp>
      <p:sp>
        <p:nvSpPr>
          <p:cNvPr id="16387" name="Content Placeholder 2"/>
          <p:cNvSpPr>
            <a:spLocks noGrp="1"/>
          </p:cNvSpPr>
          <p:nvPr>
            <p:ph idx="4294967295"/>
          </p:nvPr>
        </p:nvSpPr>
        <p:spPr>
          <a:xfrm>
            <a:off x="0" y="1371600"/>
            <a:ext cx="9410700" cy="4953000"/>
          </a:xfrm>
        </p:spPr>
        <p:txBody>
          <a:bodyPr/>
          <a:lstStyle/>
          <a:p>
            <a:pPr eaLnBrk="1" hangingPunct="1">
              <a:spcBef>
                <a:spcPts val="0"/>
              </a:spcBef>
              <a:buNone/>
              <a:defRPr/>
            </a:pPr>
            <a:r>
              <a:rPr lang="ar-EG" sz="4000" b="1" u="sng" dirty="0" smtClean="0">
                <a:solidFill>
                  <a:srgbClr val="C00000"/>
                </a:solidFill>
              </a:rPr>
              <a:t>س – « و</a:t>
            </a:r>
            <a:r>
              <a:rPr lang="ar-SA" sz="4000" b="1" u="sng" dirty="0" smtClean="0">
                <a:solidFill>
                  <a:srgbClr val="C00000"/>
                </a:solidFill>
              </a:rPr>
              <a:t>َ</a:t>
            </a:r>
            <a:r>
              <a:rPr lang="ar-EG" sz="4000" b="1" u="sng" dirty="0" smtClean="0">
                <a:solidFill>
                  <a:srgbClr val="C00000"/>
                </a:solidFill>
              </a:rPr>
              <a:t>ق</a:t>
            </a:r>
            <a:r>
              <a:rPr lang="ar-SA" sz="4000" b="1" u="sng" dirty="0" smtClean="0">
                <a:solidFill>
                  <a:srgbClr val="C00000"/>
                </a:solidFill>
              </a:rPr>
              <a:t>َ</a:t>
            </a:r>
            <a:r>
              <a:rPr lang="ar-EG" sz="4000" b="1" u="sng" dirty="0" smtClean="0">
                <a:solidFill>
                  <a:srgbClr val="C00000"/>
                </a:solidFill>
              </a:rPr>
              <a:t>ف</a:t>
            </a:r>
            <a:r>
              <a:rPr lang="ar-SA" sz="4000" b="1" u="sng" dirty="0" smtClean="0">
                <a:solidFill>
                  <a:srgbClr val="C00000"/>
                </a:solidFill>
              </a:rPr>
              <a:t>َ</a:t>
            </a:r>
            <a:r>
              <a:rPr lang="ar-EG" sz="4000" b="1" u="sng" dirty="0" smtClean="0">
                <a:solidFill>
                  <a:srgbClr val="C00000"/>
                </a:solidFill>
              </a:rPr>
              <a:t>ت</a:t>
            </a:r>
            <a:r>
              <a:rPr lang="ar-SA" sz="4000" b="1" u="sng" dirty="0" smtClean="0">
                <a:solidFill>
                  <a:srgbClr val="C00000"/>
                </a:solidFill>
              </a:rPr>
              <a:t>ش</a:t>
            </a:r>
            <a:r>
              <a:rPr lang="ar-EG" sz="4000" b="1" u="sng" dirty="0" smtClean="0">
                <a:solidFill>
                  <a:srgbClr val="C00000"/>
                </a:solidFill>
              </a:rPr>
              <a:t> الب</a:t>
            </a:r>
            <a:r>
              <a:rPr lang="ar-SA" sz="4000" b="1" u="sng" dirty="0" smtClean="0">
                <a:solidFill>
                  <a:srgbClr val="C00000"/>
                </a:solidFill>
              </a:rPr>
              <a:t>َ</a:t>
            </a:r>
            <a:r>
              <a:rPr lang="ar-EG" sz="4000" b="1" u="sng" dirty="0" smtClean="0">
                <a:solidFill>
                  <a:srgbClr val="C00000"/>
                </a:solidFill>
              </a:rPr>
              <a:t>ر</a:t>
            </a:r>
            <a:r>
              <a:rPr lang="ar-SA" sz="4000" b="1" u="sng" dirty="0" smtClean="0">
                <a:solidFill>
                  <a:srgbClr val="C00000"/>
                </a:solidFill>
              </a:rPr>
              <a:t>ْ</a:t>
            </a:r>
            <a:r>
              <a:rPr lang="ar-EG" sz="4000" b="1" u="sng" dirty="0" smtClean="0">
                <a:solidFill>
                  <a:srgbClr val="C00000"/>
                </a:solidFill>
              </a:rPr>
              <a:t>ن</a:t>
            </a:r>
            <a:r>
              <a:rPr lang="ar-SA" sz="4000" b="1" u="sng" dirty="0" smtClean="0">
                <a:solidFill>
                  <a:srgbClr val="C00000"/>
                </a:solidFill>
              </a:rPr>
              <a:t>َ</a:t>
            </a:r>
            <a:r>
              <a:rPr lang="ar-EG" sz="4000" b="1" u="sng" dirty="0" smtClean="0">
                <a:solidFill>
                  <a:srgbClr val="C00000"/>
                </a:solidFill>
              </a:rPr>
              <a:t>اس</a:t>
            </a:r>
            <a:r>
              <a:rPr lang="ar-SA" sz="4000" b="1" u="sng" dirty="0" smtClean="0">
                <a:solidFill>
                  <a:srgbClr val="C00000"/>
                </a:solidFill>
              </a:rPr>
              <a:t>ِ</a:t>
            </a:r>
            <a:r>
              <a:rPr lang="ar-EG" sz="4000" b="1" u="sng" dirty="0" err="1" smtClean="0">
                <a:solidFill>
                  <a:srgbClr val="C00000"/>
                </a:solidFill>
              </a:rPr>
              <a:t>يَّةُ</a:t>
            </a:r>
            <a:r>
              <a:rPr lang="ar-EG" sz="4000" b="1" u="sng" dirty="0" smtClean="0">
                <a:solidFill>
                  <a:srgbClr val="C00000"/>
                </a:solidFill>
              </a:rPr>
              <a:t> في وجه</a:t>
            </a:r>
            <a:r>
              <a:rPr lang="ar-SA" sz="4000" b="1" u="sng" dirty="0" smtClean="0">
                <a:solidFill>
                  <a:srgbClr val="C00000"/>
                </a:solidFill>
              </a:rPr>
              <a:t>ِ</a:t>
            </a:r>
            <a:r>
              <a:rPr lang="ar-EG" sz="4000" b="1" u="sng" dirty="0" smtClean="0">
                <a:solidFill>
                  <a:srgbClr val="C00000"/>
                </a:solidFill>
              </a:rPr>
              <a:t> المسيحيَّةِ عبرَ حركَتِهَا الأدبيَّةِ » اِشرح ( اِشرَحِي ) ذلكَ مع التَّمثيلِ  ؟ </a:t>
            </a:r>
          </a:p>
          <a:p>
            <a:pPr eaLnBrk="1" hangingPunct="1">
              <a:spcBef>
                <a:spcPts val="0"/>
              </a:spcBef>
              <a:buNone/>
              <a:defRPr/>
            </a:pPr>
            <a:r>
              <a:rPr lang="ar-EG" sz="4000" b="1" dirty="0" smtClean="0"/>
              <a:t>ج – وقفتِ الب</a:t>
            </a:r>
            <a:r>
              <a:rPr lang="ar-SA" sz="4000" b="1" dirty="0" smtClean="0"/>
              <a:t>َ</a:t>
            </a:r>
            <a:r>
              <a:rPr lang="ar-EG" sz="4000" b="1" dirty="0" smtClean="0"/>
              <a:t>ر</a:t>
            </a:r>
            <a:r>
              <a:rPr lang="ar-SA" sz="4000" b="1" dirty="0" smtClean="0"/>
              <a:t>ْ</a:t>
            </a:r>
            <a:r>
              <a:rPr lang="ar-EG" sz="4000" b="1" dirty="0" smtClean="0"/>
              <a:t>ن</a:t>
            </a:r>
            <a:r>
              <a:rPr lang="ar-SA" sz="4000" b="1" dirty="0" smtClean="0"/>
              <a:t>َ</a:t>
            </a:r>
            <a:r>
              <a:rPr lang="ar-EG" sz="4000" b="1" dirty="0" smtClean="0"/>
              <a:t>اس</a:t>
            </a:r>
            <a:r>
              <a:rPr lang="ar-SA" sz="4000" b="1" dirty="0" smtClean="0"/>
              <a:t>ِ</a:t>
            </a:r>
            <a:r>
              <a:rPr lang="ar-EG" sz="4000" b="1" dirty="0" err="1" smtClean="0"/>
              <a:t>يَّةُ</a:t>
            </a:r>
            <a:r>
              <a:rPr lang="ar-EG" sz="4000" b="1" dirty="0" smtClean="0"/>
              <a:t> في وجِهِ المسيحـــيَّةِ حينما اِستندت في حركَتِهَا الأدبـــيَّةِ على التَّقالـــيدِ الَّلاتينيَّةِ </a:t>
            </a:r>
            <a:r>
              <a:rPr lang="ar-EG" sz="4000" b="1" dirty="0" err="1" smtClean="0"/>
              <a:t>والهلينـــيَّةِ</a:t>
            </a:r>
            <a:r>
              <a:rPr lang="ar-EG" sz="4000" b="1" dirty="0" smtClean="0"/>
              <a:t> </a:t>
            </a:r>
            <a:r>
              <a:rPr lang="ar-EG" sz="4000" b="1" dirty="0" err="1" smtClean="0"/>
              <a:t>القديمةِ.</a:t>
            </a:r>
            <a:r>
              <a:rPr lang="ar-EG" sz="4000" b="1" dirty="0" smtClean="0"/>
              <a:t> </a:t>
            </a:r>
            <a:r>
              <a:rPr lang="ar-EG" sz="4000" b="1" u="sng" dirty="0" smtClean="0">
                <a:solidFill>
                  <a:srgbClr val="0070C0"/>
                </a:solidFill>
              </a:rPr>
              <a:t>مثالُ ذلك </a:t>
            </a:r>
            <a:r>
              <a:rPr lang="ar-EG" sz="4000" b="1" dirty="0" smtClean="0">
                <a:solidFill>
                  <a:srgbClr val="0070C0"/>
                </a:solidFill>
              </a:rPr>
              <a:t>: </a:t>
            </a:r>
            <a:r>
              <a:rPr lang="ar-EG" sz="4000" b="1" dirty="0" smtClean="0"/>
              <a:t>ما ترجمَهُ </a:t>
            </a:r>
            <a:r>
              <a:rPr lang="ar-EG" sz="4000" b="1" dirty="0" smtClean="0">
                <a:solidFill>
                  <a:srgbClr val="0070C0"/>
                </a:solidFill>
              </a:rPr>
              <a:t>« د</a:t>
            </a:r>
            <a:r>
              <a:rPr lang="ar-SA" sz="4000" b="1" dirty="0" smtClean="0">
                <a:solidFill>
                  <a:srgbClr val="0070C0"/>
                </a:solidFill>
              </a:rPr>
              <a:t>ِ</a:t>
            </a:r>
            <a:r>
              <a:rPr lang="ar-EG" sz="4000" b="1" dirty="0" smtClean="0">
                <a:solidFill>
                  <a:srgbClr val="0070C0"/>
                </a:solidFill>
              </a:rPr>
              <a:t>ي ل</a:t>
            </a:r>
            <a:r>
              <a:rPr lang="ar-SA" sz="4000" b="1" dirty="0" smtClean="0">
                <a:solidFill>
                  <a:srgbClr val="0070C0"/>
                </a:solidFill>
              </a:rPr>
              <a:t>ِ</a:t>
            </a:r>
            <a:r>
              <a:rPr lang="ar-EG" sz="4000" b="1" dirty="0" smtClean="0">
                <a:solidFill>
                  <a:srgbClr val="0070C0"/>
                </a:solidFill>
              </a:rPr>
              <a:t>يل</a:t>
            </a:r>
            <a:r>
              <a:rPr lang="ar-SA" sz="4000" b="1" dirty="0" smtClean="0">
                <a:solidFill>
                  <a:srgbClr val="0070C0"/>
                </a:solidFill>
              </a:rPr>
              <a:t>ْ</a:t>
            </a:r>
            <a:r>
              <a:rPr lang="ar-EG" sz="4000" b="1" dirty="0" smtClean="0">
                <a:solidFill>
                  <a:srgbClr val="0070C0"/>
                </a:solidFill>
              </a:rPr>
              <a:t> »</a:t>
            </a:r>
            <a:r>
              <a:rPr lang="ar-EG" sz="4000" b="1" dirty="0" smtClean="0"/>
              <a:t> من شعر الأعلام </a:t>
            </a:r>
            <a:r>
              <a:rPr lang="ar-EG" sz="4000" b="1" dirty="0" err="1" smtClean="0"/>
              <a:t>اليونانيِّــــــــينَ ..</a:t>
            </a:r>
            <a:r>
              <a:rPr lang="ar-EG" sz="4000" b="1" dirty="0" smtClean="0"/>
              <a:t>   </a:t>
            </a:r>
            <a:endParaRPr lang="en-US" sz="4000" b="1" dirty="0" smtClean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40" name="Slide Number Placeholder 3"/>
          <p:cNvSpPr>
            <a:spLocks noGrp="1"/>
          </p:cNvSpPr>
          <p:nvPr>
            <p:ph type="sldNum" sz="quarter" idx="10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34C7ACD9-B8B8-4DE5-915A-866DD420CF36}" type="slidenum">
              <a:rPr lang="en-US" smtClean="0"/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140</a:t>
            </a:fld>
            <a:endParaRPr lang="en-US" smtClean="0"/>
          </a:p>
        </p:txBody>
      </p:sp>
      <p:sp>
        <p:nvSpPr>
          <p:cNvPr id="17410" name="Title 1"/>
          <p:cNvSpPr>
            <a:spLocks noGrp="1"/>
          </p:cNvSpPr>
          <p:nvPr>
            <p:ph type="title" idx="4294967295"/>
          </p:nvPr>
        </p:nvSpPr>
        <p:spPr>
          <a:xfrm>
            <a:off x="0" y="0"/>
            <a:ext cx="9410700" cy="1417638"/>
          </a:xfrm>
        </p:spPr>
        <p:txBody>
          <a:bodyPr/>
          <a:lstStyle/>
          <a:p>
            <a:pPr eaLnBrk="1" hangingPunct="1">
              <a:defRPr/>
            </a:pPr>
            <a:r>
              <a:rPr lang="ar-EG" sz="5400" b="1" dirty="0" smtClean="0">
                <a:solidFill>
                  <a:schemeClr val="tx2">
                    <a:lumMod val="75000"/>
                  </a:schemeClr>
                </a:solidFill>
              </a:rPr>
              <a:t>الب</a:t>
            </a:r>
            <a:r>
              <a:rPr lang="ar-SA" sz="5400" b="1" dirty="0" smtClean="0">
                <a:solidFill>
                  <a:schemeClr val="tx2">
                    <a:lumMod val="75000"/>
                  </a:schemeClr>
                </a:solidFill>
              </a:rPr>
              <a:t>َْ</a:t>
            </a:r>
            <a:r>
              <a:rPr lang="ar-EG" sz="5400" b="1" dirty="0" smtClean="0">
                <a:solidFill>
                  <a:schemeClr val="tx2">
                    <a:lumMod val="75000"/>
                  </a:schemeClr>
                </a:solidFill>
              </a:rPr>
              <a:t>ر</a:t>
            </a:r>
            <a:r>
              <a:rPr lang="ar-SA" sz="5400" b="1" dirty="0" smtClean="0">
                <a:solidFill>
                  <a:schemeClr val="tx2">
                    <a:lumMod val="75000"/>
                  </a:schemeClr>
                </a:solidFill>
              </a:rPr>
              <a:t>َ</a:t>
            </a:r>
            <a:r>
              <a:rPr lang="ar-EG" sz="5400" b="1" dirty="0" smtClean="0">
                <a:solidFill>
                  <a:schemeClr val="tx2">
                    <a:lumMod val="75000"/>
                  </a:schemeClr>
                </a:solidFill>
              </a:rPr>
              <a:t>ناس</a:t>
            </a:r>
            <a:r>
              <a:rPr lang="ar-SA" sz="5400" b="1" dirty="0" smtClean="0">
                <a:solidFill>
                  <a:schemeClr val="tx2">
                    <a:lumMod val="75000"/>
                  </a:schemeClr>
                </a:solidFill>
              </a:rPr>
              <a:t>ِ</a:t>
            </a:r>
            <a:r>
              <a:rPr lang="ar-EG" sz="5400" b="1" dirty="0" err="1" smtClean="0">
                <a:solidFill>
                  <a:schemeClr val="tx2">
                    <a:lumMod val="75000"/>
                  </a:schemeClr>
                </a:solidFill>
              </a:rPr>
              <a:t>يَّةُ</a:t>
            </a:r>
            <a:r>
              <a:rPr lang="ar-EG" sz="5400" b="1" dirty="0" smtClean="0">
                <a:solidFill>
                  <a:schemeClr val="tx2">
                    <a:lumMod val="75000"/>
                  </a:schemeClr>
                </a:solidFill>
              </a:rPr>
              <a:t> بينَ الكلاسيكيَّةِ والرُّومانتيكيَّةِ  </a:t>
            </a:r>
            <a:endParaRPr lang="en-US" sz="5400" b="1" dirty="0" smtClean="0">
              <a:solidFill>
                <a:schemeClr val="tx2">
                  <a:lumMod val="75000"/>
                </a:schemeClr>
              </a:solidFill>
            </a:endParaRPr>
          </a:p>
        </p:txBody>
      </p:sp>
      <p:sp>
        <p:nvSpPr>
          <p:cNvPr id="17411" name="Content Placeholder 2"/>
          <p:cNvSpPr>
            <a:spLocks noGrp="1"/>
          </p:cNvSpPr>
          <p:nvPr>
            <p:ph idx="4294967295"/>
          </p:nvPr>
        </p:nvSpPr>
        <p:spPr>
          <a:xfrm>
            <a:off x="0" y="1371600"/>
            <a:ext cx="9448800" cy="4953000"/>
          </a:xfrm>
        </p:spPr>
        <p:txBody>
          <a:bodyPr/>
          <a:lstStyle/>
          <a:p>
            <a:pPr eaLnBrk="1" hangingPunct="1">
              <a:spcBef>
                <a:spcPts val="0"/>
              </a:spcBef>
              <a:buNone/>
              <a:defRPr/>
            </a:pPr>
            <a:r>
              <a:rPr lang="ar-EG" sz="4000" b="1" u="sng" dirty="0" smtClean="0">
                <a:solidFill>
                  <a:srgbClr val="C00000"/>
                </a:solidFill>
              </a:rPr>
              <a:t>س كيفَ تشابكت</a:t>
            </a:r>
            <a:r>
              <a:rPr lang="ar-SA" sz="4000" b="1" u="sng" dirty="0" smtClean="0">
                <a:solidFill>
                  <a:srgbClr val="C00000"/>
                </a:solidFill>
              </a:rPr>
              <a:t>ِ</a:t>
            </a:r>
            <a:r>
              <a:rPr lang="ar-EG" sz="4000" b="1" u="sng" dirty="0" smtClean="0">
                <a:solidFill>
                  <a:srgbClr val="C00000"/>
                </a:solidFill>
              </a:rPr>
              <a:t> الب</a:t>
            </a:r>
            <a:r>
              <a:rPr lang="ar-SA" sz="4000" b="1" u="sng" dirty="0" smtClean="0">
                <a:solidFill>
                  <a:srgbClr val="C00000"/>
                </a:solidFill>
              </a:rPr>
              <a:t>َ</a:t>
            </a:r>
            <a:r>
              <a:rPr lang="ar-EG" sz="4000" b="1" u="sng" dirty="0" smtClean="0">
                <a:solidFill>
                  <a:srgbClr val="C00000"/>
                </a:solidFill>
              </a:rPr>
              <a:t>ر</a:t>
            </a:r>
            <a:r>
              <a:rPr lang="ar-SA" sz="4000" b="1" u="sng" dirty="0" smtClean="0">
                <a:solidFill>
                  <a:srgbClr val="C00000"/>
                </a:solidFill>
              </a:rPr>
              <a:t>ْ</a:t>
            </a:r>
            <a:r>
              <a:rPr lang="ar-EG" sz="4000" b="1" u="sng" dirty="0" smtClean="0">
                <a:solidFill>
                  <a:srgbClr val="C00000"/>
                </a:solidFill>
              </a:rPr>
              <a:t>ن</a:t>
            </a:r>
            <a:r>
              <a:rPr lang="ar-SA" sz="4000" b="1" u="sng" dirty="0" smtClean="0">
                <a:solidFill>
                  <a:srgbClr val="C00000"/>
                </a:solidFill>
              </a:rPr>
              <a:t>َ</a:t>
            </a:r>
            <a:r>
              <a:rPr lang="ar-EG" sz="4000" b="1" u="sng" dirty="0" smtClean="0">
                <a:solidFill>
                  <a:srgbClr val="C00000"/>
                </a:solidFill>
              </a:rPr>
              <a:t>اس</a:t>
            </a:r>
            <a:r>
              <a:rPr lang="ar-SA" sz="4000" b="1" u="sng" dirty="0" smtClean="0">
                <a:solidFill>
                  <a:srgbClr val="C00000"/>
                </a:solidFill>
              </a:rPr>
              <a:t>ِ</a:t>
            </a:r>
            <a:r>
              <a:rPr lang="ar-EG" sz="4000" b="1" u="sng" dirty="0" err="1" smtClean="0">
                <a:solidFill>
                  <a:srgbClr val="C00000"/>
                </a:solidFill>
              </a:rPr>
              <a:t>يَّةُ</a:t>
            </a:r>
            <a:r>
              <a:rPr lang="ar-EG" sz="4000" b="1" u="sng" dirty="0" smtClean="0">
                <a:solidFill>
                  <a:srgbClr val="C00000"/>
                </a:solidFill>
              </a:rPr>
              <a:t> بينَ الكلاسيكيَّةِ والرُّومانسيَّةِ؟ </a:t>
            </a:r>
          </a:p>
          <a:p>
            <a:pPr eaLnBrk="1" hangingPunct="1">
              <a:spcBef>
                <a:spcPts val="0"/>
              </a:spcBef>
              <a:buNone/>
              <a:defRPr/>
            </a:pPr>
            <a:r>
              <a:rPr lang="ar-EG" sz="4000" b="1" dirty="0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ج  إنَّ </a:t>
            </a:r>
            <a:r>
              <a:rPr lang="ar-EG" sz="4000" b="1" dirty="0" smtClean="0">
                <a:solidFill>
                  <a:schemeClr val="accent1">
                    <a:lumMod val="50000"/>
                  </a:schemeClr>
                </a:solidFill>
              </a:rPr>
              <a:t>« الب</a:t>
            </a:r>
            <a:r>
              <a:rPr lang="ar-SA" sz="4000" b="1" dirty="0" smtClean="0">
                <a:solidFill>
                  <a:schemeClr val="accent1">
                    <a:lumMod val="50000"/>
                  </a:schemeClr>
                </a:solidFill>
              </a:rPr>
              <a:t>َ</a:t>
            </a:r>
            <a:r>
              <a:rPr lang="ar-EG" sz="4000" b="1" dirty="0" smtClean="0">
                <a:solidFill>
                  <a:schemeClr val="accent1">
                    <a:lumMod val="50000"/>
                  </a:schemeClr>
                </a:solidFill>
              </a:rPr>
              <a:t>ر</a:t>
            </a:r>
            <a:r>
              <a:rPr lang="ar-SA" sz="4000" b="1" dirty="0" smtClean="0">
                <a:solidFill>
                  <a:schemeClr val="accent1">
                    <a:lumMod val="50000"/>
                  </a:schemeClr>
                </a:solidFill>
              </a:rPr>
              <a:t>ْ</a:t>
            </a:r>
            <a:r>
              <a:rPr lang="ar-EG" sz="4000" b="1" dirty="0" smtClean="0">
                <a:solidFill>
                  <a:schemeClr val="accent1">
                    <a:lumMod val="50000"/>
                  </a:schemeClr>
                </a:solidFill>
              </a:rPr>
              <a:t>ن</a:t>
            </a:r>
            <a:r>
              <a:rPr lang="ar-SA" sz="4000" b="1" dirty="0" smtClean="0">
                <a:solidFill>
                  <a:schemeClr val="accent1">
                    <a:lumMod val="50000"/>
                  </a:schemeClr>
                </a:solidFill>
              </a:rPr>
              <a:t>َ</a:t>
            </a:r>
            <a:r>
              <a:rPr lang="ar-EG" sz="4000" b="1" dirty="0" smtClean="0">
                <a:solidFill>
                  <a:schemeClr val="accent1">
                    <a:lumMod val="50000"/>
                  </a:schemeClr>
                </a:solidFill>
              </a:rPr>
              <a:t>اس</a:t>
            </a:r>
            <a:r>
              <a:rPr lang="ar-SA" sz="4000" b="1" dirty="0" smtClean="0">
                <a:solidFill>
                  <a:schemeClr val="accent1">
                    <a:lumMod val="50000"/>
                  </a:schemeClr>
                </a:solidFill>
              </a:rPr>
              <a:t>ِ</a:t>
            </a:r>
            <a:r>
              <a:rPr lang="ar-EG" sz="4000" b="1" dirty="0" err="1" smtClean="0">
                <a:solidFill>
                  <a:schemeClr val="accent1">
                    <a:lumMod val="50000"/>
                  </a:schemeClr>
                </a:solidFill>
              </a:rPr>
              <a:t>يَّةَ</a:t>
            </a:r>
            <a:r>
              <a:rPr lang="ar-EG" sz="4000" b="1" dirty="0" smtClean="0">
                <a:solidFill>
                  <a:schemeClr val="accent1">
                    <a:lumMod val="50000"/>
                  </a:schemeClr>
                </a:solidFill>
              </a:rPr>
              <a:t> » </a:t>
            </a:r>
            <a:r>
              <a:rPr lang="ar-EG" sz="4000" b="1" dirty="0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كانت </a:t>
            </a:r>
            <a:r>
              <a:rPr lang="ar-EG" sz="4000" b="1" dirty="0" smtClean="0">
                <a:solidFill>
                  <a:schemeClr val="accent2">
                    <a:lumMod val="50000"/>
                  </a:schemeClr>
                </a:solidFill>
              </a:rPr>
              <a:t>كلاسيكيَّةً</a:t>
            </a:r>
            <a:r>
              <a:rPr lang="ar-EG" sz="4000" b="1" dirty="0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 من بعضِ الوجــوهِ لاعتمادِهَا على التُّراثِ اليونانيِّ القديمِ ونزعتها ضـــد المسيحــيَّةِ ، وكانـــت </a:t>
            </a:r>
            <a:r>
              <a:rPr lang="ar-EG" sz="4000" b="1" dirty="0" smtClean="0">
                <a:solidFill>
                  <a:srgbClr val="00B050"/>
                </a:solidFill>
              </a:rPr>
              <a:t>رومانسيَّةً</a:t>
            </a:r>
            <a:r>
              <a:rPr lang="ar-EG" sz="4000" b="1" dirty="0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 من وجوهٍ أخــرى تتضمَّنُهَا الصُّورةُ الشِّعريَّةُ والحرِّيَّةُ الرُّومانسيَّةُ </a:t>
            </a:r>
            <a:r>
              <a:rPr lang="ar-EG" b="1" dirty="0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. </a:t>
            </a:r>
            <a:endParaRPr lang="en-US" b="1" dirty="0" smtClean="0">
              <a:solidFill>
                <a:schemeClr val="tx1">
                  <a:lumMod val="95000"/>
                  <a:lumOff val="5000"/>
                </a:schemeClr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40" name="Slide Number Placeholder 3"/>
          <p:cNvSpPr>
            <a:spLocks noGrp="1"/>
          </p:cNvSpPr>
          <p:nvPr>
            <p:ph type="sldNum" sz="quarter" idx="10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A6BA66F2-2243-45B1-AF3A-B86521224B04}" type="slidenum">
              <a:rPr lang="en-US" smtClean="0"/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141</a:t>
            </a:fld>
            <a:endParaRPr lang="en-US" smtClean="0"/>
          </a:p>
        </p:txBody>
      </p:sp>
      <p:sp>
        <p:nvSpPr>
          <p:cNvPr id="18434" name="Title 1"/>
          <p:cNvSpPr>
            <a:spLocks noGrp="1"/>
          </p:cNvSpPr>
          <p:nvPr>
            <p:ph type="title" idx="4294967295"/>
          </p:nvPr>
        </p:nvSpPr>
        <p:spPr>
          <a:xfrm>
            <a:off x="0" y="0"/>
            <a:ext cx="9410700" cy="1371600"/>
          </a:xfrm>
        </p:spPr>
        <p:txBody>
          <a:bodyPr/>
          <a:lstStyle/>
          <a:p>
            <a:pPr eaLnBrk="1" hangingPunct="1">
              <a:defRPr/>
            </a:pPr>
            <a:r>
              <a:rPr lang="ar-EG" b="1" dirty="0" smtClean="0">
                <a:solidFill>
                  <a:schemeClr val="tx2">
                    <a:lumMod val="75000"/>
                  </a:schemeClr>
                </a:solidFill>
              </a:rPr>
              <a:t>الشَّاعرُ الب</a:t>
            </a:r>
            <a:r>
              <a:rPr lang="ar-SA" b="1" dirty="0" smtClean="0">
                <a:solidFill>
                  <a:schemeClr val="tx2">
                    <a:lumMod val="75000"/>
                  </a:schemeClr>
                </a:solidFill>
              </a:rPr>
              <a:t>َ</a:t>
            </a:r>
            <a:r>
              <a:rPr lang="ar-EG" b="1" dirty="0" smtClean="0">
                <a:solidFill>
                  <a:schemeClr val="tx2">
                    <a:lumMod val="75000"/>
                  </a:schemeClr>
                </a:solidFill>
              </a:rPr>
              <a:t>ر</a:t>
            </a:r>
            <a:r>
              <a:rPr lang="ar-SA" b="1" dirty="0" smtClean="0">
                <a:solidFill>
                  <a:schemeClr val="tx2">
                    <a:lumMod val="75000"/>
                  </a:schemeClr>
                </a:solidFill>
              </a:rPr>
              <a:t>ْ</a:t>
            </a:r>
            <a:r>
              <a:rPr lang="ar-EG" b="1" dirty="0" smtClean="0">
                <a:solidFill>
                  <a:schemeClr val="tx2">
                    <a:lumMod val="75000"/>
                  </a:schemeClr>
                </a:solidFill>
              </a:rPr>
              <a:t>ن</a:t>
            </a:r>
            <a:r>
              <a:rPr lang="ar-SA" b="1" dirty="0" smtClean="0">
                <a:solidFill>
                  <a:schemeClr val="tx2">
                    <a:lumMod val="75000"/>
                  </a:schemeClr>
                </a:solidFill>
              </a:rPr>
              <a:t>َ</a:t>
            </a:r>
            <a:r>
              <a:rPr lang="ar-EG" b="1" dirty="0" smtClean="0">
                <a:solidFill>
                  <a:schemeClr val="tx2">
                    <a:lumMod val="75000"/>
                  </a:schemeClr>
                </a:solidFill>
              </a:rPr>
              <a:t>اس</a:t>
            </a:r>
            <a:r>
              <a:rPr lang="ar-SA" b="1" dirty="0" smtClean="0">
                <a:solidFill>
                  <a:schemeClr val="tx2">
                    <a:lumMod val="75000"/>
                  </a:schemeClr>
                </a:solidFill>
              </a:rPr>
              <a:t>ِ</a:t>
            </a:r>
            <a:r>
              <a:rPr lang="ar-EG" b="1" dirty="0" smtClean="0">
                <a:solidFill>
                  <a:schemeClr val="tx2">
                    <a:lumMod val="75000"/>
                  </a:schemeClr>
                </a:solidFill>
              </a:rPr>
              <a:t>يُّ « م</a:t>
            </a:r>
            <a:r>
              <a:rPr lang="ar-SA" b="1" dirty="0" smtClean="0">
                <a:solidFill>
                  <a:schemeClr val="tx2">
                    <a:lumMod val="75000"/>
                  </a:schemeClr>
                </a:solidFill>
              </a:rPr>
              <a:t>ُ</a:t>
            </a:r>
            <a:r>
              <a:rPr lang="ar-EG" b="1" dirty="0" smtClean="0">
                <a:solidFill>
                  <a:schemeClr val="tx2">
                    <a:lumMod val="75000"/>
                  </a:schemeClr>
                </a:solidFill>
              </a:rPr>
              <a:t>ور</a:t>
            </a:r>
            <a:r>
              <a:rPr lang="ar-SA" b="1" dirty="0" smtClean="0">
                <a:solidFill>
                  <a:schemeClr val="tx2">
                    <a:lumMod val="75000"/>
                  </a:schemeClr>
                </a:solidFill>
              </a:rPr>
              <a:t>ْ</a:t>
            </a:r>
            <a:r>
              <a:rPr lang="ar-EG" b="1" dirty="0" smtClean="0">
                <a:solidFill>
                  <a:schemeClr val="tx2">
                    <a:lumMod val="75000"/>
                  </a:schemeClr>
                </a:solidFill>
              </a:rPr>
              <a:t>ي</a:t>
            </a:r>
            <a:r>
              <a:rPr lang="ar-SA" b="1" dirty="0" smtClean="0">
                <a:solidFill>
                  <a:schemeClr val="tx2">
                    <a:lumMod val="75000"/>
                  </a:schemeClr>
                </a:solidFill>
              </a:rPr>
              <a:t>َ</a:t>
            </a:r>
            <a:r>
              <a:rPr lang="ar-EG" b="1" dirty="0" smtClean="0">
                <a:solidFill>
                  <a:schemeClr val="tx2">
                    <a:lumMod val="75000"/>
                  </a:schemeClr>
                </a:solidFill>
              </a:rPr>
              <a:t>اسُ » مثالٌ للخليطِ النَّقديِّ  </a:t>
            </a:r>
            <a:endParaRPr lang="en-US" b="1" dirty="0" smtClean="0">
              <a:solidFill>
                <a:schemeClr val="tx2">
                  <a:lumMod val="75000"/>
                </a:schemeClr>
              </a:solidFill>
            </a:endParaRPr>
          </a:p>
        </p:txBody>
      </p:sp>
      <p:sp>
        <p:nvSpPr>
          <p:cNvPr id="18435" name="Content Placeholder 2"/>
          <p:cNvSpPr>
            <a:spLocks noGrp="1"/>
          </p:cNvSpPr>
          <p:nvPr>
            <p:ph idx="4294967295"/>
          </p:nvPr>
        </p:nvSpPr>
        <p:spPr>
          <a:xfrm>
            <a:off x="0" y="1371600"/>
            <a:ext cx="9448800" cy="4953000"/>
          </a:xfrm>
        </p:spPr>
        <p:txBody>
          <a:bodyPr/>
          <a:lstStyle/>
          <a:p>
            <a:pPr eaLnBrk="1" hangingPunct="1">
              <a:spcBef>
                <a:spcPts val="0"/>
              </a:spcBef>
              <a:buNone/>
              <a:defRPr/>
            </a:pPr>
            <a:r>
              <a:rPr lang="ar-EG" sz="4000" b="1" u="sng" dirty="0" smtClean="0">
                <a:solidFill>
                  <a:srgbClr val="C00000"/>
                </a:solidFill>
              </a:rPr>
              <a:t>س - مَنْ هُو الشَّاعرُ الب</a:t>
            </a:r>
            <a:r>
              <a:rPr lang="ar-SA" sz="4000" b="1" u="sng" dirty="0" smtClean="0">
                <a:solidFill>
                  <a:srgbClr val="C00000"/>
                </a:solidFill>
              </a:rPr>
              <a:t>َ</a:t>
            </a:r>
            <a:r>
              <a:rPr lang="ar-EG" sz="4000" b="1" u="sng" dirty="0" smtClean="0">
                <a:solidFill>
                  <a:srgbClr val="C00000"/>
                </a:solidFill>
              </a:rPr>
              <a:t>ر</a:t>
            </a:r>
            <a:r>
              <a:rPr lang="ar-SA" sz="4000" b="1" u="sng" dirty="0" smtClean="0">
                <a:solidFill>
                  <a:srgbClr val="C00000"/>
                </a:solidFill>
              </a:rPr>
              <a:t>ْ</a:t>
            </a:r>
            <a:r>
              <a:rPr lang="ar-EG" sz="4000" b="1" u="sng" dirty="0" smtClean="0">
                <a:solidFill>
                  <a:srgbClr val="C00000"/>
                </a:solidFill>
              </a:rPr>
              <a:t>ن</a:t>
            </a:r>
            <a:r>
              <a:rPr lang="ar-SA" sz="4000" b="1" u="sng" dirty="0" smtClean="0">
                <a:solidFill>
                  <a:srgbClr val="C00000"/>
                </a:solidFill>
              </a:rPr>
              <a:t>َ</a:t>
            </a:r>
            <a:r>
              <a:rPr lang="ar-EG" sz="4000" b="1" u="sng" dirty="0" smtClean="0">
                <a:solidFill>
                  <a:srgbClr val="C00000"/>
                </a:solidFill>
              </a:rPr>
              <a:t>اس</a:t>
            </a:r>
            <a:r>
              <a:rPr lang="ar-SA" sz="4000" b="1" u="sng" dirty="0" smtClean="0">
                <a:solidFill>
                  <a:srgbClr val="C00000"/>
                </a:solidFill>
              </a:rPr>
              <a:t>ِ</a:t>
            </a:r>
            <a:r>
              <a:rPr lang="ar-EG" sz="4000" b="1" u="sng" dirty="0" smtClean="0">
                <a:solidFill>
                  <a:srgbClr val="C00000"/>
                </a:solidFill>
              </a:rPr>
              <a:t>يُّ الَّذي جمعَ الخليطَ النَّقديَّ السَّابقَ ؟ </a:t>
            </a:r>
          </a:p>
          <a:p>
            <a:pPr eaLnBrk="1" hangingPunct="1">
              <a:spcBef>
                <a:spcPts val="0"/>
              </a:spcBef>
              <a:buNone/>
              <a:defRPr/>
            </a:pPr>
            <a:r>
              <a:rPr lang="ar-EG" b="1" dirty="0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ج – يُعدُّ الشَّاعــرُ الب</a:t>
            </a:r>
            <a:r>
              <a:rPr lang="ar-SA" b="1" dirty="0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َ</a:t>
            </a:r>
            <a:r>
              <a:rPr lang="ar-EG" b="1" dirty="0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ر</a:t>
            </a:r>
            <a:r>
              <a:rPr lang="ar-SA" b="1" dirty="0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ْ</a:t>
            </a:r>
            <a:r>
              <a:rPr lang="ar-EG" b="1" dirty="0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ن</a:t>
            </a:r>
            <a:r>
              <a:rPr lang="ar-SA" b="1" dirty="0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َ</a:t>
            </a:r>
            <a:r>
              <a:rPr lang="ar-EG" b="1" dirty="0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اس</a:t>
            </a:r>
            <a:r>
              <a:rPr lang="ar-SA" b="1" dirty="0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ِ</a:t>
            </a:r>
            <a:r>
              <a:rPr lang="ar-EG" b="1" dirty="0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يُّ </a:t>
            </a:r>
            <a:r>
              <a:rPr lang="ar-EG" b="1" dirty="0" smtClean="0">
                <a:solidFill>
                  <a:srgbClr val="002060"/>
                </a:solidFill>
              </a:rPr>
              <a:t>« م</a:t>
            </a:r>
            <a:r>
              <a:rPr lang="ar-SA" b="1" dirty="0" smtClean="0">
                <a:solidFill>
                  <a:srgbClr val="002060"/>
                </a:solidFill>
              </a:rPr>
              <a:t>ُ</a:t>
            </a:r>
            <a:r>
              <a:rPr lang="ar-EG" b="1" dirty="0" smtClean="0">
                <a:solidFill>
                  <a:srgbClr val="002060"/>
                </a:solidFill>
              </a:rPr>
              <a:t>ور</a:t>
            </a:r>
            <a:r>
              <a:rPr lang="ar-SA" b="1" dirty="0" smtClean="0">
                <a:solidFill>
                  <a:srgbClr val="002060"/>
                </a:solidFill>
              </a:rPr>
              <a:t>ْ</a:t>
            </a:r>
            <a:r>
              <a:rPr lang="ar-EG" b="1" dirty="0" smtClean="0">
                <a:solidFill>
                  <a:srgbClr val="002060"/>
                </a:solidFill>
              </a:rPr>
              <a:t>ي</a:t>
            </a:r>
            <a:r>
              <a:rPr lang="ar-SA" b="1" dirty="0" smtClean="0">
                <a:solidFill>
                  <a:srgbClr val="002060"/>
                </a:solidFill>
              </a:rPr>
              <a:t>َ</a:t>
            </a:r>
            <a:r>
              <a:rPr lang="ar-EG" b="1" dirty="0" smtClean="0">
                <a:solidFill>
                  <a:srgbClr val="002060"/>
                </a:solidFill>
              </a:rPr>
              <a:t>اس</a:t>
            </a:r>
            <a:r>
              <a:rPr lang="ar-SA" b="1" dirty="0" smtClean="0">
                <a:solidFill>
                  <a:srgbClr val="002060"/>
                </a:solidFill>
              </a:rPr>
              <a:t>ْ</a:t>
            </a:r>
            <a:r>
              <a:rPr lang="ar-EG" b="1" dirty="0" smtClean="0">
                <a:solidFill>
                  <a:srgbClr val="002060"/>
                </a:solidFill>
              </a:rPr>
              <a:t> » </a:t>
            </a:r>
            <a:r>
              <a:rPr lang="ar-EG" b="1" dirty="0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أحسنَ من يمثَّلُ هذيـــن الاتِّجاهينِ (</a:t>
            </a:r>
            <a:r>
              <a:rPr lang="ar-EG" b="1" dirty="0" smtClean="0">
                <a:solidFill>
                  <a:schemeClr val="accent2">
                    <a:lumMod val="50000"/>
                  </a:schemeClr>
                </a:solidFill>
              </a:rPr>
              <a:t> الكلاسيكيَّ </a:t>
            </a:r>
            <a:r>
              <a:rPr lang="ar-EG" b="1" dirty="0" smtClean="0">
                <a:solidFill>
                  <a:srgbClr val="FF0000"/>
                </a:solidFill>
              </a:rPr>
              <a:t>و</a:t>
            </a:r>
            <a:r>
              <a:rPr lang="ar-EG" b="1" dirty="0" smtClean="0">
                <a:solidFill>
                  <a:srgbClr val="00B050"/>
                </a:solidFill>
              </a:rPr>
              <a:t>الرُّومانسيَّ </a:t>
            </a:r>
            <a:r>
              <a:rPr lang="ar-EG" b="1" dirty="0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) في آنٍ واحـدٍ ، فقد كانَ هذا الشَّاعرُ يُونانيَّ الولادةِ ، فَرنسيَّ </a:t>
            </a:r>
            <a:r>
              <a:rPr lang="ar-EG" b="1" dirty="0" err="1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الثَّقافةِ.</a:t>
            </a:r>
            <a:r>
              <a:rPr lang="ar-EG" b="1" dirty="0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 </a:t>
            </a:r>
            <a:endParaRPr lang="en-US" b="1" dirty="0" smtClean="0">
              <a:solidFill>
                <a:schemeClr val="tx1">
                  <a:lumMod val="95000"/>
                  <a:lumOff val="5000"/>
                </a:schemeClr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عنصر نائب لرقم الشريحة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68BA5613-1BB2-4168-9E83-1939F6AB8277}" type="slidenum">
              <a:rPr lang="en-US" smtClean="0"/>
              <a:pPr>
                <a:defRPr/>
              </a:pPr>
              <a:t>142</a:t>
            </a:fld>
            <a:endParaRPr lang="en-US"/>
          </a:p>
        </p:txBody>
      </p:sp>
      <p:sp>
        <p:nvSpPr>
          <p:cNvPr id="2" name="عنوان 1"/>
          <p:cNvSpPr>
            <a:spLocks noGrp="1"/>
          </p:cNvSpPr>
          <p:nvPr>
            <p:ph type="title" idx="4294967295"/>
          </p:nvPr>
        </p:nvSpPr>
        <p:spPr>
          <a:xfrm>
            <a:off x="0" y="0"/>
            <a:ext cx="9410700" cy="1371600"/>
          </a:xfrm>
        </p:spPr>
        <p:txBody>
          <a:bodyPr/>
          <a:lstStyle/>
          <a:p>
            <a:r>
              <a:rPr lang="ar-EG" sz="5400" b="1" dirty="0" smtClean="0">
                <a:solidFill>
                  <a:srgbClr val="002060"/>
                </a:solidFill>
              </a:rPr>
              <a:t>- الشَّاعرُ الب</a:t>
            </a:r>
            <a:r>
              <a:rPr lang="ar-SA" sz="5400" b="1" dirty="0" smtClean="0">
                <a:solidFill>
                  <a:srgbClr val="002060"/>
                </a:solidFill>
              </a:rPr>
              <a:t>َ</a:t>
            </a:r>
            <a:r>
              <a:rPr lang="ar-EG" sz="5400" b="1" dirty="0" smtClean="0">
                <a:solidFill>
                  <a:srgbClr val="002060"/>
                </a:solidFill>
              </a:rPr>
              <a:t>ر</a:t>
            </a:r>
            <a:r>
              <a:rPr lang="ar-SA" sz="5400" b="1" dirty="0" smtClean="0">
                <a:solidFill>
                  <a:srgbClr val="002060"/>
                </a:solidFill>
              </a:rPr>
              <a:t>ْ</a:t>
            </a:r>
            <a:r>
              <a:rPr lang="ar-EG" sz="5400" b="1" dirty="0" smtClean="0">
                <a:solidFill>
                  <a:srgbClr val="002060"/>
                </a:solidFill>
              </a:rPr>
              <a:t>ن</a:t>
            </a:r>
            <a:r>
              <a:rPr lang="ar-SA" sz="5400" b="1" dirty="0" smtClean="0">
                <a:solidFill>
                  <a:srgbClr val="002060"/>
                </a:solidFill>
              </a:rPr>
              <a:t>َ</a:t>
            </a:r>
            <a:r>
              <a:rPr lang="ar-EG" sz="5400" b="1" dirty="0" smtClean="0">
                <a:solidFill>
                  <a:srgbClr val="002060"/>
                </a:solidFill>
              </a:rPr>
              <a:t>اس</a:t>
            </a:r>
            <a:r>
              <a:rPr lang="ar-SA" sz="5400" b="1" dirty="0" smtClean="0">
                <a:solidFill>
                  <a:srgbClr val="002060"/>
                </a:solidFill>
              </a:rPr>
              <a:t>ِ</a:t>
            </a:r>
            <a:r>
              <a:rPr lang="ar-EG" sz="5400" b="1" dirty="0" smtClean="0">
                <a:solidFill>
                  <a:srgbClr val="002060"/>
                </a:solidFill>
              </a:rPr>
              <a:t>يُّ « م</a:t>
            </a:r>
            <a:r>
              <a:rPr lang="ar-SA" sz="5400" b="1" dirty="0" smtClean="0">
                <a:solidFill>
                  <a:srgbClr val="002060"/>
                </a:solidFill>
              </a:rPr>
              <a:t>ُ</a:t>
            </a:r>
            <a:r>
              <a:rPr lang="ar-EG" sz="5400" b="1" dirty="0" smtClean="0">
                <a:solidFill>
                  <a:srgbClr val="002060"/>
                </a:solidFill>
              </a:rPr>
              <a:t>ور</a:t>
            </a:r>
            <a:r>
              <a:rPr lang="ar-SA" sz="5400" b="1" dirty="0" smtClean="0">
                <a:solidFill>
                  <a:srgbClr val="002060"/>
                </a:solidFill>
              </a:rPr>
              <a:t>ْ</a:t>
            </a:r>
            <a:r>
              <a:rPr lang="ar-EG" sz="5400" b="1" dirty="0" smtClean="0">
                <a:solidFill>
                  <a:srgbClr val="002060"/>
                </a:solidFill>
              </a:rPr>
              <a:t>ي</a:t>
            </a:r>
            <a:r>
              <a:rPr lang="ar-SA" sz="5400" b="1" dirty="0" smtClean="0">
                <a:solidFill>
                  <a:srgbClr val="002060"/>
                </a:solidFill>
              </a:rPr>
              <a:t>َ</a:t>
            </a:r>
            <a:r>
              <a:rPr lang="ar-EG" sz="5400" b="1" dirty="0" smtClean="0">
                <a:solidFill>
                  <a:srgbClr val="002060"/>
                </a:solidFill>
              </a:rPr>
              <a:t>اس</a:t>
            </a:r>
            <a:r>
              <a:rPr lang="ar-SA" sz="5400" b="1" dirty="0" smtClean="0">
                <a:solidFill>
                  <a:srgbClr val="002060"/>
                </a:solidFill>
              </a:rPr>
              <a:t>ْ</a:t>
            </a:r>
            <a:r>
              <a:rPr lang="ar-EG" sz="5400" b="1" dirty="0" smtClean="0">
                <a:solidFill>
                  <a:srgbClr val="002060"/>
                </a:solidFill>
              </a:rPr>
              <a:t> » وكتابُهُ </a:t>
            </a:r>
            <a:endParaRPr lang="en-US" sz="5400" b="1" dirty="0">
              <a:solidFill>
                <a:srgbClr val="002060"/>
              </a:solidFill>
            </a:endParaRPr>
          </a:p>
        </p:txBody>
      </p:sp>
      <p:sp>
        <p:nvSpPr>
          <p:cNvPr id="3" name="عنصر نائب للمحتوى 2"/>
          <p:cNvSpPr>
            <a:spLocks noGrp="1"/>
          </p:cNvSpPr>
          <p:nvPr>
            <p:ph idx="4294967295"/>
          </p:nvPr>
        </p:nvSpPr>
        <p:spPr>
          <a:xfrm>
            <a:off x="0" y="1371600"/>
            <a:ext cx="9410700" cy="4953000"/>
          </a:xfrm>
        </p:spPr>
        <p:txBody>
          <a:bodyPr/>
          <a:lstStyle/>
          <a:p>
            <a:r>
              <a:rPr lang="ar-EG" sz="6600" b="1" u="sng" dirty="0" smtClean="0">
                <a:solidFill>
                  <a:srgbClr val="C00000"/>
                </a:solidFill>
              </a:rPr>
              <a:t>س – ماذا عن كتابِ م</a:t>
            </a:r>
            <a:r>
              <a:rPr lang="ar-SA" sz="6600" b="1" u="sng" dirty="0" smtClean="0">
                <a:solidFill>
                  <a:srgbClr val="C00000"/>
                </a:solidFill>
              </a:rPr>
              <a:t>ُ</a:t>
            </a:r>
            <a:r>
              <a:rPr lang="ar-EG" sz="6600" b="1" u="sng" dirty="0" smtClean="0">
                <a:solidFill>
                  <a:srgbClr val="C00000"/>
                </a:solidFill>
              </a:rPr>
              <a:t>ور</a:t>
            </a:r>
            <a:r>
              <a:rPr lang="ar-SA" sz="6600" b="1" u="sng" dirty="0" smtClean="0">
                <a:solidFill>
                  <a:srgbClr val="C00000"/>
                </a:solidFill>
              </a:rPr>
              <a:t>ْ</a:t>
            </a:r>
            <a:r>
              <a:rPr lang="ar-EG" sz="6600" b="1" u="sng" dirty="0" smtClean="0">
                <a:solidFill>
                  <a:srgbClr val="C00000"/>
                </a:solidFill>
              </a:rPr>
              <a:t>ي</a:t>
            </a:r>
            <a:r>
              <a:rPr lang="ar-SA" sz="6600" b="1" u="sng" dirty="0" smtClean="0">
                <a:solidFill>
                  <a:srgbClr val="C00000"/>
                </a:solidFill>
              </a:rPr>
              <a:t>َ</a:t>
            </a:r>
            <a:r>
              <a:rPr lang="ar-EG" sz="6600" b="1" u="sng" dirty="0" smtClean="0">
                <a:solidFill>
                  <a:srgbClr val="C00000"/>
                </a:solidFill>
              </a:rPr>
              <a:t>اس</a:t>
            </a:r>
            <a:r>
              <a:rPr lang="ar-SA" sz="6600" b="1" u="sng" dirty="0" smtClean="0">
                <a:solidFill>
                  <a:srgbClr val="C00000"/>
                </a:solidFill>
              </a:rPr>
              <a:t>ْ</a:t>
            </a:r>
            <a:r>
              <a:rPr lang="ar-EG" sz="6600" b="1" u="sng" dirty="0" smtClean="0">
                <a:solidFill>
                  <a:srgbClr val="C00000"/>
                </a:solidFill>
              </a:rPr>
              <a:t> </a:t>
            </a:r>
            <a:r>
              <a:rPr lang="ar-EG" sz="6600" b="1" u="sng" dirty="0" err="1" smtClean="0">
                <a:solidFill>
                  <a:srgbClr val="C00000"/>
                </a:solidFill>
              </a:rPr>
              <a:t>؟</a:t>
            </a:r>
            <a:endParaRPr lang="ar-EG" sz="6600" b="1" u="sng" dirty="0" smtClean="0">
              <a:solidFill>
                <a:srgbClr val="C00000"/>
              </a:solidFill>
            </a:endParaRPr>
          </a:p>
          <a:p>
            <a:pPr>
              <a:buNone/>
            </a:pPr>
            <a:r>
              <a:rPr lang="ar-EG" sz="4000" b="1" dirty="0" smtClean="0"/>
              <a:t>ج – للشَّاعـــــــرِ </a:t>
            </a:r>
            <a:r>
              <a:rPr lang="ar-EG" sz="4000" b="1" dirty="0" err="1" smtClean="0"/>
              <a:t>البرناسيِّ</a:t>
            </a:r>
            <a:r>
              <a:rPr lang="ar-EG" sz="4000" b="1" dirty="0" smtClean="0"/>
              <a:t> الكبيرِ </a:t>
            </a:r>
            <a:r>
              <a:rPr lang="ar-EG" sz="4000" b="1" dirty="0" smtClean="0">
                <a:solidFill>
                  <a:srgbClr val="0070C0"/>
                </a:solidFill>
              </a:rPr>
              <a:t>« م</a:t>
            </a:r>
            <a:r>
              <a:rPr lang="ar-SA" sz="4000" b="1" dirty="0" smtClean="0">
                <a:solidFill>
                  <a:srgbClr val="0070C0"/>
                </a:solidFill>
              </a:rPr>
              <a:t>ُ</a:t>
            </a:r>
            <a:r>
              <a:rPr lang="ar-EG" sz="4000" b="1" dirty="0" smtClean="0">
                <a:solidFill>
                  <a:srgbClr val="0070C0"/>
                </a:solidFill>
              </a:rPr>
              <a:t>ور</a:t>
            </a:r>
            <a:r>
              <a:rPr lang="ar-SA" sz="4000" b="1" dirty="0" smtClean="0">
                <a:solidFill>
                  <a:srgbClr val="0070C0"/>
                </a:solidFill>
              </a:rPr>
              <a:t>ْ</a:t>
            </a:r>
            <a:r>
              <a:rPr lang="ar-EG" sz="4000" b="1" dirty="0" smtClean="0">
                <a:solidFill>
                  <a:srgbClr val="0070C0"/>
                </a:solidFill>
              </a:rPr>
              <a:t>ي</a:t>
            </a:r>
            <a:r>
              <a:rPr lang="ar-SA" sz="4000" b="1" dirty="0" smtClean="0">
                <a:solidFill>
                  <a:srgbClr val="0070C0"/>
                </a:solidFill>
              </a:rPr>
              <a:t>َ</a:t>
            </a:r>
            <a:r>
              <a:rPr lang="ar-EG" sz="4000" b="1" dirty="0" smtClean="0">
                <a:solidFill>
                  <a:srgbClr val="0070C0"/>
                </a:solidFill>
              </a:rPr>
              <a:t>اس</a:t>
            </a:r>
            <a:r>
              <a:rPr lang="ar-SA" sz="4000" b="1" dirty="0" smtClean="0">
                <a:solidFill>
                  <a:srgbClr val="0070C0"/>
                </a:solidFill>
              </a:rPr>
              <a:t>ْ</a:t>
            </a:r>
            <a:r>
              <a:rPr lang="ar-EG" sz="4000" b="1" dirty="0" smtClean="0">
                <a:solidFill>
                  <a:srgbClr val="0070C0"/>
                </a:solidFill>
              </a:rPr>
              <a:t> » </a:t>
            </a:r>
            <a:r>
              <a:rPr lang="ar-EG" sz="4000" b="1" dirty="0" smtClean="0"/>
              <a:t>كتابٌ مهمٌّ عنوانُهُ </a:t>
            </a:r>
            <a:r>
              <a:rPr lang="ar-EG" sz="4000" b="1" dirty="0" smtClean="0">
                <a:solidFill>
                  <a:srgbClr val="00B050"/>
                </a:solidFill>
              </a:rPr>
              <a:t>« ذكريــاتِ حــدثٍ قديمٍ » </a:t>
            </a:r>
            <a:r>
              <a:rPr lang="ar-EG" sz="4000" b="1" dirty="0" smtClean="0"/>
              <a:t>، يميلُ فيه الشَّاعرُ إلى ما يُس</a:t>
            </a:r>
            <a:r>
              <a:rPr lang="ar-SA" sz="4000" b="1" dirty="0" smtClean="0"/>
              <a:t>َ</a:t>
            </a:r>
            <a:r>
              <a:rPr lang="ar-EG" sz="4000" b="1" dirty="0" smtClean="0"/>
              <a:t>مَّى بـ </a:t>
            </a:r>
            <a:r>
              <a:rPr lang="ar-EG" sz="4000" b="1" dirty="0" smtClean="0">
                <a:solidFill>
                  <a:schemeClr val="accent2">
                    <a:lumMod val="50000"/>
                  </a:schemeClr>
                </a:solidFill>
              </a:rPr>
              <a:t>« الأدبِ </a:t>
            </a:r>
            <a:r>
              <a:rPr lang="ar-EG" sz="4000" b="1" dirty="0" err="1" smtClean="0">
                <a:solidFill>
                  <a:schemeClr val="accent2">
                    <a:lumMod val="50000"/>
                  </a:schemeClr>
                </a:solidFill>
              </a:rPr>
              <a:t>التَّقَهْقُريِّ »</a:t>
            </a:r>
            <a:r>
              <a:rPr lang="ar-EG" sz="4000" b="1" dirty="0" err="1" smtClean="0"/>
              <a:t>.</a:t>
            </a:r>
            <a:r>
              <a:rPr lang="ar-EG" sz="4000" b="1" dirty="0" smtClean="0"/>
              <a:t> </a:t>
            </a:r>
            <a:endParaRPr lang="en-US" sz="4000" b="1" dirty="0"/>
          </a:p>
        </p:txBody>
      </p:sp>
    </p:spTree>
    <p:extLst>
      <p:ext uri="{BB962C8B-B14F-4D97-AF65-F5344CB8AC3E}">
        <p14:creationId xmlns="" xmlns:p14="http://schemas.microsoft.com/office/powerpoint/2010/main" val="2150781121"/>
      </p:ext>
    </p:extLst>
  </p:cSld>
  <p:clrMapOvr>
    <a:masterClrMapping/>
  </p:clrMapOvr>
</p:sld>
</file>

<file path=ppt/slides/slide1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عنصر نائب لرقم الشريحة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68BA5613-1BB2-4168-9E83-1939F6AB8277}" type="slidenum">
              <a:rPr lang="en-US" smtClean="0"/>
              <a:pPr>
                <a:defRPr/>
              </a:pPr>
              <a:t>143</a:t>
            </a:fld>
            <a:endParaRPr lang="en-US"/>
          </a:p>
        </p:txBody>
      </p:sp>
      <p:sp>
        <p:nvSpPr>
          <p:cNvPr id="2" name="عنوان 1"/>
          <p:cNvSpPr>
            <a:spLocks noGrp="1"/>
          </p:cNvSpPr>
          <p:nvPr>
            <p:ph type="title" idx="4294967295"/>
          </p:nvPr>
        </p:nvSpPr>
        <p:spPr>
          <a:xfrm>
            <a:off x="0" y="0"/>
            <a:ext cx="9410700" cy="1371600"/>
          </a:xfrm>
        </p:spPr>
        <p:txBody>
          <a:bodyPr/>
          <a:lstStyle/>
          <a:p>
            <a:r>
              <a:rPr lang="ar-EG" sz="5400" b="1" dirty="0">
                <a:solidFill>
                  <a:srgbClr val="002060"/>
                </a:solidFill>
              </a:rPr>
              <a:t>- الشَّاعرُ </a:t>
            </a:r>
            <a:r>
              <a:rPr lang="ar-EG" sz="5400" b="1" dirty="0" smtClean="0">
                <a:solidFill>
                  <a:srgbClr val="002060"/>
                </a:solidFill>
              </a:rPr>
              <a:t>الب</a:t>
            </a:r>
            <a:r>
              <a:rPr lang="ar-SA" sz="5400" b="1" dirty="0" smtClean="0">
                <a:solidFill>
                  <a:srgbClr val="002060"/>
                </a:solidFill>
              </a:rPr>
              <a:t>َ</a:t>
            </a:r>
            <a:r>
              <a:rPr lang="ar-EG" sz="5400" b="1" dirty="0" smtClean="0">
                <a:solidFill>
                  <a:srgbClr val="002060"/>
                </a:solidFill>
              </a:rPr>
              <a:t>ر</a:t>
            </a:r>
            <a:r>
              <a:rPr lang="ar-SA" sz="5400" b="1" dirty="0" smtClean="0">
                <a:solidFill>
                  <a:srgbClr val="002060"/>
                </a:solidFill>
              </a:rPr>
              <a:t>ْ</a:t>
            </a:r>
            <a:r>
              <a:rPr lang="ar-EG" sz="5400" b="1" dirty="0" smtClean="0">
                <a:solidFill>
                  <a:srgbClr val="002060"/>
                </a:solidFill>
              </a:rPr>
              <a:t>ن</a:t>
            </a:r>
            <a:r>
              <a:rPr lang="ar-SA" sz="5400" b="1" dirty="0" smtClean="0">
                <a:solidFill>
                  <a:srgbClr val="002060"/>
                </a:solidFill>
              </a:rPr>
              <a:t>َ</a:t>
            </a:r>
            <a:r>
              <a:rPr lang="ar-EG" sz="5400" b="1" dirty="0" smtClean="0">
                <a:solidFill>
                  <a:srgbClr val="002060"/>
                </a:solidFill>
              </a:rPr>
              <a:t>اس</a:t>
            </a:r>
            <a:r>
              <a:rPr lang="ar-SA" sz="5400" b="1" dirty="0" smtClean="0">
                <a:solidFill>
                  <a:srgbClr val="002060"/>
                </a:solidFill>
              </a:rPr>
              <a:t>ِ</a:t>
            </a:r>
            <a:r>
              <a:rPr lang="ar-EG" sz="5400" b="1" dirty="0" smtClean="0">
                <a:solidFill>
                  <a:srgbClr val="002060"/>
                </a:solidFill>
              </a:rPr>
              <a:t>يُّ </a:t>
            </a:r>
            <a:r>
              <a:rPr lang="ar-EG" sz="5400" b="1" dirty="0">
                <a:solidFill>
                  <a:srgbClr val="002060"/>
                </a:solidFill>
              </a:rPr>
              <a:t>« </a:t>
            </a:r>
            <a:r>
              <a:rPr lang="ar-EG" sz="5400" b="1" dirty="0" smtClean="0">
                <a:solidFill>
                  <a:srgbClr val="002060"/>
                </a:solidFill>
              </a:rPr>
              <a:t>م</a:t>
            </a:r>
            <a:r>
              <a:rPr lang="ar-SA" sz="5400" b="1" dirty="0" smtClean="0">
                <a:solidFill>
                  <a:srgbClr val="002060"/>
                </a:solidFill>
              </a:rPr>
              <a:t>ُ</a:t>
            </a:r>
            <a:r>
              <a:rPr lang="ar-EG" sz="5400" b="1" dirty="0" smtClean="0">
                <a:solidFill>
                  <a:srgbClr val="002060"/>
                </a:solidFill>
              </a:rPr>
              <a:t>ور</a:t>
            </a:r>
            <a:r>
              <a:rPr lang="ar-SA" sz="5400" b="1" dirty="0" smtClean="0">
                <a:solidFill>
                  <a:srgbClr val="002060"/>
                </a:solidFill>
              </a:rPr>
              <a:t>ْ</a:t>
            </a:r>
            <a:r>
              <a:rPr lang="ar-EG" sz="5400" b="1" dirty="0" smtClean="0">
                <a:solidFill>
                  <a:srgbClr val="002060"/>
                </a:solidFill>
              </a:rPr>
              <a:t>ي</a:t>
            </a:r>
            <a:r>
              <a:rPr lang="ar-SA" sz="5400" b="1" dirty="0" smtClean="0">
                <a:solidFill>
                  <a:srgbClr val="002060"/>
                </a:solidFill>
              </a:rPr>
              <a:t>َ</a:t>
            </a:r>
            <a:r>
              <a:rPr lang="ar-EG" sz="5400" b="1" dirty="0" smtClean="0">
                <a:solidFill>
                  <a:srgbClr val="002060"/>
                </a:solidFill>
              </a:rPr>
              <a:t>اس</a:t>
            </a:r>
            <a:r>
              <a:rPr lang="ar-SA" sz="5400" b="1" dirty="0" smtClean="0">
                <a:solidFill>
                  <a:srgbClr val="002060"/>
                </a:solidFill>
              </a:rPr>
              <a:t>ْ</a:t>
            </a:r>
            <a:r>
              <a:rPr lang="ar-EG" sz="5400" b="1" dirty="0" smtClean="0">
                <a:solidFill>
                  <a:srgbClr val="002060"/>
                </a:solidFill>
              </a:rPr>
              <a:t> </a:t>
            </a:r>
            <a:r>
              <a:rPr lang="ar-EG" sz="5400" b="1" dirty="0">
                <a:solidFill>
                  <a:srgbClr val="002060"/>
                </a:solidFill>
              </a:rPr>
              <a:t>» </a:t>
            </a:r>
            <a:r>
              <a:rPr lang="ar-EG" sz="5400" b="1" dirty="0" smtClean="0">
                <a:solidFill>
                  <a:srgbClr val="002060"/>
                </a:solidFill>
              </a:rPr>
              <a:t>وشعرُهُ </a:t>
            </a:r>
            <a:endParaRPr lang="en-US" sz="5400" dirty="0">
              <a:solidFill>
                <a:srgbClr val="002060"/>
              </a:solidFill>
            </a:endParaRPr>
          </a:p>
        </p:txBody>
      </p:sp>
      <p:sp>
        <p:nvSpPr>
          <p:cNvPr id="3" name="عنصر نائب للمحتوى 2"/>
          <p:cNvSpPr>
            <a:spLocks noGrp="1"/>
          </p:cNvSpPr>
          <p:nvPr>
            <p:ph idx="4294967295"/>
          </p:nvPr>
        </p:nvSpPr>
        <p:spPr>
          <a:xfrm>
            <a:off x="0" y="1371600"/>
            <a:ext cx="9410700" cy="4953000"/>
          </a:xfrm>
        </p:spPr>
        <p:txBody>
          <a:bodyPr/>
          <a:lstStyle/>
          <a:p>
            <a:pPr>
              <a:buNone/>
            </a:pPr>
            <a:r>
              <a:rPr lang="ar-EG" sz="4400" b="1" u="sng" dirty="0" smtClean="0">
                <a:solidFill>
                  <a:srgbClr val="C00000"/>
                </a:solidFill>
              </a:rPr>
              <a:t>س ماذا عن شعرِ الشَّاعرِ الب</a:t>
            </a:r>
            <a:r>
              <a:rPr lang="ar-SA" sz="4400" b="1" u="sng" dirty="0" smtClean="0">
                <a:solidFill>
                  <a:srgbClr val="C00000"/>
                </a:solidFill>
              </a:rPr>
              <a:t>َ</a:t>
            </a:r>
            <a:r>
              <a:rPr lang="ar-EG" sz="4400" b="1" u="sng" dirty="0" smtClean="0">
                <a:solidFill>
                  <a:srgbClr val="C00000"/>
                </a:solidFill>
              </a:rPr>
              <a:t>ر</a:t>
            </a:r>
            <a:r>
              <a:rPr lang="ar-SA" sz="4400" b="1" u="sng" dirty="0" smtClean="0">
                <a:solidFill>
                  <a:srgbClr val="C00000"/>
                </a:solidFill>
              </a:rPr>
              <a:t>ْ</a:t>
            </a:r>
            <a:r>
              <a:rPr lang="ar-EG" sz="4400" b="1" u="sng" dirty="0" smtClean="0">
                <a:solidFill>
                  <a:srgbClr val="C00000"/>
                </a:solidFill>
              </a:rPr>
              <a:t>ن</a:t>
            </a:r>
            <a:r>
              <a:rPr lang="ar-SA" sz="4400" b="1" u="sng" dirty="0" smtClean="0">
                <a:solidFill>
                  <a:srgbClr val="C00000"/>
                </a:solidFill>
              </a:rPr>
              <a:t>َ</a:t>
            </a:r>
            <a:r>
              <a:rPr lang="ar-EG" sz="4400" b="1" u="sng" dirty="0" smtClean="0">
                <a:solidFill>
                  <a:srgbClr val="C00000"/>
                </a:solidFill>
              </a:rPr>
              <a:t>اس</a:t>
            </a:r>
            <a:r>
              <a:rPr lang="ar-SA" sz="4400" b="1" u="sng" dirty="0" smtClean="0">
                <a:solidFill>
                  <a:srgbClr val="C00000"/>
                </a:solidFill>
              </a:rPr>
              <a:t>ْ</a:t>
            </a:r>
            <a:r>
              <a:rPr lang="ar-EG" sz="4400" b="1" u="sng" dirty="0" smtClean="0">
                <a:solidFill>
                  <a:srgbClr val="C00000"/>
                </a:solidFill>
              </a:rPr>
              <a:t>يِّ « م</a:t>
            </a:r>
            <a:r>
              <a:rPr lang="ar-SA" sz="4400" b="1" u="sng" dirty="0" smtClean="0">
                <a:solidFill>
                  <a:srgbClr val="C00000"/>
                </a:solidFill>
              </a:rPr>
              <a:t>ُ</a:t>
            </a:r>
            <a:r>
              <a:rPr lang="ar-EG" sz="4400" b="1" u="sng" dirty="0" smtClean="0">
                <a:solidFill>
                  <a:srgbClr val="C00000"/>
                </a:solidFill>
              </a:rPr>
              <a:t>ور</a:t>
            </a:r>
            <a:r>
              <a:rPr lang="ar-SA" sz="4400" b="1" u="sng" dirty="0" smtClean="0">
                <a:solidFill>
                  <a:srgbClr val="C00000"/>
                </a:solidFill>
              </a:rPr>
              <a:t>ْ</a:t>
            </a:r>
            <a:r>
              <a:rPr lang="ar-EG" sz="4400" b="1" u="sng" dirty="0" smtClean="0">
                <a:solidFill>
                  <a:srgbClr val="C00000"/>
                </a:solidFill>
              </a:rPr>
              <a:t>ي</a:t>
            </a:r>
            <a:r>
              <a:rPr lang="ar-SA" sz="4400" b="1" u="sng" dirty="0" smtClean="0">
                <a:solidFill>
                  <a:srgbClr val="C00000"/>
                </a:solidFill>
              </a:rPr>
              <a:t>َ</a:t>
            </a:r>
            <a:r>
              <a:rPr lang="ar-EG" sz="4400" b="1" u="sng" dirty="0" smtClean="0">
                <a:solidFill>
                  <a:srgbClr val="C00000"/>
                </a:solidFill>
              </a:rPr>
              <a:t>اس</a:t>
            </a:r>
            <a:r>
              <a:rPr lang="ar-SA" sz="4400" b="1" u="sng" dirty="0" smtClean="0">
                <a:solidFill>
                  <a:srgbClr val="C00000"/>
                </a:solidFill>
              </a:rPr>
              <a:t>ْ</a:t>
            </a:r>
            <a:r>
              <a:rPr lang="ar-EG" sz="4400" b="1" u="sng" dirty="0" smtClean="0">
                <a:solidFill>
                  <a:srgbClr val="C00000"/>
                </a:solidFill>
              </a:rPr>
              <a:t> » ؟ </a:t>
            </a:r>
          </a:p>
          <a:p>
            <a:pPr>
              <a:buNone/>
            </a:pPr>
            <a:r>
              <a:rPr lang="ar-EG" sz="4800" b="1" dirty="0" smtClean="0"/>
              <a:t>ج - شعرُهُ في طريقةِ نظمِهِ يَتَوَافَقُ مع القوانينِ الَّتي سنَّهَا </a:t>
            </a:r>
            <a:r>
              <a:rPr lang="ar-EG" sz="4800" b="1" dirty="0" smtClean="0">
                <a:solidFill>
                  <a:srgbClr val="002060"/>
                </a:solidFill>
              </a:rPr>
              <a:t>« ف</a:t>
            </a:r>
            <a:r>
              <a:rPr lang="ar-SA" sz="4800" b="1" dirty="0" smtClean="0">
                <a:solidFill>
                  <a:srgbClr val="002060"/>
                </a:solidFill>
              </a:rPr>
              <a:t>َ</a:t>
            </a:r>
            <a:r>
              <a:rPr lang="ar-EG" sz="4800" b="1" dirty="0" smtClean="0">
                <a:solidFill>
                  <a:srgbClr val="002060"/>
                </a:solidFill>
              </a:rPr>
              <a:t>ر</a:t>
            </a:r>
            <a:r>
              <a:rPr lang="ar-SA" sz="4800" b="1" dirty="0" smtClean="0">
                <a:solidFill>
                  <a:srgbClr val="002060"/>
                </a:solidFill>
              </a:rPr>
              <a:t>ْ</a:t>
            </a:r>
            <a:r>
              <a:rPr lang="ar-EG" sz="4800" b="1" dirty="0" smtClean="0">
                <a:solidFill>
                  <a:srgbClr val="002060"/>
                </a:solidFill>
              </a:rPr>
              <a:t>ل</a:t>
            </a:r>
            <a:r>
              <a:rPr lang="ar-SA" sz="4800" b="1" dirty="0" smtClean="0">
                <a:solidFill>
                  <a:srgbClr val="002060"/>
                </a:solidFill>
              </a:rPr>
              <a:t>ِ</a:t>
            </a:r>
            <a:r>
              <a:rPr lang="ar-EG" sz="4800" b="1" dirty="0" smtClean="0">
                <a:solidFill>
                  <a:srgbClr val="002060"/>
                </a:solidFill>
              </a:rPr>
              <a:t>ين</a:t>
            </a:r>
            <a:r>
              <a:rPr lang="ar-SA" sz="4800" b="1" dirty="0" smtClean="0">
                <a:solidFill>
                  <a:srgbClr val="002060"/>
                </a:solidFill>
              </a:rPr>
              <a:t>ْ</a:t>
            </a:r>
            <a:r>
              <a:rPr lang="ar-EG" sz="4800" b="1" dirty="0" smtClean="0">
                <a:solidFill>
                  <a:srgbClr val="002060"/>
                </a:solidFill>
              </a:rPr>
              <a:t> » </a:t>
            </a:r>
            <a:r>
              <a:rPr lang="ar-EG" sz="4800" b="1" dirty="0" smtClean="0"/>
              <a:t>، وهو بشعرِهِ هذا بعيدٌ عن </a:t>
            </a:r>
            <a:r>
              <a:rPr lang="ar-EG" sz="4800" b="1" dirty="0" smtClean="0">
                <a:solidFill>
                  <a:srgbClr val="C00000"/>
                </a:solidFill>
              </a:rPr>
              <a:t>الرَّمزيَّةِ</a:t>
            </a:r>
            <a:r>
              <a:rPr lang="ar-EG" sz="4800" b="1" dirty="0" smtClean="0"/>
              <a:t> .</a:t>
            </a:r>
            <a:r>
              <a:rPr lang="ar-EG" sz="5400" b="1" dirty="0" smtClean="0"/>
              <a:t> </a:t>
            </a:r>
            <a:endParaRPr lang="en-US" sz="5400" b="1" dirty="0"/>
          </a:p>
        </p:txBody>
      </p:sp>
    </p:spTree>
    <p:extLst>
      <p:ext uri="{BB962C8B-B14F-4D97-AF65-F5344CB8AC3E}">
        <p14:creationId xmlns="" xmlns:p14="http://schemas.microsoft.com/office/powerpoint/2010/main" val="1206611583"/>
      </p:ext>
    </p:extLst>
  </p:cSld>
  <p:clrMapOvr>
    <a:masterClrMapping/>
  </p:clrMapOvr>
</p:sld>
</file>

<file path=ppt/slides/slide1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عنصر نائب لرقم الشريحة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68BA5613-1BB2-4168-9E83-1939F6AB8277}" type="slidenum">
              <a:rPr lang="en-US" smtClean="0"/>
              <a:pPr>
                <a:defRPr/>
              </a:pPr>
              <a:t>144</a:t>
            </a:fld>
            <a:endParaRPr lang="en-US"/>
          </a:p>
        </p:txBody>
      </p:sp>
      <p:sp>
        <p:nvSpPr>
          <p:cNvPr id="2" name="عنوان 1"/>
          <p:cNvSpPr>
            <a:spLocks noGrp="1"/>
          </p:cNvSpPr>
          <p:nvPr>
            <p:ph type="title" idx="4294967295"/>
          </p:nvPr>
        </p:nvSpPr>
        <p:spPr>
          <a:xfrm>
            <a:off x="0" y="0"/>
            <a:ext cx="9410700" cy="1371600"/>
          </a:xfrm>
        </p:spPr>
        <p:txBody>
          <a:bodyPr/>
          <a:lstStyle/>
          <a:p>
            <a:r>
              <a:rPr lang="ar-EG" sz="4800" b="1" dirty="0" smtClean="0">
                <a:solidFill>
                  <a:srgbClr val="002060"/>
                </a:solidFill>
              </a:rPr>
              <a:t>الشَّاعر</a:t>
            </a:r>
            <a:r>
              <a:rPr lang="ar-SA" sz="4800" b="1" dirty="0" smtClean="0">
                <a:solidFill>
                  <a:srgbClr val="002060"/>
                </a:solidFill>
              </a:rPr>
              <a:t>ُ</a:t>
            </a:r>
            <a:r>
              <a:rPr lang="ar-EG" sz="4800" b="1" dirty="0" smtClean="0">
                <a:solidFill>
                  <a:srgbClr val="002060"/>
                </a:solidFill>
              </a:rPr>
              <a:t> الب</a:t>
            </a:r>
            <a:r>
              <a:rPr lang="ar-SA" sz="4800" b="1" dirty="0" smtClean="0">
                <a:solidFill>
                  <a:srgbClr val="002060"/>
                </a:solidFill>
              </a:rPr>
              <a:t>َ</a:t>
            </a:r>
            <a:r>
              <a:rPr lang="ar-EG" sz="4800" b="1" dirty="0" smtClean="0">
                <a:solidFill>
                  <a:srgbClr val="002060"/>
                </a:solidFill>
              </a:rPr>
              <a:t>ر</a:t>
            </a:r>
            <a:r>
              <a:rPr lang="ar-SA" sz="4800" b="1" dirty="0" smtClean="0">
                <a:solidFill>
                  <a:srgbClr val="002060"/>
                </a:solidFill>
              </a:rPr>
              <a:t>ْ</a:t>
            </a:r>
            <a:r>
              <a:rPr lang="ar-EG" sz="4800" b="1" dirty="0" smtClean="0">
                <a:solidFill>
                  <a:srgbClr val="002060"/>
                </a:solidFill>
              </a:rPr>
              <a:t>ن</a:t>
            </a:r>
            <a:r>
              <a:rPr lang="ar-SA" sz="4800" b="1" dirty="0" smtClean="0">
                <a:solidFill>
                  <a:srgbClr val="002060"/>
                </a:solidFill>
              </a:rPr>
              <a:t>َ</a:t>
            </a:r>
            <a:r>
              <a:rPr lang="ar-EG" sz="4800" b="1" dirty="0" smtClean="0">
                <a:solidFill>
                  <a:srgbClr val="002060"/>
                </a:solidFill>
              </a:rPr>
              <a:t>اس</a:t>
            </a:r>
            <a:r>
              <a:rPr lang="ar-SA" sz="4800" b="1" dirty="0" smtClean="0">
                <a:solidFill>
                  <a:srgbClr val="002060"/>
                </a:solidFill>
              </a:rPr>
              <a:t>ِ</a:t>
            </a:r>
            <a:r>
              <a:rPr lang="ar-EG" sz="4800" b="1" dirty="0" smtClean="0">
                <a:solidFill>
                  <a:srgbClr val="002060"/>
                </a:solidFill>
              </a:rPr>
              <a:t>يُّ « م</a:t>
            </a:r>
            <a:r>
              <a:rPr lang="ar-SA" sz="4800" b="1" dirty="0" smtClean="0">
                <a:solidFill>
                  <a:srgbClr val="002060"/>
                </a:solidFill>
              </a:rPr>
              <a:t>ُ</a:t>
            </a:r>
            <a:r>
              <a:rPr lang="ar-EG" sz="4800" b="1" dirty="0" smtClean="0">
                <a:solidFill>
                  <a:srgbClr val="002060"/>
                </a:solidFill>
              </a:rPr>
              <a:t>ور</a:t>
            </a:r>
            <a:r>
              <a:rPr lang="ar-SA" sz="4800" b="1" dirty="0" smtClean="0">
                <a:solidFill>
                  <a:srgbClr val="002060"/>
                </a:solidFill>
              </a:rPr>
              <a:t>ْ</a:t>
            </a:r>
            <a:r>
              <a:rPr lang="ar-EG" sz="4800" b="1" dirty="0" smtClean="0">
                <a:solidFill>
                  <a:srgbClr val="002060"/>
                </a:solidFill>
              </a:rPr>
              <a:t>ي</a:t>
            </a:r>
            <a:r>
              <a:rPr lang="ar-SA" sz="4800" b="1" dirty="0" smtClean="0">
                <a:solidFill>
                  <a:srgbClr val="002060"/>
                </a:solidFill>
              </a:rPr>
              <a:t>َ</a:t>
            </a:r>
            <a:r>
              <a:rPr lang="ar-EG" sz="4800" b="1" dirty="0" smtClean="0">
                <a:solidFill>
                  <a:srgbClr val="002060"/>
                </a:solidFill>
              </a:rPr>
              <a:t>اس</a:t>
            </a:r>
            <a:r>
              <a:rPr lang="ar-SA" sz="4800" b="1" dirty="0" smtClean="0">
                <a:solidFill>
                  <a:srgbClr val="002060"/>
                </a:solidFill>
              </a:rPr>
              <a:t>ْ</a:t>
            </a:r>
            <a:r>
              <a:rPr lang="ar-EG" sz="4800" b="1" dirty="0" smtClean="0">
                <a:solidFill>
                  <a:srgbClr val="002060"/>
                </a:solidFill>
              </a:rPr>
              <a:t> » وتصريحُهُ بالانفصال</a:t>
            </a:r>
            <a:r>
              <a:rPr lang="ar-SA" sz="4800" b="1" dirty="0" smtClean="0">
                <a:solidFill>
                  <a:srgbClr val="002060"/>
                </a:solidFill>
              </a:rPr>
              <a:t>ِ</a:t>
            </a:r>
            <a:r>
              <a:rPr lang="ar-EG" sz="4800" b="1" dirty="0" smtClean="0">
                <a:solidFill>
                  <a:srgbClr val="002060"/>
                </a:solidFill>
              </a:rPr>
              <a:t> عنِ الرَّمزيَّةِ</a:t>
            </a:r>
            <a:r>
              <a:rPr lang="ar-EG" b="1" dirty="0" smtClean="0">
                <a:solidFill>
                  <a:srgbClr val="002060"/>
                </a:solidFill>
              </a:rPr>
              <a:t> </a:t>
            </a:r>
            <a:endParaRPr lang="en-US" b="1" dirty="0">
              <a:solidFill>
                <a:srgbClr val="002060"/>
              </a:solidFill>
            </a:endParaRPr>
          </a:p>
        </p:txBody>
      </p:sp>
      <p:sp>
        <p:nvSpPr>
          <p:cNvPr id="3" name="عنصر نائب للمحتوى 2"/>
          <p:cNvSpPr>
            <a:spLocks noGrp="1"/>
          </p:cNvSpPr>
          <p:nvPr>
            <p:ph idx="4294967295"/>
          </p:nvPr>
        </p:nvSpPr>
        <p:spPr>
          <a:xfrm>
            <a:off x="0" y="1371600"/>
            <a:ext cx="9410700" cy="4953000"/>
          </a:xfrm>
        </p:spPr>
        <p:txBody>
          <a:bodyPr/>
          <a:lstStyle/>
          <a:p>
            <a:pPr>
              <a:buNone/>
            </a:pPr>
            <a:r>
              <a:rPr lang="ar-EG" sz="4400" b="1" u="sng" dirty="0" smtClean="0">
                <a:solidFill>
                  <a:srgbClr val="C00000"/>
                </a:solidFill>
              </a:rPr>
              <a:t>س ما الَّذي صرَّح</a:t>
            </a:r>
            <a:r>
              <a:rPr lang="ar-SA" sz="4400" b="1" u="sng" dirty="0" smtClean="0">
                <a:solidFill>
                  <a:srgbClr val="C00000"/>
                </a:solidFill>
              </a:rPr>
              <a:t>َ</a:t>
            </a:r>
            <a:r>
              <a:rPr lang="ar-EG" sz="4400" b="1" u="sng" dirty="0" smtClean="0">
                <a:solidFill>
                  <a:srgbClr val="C00000"/>
                </a:solidFill>
              </a:rPr>
              <a:t> بِه الشَّاعرُ الب</a:t>
            </a:r>
            <a:r>
              <a:rPr lang="ar-SA" sz="4400" b="1" u="sng" dirty="0" smtClean="0">
                <a:solidFill>
                  <a:srgbClr val="C00000"/>
                </a:solidFill>
              </a:rPr>
              <a:t>َ</a:t>
            </a:r>
            <a:r>
              <a:rPr lang="ar-EG" sz="4400" b="1" u="sng" dirty="0" smtClean="0">
                <a:solidFill>
                  <a:srgbClr val="C00000"/>
                </a:solidFill>
              </a:rPr>
              <a:t>ر</a:t>
            </a:r>
            <a:r>
              <a:rPr lang="ar-SA" sz="4400" b="1" u="sng" dirty="0" smtClean="0">
                <a:solidFill>
                  <a:srgbClr val="C00000"/>
                </a:solidFill>
              </a:rPr>
              <a:t>ْ</a:t>
            </a:r>
            <a:r>
              <a:rPr lang="ar-EG" sz="4400" b="1" u="sng" dirty="0" smtClean="0">
                <a:solidFill>
                  <a:srgbClr val="C00000"/>
                </a:solidFill>
              </a:rPr>
              <a:t>ن</a:t>
            </a:r>
            <a:r>
              <a:rPr lang="ar-SA" sz="4400" b="1" u="sng" dirty="0" smtClean="0">
                <a:solidFill>
                  <a:srgbClr val="C00000"/>
                </a:solidFill>
              </a:rPr>
              <a:t>َ</a:t>
            </a:r>
            <a:r>
              <a:rPr lang="ar-EG" sz="4400" b="1" u="sng" dirty="0" smtClean="0">
                <a:solidFill>
                  <a:srgbClr val="C00000"/>
                </a:solidFill>
              </a:rPr>
              <a:t>اس</a:t>
            </a:r>
            <a:r>
              <a:rPr lang="ar-SA" sz="4400" b="1" u="sng" dirty="0" smtClean="0">
                <a:solidFill>
                  <a:srgbClr val="C00000"/>
                </a:solidFill>
              </a:rPr>
              <a:t>ِ</a:t>
            </a:r>
            <a:r>
              <a:rPr lang="ar-EG" sz="4400" b="1" u="sng" dirty="0" smtClean="0">
                <a:solidFill>
                  <a:srgbClr val="C00000"/>
                </a:solidFill>
              </a:rPr>
              <a:t>يُّ «م</a:t>
            </a:r>
            <a:r>
              <a:rPr lang="ar-SA" sz="4400" b="1" u="sng" dirty="0" smtClean="0">
                <a:solidFill>
                  <a:srgbClr val="C00000"/>
                </a:solidFill>
              </a:rPr>
              <a:t>ُ</a:t>
            </a:r>
            <a:r>
              <a:rPr lang="ar-EG" sz="4400" b="1" u="sng" dirty="0" smtClean="0">
                <a:solidFill>
                  <a:srgbClr val="C00000"/>
                </a:solidFill>
              </a:rPr>
              <a:t>ور</a:t>
            </a:r>
            <a:r>
              <a:rPr lang="ar-SA" sz="4400" b="1" u="sng" dirty="0" smtClean="0">
                <a:solidFill>
                  <a:srgbClr val="C00000"/>
                </a:solidFill>
              </a:rPr>
              <a:t>ْ</a:t>
            </a:r>
            <a:r>
              <a:rPr lang="ar-EG" sz="4400" b="1" u="sng" dirty="0" smtClean="0">
                <a:solidFill>
                  <a:srgbClr val="C00000"/>
                </a:solidFill>
              </a:rPr>
              <a:t>ي</a:t>
            </a:r>
            <a:r>
              <a:rPr lang="ar-SA" sz="4400" b="1" u="sng" dirty="0" smtClean="0">
                <a:solidFill>
                  <a:srgbClr val="C00000"/>
                </a:solidFill>
              </a:rPr>
              <a:t>َ</a:t>
            </a:r>
            <a:r>
              <a:rPr lang="ar-EG" sz="4400" b="1" u="sng" dirty="0" smtClean="0">
                <a:solidFill>
                  <a:srgbClr val="C00000"/>
                </a:solidFill>
              </a:rPr>
              <a:t>اس</a:t>
            </a:r>
            <a:r>
              <a:rPr lang="ar-SA" sz="4400" b="1" u="sng" dirty="0" smtClean="0">
                <a:solidFill>
                  <a:srgbClr val="C00000"/>
                </a:solidFill>
              </a:rPr>
              <a:t>ْ</a:t>
            </a:r>
            <a:r>
              <a:rPr lang="ar-EG" sz="4400" b="1" u="sng" dirty="0" smtClean="0">
                <a:solidFill>
                  <a:srgbClr val="C00000"/>
                </a:solidFill>
              </a:rPr>
              <a:t>» عن إنشاءِ الشِّعرِ ؟</a:t>
            </a:r>
          </a:p>
          <a:p>
            <a:pPr>
              <a:buNone/>
            </a:pPr>
            <a:r>
              <a:rPr lang="ar-EG" sz="4400" b="1" dirty="0" smtClean="0"/>
              <a:t> ج – لقد صرَّحَ الشَّاعرُ الب</a:t>
            </a:r>
            <a:r>
              <a:rPr lang="ar-SA" sz="4400" b="1" dirty="0" smtClean="0"/>
              <a:t>َ</a:t>
            </a:r>
            <a:r>
              <a:rPr lang="ar-EG" sz="4400" b="1" dirty="0" smtClean="0"/>
              <a:t>ر</a:t>
            </a:r>
            <a:r>
              <a:rPr lang="ar-SA" sz="4400" b="1" dirty="0" smtClean="0"/>
              <a:t>ْ</a:t>
            </a:r>
            <a:r>
              <a:rPr lang="ar-EG" sz="4400" b="1" dirty="0" smtClean="0"/>
              <a:t>ن</a:t>
            </a:r>
            <a:r>
              <a:rPr lang="ar-SA" sz="4400" b="1" dirty="0" smtClean="0"/>
              <a:t>َ</a:t>
            </a:r>
            <a:r>
              <a:rPr lang="ar-EG" sz="4400" b="1" dirty="0" smtClean="0"/>
              <a:t>اس</a:t>
            </a:r>
            <a:r>
              <a:rPr lang="ar-SA" sz="4400" b="1" dirty="0" smtClean="0"/>
              <a:t>ِ</a:t>
            </a:r>
            <a:r>
              <a:rPr lang="ar-EG" sz="4400" b="1" dirty="0" smtClean="0"/>
              <a:t>يُّ </a:t>
            </a:r>
            <a:r>
              <a:rPr lang="ar-EG" sz="4400" b="1" dirty="0" smtClean="0">
                <a:solidFill>
                  <a:srgbClr val="002060"/>
                </a:solidFill>
              </a:rPr>
              <a:t>« م</a:t>
            </a:r>
            <a:r>
              <a:rPr lang="ar-SA" sz="4400" b="1" dirty="0" smtClean="0">
                <a:solidFill>
                  <a:srgbClr val="002060"/>
                </a:solidFill>
              </a:rPr>
              <a:t>ُ</a:t>
            </a:r>
            <a:r>
              <a:rPr lang="ar-EG" sz="4400" b="1" dirty="0" smtClean="0">
                <a:solidFill>
                  <a:srgbClr val="002060"/>
                </a:solidFill>
              </a:rPr>
              <a:t>ور</a:t>
            </a:r>
            <a:r>
              <a:rPr lang="ar-SA" sz="4400" b="1" dirty="0" smtClean="0">
                <a:solidFill>
                  <a:srgbClr val="002060"/>
                </a:solidFill>
              </a:rPr>
              <a:t>ْ</a:t>
            </a:r>
            <a:r>
              <a:rPr lang="ar-EG" sz="4400" b="1" dirty="0" smtClean="0">
                <a:solidFill>
                  <a:srgbClr val="002060"/>
                </a:solidFill>
              </a:rPr>
              <a:t>ي</a:t>
            </a:r>
            <a:r>
              <a:rPr lang="ar-SA" sz="4400" b="1" dirty="0" smtClean="0">
                <a:solidFill>
                  <a:srgbClr val="002060"/>
                </a:solidFill>
              </a:rPr>
              <a:t>َ</a:t>
            </a:r>
            <a:r>
              <a:rPr lang="ar-EG" sz="4400" b="1" dirty="0" smtClean="0">
                <a:solidFill>
                  <a:srgbClr val="002060"/>
                </a:solidFill>
              </a:rPr>
              <a:t>اس</a:t>
            </a:r>
            <a:r>
              <a:rPr lang="ar-SA" sz="4400" b="1" dirty="0" smtClean="0">
                <a:solidFill>
                  <a:srgbClr val="002060"/>
                </a:solidFill>
              </a:rPr>
              <a:t>ْ</a:t>
            </a:r>
            <a:r>
              <a:rPr lang="ar-EG" sz="4400" b="1" dirty="0" smtClean="0">
                <a:solidFill>
                  <a:srgbClr val="002060"/>
                </a:solidFill>
              </a:rPr>
              <a:t> » </a:t>
            </a:r>
            <a:r>
              <a:rPr lang="ar-EG" sz="4400" b="1" dirty="0" smtClean="0"/>
              <a:t>في سياقِ حديثـِهِ بالانفصالِ عن </a:t>
            </a:r>
            <a:r>
              <a:rPr lang="ar-EG" sz="4400" b="1" dirty="0" smtClean="0">
                <a:solidFill>
                  <a:schemeClr val="accent2">
                    <a:lumMod val="50000"/>
                  </a:schemeClr>
                </a:solidFill>
              </a:rPr>
              <a:t>الرَّمزيَّةِ </a:t>
            </a:r>
            <a:r>
              <a:rPr lang="ar-EG" sz="4400" b="1" dirty="0" smtClean="0"/>
              <a:t>، حيــــثُ </a:t>
            </a:r>
            <a:r>
              <a:rPr lang="ar-EG" sz="4400" b="1" dirty="0" err="1" smtClean="0"/>
              <a:t>قالَ : </a:t>
            </a:r>
            <a:r>
              <a:rPr lang="ar-EG" sz="4400" b="1" dirty="0" smtClean="0"/>
              <a:t>« إنَّنِي أنفصلُ عن </a:t>
            </a:r>
            <a:r>
              <a:rPr lang="ar-EG" sz="4400" b="1" dirty="0" err="1" smtClean="0">
                <a:solidFill>
                  <a:schemeClr val="accent2">
                    <a:lumMod val="50000"/>
                  </a:schemeClr>
                </a:solidFill>
              </a:rPr>
              <a:t>الرَّمزيَّــةِ</a:t>
            </a:r>
            <a:r>
              <a:rPr lang="ar-EG" sz="4400" b="1" dirty="0" err="1" smtClean="0"/>
              <a:t> </a:t>
            </a:r>
            <a:r>
              <a:rPr lang="ar-EG" sz="4400" b="1" dirty="0" smtClean="0"/>
              <a:t>، وينبغي أن نُنشئَ شعرًا مُطلقًا قويًّا جديدًا يُقابلَ بالشِّعرِ </a:t>
            </a:r>
            <a:r>
              <a:rPr lang="ar-EG" sz="4400" b="1" dirty="0" err="1" smtClean="0"/>
              <a:t>القديمِ » .</a:t>
            </a:r>
            <a:r>
              <a:rPr lang="ar-EG" b="1" dirty="0" smtClean="0"/>
              <a:t> </a:t>
            </a:r>
            <a:endParaRPr lang="en-US" b="1" dirty="0"/>
          </a:p>
        </p:txBody>
      </p:sp>
    </p:spTree>
    <p:extLst>
      <p:ext uri="{BB962C8B-B14F-4D97-AF65-F5344CB8AC3E}">
        <p14:creationId xmlns="" xmlns:p14="http://schemas.microsoft.com/office/powerpoint/2010/main" val="820899315"/>
      </p:ext>
    </p:extLst>
  </p:cSld>
  <p:clrMapOvr>
    <a:masterClrMapping/>
  </p:clrMapOvr>
</p:sld>
</file>

<file path=ppt/slides/slide1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عنصر نائب لرقم الشريحة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68BA5613-1BB2-4168-9E83-1939F6AB8277}" type="slidenum">
              <a:rPr lang="en-US" smtClean="0"/>
              <a:pPr>
                <a:defRPr/>
              </a:pPr>
              <a:t>145</a:t>
            </a:fld>
            <a:endParaRPr lang="en-US"/>
          </a:p>
        </p:txBody>
      </p:sp>
      <p:sp>
        <p:nvSpPr>
          <p:cNvPr id="2" name="عنوان 1"/>
          <p:cNvSpPr>
            <a:spLocks noGrp="1"/>
          </p:cNvSpPr>
          <p:nvPr>
            <p:ph type="title" idx="4294967295"/>
          </p:nvPr>
        </p:nvSpPr>
        <p:spPr>
          <a:xfrm>
            <a:off x="0" y="0"/>
            <a:ext cx="9410700" cy="1371600"/>
          </a:xfrm>
        </p:spPr>
        <p:txBody>
          <a:bodyPr/>
          <a:lstStyle/>
          <a:p>
            <a:r>
              <a:rPr lang="ar-EG" sz="8000" b="1" dirty="0" smtClean="0">
                <a:solidFill>
                  <a:srgbClr val="002060"/>
                </a:solidFill>
              </a:rPr>
              <a:t>- خلاصةٌ عن البَر</a:t>
            </a:r>
            <a:r>
              <a:rPr lang="ar-SA" sz="8000" b="1" dirty="0" smtClean="0">
                <a:solidFill>
                  <a:srgbClr val="002060"/>
                </a:solidFill>
              </a:rPr>
              <a:t>ْ</a:t>
            </a:r>
            <a:r>
              <a:rPr lang="ar-EG" sz="8000" b="1" dirty="0" smtClean="0">
                <a:solidFill>
                  <a:srgbClr val="002060"/>
                </a:solidFill>
              </a:rPr>
              <a:t>نَاس</a:t>
            </a:r>
            <a:r>
              <a:rPr lang="ar-SA" sz="8000" b="1" dirty="0" smtClean="0">
                <a:solidFill>
                  <a:srgbClr val="002060"/>
                </a:solidFill>
              </a:rPr>
              <a:t>ِ</a:t>
            </a:r>
            <a:r>
              <a:rPr lang="ar-EG" sz="8000" b="1" dirty="0" err="1" smtClean="0">
                <a:solidFill>
                  <a:srgbClr val="002060"/>
                </a:solidFill>
              </a:rPr>
              <a:t>يَّةِ</a:t>
            </a:r>
            <a:r>
              <a:rPr lang="ar-EG" sz="8000" b="1" dirty="0" smtClean="0">
                <a:solidFill>
                  <a:srgbClr val="002060"/>
                </a:solidFill>
              </a:rPr>
              <a:t> : </a:t>
            </a:r>
            <a:endParaRPr lang="en-US" sz="8000" b="1" dirty="0">
              <a:solidFill>
                <a:srgbClr val="002060"/>
              </a:solidFill>
            </a:endParaRPr>
          </a:p>
        </p:txBody>
      </p:sp>
      <p:sp>
        <p:nvSpPr>
          <p:cNvPr id="3" name="عنصر نائب للمحتوى 2"/>
          <p:cNvSpPr>
            <a:spLocks noGrp="1"/>
          </p:cNvSpPr>
          <p:nvPr>
            <p:ph idx="4294967295"/>
          </p:nvPr>
        </p:nvSpPr>
        <p:spPr>
          <a:xfrm>
            <a:off x="0" y="1371600"/>
            <a:ext cx="9410700" cy="4953000"/>
          </a:xfrm>
        </p:spPr>
        <p:txBody>
          <a:bodyPr/>
          <a:lstStyle/>
          <a:p>
            <a:pPr>
              <a:buNone/>
            </a:pPr>
            <a:r>
              <a:rPr lang="ar-EG" sz="4000" b="1" u="sng" dirty="0" smtClean="0">
                <a:solidFill>
                  <a:srgbClr val="C00000"/>
                </a:solidFill>
              </a:rPr>
              <a:t>س - قَدِّمْ ( قدِّمي ) خ</a:t>
            </a:r>
            <a:r>
              <a:rPr lang="ar-SA" sz="4000" b="1" u="sng" dirty="0" smtClean="0">
                <a:solidFill>
                  <a:srgbClr val="C00000"/>
                </a:solidFill>
              </a:rPr>
              <a:t>ُ</a:t>
            </a:r>
            <a:r>
              <a:rPr lang="ar-EG" sz="4000" b="1" u="sng" dirty="0" err="1" smtClean="0">
                <a:solidFill>
                  <a:srgbClr val="C00000"/>
                </a:solidFill>
              </a:rPr>
              <a:t>لاصةً</a:t>
            </a:r>
            <a:r>
              <a:rPr lang="ar-EG" sz="4000" b="1" u="sng" dirty="0" smtClean="0">
                <a:solidFill>
                  <a:srgbClr val="C00000"/>
                </a:solidFill>
              </a:rPr>
              <a:t> عن المذهبِ أو المدرسةِ </a:t>
            </a:r>
          </a:p>
          <a:p>
            <a:pPr>
              <a:buNone/>
            </a:pPr>
            <a:r>
              <a:rPr lang="ar-EG" sz="4000" b="1" u="sng" dirty="0" smtClean="0">
                <a:solidFill>
                  <a:srgbClr val="C00000"/>
                </a:solidFill>
              </a:rPr>
              <a:t>الب</a:t>
            </a:r>
            <a:r>
              <a:rPr lang="ar-SA" sz="4000" b="1" u="sng" dirty="0" smtClean="0">
                <a:solidFill>
                  <a:srgbClr val="C00000"/>
                </a:solidFill>
              </a:rPr>
              <a:t>َ</a:t>
            </a:r>
            <a:r>
              <a:rPr lang="ar-EG" sz="4000" b="1" u="sng" dirty="0" smtClean="0">
                <a:solidFill>
                  <a:srgbClr val="C00000"/>
                </a:solidFill>
              </a:rPr>
              <a:t>ر</a:t>
            </a:r>
            <a:r>
              <a:rPr lang="ar-SA" sz="4000" b="1" u="sng" dirty="0" smtClean="0">
                <a:solidFill>
                  <a:srgbClr val="C00000"/>
                </a:solidFill>
              </a:rPr>
              <a:t>ْ</a:t>
            </a:r>
            <a:r>
              <a:rPr lang="ar-EG" sz="4000" b="1" u="sng" dirty="0" smtClean="0">
                <a:solidFill>
                  <a:srgbClr val="C00000"/>
                </a:solidFill>
              </a:rPr>
              <a:t>ن</a:t>
            </a:r>
            <a:r>
              <a:rPr lang="ar-SA" sz="4000" b="1" u="sng" dirty="0" smtClean="0">
                <a:solidFill>
                  <a:srgbClr val="C00000"/>
                </a:solidFill>
              </a:rPr>
              <a:t>َ</a:t>
            </a:r>
            <a:r>
              <a:rPr lang="ar-EG" sz="4000" b="1" u="sng" dirty="0" smtClean="0">
                <a:solidFill>
                  <a:srgbClr val="C00000"/>
                </a:solidFill>
              </a:rPr>
              <a:t>اس</a:t>
            </a:r>
            <a:r>
              <a:rPr lang="ar-SA" sz="4000" b="1" u="sng" dirty="0" smtClean="0">
                <a:solidFill>
                  <a:srgbClr val="C00000"/>
                </a:solidFill>
              </a:rPr>
              <a:t>ِ</a:t>
            </a:r>
            <a:r>
              <a:rPr lang="ar-EG" sz="4000" b="1" u="sng" dirty="0" err="1" smtClean="0">
                <a:solidFill>
                  <a:srgbClr val="C00000"/>
                </a:solidFill>
              </a:rPr>
              <a:t>يَّةِ</a:t>
            </a:r>
            <a:r>
              <a:rPr lang="ar-EG" sz="4000" b="1" u="sng" dirty="0" smtClean="0">
                <a:solidFill>
                  <a:srgbClr val="C00000"/>
                </a:solidFill>
              </a:rPr>
              <a:t> ؟ </a:t>
            </a:r>
          </a:p>
          <a:p>
            <a:pPr>
              <a:buNone/>
            </a:pPr>
            <a:r>
              <a:rPr lang="ar-EG" sz="3600" b="1" dirty="0" smtClean="0"/>
              <a:t>ج – تقولُ الخ</a:t>
            </a:r>
            <a:r>
              <a:rPr lang="ar-SA" sz="3600" b="1" dirty="0" smtClean="0"/>
              <a:t>ُ</a:t>
            </a:r>
            <a:r>
              <a:rPr lang="ar-EG" sz="3600" b="1" dirty="0" err="1" smtClean="0"/>
              <a:t>لاصةُ</a:t>
            </a:r>
            <a:r>
              <a:rPr lang="ar-EG" sz="3600" b="1" dirty="0" smtClean="0"/>
              <a:t> : إنَّ </a:t>
            </a:r>
            <a:r>
              <a:rPr lang="ar-EG" sz="3600" b="1" dirty="0" smtClean="0">
                <a:solidFill>
                  <a:schemeClr val="accent2">
                    <a:lumMod val="50000"/>
                  </a:schemeClr>
                </a:solidFill>
              </a:rPr>
              <a:t>« الب</a:t>
            </a:r>
            <a:r>
              <a:rPr lang="ar-SA" sz="3600" b="1" dirty="0" smtClean="0">
                <a:solidFill>
                  <a:schemeClr val="accent2">
                    <a:lumMod val="50000"/>
                  </a:schemeClr>
                </a:solidFill>
              </a:rPr>
              <a:t>َ</a:t>
            </a:r>
            <a:r>
              <a:rPr lang="ar-EG" sz="3600" b="1" dirty="0" smtClean="0">
                <a:solidFill>
                  <a:schemeClr val="accent2">
                    <a:lumMod val="50000"/>
                  </a:schemeClr>
                </a:solidFill>
              </a:rPr>
              <a:t>ر</a:t>
            </a:r>
            <a:r>
              <a:rPr lang="ar-SA" sz="3600" b="1" dirty="0" smtClean="0">
                <a:solidFill>
                  <a:schemeClr val="accent2">
                    <a:lumMod val="50000"/>
                  </a:schemeClr>
                </a:solidFill>
              </a:rPr>
              <a:t>ْ</a:t>
            </a:r>
            <a:r>
              <a:rPr lang="ar-EG" sz="3600" b="1" dirty="0" smtClean="0">
                <a:solidFill>
                  <a:schemeClr val="accent2">
                    <a:lumMod val="50000"/>
                  </a:schemeClr>
                </a:solidFill>
              </a:rPr>
              <a:t>ن</a:t>
            </a:r>
            <a:r>
              <a:rPr lang="ar-SA" sz="3600" b="1" dirty="0" smtClean="0">
                <a:solidFill>
                  <a:schemeClr val="accent2">
                    <a:lumMod val="50000"/>
                  </a:schemeClr>
                </a:solidFill>
              </a:rPr>
              <a:t>َ</a:t>
            </a:r>
            <a:r>
              <a:rPr lang="ar-EG" sz="3600" b="1" dirty="0" smtClean="0">
                <a:solidFill>
                  <a:schemeClr val="accent2">
                    <a:lumMod val="50000"/>
                  </a:schemeClr>
                </a:solidFill>
              </a:rPr>
              <a:t>اس</a:t>
            </a:r>
            <a:r>
              <a:rPr lang="ar-SA" sz="3600" b="1" dirty="0" smtClean="0">
                <a:solidFill>
                  <a:schemeClr val="accent2">
                    <a:lumMod val="50000"/>
                  </a:schemeClr>
                </a:solidFill>
              </a:rPr>
              <a:t>ِ</a:t>
            </a:r>
            <a:r>
              <a:rPr lang="ar-EG" sz="3600" b="1" dirty="0" err="1" smtClean="0">
                <a:solidFill>
                  <a:schemeClr val="accent2">
                    <a:lumMod val="50000"/>
                  </a:schemeClr>
                </a:solidFill>
              </a:rPr>
              <a:t>يَّةَ</a:t>
            </a:r>
            <a:r>
              <a:rPr lang="ar-EG" sz="3600" b="1" dirty="0" smtClean="0">
                <a:solidFill>
                  <a:schemeClr val="accent2">
                    <a:lumMod val="50000"/>
                  </a:schemeClr>
                </a:solidFill>
              </a:rPr>
              <a:t> » </a:t>
            </a:r>
            <a:r>
              <a:rPr lang="ar-EG" sz="3600" b="1" dirty="0" smtClean="0"/>
              <a:t>قد كوَّنــــــ</a:t>
            </a:r>
            <a:r>
              <a:rPr lang="ar-SA" sz="3600" b="1" dirty="0" smtClean="0"/>
              <a:t>َ</a:t>
            </a:r>
            <a:r>
              <a:rPr lang="ar-EG" sz="3600" b="1" dirty="0" smtClean="0"/>
              <a:t>ت</a:t>
            </a:r>
            <a:r>
              <a:rPr lang="ar-SA" sz="3600" b="1" dirty="0" smtClean="0"/>
              <a:t>ْ</a:t>
            </a:r>
            <a:r>
              <a:rPr lang="ar-EG" sz="3600" b="1" dirty="0" smtClean="0"/>
              <a:t> في ذاتِهَا الدَّاخليَّةِ نزعةً قويَّةً، لها تكوينُـــهـَا الفنِّيُّ والأدبيُّ الخاصُّ ، حيثُ نَصَّبت نفسَهَا حِصنًا قويًّا في وجهِ التَّيَّارِ </a:t>
            </a:r>
            <a:r>
              <a:rPr lang="ar-EG" sz="3600" b="1" dirty="0" smtClean="0">
                <a:solidFill>
                  <a:srgbClr val="0070C0"/>
                </a:solidFill>
              </a:rPr>
              <a:t>الرُّومانسيِّ</a:t>
            </a:r>
            <a:r>
              <a:rPr lang="ar-EG" sz="3600" b="1" dirty="0" smtClean="0"/>
              <a:t> الم</a:t>
            </a:r>
            <a:r>
              <a:rPr lang="ar-SA" sz="3600" b="1" dirty="0" smtClean="0"/>
              <a:t>ُ</a:t>
            </a:r>
            <a:r>
              <a:rPr lang="ar-EG" sz="3600" b="1" dirty="0" smtClean="0"/>
              <a:t>ت</a:t>
            </a:r>
            <a:r>
              <a:rPr lang="ar-SA" sz="3600" b="1" dirty="0" smtClean="0"/>
              <a:t>َ</a:t>
            </a:r>
            <a:r>
              <a:rPr lang="ar-EG" sz="3600" b="1" dirty="0" smtClean="0"/>
              <a:t>د</a:t>
            </a:r>
            <a:r>
              <a:rPr lang="ar-SA" sz="3600" b="1" dirty="0" smtClean="0"/>
              <a:t>َ</a:t>
            </a:r>
            <a:r>
              <a:rPr lang="ar-EG" sz="3600" b="1" dirty="0" smtClean="0"/>
              <a:t>اع</a:t>
            </a:r>
            <a:r>
              <a:rPr lang="ar-SA" sz="3600" b="1" dirty="0" smtClean="0"/>
              <a:t>ِ</a:t>
            </a:r>
            <a:r>
              <a:rPr lang="ar-EG" sz="3600" b="1" dirty="0" smtClean="0"/>
              <a:t>ي، وتيَّار </a:t>
            </a:r>
            <a:r>
              <a:rPr lang="ar-EG" sz="3600" b="1" dirty="0" smtClean="0">
                <a:solidFill>
                  <a:schemeClr val="accent4">
                    <a:lumMod val="50000"/>
                  </a:schemeClr>
                </a:solidFill>
              </a:rPr>
              <a:t>الرمزيَّةِ</a:t>
            </a:r>
            <a:r>
              <a:rPr lang="ar-EG" sz="3600" b="1" dirty="0" smtClean="0"/>
              <a:t> المُتصاعد</a:t>
            </a:r>
            <a:r>
              <a:rPr lang="ar-SA" sz="3600" b="1" dirty="0" smtClean="0"/>
              <a:t>ِ</a:t>
            </a:r>
            <a:r>
              <a:rPr lang="ar-EG" sz="3600" b="1" dirty="0" smtClean="0"/>
              <a:t> ، ولكـن لم يبــقَ هــذا الحصنُ شامخًا ، إذ سُرعــانَ ما أصابَــــهُ التَّصَدُّعُ </a:t>
            </a:r>
            <a:r>
              <a:rPr lang="ar-SA" sz="3600" b="1" dirty="0" smtClean="0"/>
              <a:t>ِ</a:t>
            </a:r>
            <a:r>
              <a:rPr lang="ar-EG" sz="3600" b="1" dirty="0" smtClean="0"/>
              <a:t> .  </a:t>
            </a:r>
            <a:endParaRPr lang="en-US" sz="3600" b="1" dirty="0"/>
          </a:p>
        </p:txBody>
      </p:sp>
    </p:spTree>
    <p:extLst>
      <p:ext uri="{BB962C8B-B14F-4D97-AF65-F5344CB8AC3E}">
        <p14:creationId xmlns="" xmlns:p14="http://schemas.microsoft.com/office/powerpoint/2010/main" val="2318105974"/>
      </p:ext>
    </p:extLst>
  </p:cSld>
  <p:clrMapOvr>
    <a:masterClrMapping/>
  </p:clrMapOvr>
</p:sld>
</file>

<file path=ppt/slides/slide1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4" name="Slide Number Placeholder 3"/>
          <p:cNvSpPr>
            <a:spLocks noGrp="1"/>
          </p:cNvSpPr>
          <p:nvPr>
            <p:ph type="sldNum" sz="quarter" idx="10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FB5E1016-7425-436B-B231-87B69E5F062F}" type="slidenum">
              <a:rPr lang="en-US" smtClean="0"/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146</a:t>
            </a:fld>
            <a:endParaRPr lang="en-US" smtClean="0"/>
          </a:p>
        </p:txBody>
      </p:sp>
      <p:sp>
        <p:nvSpPr>
          <p:cNvPr id="3" name="Subtitle 2"/>
          <p:cNvSpPr>
            <a:spLocks noGrp="1"/>
          </p:cNvSpPr>
          <p:nvPr>
            <p:ph type="subTitle" idx="4294967295"/>
          </p:nvPr>
        </p:nvSpPr>
        <p:spPr>
          <a:xfrm>
            <a:off x="0" y="3630613"/>
            <a:ext cx="9906000" cy="2693987"/>
          </a:xfrm>
        </p:spPr>
        <p:txBody>
          <a:bodyPr rtlCol="0">
            <a:noAutofit/>
          </a:bodyPr>
          <a:lstStyle/>
          <a:p>
            <a:pPr algn="ctr" eaLnBrk="1" fontAlgn="auto" hangingPunct="1">
              <a:spcAft>
                <a:spcPts val="0"/>
              </a:spcAft>
              <a:buNone/>
              <a:defRPr/>
            </a:pPr>
            <a:r>
              <a:rPr lang="ar-SA" sz="5400" b="1" dirty="0" smtClean="0">
                <a:solidFill>
                  <a:srgbClr val="FF0000"/>
                </a:solidFill>
                <a:cs typeface="+mn-cs"/>
              </a:rPr>
              <a:t>المحاضرةُ الحاديةَ عشرة </a:t>
            </a:r>
          </a:p>
          <a:p>
            <a:pPr algn="ctr" eaLnBrk="1" fontAlgn="auto" hangingPunct="1">
              <a:spcAft>
                <a:spcPts val="0"/>
              </a:spcAft>
              <a:buNone/>
              <a:defRPr/>
            </a:pPr>
            <a:r>
              <a:rPr lang="ar-SA" sz="5400" b="1" dirty="0" smtClean="0">
                <a:solidFill>
                  <a:srgbClr val="FF0000"/>
                </a:solidFill>
                <a:cs typeface="+mn-cs"/>
              </a:rPr>
              <a:t>المذهب الرَّمزي أو المدرسةُ الرَّمزيَّة</a:t>
            </a:r>
            <a:endParaRPr lang="en-US" sz="5400" b="1" dirty="0" smtClean="0">
              <a:solidFill>
                <a:srgbClr val="FF0000"/>
              </a:solidFill>
              <a:cs typeface="+mn-cs"/>
            </a:endParaRPr>
          </a:p>
        </p:txBody>
      </p:sp>
      <p:sp>
        <p:nvSpPr>
          <p:cNvPr id="6" name="Rectangle 5"/>
          <p:cNvSpPr/>
          <p:nvPr/>
        </p:nvSpPr>
        <p:spPr>
          <a:xfrm>
            <a:off x="0" y="0"/>
            <a:ext cx="9906000" cy="3429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03143" tIns="51572" rIns="103143" bIns="51572"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7" name="Subtitle 2"/>
          <p:cNvSpPr txBox="1">
            <a:spLocks/>
          </p:cNvSpPr>
          <p:nvPr/>
        </p:nvSpPr>
        <p:spPr>
          <a:xfrm>
            <a:off x="6019800" y="4648200"/>
            <a:ext cx="3549650" cy="1066800"/>
          </a:xfrm>
          <a:prstGeom prst="rect">
            <a:avLst/>
          </a:prstGeom>
        </p:spPr>
        <p:txBody>
          <a:bodyPr>
            <a:normAutofit/>
          </a:bodyPr>
          <a:lstStyle/>
          <a:p>
            <a:pPr algn="ctr" fontAlgn="auto">
              <a:spcBef>
                <a:spcPct val="20000"/>
              </a:spcBef>
              <a:spcAft>
                <a:spcPts val="0"/>
              </a:spcAft>
              <a:buFont typeface="Arial" pitchFamily="34" charset="0"/>
              <a:buNone/>
              <a:defRPr/>
            </a:pPr>
            <a:endParaRPr lang="en-US" sz="2600" dirty="0">
              <a:solidFill>
                <a:schemeClr val="tx1">
                  <a:tint val="75000"/>
                </a:schemeClr>
              </a:solidFill>
              <a:latin typeface="+mn-lt"/>
              <a:cs typeface="+mn-cs"/>
            </a:endParaRPr>
          </a:p>
        </p:txBody>
      </p:sp>
      <p:grpSp>
        <p:nvGrpSpPr>
          <p:cNvPr id="2" name="Group 7"/>
          <p:cNvGrpSpPr>
            <a:grpSpLocks/>
          </p:cNvGrpSpPr>
          <p:nvPr/>
        </p:nvGrpSpPr>
        <p:grpSpPr bwMode="auto">
          <a:xfrm>
            <a:off x="6969125" y="452437"/>
            <a:ext cx="2600325" cy="2524125"/>
            <a:chOff x="5210750" y="1066800"/>
            <a:chExt cx="2976900" cy="3130677"/>
          </a:xfrm>
        </p:grpSpPr>
        <p:sp>
          <p:nvSpPr>
            <p:cNvPr id="9" name="Oval 8"/>
            <p:cNvSpPr/>
            <p:nvPr/>
          </p:nvSpPr>
          <p:spPr>
            <a:xfrm>
              <a:off x="5321611" y="1143591"/>
              <a:ext cx="2767900" cy="2973159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/>
            </a:p>
          </p:txBody>
        </p:sp>
        <p:pic>
          <p:nvPicPr>
            <p:cNvPr id="5133" name="Picture 2" descr="http://kfu.files.googlepages.com/newKFUlogo.jpg"/>
            <p:cNvPicPr>
              <a:picLocks noChangeAspect="1" noChangeArrowheads="1"/>
            </p:cNvPicPr>
            <p:nvPr/>
          </p:nvPicPr>
          <p:blipFill>
            <a:blip r:embed="rId2" cstate="print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</a:blip>
            <a:srcRect/>
            <a:stretch>
              <a:fillRect/>
            </a:stretch>
          </p:blipFill>
          <p:spPr bwMode="auto">
            <a:xfrm>
              <a:off x="5210750" y="1066800"/>
              <a:ext cx="2976900" cy="313067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</p:grpSp>
      <p:sp>
        <p:nvSpPr>
          <p:cNvPr id="12" name="Title 1"/>
          <p:cNvSpPr txBox="1">
            <a:spLocks/>
          </p:cNvSpPr>
          <p:nvPr/>
        </p:nvSpPr>
        <p:spPr>
          <a:xfrm>
            <a:off x="0" y="3581400"/>
            <a:ext cx="9906000" cy="2743200"/>
          </a:xfrm>
          <a:prstGeom prst="rect">
            <a:avLst/>
          </a:prstGeom>
        </p:spPr>
        <p:txBody>
          <a:bodyPr anchor="ctr">
            <a:normAutofit/>
          </a:bodyPr>
          <a:lstStyle/>
          <a:p>
            <a:pPr rtl="1" fontAlgn="auto">
              <a:spcAft>
                <a:spcPts val="0"/>
              </a:spcAft>
              <a:defRPr/>
            </a:pPr>
            <a:endParaRPr lang="en-US" sz="4400" dirty="0">
              <a:solidFill>
                <a:schemeClr val="tx1">
                  <a:lumMod val="50000"/>
                  <a:lumOff val="50000"/>
                </a:schemeClr>
              </a:solidFill>
              <a:latin typeface="+mj-lt"/>
              <a:ea typeface="+mj-ea"/>
              <a:cs typeface="+mj-cs"/>
            </a:endParaRPr>
          </a:p>
        </p:txBody>
      </p:sp>
      <p:sp>
        <p:nvSpPr>
          <p:cNvPr id="5131" name="Slide Number Placeholder 10"/>
          <p:cNvSpPr txBox="1">
            <a:spLocks/>
          </p:cNvSpPr>
          <p:nvPr/>
        </p:nvSpPr>
        <p:spPr bwMode="auto">
          <a:xfrm>
            <a:off x="381000" y="6405563"/>
            <a:ext cx="2311400" cy="3651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pPr algn="r"/>
            <a:fld id="{8FE9D669-2C66-4564-8414-42C12F039C04}" type="slidenum">
              <a:rPr lang="en-US" sz="1200">
                <a:solidFill>
                  <a:schemeClr val="bg1"/>
                </a:solidFill>
                <a:latin typeface="Calibri" pitchFamily="34" charset="0"/>
              </a:rPr>
              <a:pPr algn="r"/>
              <a:t>146</a:t>
            </a:fld>
            <a:endParaRPr lang="en-US" sz="1200">
              <a:solidFill>
                <a:schemeClr val="bg1"/>
              </a:solidFill>
              <a:latin typeface="Calibri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40A750BC-24E8-49BB-9E31-DF82424DA4E4}" type="slidenum">
              <a:rPr lang="en-US" smtClean="0"/>
              <a:pPr>
                <a:defRPr/>
              </a:pPr>
              <a:t>147</a:t>
            </a:fld>
            <a:endParaRPr lang="en-US"/>
          </a:p>
        </p:txBody>
      </p:sp>
      <p:sp>
        <p:nvSpPr>
          <p:cNvPr id="7" name="Title 6"/>
          <p:cNvSpPr>
            <a:spLocks noGrp="1"/>
          </p:cNvSpPr>
          <p:nvPr>
            <p:ph type="title" idx="4294967295"/>
          </p:nvPr>
        </p:nvSpPr>
        <p:spPr>
          <a:xfrm>
            <a:off x="0" y="0"/>
            <a:ext cx="9410700" cy="1371600"/>
          </a:xfrm>
        </p:spPr>
        <p:txBody>
          <a:bodyPr/>
          <a:lstStyle/>
          <a:p>
            <a:pPr eaLnBrk="1" hangingPunct="1">
              <a:defRPr/>
            </a:pPr>
            <a:r>
              <a:rPr lang="ar-SA" sz="4800" b="1" dirty="0" smtClean="0">
                <a:solidFill>
                  <a:schemeClr val="tx2">
                    <a:lumMod val="75000"/>
                  </a:schemeClr>
                </a:solidFill>
              </a:rPr>
              <a:t>سيادة الرَّمزيَّة في فرنسا في القرنِ التَّاسعِ عشر </a:t>
            </a:r>
            <a:endParaRPr lang="en-US" sz="4800" b="1" dirty="0">
              <a:solidFill>
                <a:schemeClr val="tx2">
                  <a:lumMod val="75000"/>
                </a:schemeClr>
              </a:solidFill>
            </a:endParaRPr>
          </a:p>
        </p:txBody>
      </p:sp>
      <p:sp>
        <p:nvSpPr>
          <p:cNvPr id="7171" name="Text Placeholder 5"/>
          <p:cNvSpPr>
            <a:spLocks noGrp="1"/>
          </p:cNvSpPr>
          <p:nvPr>
            <p:ph idx="4294967295"/>
          </p:nvPr>
        </p:nvSpPr>
        <p:spPr>
          <a:xfrm>
            <a:off x="0" y="1371600"/>
            <a:ext cx="9372600" cy="4953000"/>
          </a:xfrm>
        </p:spPr>
        <p:txBody>
          <a:bodyPr/>
          <a:lstStyle/>
          <a:p>
            <a:pPr marL="274320" indent="-274320" eaLnBrk="1" fontAlgn="auto" hangingPunct="1">
              <a:lnSpc>
                <a:spcPct val="90000"/>
              </a:lnSpc>
              <a:spcAft>
                <a:spcPts val="0"/>
              </a:spcAft>
              <a:buClr>
                <a:schemeClr val="accent3"/>
              </a:buClr>
              <a:buNone/>
              <a:defRPr/>
            </a:pPr>
            <a:r>
              <a:rPr lang="ar-SA" sz="4400" b="1" u="sng" dirty="0" smtClean="0">
                <a:solidFill>
                  <a:schemeClr val="accent6">
                    <a:lumMod val="50000"/>
                  </a:schemeClr>
                </a:solidFill>
              </a:rPr>
              <a:t>س – استعرض سيادة الرَّمزيَّةِ في فرنسا في القرن التاسع عشر </a:t>
            </a:r>
            <a:r>
              <a:rPr lang="ar-SA" sz="4400" b="1" u="sng" dirty="0" err="1" smtClean="0">
                <a:solidFill>
                  <a:schemeClr val="accent6">
                    <a:lumMod val="50000"/>
                  </a:schemeClr>
                </a:solidFill>
              </a:rPr>
              <a:t>؟</a:t>
            </a:r>
            <a:r>
              <a:rPr lang="ar-SA" sz="4400" b="1" u="sng" dirty="0" smtClean="0">
                <a:solidFill>
                  <a:schemeClr val="accent6">
                    <a:lumMod val="50000"/>
                  </a:schemeClr>
                </a:solidFill>
              </a:rPr>
              <a:t> </a:t>
            </a:r>
          </a:p>
          <a:p>
            <a:pPr marL="274320" indent="-274320" eaLnBrk="1" fontAlgn="auto" hangingPunct="1">
              <a:lnSpc>
                <a:spcPct val="90000"/>
              </a:lnSpc>
              <a:spcAft>
                <a:spcPts val="0"/>
              </a:spcAft>
              <a:buClr>
                <a:schemeClr val="accent3"/>
              </a:buClr>
              <a:buNone/>
              <a:defRPr/>
            </a:pPr>
            <a:r>
              <a:rPr lang="ar-SA" sz="4000" b="1" dirty="0" err="1" smtClean="0">
                <a:solidFill>
                  <a:schemeClr val="tx1">
                    <a:lumMod val="85000"/>
                    <a:lumOff val="15000"/>
                  </a:schemeClr>
                </a:solidFill>
              </a:rPr>
              <a:t>ج </a:t>
            </a:r>
            <a:r>
              <a:rPr lang="ar-SA" sz="4000" b="1" dirty="0" smtClean="0">
                <a:solidFill>
                  <a:schemeClr val="tx1">
                    <a:lumMod val="85000"/>
                    <a:lumOff val="15000"/>
                  </a:schemeClr>
                </a:solidFill>
              </a:rPr>
              <a:t>– لقد سادت فرنسا في </a:t>
            </a:r>
            <a:r>
              <a:rPr lang="ar-SA" sz="4000" b="1" dirty="0" smtClean="0">
                <a:solidFill>
                  <a:srgbClr val="0070C0"/>
                </a:solidFill>
              </a:rPr>
              <a:t>القرنِ التَّاســـــع عشر </a:t>
            </a:r>
            <a:r>
              <a:rPr lang="ar-SA" sz="4000" b="1" dirty="0" err="1" smtClean="0">
                <a:solidFill>
                  <a:srgbClr val="0070C0"/>
                </a:solidFill>
              </a:rPr>
              <a:t>الميلاديِّ </a:t>
            </a:r>
            <a:r>
              <a:rPr lang="ar-SA" sz="4000" b="1" dirty="0" smtClean="0">
                <a:solidFill>
                  <a:srgbClr val="0070C0"/>
                </a:solidFill>
              </a:rPr>
              <a:t>« </a:t>
            </a:r>
            <a:r>
              <a:rPr lang="ar-SA" sz="4000" b="1" dirty="0" err="1" smtClean="0">
                <a:solidFill>
                  <a:srgbClr val="0070C0"/>
                </a:solidFill>
              </a:rPr>
              <a:t>الرَّمزيَّةِ </a:t>
            </a:r>
            <a:r>
              <a:rPr lang="ar-SA" sz="4000" b="1" dirty="0" smtClean="0">
                <a:solidFill>
                  <a:srgbClr val="0070C0"/>
                </a:solidFill>
              </a:rPr>
              <a:t>» </a:t>
            </a:r>
            <a:r>
              <a:rPr lang="ar-SA" sz="4000" b="1" dirty="0" smtClean="0">
                <a:solidFill>
                  <a:schemeClr val="tx1">
                    <a:lumMod val="85000"/>
                    <a:lumOff val="15000"/>
                  </a:schemeClr>
                </a:solidFill>
              </a:rPr>
              <a:t>الَّتي جاءت في أعقابِ المدرسةِ </a:t>
            </a:r>
            <a:r>
              <a:rPr lang="ar-SA" sz="4000" b="1" dirty="0" err="1" smtClean="0">
                <a:solidFill>
                  <a:schemeClr val="accent2">
                    <a:lumMod val="50000"/>
                  </a:schemeClr>
                </a:solidFill>
              </a:rPr>
              <a:t>البرناسيَّةِ</a:t>
            </a:r>
            <a:r>
              <a:rPr lang="ar-SA" sz="4000" b="1" dirty="0" smtClean="0">
                <a:solidFill>
                  <a:schemeClr val="tx1">
                    <a:lumMod val="85000"/>
                    <a:lumOff val="15000"/>
                  </a:schemeClr>
                </a:solidFill>
              </a:rPr>
              <a:t> </a:t>
            </a:r>
            <a:r>
              <a:rPr lang="ar-SA" sz="3600" b="1" dirty="0" smtClean="0">
                <a:solidFill>
                  <a:schemeClr val="tx1">
                    <a:lumMod val="85000"/>
                    <a:lumOff val="15000"/>
                  </a:schemeClr>
                </a:solidFill>
              </a:rPr>
              <a:t>الَّتي مالت </a:t>
            </a:r>
            <a:r>
              <a:rPr lang="ar-SA" sz="3600" b="1" dirty="0" err="1" smtClean="0">
                <a:solidFill>
                  <a:schemeClr val="tx1">
                    <a:lumMod val="85000"/>
                    <a:lumOff val="15000"/>
                  </a:schemeClr>
                </a:solidFill>
              </a:rPr>
              <a:t>بمذهبها </a:t>
            </a:r>
            <a:r>
              <a:rPr lang="ar-SA" sz="3600" b="1" dirty="0" smtClean="0">
                <a:solidFill>
                  <a:srgbClr val="00B050"/>
                </a:solidFill>
              </a:rPr>
              <a:t>« الجمال </a:t>
            </a:r>
            <a:r>
              <a:rPr lang="ar-SA" sz="3600" b="1" dirty="0" err="1" smtClean="0">
                <a:solidFill>
                  <a:srgbClr val="00B050"/>
                </a:solidFill>
              </a:rPr>
              <a:t>للجمال </a:t>
            </a:r>
            <a:r>
              <a:rPr lang="ar-SA" sz="3600" b="1" dirty="0" smtClean="0">
                <a:solidFill>
                  <a:srgbClr val="00B050"/>
                </a:solidFill>
              </a:rPr>
              <a:t>» </a:t>
            </a:r>
            <a:r>
              <a:rPr lang="ar-SA" sz="3600" b="1" dirty="0" smtClean="0">
                <a:solidFill>
                  <a:schemeClr val="tx1">
                    <a:lumMod val="85000"/>
                    <a:lumOff val="15000"/>
                  </a:schemeClr>
                </a:solidFill>
              </a:rPr>
              <a:t>فجـــاءت تلك </a:t>
            </a:r>
            <a:r>
              <a:rPr lang="ar-SA" sz="3600" b="1" dirty="0" smtClean="0">
                <a:solidFill>
                  <a:srgbClr val="0070C0"/>
                </a:solidFill>
              </a:rPr>
              <a:t>الرَّمزيَّةُ </a:t>
            </a:r>
            <a:r>
              <a:rPr lang="ar-SA" sz="3600" b="1" dirty="0" smtClean="0">
                <a:solidFill>
                  <a:schemeClr val="tx1">
                    <a:lumMod val="85000"/>
                    <a:lumOff val="15000"/>
                  </a:schemeClr>
                </a:solidFill>
              </a:rPr>
              <a:t>كردَّة فعل على تلك المبالغةِ </a:t>
            </a:r>
            <a:r>
              <a:rPr lang="ar-SA" sz="3600" b="1" dirty="0" err="1" smtClean="0">
                <a:solidFill>
                  <a:srgbClr val="00B050"/>
                </a:solidFill>
              </a:rPr>
              <a:t>الرُّومانتيكـــــــيِّةِ</a:t>
            </a:r>
            <a:r>
              <a:rPr lang="ar-SA" sz="3600" b="1" dirty="0" smtClean="0">
                <a:solidFill>
                  <a:schemeClr val="tx1">
                    <a:lumMod val="85000"/>
                    <a:lumOff val="15000"/>
                  </a:schemeClr>
                </a:solidFill>
              </a:rPr>
              <a:t> من جهةٍ و وذلك الغلوِّ </a:t>
            </a:r>
            <a:r>
              <a:rPr lang="ar-SA" sz="3600" b="1" dirty="0" err="1" smtClean="0">
                <a:solidFill>
                  <a:schemeClr val="accent2">
                    <a:lumMod val="50000"/>
                  </a:schemeClr>
                </a:solidFill>
              </a:rPr>
              <a:t>البرناسيِّ</a:t>
            </a:r>
            <a:r>
              <a:rPr lang="ar-SA" sz="3600" b="1" dirty="0" smtClean="0">
                <a:solidFill>
                  <a:schemeClr val="tx1">
                    <a:lumMod val="85000"/>
                    <a:lumOff val="15000"/>
                  </a:schemeClr>
                </a:solidFill>
              </a:rPr>
              <a:t> من جهةٍ </a:t>
            </a:r>
            <a:r>
              <a:rPr lang="ar-SA" sz="3600" b="1" dirty="0" err="1" smtClean="0">
                <a:solidFill>
                  <a:schemeClr val="tx1">
                    <a:lumMod val="85000"/>
                    <a:lumOff val="15000"/>
                  </a:schemeClr>
                </a:solidFill>
              </a:rPr>
              <a:t>اخرى .</a:t>
            </a:r>
            <a:r>
              <a:rPr lang="ar-SA" sz="3600" b="1" dirty="0" smtClean="0">
                <a:solidFill>
                  <a:schemeClr val="tx1">
                    <a:lumMod val="85000"/>
                    <a:lumOff val="15000"/>
                  </a:schemeClr>
                </a:solidFill>
              </a:rPr>
              <a:t> </a:t>
            </a:r>
            <a:endParaRPr lang="en-US" sz="3600" b="1" dirty="0" smtClean="0">
              <a:solidFill>
                <a:schemeClr val="tx1">
                  <a:lumMod val="85000"/>
                  <a:lumOff val="15000"/>
                </a:schemeClr>
              </a:solidFill>
            </a:endParaRPr>
          </a:p>
        </p:txBody>
      </p:sp>
    </p:spTree>
  </p:cSld>
  <p:clrMapOvr>
    <a:masterClrMapping/>
  </p:clrMapOvr>
</p:sld>
</file>

<file path=ppt/slides/slide1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6" name="Slide Number Placeholder 3"/>
          <p:cNvSpPr>
            <a:spLocks noGrp="1"/>
          </p:cNvSpPr>
          <p:nvPr>
            <p:ph type="sldNum" sz="quarter" idx="10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D73510CB-DC0E-4C0D-B904-D83330017455}" type="slidenum">
              <a:rPr lang="en-US" smtClean="0"/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148</a:t>
            </a:fld>
            <a:endParaRPr lang="en-US" smtClean="0"/>
          </a:p>
        </p:txBody>
      </p:sp>
      <p:sp>
        <p:nvSpPr>
          <p:cNvPr id="8194" name="Title 1"/>
          <p:cNvSpPr>
            <a:spLocks noGrp="1"/>
          </p:cNvSpPr>
          <p:nvPr>
            <p:ph type="title" idx="4294967295"/>
          </p:nvPr>
        </p:nvSpPr>
        <p:spPr>
          <a:xfrm>
            <a:off x="0" y="0"/>
            <a:ext cx="9372600" cy="1371600"/>
          </a:xfrm>
        </p:spPr>
        <p:txBody>
          <a:bodyPr/>
          <a:lstStyle/>
          <a:p>
            <a:pPr eaLnBrk="1" hangingPunct="1">
              <a:defRPr/>
            </a:pPr>
            <a:r>
              <a:rPr lang="ar-SA" sz="5400" b="1" dirty="0" smtClean="0">
                <a:solidFill>
                  <a:schemeClr val="tx2">
                    <a:lumMod val="75000"/>
                  </a:schemeClr>
                </a:solidFill>
              </a:rPr>
              <a:t>- شكري الزيَّات ورؤيتهما إلى الرَّمزيَّةِ  </a:t>
            </a:r>
            <a:endParaRPr lang="en-US" sz="5400" b="1" dirty="0" smtClean="0">
              <a:solidFill>
                <a:schemeClr val="tx2">
                  <a:lumMod val="75000"/>
                </a:schemeClr>
              </a:solidFill>
            </a:endParaRPr>
          </a:p>
        </p:txBody>
      </p:sp>
      <p:sp>
        <p:nvSpPr>
          <p:cNvPr id="8195" name="Content Placeholder 2"/>
          <p:cNvSpPr>
            <a:spLocks noGrp="1"/>
          </p:cNvSpPr>
          <p:nvPr>
            <p:ph idx="4294967295"/>
          </p:nvPr>
        </p:nvSpPr>
        <p:spPr>
          <a:xfrm>
            <a:off x="0" y="1371600"/>
            <a:ext cx="9448800" cy="4953000"/>
          </a:xfrm>
        </p:spPr>
        <p:txBody>
          <a:bodyPr/>
          <a:lstStyle/>
          <a:p>
            <a:pPr eaLnBrk="1" hangingPunct="1">
              <a:buNone/>
            </a:pPr>
            <a:r>
              <a:rPr lang="ar-SA" sz="4400" b="1" u="sng" dirty="0" smtClean="0">
                <a:solidFill>
                  <a:srgbClr val="C00000"/>
                </a:solidFill>
                <a:cs typeface="Arial" pitchFamily="34" charset="0"/>
              </a:rPr>
              <a:t>س – كيفَ رأى عبد الرحمن شكري وأحمد حسن الزَّيَّات « المدرسةَ الرَّمزيَّةَ » ؟ </a:t>
            </a:r>
          </a:p>
          <a:p>
            <a:pPr eaLnBrk="1" hangingPunct="1">
              <a:buNone/>
            </a:pPr>
            <a:r>
              <a:rPr lang="ar-SA" sz="4800" b="1" dirty="0" smtClean="0">
                <a:cs typeface="Arial" pitchFamily="34" charset="0"/>
              </a:rPr>
              <a:t>ج – لقد تَشَاركَ النَّاقدان في رؤيتِهِمَا إلى </a:t>
            </a:r>
            <a:r>
              <a:rPr lang="ar-SA" sz="4800" b="1" dirty="0" err="1" smtClean="0">
                <a:cs typeface="Arial" pitchFamily="34" charset="0"/>
              </a:rPr>
              <a:t>المدرسةِ </a:t>
            </a:r>
            <a:r>
              <a:rPr lang="ar-SA" sz="4800" b="1" dirty="0" smtClean="0">
                <a:solidFill>
                  <a:srgbClr val="0070C0"/>
                </a:solidFill>
                <a:cs typeface="Arial" pitchFamily="34" charset="0"/>
              </a:rPr>
              <a:t>« الرَّمزيَّةِ » </a:t>
            </a:r>
            <a:r>
              <a:rPr lang="ar-SA" sz="4800" b="1" dirty="0" smtClean="0">
                <a:cs typeface="Arial" pitchFamily="34" charset="0"/>
              </a:rPr>
              <a:t>، حيثُ ينكرُ </a:t>
            </a:r>
            <a:r>
              <a:rPr lang="ar-SA" sz="4800" b="1" dirty="0" smtClean="0">
                <a:solidFill>
                  <a:schemeClr val="accent2">
                    <a:lumMod val="50000"/>
                  </a:schemeClr>
                </a:solidFill>
                <a:cs typeface="Arial" pitchFamily="34" charset="0"/>
              </a:rPr>
              <a:t>شكري</a:t>
            </a:r>
            <a:r>
              <a:rPr lang="ar-SA" sz="4800" b="1" dirty="0" smtClean="0">
                <a:cs typeface="Arial" pitchFamily="34" charset="0"/>
              </a:rPr>
              <a:t> الرَّمزيَّةَ من أساسِهَا ، أمَّا </a:t>
            </a:r>
            <a:r>
              <a:rPr lang="ar-SA" sz="4800" b="1" dirty="0" smtClean="0">
                <a:solidFill>
                  <a:schemeClr val="accent2">
                    <a:lumMod val="50000"/>
                  </a:schemeClr>
                </a:solidFill>
                <a:cs typeface="Arial" pitchFamily="34" charset="0"/>
              </a:rPr>
              <a:t>الزَّيَّاتُ</a:t>
            </a:r>
            <a:r>
              <a:rPr lang="ar-SA" sz="4800" b="1" dirty="0" smtClean="0">
                <a:cs typeface="Arial" pitchFamily="34" charset="0"/>
              </a:rPr>
              <a:t> فيراها نوعًا من الحذلقةِ والإغرابِ .  </a:t>
            </a:r>
            <a:endParaRPr lang="en-US" sz="4800" b="1" dirty="0" smtClean="0">
              <a:cs typeface="Arial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20" name="Slide Number Placeholder 3"/>
          <p:cNvSpPr>
            <a:spLocks noGrp="1"/>
          </p:cNvSpPr>
          <p:nvPr>
            <p:ph type="sldNum" sz="quarter" idx="10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FC7D6250-DD5F-4026-A59B-44128EE1D9B7}" type="slidenum">
              <a:rPr lang="en-US" smtClean="0"/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149</a:t>
            </a:fld>
            <a:endParaRPr lang="en-US" smtClean="0"/>
          </a:p>
        </p:txBody>
      </p:sp>
      <p:sp>
        <p:nvSpPr>
          <p:cNvPr id="9218" name="Title 1"/>
          <p:cNvSpPr>
            <a:spLocks noGrp="1"/>
          </p:cNvSpPr>
          <p:nvPr>
            <p:ph type="title" idx="4294967295"/>
          </p:nvPr>
        </p:nvSpPr>
        <p:spPr>
          <a:xfrm>
            <a:off x="0" y="0"/>
            <a:ext cx="9410700" cy="1371600"/>
          </a:xfrm>
        </p:spPr>
        <p:txBody>
          <a:bodyPr/>
          <a:lstStyle/>
          <a:p>
            <a:pPr eaLnBrk="1" hangingPunct="1">
              <a:defRPr/>
            </a:pPr>
            <a:r>
              <a:rPr lang="ar-EG" sz="6600" b="1" dirty="0" smtClean="0">
                <a:solidFill>
                  <a:schemeClr val="tx2">
                    <a:lumMod val="75000"/>
                  </a:schemeClr>
                </a:solidFill>
              </a:rPr>
              <a:t>- الرَّمزُ بِمفهومِهِ العامِّ والمُطلقِ : </a:t>
            </a:r>
            <a:endParaRPr lang="en-US" sz="6600" b="1" dirty="0" smtClean="0">
              <a:solidFill>
                <a:schemeClr val="tx2">
                  <a:lumMod val="75000"/>
                </a:schemeClr>
              </a:solidFill>
            </a:endParaRPr>
          </a:p>
        </p:txBody>
      </p:sp>
      <p:sp>
        <p:nvSpPr>
          <p:cNvPr id="9219" name="Content Placeholder 2"/>
          <p:cNvSpPr>
            <a:spLocks noGrp="1"/>
          </p:cNvSpPr>
          <p:nvPr>
            <p:ph idx="4294967295"/>
          </p:nvPr>
        </p:nvSpPr>
        <p:spPr>
          <a:xfrm>
            <a:off x="0" y="1371600"/>
            <a:ext cx="9410700" cy="4953000"/>
          </a:xfrm>
        </p:spPr>
        <p:txBody>
          <a:bodyPr/>
          <a:lstStyle/>
          <a:p>
            <a:pPr eaLnBrk="1" hangingPunct="1">
              <a:buFont typeface="Arial" charset="0"/>
              <a:buNone/>
              <a:defRPr/>
            </a:pPr>
            <a:r>
              <a:rPr lang="ar-EG" sz="4400" b="1" u="sng" dirty="0" smtClean="0">
                <a:solidFill>
                  <a:srgbClr val="C00000"/>
                </a:solidFill>
              </a:rPr>
              <a:t>س – استعرضْ ( اِستعرِضي ) مفهومَ الرَّمزِ العامَّ المُطلقَ ؟ </a:t>
            </a:r>
          </a:p>
          <a:p>
            <a:pPr eaLnBrk="1" hangingPunct="1">
              <a:buFont typeface="Arial" charset="0"/>
              <a:buNone/>
              <a:defRPr/>
            </a:pPr>
            <a:r>
              <a:rPr lang="ar-EG" sz="4400" b="1" dirty="0" smtClean="0"/>
              <a:t>ج – </a:t>
            </a:r>
            <a:r>
              <a:rPr lang="ar-EG" sz="4800" b="1" dirty="0" smtClean="0">
                <a:solidFill>
                  <a:srgbClr val="0070C0"/>
                </a:solidFill>
              </a:rPr>
              <a:t>الرَّمزُ: </a:t>
            </a:r>
            <a:r>
              <a:rPr lang="ar-EG" sz="4400" b="1" dirty="0" smtClean="0"/>
              <a:t>بمفهومِهِ العامِّ المطلقِ هو أيُّ شيءٍ يدلُّ على شيءٍ آخـــرَ غيرِهِ ، وبهذا المفهومِ فَإنَّ كُــــلَّ الألفاظِ تُصبحُ رموزًا . </a:t>
            </a:r>
          </a:p>
          <a:p>
            <a:pPr eaLnBrk="1" hangingPunct="1">
              <a:buFont typeface="Arial" charset="0"/>
              <a:buNone/>
              <a:defRPr/>
            </a:pPr>
            <a:r>
              <a:rPr lang="ar-EG" sz="4400" b="1" dirty="0" err="1" smtClean="0"/>
              <a:t>.</a:t>
            </a:r>
            <a:r>
              <a:rPr lang="ar-EG" sz="4400" b="1" dirty="0" smtClean="0"/>
              <a:t>  </a:t>
            </a:r>
            <a:endParaRPr lang="en-US" sz="4400" b="1" dirty="0" smtClean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8" name="Slide Number Placeholder 3"/>
          <p:cNvSpPr>
            <a:spLocks noGrp="1"/>
          </p:cNvSpPr>
          <p:nvPr>
            <p:ph type="sldNum" sz="quarter" idx="10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20254BD4-8A29-4BD5-B93A-6D76AFF2D2EA}" type="slidenum">
              <a:rPr lang="en-US" smtClean="0"/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150</a:t>
            </a:fld>
            <a:endParaRPr lang="en-US" smtClean="0"/>
          </a:p>
        </p:txBody>
      </p:sp>
      <p:sp>
        <p:nvSpPr>
          <p:cNvPr id="11266" name="Title 1"/>
          <p:cNvSpPr>
            <a:spLocks noGrp="1"/>
          </p:cNvSpPr>
          <p:nvPr>
            <p:ph type="title" idx="4294967295"/>
          </p:nvPr>
        </p:nvSpPr>
        <p:spPr>
          <a:xfrm>
            <a:off x="0" y="0"/>
            <a:ext cx="9448800" cy="1371600"/>
          </a:xfrm>
        </p:spPr>
        <p:txBody>
          <a:bodyPr/>
          <a:lstStyle/>
          <a:p>
            <a:pPr eaLnBrk="1" hangingPunct="1">
              <a:defRPr/>
            </a:pPr>
            <a:r>
              <a:rPr lang="ar-EG" sz="7200" b="1" dirty="0" smtClean="0">
                <a:solidFill>
                  <a:srgbClr val="002060"/>
                </a:solidFill>
                <a:cs typeface="Arial" pitchFamily="34" charset="0"/>
              </a:rPr>
              <a:t>- الرَّمزِ </a:t>
            </a:r>
            <a:r>
              <a:rPr lang="ar-EG" sz="7200" b="1" dirty="0">
                <a:solidFill>
                  <a:srgbClr val="002060"/>
                </a:solidFill>
                <a:cs typeface="Arial" pitchFamily="34" charset="0"/>
              </a:rPr>
              <a:t>في مجالِ </a:t>
            </a:r>
            <a:r>
              <a:rPr lang="ar-EG" sz="7200" b="1" dirty="0" smtClean="0">
                <a:solidFill>
                  <a:srgbClr val="002060"/>
                </a:solidFill>
                <a:cs typeface="Arial" pitchFamily="34" charset="0"/>
              </a:rPr>
              <a:t>الأدبِ : </a:t>
            </a:r>
            <a:endParaRPr lang="en-US" sz="7200" b="1" dirty="0" smtClean="0">
              <a:solidFill>
                <a:srgbClr val="002060"/>
              </a:solidFill>
            </a:endParaRPr>
          </a:p>
        </p:txBody>
      </p:sp>
      <p:sp>
        <p:nvSpPr>
          <p:cNvPr id="11267" name="Content Placeholder 2"/>
          <p:cNvSpPr>
            <a:spLocks noGrp="1"/>
          </p:cNvSpPr>
          <p:nvPr>
            <p:ph idx="4294967295"/>
          </p:nvPr>
        </p:nvSpPr>
        <p:spPr>
          <a:xfrm>
            <a:off x="0" y="1371600"/>
            <a:ext cx="9410700" cy="4953000"/>
          </a:xfrm>
        </p:spPr>
        <p:txBody>
          <a:bodyPr/>
          <a:lstStyle/>
          <a:p>
            <a:pPr eaLnBrk="1" hangingPunct="1">
              <a:buNone/>
            </a:pPr>
            <a:r>
              <a:rPr lang="ar-EG" sz="5400" b="1" u="sng" dirty="0" smtClean="0">
                <a:solidFill>
                  <a:srgbClr val="C00000"/>
                </a:solidFill>
                <a:cs typeface="Arial" pitchFamily="34" charset="0"/>
              </a:rPr>
              <a:t>س – ماذا يُعنَى بالرَّمزِ في مجالِ الأدبِ ؟ </a:t>
            </a:r>
          </a:p>
          <a:p>
            <a:pPr eaLnBrk="1" hangingPunct="1">
              <a:buNone/>
            </a:pPr>
            <a:r>
              <a:rPr lang="ar-EG" sz="5400" b="1" dirty="0" smtClean="0">
                <a:cs typeface="Arial" pitchFamily="34" charset="0"/>
              </a:rPr>
              <a:t>ج – إنَّ مُصطلحَ </a:t>
            </a:r>
            <a:r>
              <a:rPr lang="ar-EG" sz="5400" b="1" dirty="0" smtClean="0">
                <a:solidFill>
                  <a:schemeClr val="accent2">
                    <a:lumMod val="50000"/>
                  </a:schemeClr>
                </a:solidFill>
                <a:cs typeface="Arial" pitchFamily="34" charset="0"/>
              </a:rPr>
              <a:t>« الرَّمزِ » </a:t>
            </a:r>
            <a:r>
              <a:rPr lang="ar-EG" sz="5400" b="1" dirty="0" smtClean="0">
                <a:cs typeface="Arial" pitchFamily="34" charset="0"/>
              </a:rPr>
              <a:t>يعني فقط </a:t>
            </a:r>
            <a:r>
              <a:rPr lang="ar-EG" sz="5400" b="1" dirty="0" smtClean="0">
                <a:solidFill>
                  <a:srgbClr val="0070C0"/>
                </a:solidFill>
                <a:cs typeface="Arial" pitchFamily="34" charset="0"/>
              </a:rPr>
              <a:t>الكلمةَ</a:t>
            </a:r>
            <a:r>
              <a:rPr lang="ar-EG" sz="5400" b="1" dirty="0" smtClean="0">
                <a:cs typeface="Arial" pitchFamily="34" charset="0"/>
              </a:rPr>
              <a:t> </a:t>
            </a:r>
            <a:r>
              <a:rPr lang="ar-EG" sz="5400" b="1" dirty="0">
                <a:cs typeface="Arial" pitchFamily="34" charset="0"/>
              </a:rPr>
              <a:t>أو </a:t>
            </a:r>
            <a:r>
              <a:rPr lang="ar-EG" sz="5400" b="1" dirty="0">
                <a:solidFill>
                  <a:srgbClr val="0070C0"/>
                </a:solidFill>
                <a:cs typeface="Arial" pitchFamily="34" charset="0"/>
              </a:rPr>
              <a:t>التَّعبيرَ</a:t>
            </a:r>
            <a:r>
              <a:rPr lang="ar-EG" sz="5400" b="1" dirty="0">
                <a:cs typeface="Arial" pitchFamily="34" charset="0"/>
              </a:rPr>
              <a:t> الَّذي يدُلُّ </a:t>
            </a:r>
            <a:r>
              <a:rPr lang="ar-EG" sz="5400" b="1" dirty="0" smtClean="0">
                <a:cs typeface="Arial" pitchFamily="34" charset="0"/>
              </a:rPr>
              <a:t>على موضوعٍ أو حدَثٍ، والَّذي بدورِهِ يَدُلُّ على شيءٍ ما ، أو شيءٍ لَهُ مرجعيَّةٌ مُعيَّنَةٌ خارجَ ذاتِهِ .</a:t>
            </a:r>
            <a:r>
              <a:rPr lang="ar-EG" b="1" dirty="0" smtClean="0">
                <a:cs typeface="Arial" pitchFamily="34" charset="0"/>
              </a:rPr>
              <a:t> </a:t>
            </a:r>
            <a:endParaRPr lang="en-US" b="1" dirty="0" smtClean="0">
              <a:cs typeface="Arial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92" name="Slide Number Placeholder 3"/>
          <p:cNvSpPr>
            <a:spLocks noGrp="1"/>
          </p:cNvSpPr>
          <p:nvPr>
            <p:ph type="sldNum" sz="quarter" idx="10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97C7C5AB-46AC-4026-8F56-DE6084E554A2}" type="slidenum">
              <a:rPr lang="en-US" smtClean="0"/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151</a:t>
            </a:fld>
            <a:endParaRPr lang="en-US" smtClean="0"/>
          </a:p>
        </p:txBody>
      </p:sp>
      <p:sp>
        <p:nvSpPr>
          <p:cNvPr id="12290" name="Title 1"/>
          <p:cNvSpPr>
            <a:spLocks noGrp="1"/>
          </p:cNvSpPr>
          <p:nvPr>
            <p:ph type="title" idx="4294967295"/>
          </p:nvPr>
        </p:nvSpPr>
        <p:spPr>
          <a:xfrm>
            <a:off x="0" y="0"/>
            <a:ext cx="9410700" cy="1371600"/>
          </a:xfrm>
        </p:spPr>
        <p:txBody>
          <a:bodyPr/>
          <a:lstStyle/>
          <a:p>
            <a:pPr eaLnBrk="1" hangingPunct="1">
              <a:defRPr/>
            </a:pPr>
            <a:r>
              <a:rPr lang="ar-EG" sz="6000" b="1" dirty="0" smtClean="0">
                <a:solidFill>
                  <a:schemeClr val="tx2">
                    <a:lumMod val="75000"/>
                  </a:schemeClr>
                </a:solidFill>
              </a:rPr>
              <a:t>- الرموز بين العمومِ والخصوصِ : </a:t>
            </a:r>
            <a:endParaRPr lang="en-US" sz="6000" b="1" dirty="0" smtClean="0">
              <a:solidFill>
                <a:schemeClr val="tx2">
                  <a:lumMod val="75000"/>
                </a:schemeClr>
              </a:solidFill>
            </a:endParaRPr>
          </a:p>
        </p:txBody>
      </p:sp>
      <p:sp>
        <p:nvSpPr>
          <p:cNvPr id="12291" name="Content Placeholder 2"/>
          <p:cNvSpPr>
            <a:spLocks noGrp="1"/>
          </p:cNvSpPr>
          <p:nvPr>
            <p:ph idx="4294967295"/>
          </p:nvPr>
        </p:nvSpPr>
        <p:spPr>
          <a:xfrm>
            <a:off x="0" y="1371600"/>
            <a:ext cx="9410700" cy="4953000"/>
          </a:xfrm>
        </p:spPr>
        <p:txBody>
          <a:bodyPr/>
          <a:lstStyle/>
          <a:p>
            <a:pPr eaLnBrk="1" hangingPunct="1">
              <a:buFont typeface="Arial" charset="0"/>
              <a:buNone/>
              <a:defRPr/>
            </a:pPr>
            <a:r>
              <a:rPr lang="ar-EG" sz="5400" b="1" u="sng" dirty="0" smtClean="0">
                <a:solidFill>
                  <a:srgbClr val="C00000"/>
                </a:solidFill>
              </a:rPr>
              <a:t>س هل هناك رموزٌ عامَّةٌ وأخرى خاصَّةٌ ؟ </a:t>
            </a:r>
          </a:p>
          <a:p>
            <a:pPr eaLnBrk="1" hangingPunct="1">
              <a:buFont typeface="Arial" charset="0"/>
              <a:buNone/>
              <a:defRPr/>
            </a:pPr>
            <a:r>
              <a:rPr lang="ar-EG" sz="3600" b="1" dirty="0" smtClean="0"/>
              <a:t>ج – نعمٌ ، هناكَ </a:t>
            </a:r>
            <a:r>
              <a:rPr lang="ar-EG" sz="3600" b="1" dirty="0" smtClean="0">
                <a:solidFill>
                  <a:srgbClr val="002060"/>
                </a:solidFill>
              </a:rPr>
              <a:t>رمـــوزٌ عامَّةٌ </a:t>
            </a:r>
            <a:r>
              <a:rPr lang="ar-EG" sz="3600" b="1" dirty="0" smtClean="0"/>
              <a:t>، مثلُ : الهلالِ ، والصَّليـــبِ ، والَّلونِ الأسـودِ ، ونظيرِهِ الأحمرِ . وهناكَ </a:t>
            </a:r>
            <a:r>
              <a:rPr lang="ar-EG" sz="3600" b="1" dirty="0" smtClean="0">
                <a:solidFill>
                  <a:srgbClr val="002060"/>
                </a:solidFill>
              </a:rPr>
              <a:t>رموزٌ أخرى خاصَّـةٌ </a:t>
            </a:r>
            <a:r>
              <a:rPr lang="ar-EG" sz="3600" b="1" dirty="0" smtClean="0"/>
              <a:t>يستخدِمُهَا </a:t>
            </a:r>
            <a:r>
              <a:rPr lang="ar-EG" sz="2800" b="1" dirty="0" smtClean="0"/>
              <a:t>الأدباءُ </a:t>
            </a:r>
            <a:r>
              <a:rPr lang="ar-EG" b="1" dirty="0" smtClean="0"/>
              <a:t>والشُّعراءُ ، وغالبًا ما تكونُ هذه </a:t>
            </a:r>
            <a:r>
              <a:rPr lang="ar-EG" b="1" dirty="0" smtClean="0">
                <a:solidFill>
                  <a:srgbClr val="002060"/>
                </a:solidFill>
              </a:rPr>
              <a:t>الرُّمــوزُ الخاصَّةُ </a:t>
            </a:r>
            <a:r>
              <a:rPr lang="ar-EG" b="1" dirty="0" smtClean="0"/>
              <a:t>ذاتُ علاقةٍ ما بمضامينَ أو مفاهـــــــــيمَ تَصُبُّ في النِّهايةِ في عموميَّةٍ ما </a:t>
            </a:r>
            <a:r>
              <a:rPr lang="ar-EG" sz="4400" b="1" dirty="0" smtClean="0"/>
              <a:t>.</a:t>
            </a:r>
            <a:endParaRPr lang="en-US" sz="4400" b="1" dirty="0" smtClean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6" name="Slide Number Placeholder 3"/>
          <p:cNvSpPr>
            <a:spLocks noGrp="1"/>
          </p:cNvSpPr>
          <p:nvPr>
            <p:ph type="sldNum" sz="quarter" idx="10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3417EFBD-1457-4053-B02C-3B0DD4F36781}" type="slidenum">
              <a:rPr lang="en-US" smtClean="0"/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152</a:t>
            </a:fld>
            <a:endParaRPr lang="en-US" smtClean="0"/>
          </a:p>
        </p:txBody>
      </p:sp>
      <p:sp>
        <p:nvSpPr>
          <p:cNvPr id="13314" name="Title 1"/>
          <p:cNvSpPr>
            <a:spLocks noGrp="1"/>
          </p:cNvSpPr>
          <p:nvPr>
            <p:ph type="title" idx="4294967295"/>
          </p:nvPr>
        </p:nvSpPr>
        <p:spPr>
          <a:xfrm>
            <a:off x="0" y="0"/>
            <a:ext cx="9410700" cy="1371600"/>
          </a:xfrm>
        </p:spPr>
        <p:txBody>
          <a:bodyPr/>
          <a:lstStyle/>
          <a:p>
            <a:pPr eaLnBrk="1" hangingPunct="1">
              <a:defRPr/>
            </a:pPr>
            <a:r>
              <a:rPr lang="ar-EG" sz="5400" b="1" dirty="0" smtClean="0">
                <a:solidFill>
                  <a:srgbClr val="002060"/>
                </a:solidFill>
              </a:rPr>
              <a:t>- أمثلةٌ تطبيقيَّةٌ دالَّةٌ على الرُّموزِ الخَاصَّةِ </a:t>
            </a:r>
            <a:endParaRPr lang="en-US" sz="5400" b="1" dirty="0" smtClean="0">
              <a:solidFill>
                <a:srgbClr val="002060"/>
              </a:solidFill>
            </a:endParaRPr>
          </a:p>
        </p:txBody>
      </p:sp>
      <p:sp>
        <p:nvSpPr>
          <p:cNvPr id="13315" name="Content Placeholder 2"/>
          <p:cNvSpPr>
            <a:spLocks noGrp="1"/>
          </p:cNvSpPr>
          <p:nvPr>
            <p:ph idx="4294967295"/>
          </p:nvPr>
        </p:nvSpPr>
        <p:spPr>
          <a:xfrm>
            <a:off x="0" y="1371600"/>
            <a:ext cx="9448800" cy="4953000"/>
          </a:xfrm>
        </p:spPr>
        <p:txBody>
          <a:bodyPr/>
          <a:lstStyle/>
          <a:p>
            <a:pPr marL="609600" indent="-609600" eaLnBrk="1" fontAlgn="auto" hangingPunct="1"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None/>
              <a:defRPr/>
            </a:pPr>
            <a:r>
              <a:rPr lang="ar-EG" sz="4400" b="1" u="sng" dirty="0" smtClean="0">
                <a:solidFill>
                  <a:srgbClr val="C00000"/>
                </a:solidFill>
              </a:rPr>
              <a:t>س – هل من أمثلةٍ </a:t>
            </a:r>
            <a:r>
              <a:rPr lang="ar-EG" sz="4400" b="1" u="sng" dirty="0">
                <a:solidFill>
                  <a:srgbClr val="C00000"/>
                </a:solidFill>
              </a:rPr>
              <a:t>تطبيقيَّةٍ دالَّةٍ تبينُ </a:t>
            </a:r>
            <a:r>
              <a:rPr lang="ar-EG" sz="4400" b="1" u="sng" dirty="0" smtClean="0">
                <a:solidFill>
                  <a:srgbClr val="C00000"/>
                </a:solidFill>
              </a:rPr>
              <a:t>بصورَةٍ جليَّةٍ </a:t>
            </a:r>
            <a:r>
              <a:rPr lang="ar-EG" sz="4400" b="1" u="sng" dirty="0">
                <a:solidFill>
                  <a:srgbClr val="C00000"/>
                </a:solidFill>
              </a:rPr>
              <a:t>عن </a:t>
            </a:r>
            <a:r>
              <a:rPr lang="ar-EG" sz="4400" b="1" u="sng" dirty="0" smtClean="0">
                <a:solidFill>
                  <a:srgbClr val="C00000"/>
                </a:solidFill>
              </a:rPr>
              <a:t>الرُّموزِ الخاصَّةِ </a:t>
            </a:r>
            <a:r>
              <a:rPr lang="ar-EG" sz="4400" b="1" u="sng" dirty="0" err="1" smtClean="0">
                <a:solidFill>
                  <a:srgbClr val="C00000"/>
                </a:solidFill>
              </a:rPr>
              <a:t>؟</a:t>
            </a:r>
            <a:r>
              <a:rPr lang="ar-EG" sz="4400" b="1" u="sng" dirty="0" smtClean="0">
                <a:solidFill>
                  <a:srgbClr val="C00000"/>
                </a:solidFill>
              </a:rPr>
              <a:t> </a:t>
            </a:r>
          </a:p>
          <a:p>
            <a:pPr marL="609600" indent="-609600" eaLnBrk="1" fontAlgn="auto" hangingPunct="1"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None/>
              <a:defRPr/>
            </a:pPr>
            <a:r>
              <a:rPr lang="ar-EG" sz="4400" b="1" dirty="0" err="1" smtClean="0"/>
              <a:t>ج –</a:t>
            </a:r>
            <a:r>
              <a:rPr lang="ar-EG" sz="4400" b="1" dirty="0" smtClean="0"/>
              <a:t> </a:t>
            </a:r>
          </a:p>
          <a:p>
            <a:pPr eaLnBrk="1" hangingPunct="1">
              <a:buFont typeface="Arial" charset="0"/>
              <a:buNone/>
              <a:defRPr/>
            </a:pPr>
            <a:r>
              <a:rPr lang="ar-EG" sz="2400" b="1" dirty="0" err="1" smtClean="0"/>
              <a:t>1 </a:t>
            </a:r>
            <a:r>
              <a:rPr lang="ar-EG" sz="2400" b="1" dirty="0" smtClean="0"/>
              <a:t>– </a:t>
            </a:r>
            <a:r>
              <a:rPr lang="ar-EG" sz="2400" b="1" dirty="0" smtClean="0">
                <a:solidFill>
                  <a:srgbClr val="00B050"/>
                </a:solidFill>
              </a:rPr>
              <a:t>شجرة البرتقال </a:t>
            </a:r>
            <a:r>
              <a:rPr lang="ar-EG" sz="2400" b="1" dirty="0" smtClean="0"/>
              <a:t>: </a:t>
            </a:r>
            <a:r>
              <a:rPr lang="ar-EG" sz="2000" b="1" dirty="0" smtClean="0"/>
              <a:t>أصبـحت من خـــــلال اِستعمالِهَا وتوظيفِهَا في </a:t>
            </a:r>
            <a:r>
              <a:rPr lang="ar-EG" sz="2000" b="1" dirty="0" smtClean="0">
                <a:solidFill>
                  <a:schemeClr val="accent2">
                    <a:lumMod val="50000"/>
                  </a:schemeClr>
                </a:solidFill>
              </a:rPr>
              <a:t>القضيَّةِ الفلسطينيَّةِ </a:t>
            </a:r>
            <a:r>
              <a:rPr lang="ar-EG" sz="2000" b="1" dirty="0" smtClean="0">
                <a:solidFill>
                  <a:srgbClr val="002060"/>
                </a:solidFill>
              </a:rPr>
              <a:t>رمـزًا</a:t>
            </a:r>
            <a:r>
              <a:rPr lang="ar-EG" sz="2000" b="1" dirty="0" smtClean="0"/>
              <a:t> لتلك </a:t>
            </a:r>
            <a:r>
              <a:rPr lang="ar-EG" sz="2000" b="1" dirty="0" err="1" smtClean="0"/>
              <a:t>القضيَّةِ .</a:t>
            </a:r>
            <a:r>
              <a:rPr lang="ar-EG" sz="2000" b="1" dirty="0" smtClean="0"/>
              <a:t>  </a:t>
            </a:r>
            <a:r>
              <a:rPr lang="ar-SA" sz="2000" b="1" dirty="0" smtClean="0"/>
              <a:t>2</a:t>
            </a:r>
            <a:r>
              <a:rPr lang="ar-EG" sz="2000" b="1" dirty="0" smtClean="0"/>
              <a:t>–</a:t>
            </a:r>
            <a:r>
              <a:rPr lang="ar-EG" sz="2800" b="1" dirty="0" smtClean="0"/>
              <a:t> </a:t>
            </a:r>
            <a:r>
              <a:rPr lang="ar-EG" sz="2800" b="1" dirty="0" err="1" smtClean="0"/>
              <a:t>لفظةُ </a:t>
            </a:r>
            <a:r>
              <a:rPr lang="ar-EG" sz="2800" b="1" dirty="0" smtClean="0">
                <a:solidFill>
                  <a:srgbClr val="0070C0"/>
                </a:solidFill>
              </a:rPr>
              <a:t>« </a:t>
            </a:r>
            <a:r>
              <a:rPr lang="ar-EG" sz="2800" b="1" dirty="0" err="1" smtClean="0">
                <a:solidFill>
                  <a:srgbClr val="0070C0"/>
                </a:solidFill>
              </a:rPr>
              <a:t>عائشةَ » </a:t>
            </a:r>
            <a:r>
              <a:rPr lang="ar-EG" sz="2000" b="1" dirty="0" smtClean="0"/>
              <a:t>: أصبحت من خلالِ توظيفِ بعضِ الشُّعراءِ </a:t>
            </a:r>
            <a:r>
              <a:rPr lang="ar-EG" sz="2000" b="1" dirty="0" err="1" smtClean="0"/>
              <a:t>لها </a:t>
            </a:r>
            <a:r>
              <a:rPr lang="ar-EG" sz="2000" b="1" dirty="0" smtClean="0"/>
              <a:t>، </a:t>
            </a:r>
            <a:r>
              <a:rPr lang="ar-EG" sz="2000" b="1" dirty="0" err="1" smtClean="0"/>
              <a:t>و</a:t>
            </a:r>
            <a:r>
              <a:rPr lang="ar-EG" sz="2000" b="1" dirty="0" err="1" smtClean="0">
                <a:solidFill>
                  <a:srgbClr val="002060"/>
                </a:solidFill>
              </a:rPr>
              <a:t>البيَّاتي</a:t>
            </a:r>
            <a:r>
              <a:rPr lang="ar-EG" sz="2000" b="1" dirty="0" smtClean="0"/>
              <a:t> منهم بشــكلٍ خــــــاصٍّ </a:t>
            </a:r>
            <a:r>
              <a:rPr lang="en-US" sz="2000" b="1" dirty="0" smtClean="0"/>
              <a:t> </a:t>
            </a:r>
            <a:r>
              <a:rPr lang="ar-SA" sz="2000" b="1" dirty="0" smtClean="0"/>
              <a:t> </a:t>
            </a:r>
            <a:r>
              <a:rPr lang="ar-EG" sz="2000" b="1" dirty="0" smtClean="0"/>
              <a:t>رمــزًا من رمـــوزِ المـيلادِ والانبعاثِ</a:t>
            </a:r>
            <a:endParaRPr lang="ar-SA" sz="2000" b="1" dirty="0" smtClean="0"/>
          </a:p>
          <a:p>
            <a:pPr marL="609600" indent="-609600" eaLnBrk="1" fontAlgn="auto" hangingPunct="1"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None/>
              <a:defRPr/>
            </a:pPr>
            <a:r>
              <a:rPr lang="ar-EG" sz="2000" b="1" dirty="0" smtClean="0"/>
              <a:t>   </a:t>
            </a:r>
            <a:endParaRPr lang="en-US" sz="2000" b="1" dirty="0" smtClean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40" name="Slide Number Placeholder 3"/>
          <p:cNvSpPr>
            <a:spLocks noGrp="1"/>
          </p:cNvSpPr>
          <p:nvPr>
            <p:ph type="sldNum" sz="quarter" idx="10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75DA40BC-5FAB-41C8-B5A3-08B9FAAA48DB}" type="slidenum">
              <a:rPr lang="en-US" smtClean="0"/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153</a:t>
            </a:fld>
            <a:endParaRPr lang="en-US" smtClean="0"/>
          </a:p>
        </p:txBody>
      </p:sp>
      <p:sp>
        <p:nvSpPr>
          <p:cNvPr id="15362" name="Title 1"/>
          <p:cNvSpPr>
            <a:spLocks noGrp="1"/>
          </p:cNvSpPr>
          <p:nvPr>
            <p:ph type="title" idx="4294967295"/>
          </p:nvPr>
        </p:nvSpPr>
        <p:spPr>
          <a:xfrm>
            <a:off x="0" y="0"/>
            <a:ext cx="9448800" cy="1371600"/>
          </a:xfrm>
        </p:spPr>
        <p:txBody>
          <a:bodyPr/>
          <a:lstStyle/>
          <a:p>
            <a:pPr eaLnBrk="1" hangingPunct="1">
              <a:defRPr/>
            </a:pPr>
            <a:r>
              <a:rPr lang="ar-EG" sz="5400" b="1" dirty="0" smtClean="0">
                <a:solidFill>
                  <a:srgbClr val="002060"/>
                </a:solidFill>
              </a:rPr>
              <a:t>- اهتمامُ الشِّعرِ الغربيِّ بالرَّمزِ وتوظيفُهُ </a:t>
            </a:r>
            <a:endParaRPr lang="en-US" sz="5400" b="1" dirty="0" smtClean="0">
              <a:solidFill>
                <a:srgbClr val="002060"/>
              </a:solidFill>
            </a:endParaRPr>
          </a:p>
        </p:txBody>
      </p:sp>
      <p:sp>
        <p:nvSpPr>
          <p:cNvPr id="15363" name="Content Placeholder 2"/>
          <p:cNvSpPr>
            <a:spLocks noGrp="1"/>
          </p:cNvSpPr>
          <p:nvPr>
            <p:ph idx="4294967295"/>
          </p:nvPr>
        </p:nvSpPr>
        <p:spPr>
          <a:xfrm>
            <a:off x="0" y="1371600"/>
            <a:ext cx="9410700" cy="4953000"/>
          </a:xfrm>
        </p:spPr>
        <p:txBody>
          <a:bodyPr/>
          <a:lstStyle/>
          <a:p>
            <a:pPr eaLnBrk="1" hangingPunct="1">
              <a:buFont typeface="Arial" charset="0"/>
              <a:buNone/>
              <a:defRPr/>
            </a:pPr>
            <a:r>
              <a:rPr lang="ar-EG" sz="4800" b="1" u="sng" dirty="0" smtClean="0">
                <a:solidFill>
                  <a:srgbClr val="C00000"/>
                </a:solidFill>
              </a:rPr>
              <a:t>س هل اِهتمَّ الشِّعرُ الغربيُّ بالرَّمزِ وتوظيفِهِ ؟ </a:t>
            </a:r>
          </a:p>
          <a:p>
            <a:pPr eaLnBrk="1" hangingPunct="1">
              <a:buNone/>
              <a:defRPr/>
            </a:pPr>
            <a:r>
              <a:rPr lang="ar-EG" sz="6000" b="1" dirty="0" smtClean="0"/>
              <a:t>ج – نَعَمٌ ، </a:t>
            </a:r>
            <a:r>
              <a:rPr lang="ar-EG" sz="6000" b="1" dirty="0"/>
              <a:t>اِهتمَّ الشِّعرُ الغربيُّ </a:t>
            </a:r>
            <a:r>
              <a:rPr lang="ar-EG" sz="6000" b="1" dirty="0" smtClean="0">
                <a:solidFill>
                  <a:srgbClr val="002060"/>
                </a:solidFill>
              </a:rPr>
              <a:t>بالرَّمــزِ</a:t>
            </a:r>
            <a:r>
              <a:rPr lang="ar-EG" sz="6000" b="1" dirty="0" smtClean="0"/>
              <a:t> وتوظيفِهِ ، حيــثً نلحظُ  جُلَّ الشُّعراءِ الغربيِّينَ يوظِّفونَ جملةً من الرُّمـــوزِ </a:t>
            </a:r>
            <a:r>
              <a:rPr lang="ar-EG" sz="5400" b="1" dirty="0" smtClean="0"/>
              <a:t>الخاصَّةِ توظيفًا ذاتيًّا في جملة أشعارِهم .</a:t>
            </a:r>
            <a:r>
              <a:rPr lang="ar-EG" sz="6000" b="1" dirty="0" smtClean="0"/>
              <a:t>  </a:t>
            </a:r>
            <a:endParaRPr lang="en-US" sz="6000" b="1" dirty="0" smtClean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40" name="Slide Number Placeholder 3"/>
          <p:cNvSpPr>
            <a:spLocks noGrp="1"/>
          </p:cNvSpPr>
          <p:nvPr>
            <p:ph type="sldNum" sz="quarter" idx="10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6D9F60EC-FF26-459E-A6A7-B303F72B40D1}" type="slidenum">
              <a:rPr lang="en-US" smtClean="0"/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154</a:t>
            </a:fld>
            <a:endParaRPr lang="en-US" smtClean="0"/>
          </a:p>
        </p:txBody>
      </p:sp>
      <p:sp>
        <p:nvSpPr>
          <p:cNvPr id="16386" name="Title 1"/>
          <p:cNvSpPr>
            <a:spLocks noGrp="1"/>
          </p:cNvSpPr>
          <p:nvPr>
            <p:ph type="title" idx="4294967295"/>
          </p:nvPr>
        </p:nvSpPr>
        <p:spPr>
          <a:xfrm>
            <a:off x="0" y="0"/>
            <a:ext cx="9410700" cy="1371600"/>
          </a:xfrm>
        </p:spPr>
        <p:txBody>
          <a:bodyPr/>
          <a:lstStyle/>
          <a:p>
            <a:pPr eaLnBrk="1" hangingPunct="1">
              <a:defRPr/>
            </a:pPr>
            <a:r>
              <a:rPr lang="ar-EG" sz="4800" b="1" dirty="0" smtClean="0">
                <a:solidFill>
                  <a:srgbClr val="002060"/>
                </a:solidFill>
              </a:rPr>
              <a:t>اِستخدامُ الرَّمزِ في النَّصِّ الأدبيِّ لا يعني إطلاقَ « المذهبِ الرَّمزيِّ » </a:t>
            </a:r>
            <a:endParaRPr lang="en-US" sz="4800" b="1" dirty="0" smtClean="0">
              <a:solidFill>
                <a:srgbClr val="002060"/>
              </a:solidFill>
            </a:endParaRPr>
          </a:p>
        </p:txBody>
      </p:sp>
      <p:sp>
        <p:nvSpPr>
          <p:cNvPr id="16387" name="Content Placeholder 2"/>
          <p:cNvSpPr>
            <a:spLocks noGrp="1"/>
          </p:cNvSpPr>
          <p:nvPr>
            <p:ph idx="4294967295"/>
          </p:nvPr>
        </p:nvSpPr>
        <p:spPr>
          <a:xfrm>
            <a:off x="0" y="1371600"/>
            <a:ext cx="9448800" cy="4953000"/>
          </a:xfrm>
        </p:spPr>
        <p:txBody>
          <a:bodyPr/>
          <a:lstStyle/>
          <a:p>
            <a:pPr eaLnBrk="1" hangingPunct="1">
              <a:spcBef>
                <a:spcPts val="0"/>
              </a:spcBef>
              <a:buNone/>
              <a:defRPr/>
            </a:pPr>
            <a:r>
              <a:rPr lang="ar-EG" sz="4000" b="1" u="sng" dirty="0" smtClean="0">
                <a:solidFill>
                  <a:srgbClr val="C00000"/>
                </a:solidFill>
              </a:rPr>
              <a:t>س - هل يعني اِستخدامنا للرَّمزِ في النَّصِّ الأدبيِّ إطلاقَ « المذهبِ الرَّمزيِّ » على هذا النَّصِّ ؟ </a:t>
            </a:r>
          </a:p>
          <a:p>
            <a:pPr eaLnBrk="1" hangingPunct="1">
              <a:spcBef>
                <a:spcPts val="0"/>
              </a:spcBef>
              <a:buNone/>
              <a:defRPr/>
            </a:pPr>
            <a:r>
              <a:rPr lang="ar-EG" sz="4400" b="1" dirty="0" smtClean="0"/>
              <a:t>ج – لا بالطَّبعِ ، لأنَّ استخدامَ </a:t>
            </a:r>
            <a:r>
              <a:rPr lang="ar-EG" sz="4400" b="1" dirty="0" smtClean="0">
                <a:solidFill>
                  <a:srgbClr val="0070C0"/>
                </a:solidFill>
              </a:rPr>
              <a:t>الرَّمزِ</a:t>
            </a:r>
            <a:r>
              <a:rPr lang="ar-EG" sz="4400" b="1" dirty="0" smtClean="0"/>
              <a:t> في لُغةِ الأدبِ أو الشِّعرِ، أو بتعبيرٍ آخرَ أنَّ مجرَّدَ استخ</a:t>
            </a:r>
            <a:r>
              <a:rPr lang="ar-EG" sz="4400" b="1" dirty="0"/>
              <a:t>ـ</a:t>
            </a:r>
            <a:r>
              <a:rPr lang="ar-EG" sz="4400" b="1" dirty="0" smtClean="0"/>
              <a:t>دامِ الرَّمزِ في لغةِ نَصٍّ أدبيٍّ، كقصيدةٍ، أو روايةٍ، </a:t>
            </a:r>
            <a:r>
              <a:rPr lang="ar-EG" sz="4400" b="1" dirty="0" err="1" smtClean="0"/>
              <a:t>أوقصَّةٍ</a:t>
            </a:r>
            <a:r>
              <a:rPr lang="ar-EG" sz="4400" b="1" dirty="0" smtClean="0"/>
              <a:t> قصيرةٍ ، أو حتَّى مسرحيَّةٍ، لا يعني بالضَّرورةِ إطلاقَ اسم </a:t>
            </a:r>
            <a:r>
              <a:rPr lang="ar-EG" sz="4400" b="1" dirty="0" smtClean="0">
                <a:solidFill>
                  <a:srgbClr val="002060"/>
                </a:solidFill>
              </a:rPr>
              <a:t>« المذهبِ الرَّمزيِّ » </a:t>
            </a:r>
            <a:r>
              <a:rPr lang="ar-EG" sz="4400" b="1" dirty="0" smtClean="0"/>
              <a:t>على نمطيَّةِ هذا النَّصِّ </a:t>
            </a:r>
            <a:r>
              <a:rPr lang="ar-EG" sz="4400" dirty="0" smtClean="0"/>
              <a:t>.   </a:t>
            </a:r>
            <a:endParaRPr lang="en-US" sz="4400" dirty="0" smtClean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40" name="Slide Number Placeholder 3"/>
          <p:cNvSpPr>
            <a:spLocks noGrp="1"/>
          </p:cNvSpPr>
          <p:nvPr>
            <p:ph type="sldNum" sz="quarter" idx="10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2006C16B-2717-4281-8A5D-6F615ED0CE8D}" type="slidenum">
              <a:rPr lang="en-US" smtClean="0"/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155</a:t>
            </a:fld>
            <a:endParaRPr lang="en-US" smtClean="0"/>
          </a:p>
        </p:txBody>
      </p:sp>
      <p:sp>
        <p:nvSpPr>
          <p:cNvPr id="16386" name="Title 1"/>
          <p:cNvSpPr>
            <a:spLocks noGrp="1"/>
          </p:cNvSpPr>
          <p:nvPr>
            <p:ph type="title" idx="4294967295"/>
          </p:nvPr>
        </p:nvSpPr>
        <p:spPr>
          <a:xfrm>
            <a:off x="0" y="0"/>
            <a:ext cx="9410700" cy="1371600"/>
          </a:xfrm>
        </p:spPr>
        <p:txBody>
          <a:bodyPr/>
          <a:lstStyle/>
          <a:p>
            <a:pPr eaLnBrk="1" hangingPunct="1">
              <a:defRPr/>
            </a:pPr>
            <a:r>
              <a:rPr lang="ar-EG" sz="6000" b="1" dirty="0" smtClean="0">
                <a:solidFill>
                  <a:schemeClr val="tx2">
                    <a:lumMod val="75000"/>
                  </a:schemeClr>
                </a:solidFill>
              </a:rPr>
              <a:t>- الرَّمزيَّةُ وتاريخُهَا الإنسانيُّ والأدبيُّ</a:t>
            </a:r>
            <a:endParaRPr lang="en-US" sz="6000" b="1" dirty="0" smtClean="0">
              <a:solidFill>
                <a:schemeClr val="tx2">
                  <a:lumMod val="75000"/>
                </a:schemeClr>
              </a:solidFill>
            </a:endParaRPr>
          </a:p>
        </p:txBody>
      </p:sp>
      <p:sp>
        <p:nvSpPr>
          <p:cNvPr id="16387" name="Content Placeholder 2"/>
          <p:cNvSpPr>
            <a:spLocks noGrp="1"/>
          </p:cNvSpPr>
          <p:nvPr>
            <p:ph idx="4294967295"/>
          </p:nvPr>
        </p:nvSpPr>
        <p:spPr>
          <a:xfrm>
            <a:off x="0" y="1371600"/>
            <a:ext cx="9410700" cy="4953000"/>
          </a:xfrm>
        </p:spPr>
        <p:txBody>
          <a:bodyPr/>
          <a:lstStyle/>
          <a:p>
            <a:pPr eaLnBrk="1" hangingPunct="1">
              <a:spcBef>
                <a:spcPts val="0"/>
              </a:spcBef>
              <a:buNone/>
              <a:defRPr/>
            </a:pPr>
            <a:r>
              <a:rPr lang="ar-EG" sz="4000" b="1" u="sng" dirty="0" smtClean="0">
                <a:solidFill>
                  <a:srgbClr val="C00000"/>
                </a:solidFill>
              </a:rPr>
              <a:t>س – استعرضْ ( اِستعرِضي ) بصورةٍ مجملةٍ تاريخ الرَّمزيَّةِ </a:t>
            </a:r>
            <a:r>
              <a:rPr lang="ar-EG" sz="4000" b="1" u="sng" dirty="0" err="1" smtClean="0">
                <a:solidFill>
                  <a:srgbClr val="C00000"/>
                </a:solidFill>
              </a:rPr>
              <a:t>؟</a:t>
            </a:r>
            <a:r>
              <a:rPr lang="ar-EG" sz="4000" b="1" u="sng" dirty="0" smtClean="0">
                <a:solidFill>
                  <a:srgbClr val="C00000"/>
                </a:solidFill>
              </a:rPr>
              <a:t> </a:t>
            </a:r>
          </a:p>
          <a:p>
            <a:pPr eaLnBrk="1" hangingPunct="1">
              <a:spcBef>
                <a:spcPts val="0"/>
              </a:spcBef>
              <a:buNone/>
              <a:defRPr/>
            </a:pPr>
            <a:r>
              <a:rPr lang="ar-EG" sz="4400" b="1" dirty="0" err="1" smtClean="0"/>
              <a:t>ج </a:t>
            </a:r>
            <a:r>
              <a:rPr lang="ar-EG" sz="4400" b="1" dirty="0" smtClean="0"/>
              <a:t>– لقد جاءتِ </a:t>
            </a:r>
            <a:r>
              <a:rPr lang="ar-EG" sz="4400" b="1" dirty="0" smtClean="0">
                <a:solidFill>
                  <a:schemeClr val="accent2">
                    <a:lumMod val="50000"/>
                  </a:schemeClr>
                </a:solidFill>
              </a:rPr>
              <a:t>الرَّمزيَّةُ</a:t>
            </a:r>
            <a:r>
              <a:rPr lang="ar-EG" sz="4400" b="1" dirty="0" smtClean="0"/>
              <a:t> حركةٍ أدبيَّةٍ بعد </a:t>
            </a:r>
            <a:r>
              <a:rPr lang="ar-EG" sz="4400" b="1" dirty="0" smtClean="0">
                <a:solidFill>
                  <a:srgbClr val="002060"/>
                </a:solidFill>
              </a:rPr>
              <a:t>المدرسةِ </a:t>
            </a:r>
            <a:r>
              <a:rPr lang="ar-EG" sz="4400" b="1" dirty="0" err="1" smtClean="0">
                <a:solidFill>
                  <a:srgbClr val="002060"/>
                </a:solidFill>
              </a:rPr>
              <a:t>البرناسيَّةِ</a:t>
            </a:r>
            <a:r>
              <a:rPr lang="ar-EG" sz="4400" b="1" dirty="0" smtClean="0">
                <a:solidFill>
                  <a:srgbClr val="002060"/>
                </a:solidFill>
              </a:rPr>
              <a:t> </a:t>
            </a:r>
            <a:r>
              <a:rPr lang="ar-EG" sz="4400" b="1" dirty="0" smtClean="0"/>
              <a:t>، واِستمرارًا للثَّورةِ </a:t>
            </a:r>
            <a:r>
              <a:rPr lang="ar-EG" sz="4400" b="1" dirty="0" smtClean="0">
                <a:solidFill>
                  <a:srgbClr val="002060"/>
                </a:solidFill>
              </a:rPr>
              <a:t>الرومانسيَّةِ </a:t>
            </a:r>
            <a:r>
              <a:rPr lang="ar-EG" sz="4400" b="1" dirty="0" smtClean="0"/>
              <a:t>في الشِّعرِ </a:t>
            </a:r>
            <a:r>
              <a:rPr lang="ar-EG" sz="4400" b="1" dirty="0" smtClean="0">
                <a:solidFill>
                  <a:schemeClr val="accent6">
                    <a:lumMod val="50000"/>
                  </a:schemeClr>
                </a:solidFill>
              </a:rPr>
              <a:t>الفرنسيِّ</a:t>
            </a:r>
            <a:r>
              <a:rPr lang="ar-EG" sz="4400" b="1" dirty="0" smtClean="0"/>
              <a:t> في القرنِ </a:t>
            </a:r>
            <a:r>
              <a:rPr lang="ar-EG" sz="4400" b="1" dirty="0" smtClean="0">
                <a:solidFill>
                  <a:srgbClr val="FF0000"/>
                </a:solidFill>
              </a:rPr>
              <a:t>التَّاسعِ عشر </a:t>
            </a:r>
            <a:r>
              <a:rPr lang="ar-EG" sz="4400" b="1" dirty="0" smtClean="0"/>
              <a:t>كردِّ فعلٍ </a:t>
            </a:r>
            <a:r>
              <a:rPr lang="ar-EG" sz="4400" b="1" dirty="0" err="1" smtClean="0"/>
              <a:t>على </a:t>
            </a:r>
            <a:r>
              <a:rPr lang="ar-EG" sz="4400" b="1" dirty="0" smtClean="0">
                <a:solidFill>
                  <a:srgbClr val="00B050"/>
                </a:solidFill>
              </a:rPr>
              <a:t>« </a:t>
            </a:r>
            <a:r>
              <a:rPr lang="ar-EG" sz="4400" b="1" dirty="0" err="1" smtClean="0">
                <a:solidFill>
                  <a:srgbClr val="00B050"/>
                </a:solidFill>
              </a:rPr>
              <a:t>الطَّبيعيَّة </a:t>
            </a:r>
            <a:r>
              <a:rPr lang="ar-EG" sz="4400" b="1" dirty="0" smtClean="0">
                <a:solidFill>
                  <a:srgbClr val="00B050"/>
                </a:solidFill>
              </a:rPr>
              <a:t>» </a:t>
            </a:r>
            <a:r>
              <a:rPr lang="ar-EG" sz="3600" b="1" dirty="0" smtClean="0"/>
              <a:t>الَّتي </a:t>
            </a:r>
            <a:r>
              <a:rPr lang="ar-EG" sz="3600" b="1" dirty="0" err="1" smtClean="0"/>
              <a:t>قادَهَا </a:t>
            </a:r>
            <a:r>
              <a:rPr lang="ar-EG" sz="4400" b="1" dirty="0" smtClean="0">
                <a:solidFill>
                  <a:srgbClr val="002060"/>
                </a:solidFill>
              </a:rPr>
              <a:t>« إميل </a:t>
            </a:r>
            <a:r>
              <a:rPr lang="ar-EG" sz="4400" b="1" dirty="0" err="1" smtClean="0">
                <a:solidFill>
                  <a:srgbClr val="002060"/>
                </a:solidFill>
              </a:rPr>
              <a:t>زُولا »</a:t>
            </a:r>
            <a:r>
              <a:rPr lang="ar-EG" sz="3600" b="1" dirty="0" err="1" smtClean="0"/>
              <a:t>.</a:t>
            </a:r>
            <a:r>
              <a:rPr lang="ar-EG" sz="3600" b="1" dirty="0" smtClean="0"/>
              <a:t> </a:t>
            </a:r>
            <a:endParaRPr lang="en-US" sz="3600" b="1" dirty="0" smtClean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40" name="Slide Number Placeholder 3"/>
          <p:cNvSpPr>
            <a:spLocks noGrp="1"/>
          </p:cNvSpPr>
          <p:nvPr>
            <p:ph type="sldNum" sz="quarter" idx="10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34C7ACD9-B8B8-4DE5-915A-866DD420CF36}" type="slidenum">
              <a:rPr lang="en-US" smtClean="0"/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156</a:t>
            </a:fld>
            <a:endParaRPr lang="en-US" smtClean="0"/>
          </a:p>
        </p:txBody>
      </p:sp>
      <p:sp>
        <p:nvSpPr>
          <p:cNvPr id="17410" name="Title 1"/>
          <p:cNvSpPr>
            <a:spLocks noGrp="1"/>
          </p:cNvSpPr>
          <p:nvPr>
            <p:ph type="title" idx="4294967295"/>
          </p:nvPr>
        </p:nvSpPr>
        <p:spPr>
          <a:xfrm>
            <a:off x="0" y="0"/>
            <a:ext cx="9410700" cy="1371600"/>
          </a:xfrm>
        </p:spPr>
        <p:txBody>
          <a:bodyPr/>
          <a:lstStyle/>
          <a:p>
            <a:pPr eaLnBrk="1" hangingPunct="1">
              <a:defRPr/>
            </a:pPr>
            <a:r>
              <a:rPr lang="ar-EG" sz="6600" b="1" dirty="0" smtClean="0">
                <a:solidFill>
                  <a:schemeClr val="tx2">
                    <a:lumMod val="75000"/>
                  </a:schemeClr>
                </a:solidFill>
              </a:rPr>
              <a:t>موضوعُ المدرسةِ الرَّمزيَّةِ النَّقديَّةِ </a:t>
            </a:r>
            <a:endParaRPr lang="en-US" sz="6600" b="1" dirty="0" smtClean="0">
              <a:solidFill>
                <a:schemeClr val="tx2">
                  <a:lumMod val="75000"/>
                </a:schemeClr>
              </a:solidFill>
            </a:endParaRPr>
          </a:p>
        </p:txBody>
      </p:sp>
      <p:sp>
        <p:nvSpPr>
          <p:cNvPr id="17411" name="Content Placeholder 2"/>
          <p:cNvSpPr>
            <a:spLocks noGrp="1"/>
          </p:cNvSpPr>
          <p:nvPr>
            <p:ph idx="4294967295"/>
          </p:nvPr>
        </p:nvSpPr>
        <p:spPr>
          <a:xfrm>
            <a:off x="0" y="1371600"/>
            <a:ext cx="9448800" cy="4953000"/>
          </a:xfrm>
        </p:spPr>
        <p:txBody>
          <a:bodyPr/>
          <a:lstStyle/>
          <a:p>
            <a:pPr eaLnBrk="1" hangingPunct="1">
              <a:spcBef>
                <a:spcPts val="0"/>
              </a:spcBef>
              <a:buNone/>
              <a:defRPr/>
            </a:pPr>
            <a:r>
              <a:rPr lang="ar-EG" sz="4000" b="1" u="sng" dirty="0" smtClean="0">
                <a:solidFill>
                  <a:srgbClr val="C00000"/>
                </a:solidFill>
              </a:rPr>
              <a:t>س – اِستعرِض ( اِستعرضي ) بصورةٍ مختصرةٍ موضوعَ المدرسةِ « الر َّمزيَّةِ » النَّقديَّةِ ؟ </a:t>
            </a:r>
          </a:p>
          <a:p>
            <a:pPr eaLnBrk="1" hangingPunct="1">
              <a:spcBef>
                <a:spcPts val="0"/>
              </a:spcBef>
              <a:buNone/>
              <a:defRPr/>
            </a:pPr>
            <a:r>
              <a:rPr lang="ar-EG" b="1" dirty="0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ج – يبدو موضـــوعُ المدرسةِ </a:t>
            </a:r>
            <a:r>
              <a:rPr lang="ar-EG" b="1" dirty="0" smtClean="0">
                <a:solidFill>
                  <a:srgbClr val="002060"/>
                </a:solidFill>
              </a:rPr>
              <a:t>« الرَّمـــــزيَّةِ » </a:t>
            </a:r>
            <a:r>
              <a:rPr lang="ar-EG" b="1" dirty="0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النَّقديَّةِ متمثِّلًا في عــــودةِ العواطــفِ الدَّاخلـيَّةِ والتَّجــربةِ الجمالــيَّةِ الفرديَّةِ ، بعدَ أن </a:t>
            </a:r>
            <a:r>
              <a:rPr lang="ar-SA" b="1" dirty="0" err="1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انهتمت</a:t>
            </a:r>
            <a:r>
              <a:rPr lang="ar-SA" b="1" dirty="0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 المدرسة </a:t>
            </a:r>
            <a:r>
              <a:rPr lang="ar-EG" b="1" dirty="0" smtClean="0">
                <a:solidFill>
                  <a:schemeClr val="accent2">
                    <a:lumMod val="50000"/>
                  </a:schemeClr>
                </a:solidFill>
              </a:rPr>
              <a:t>« </a:t>
            </a:r>
            <a:r>
              <a:rPr lang="ar-EG" b="1" dirty="0" err="1" smtClean="0">
                <a:solidFill>
                  <a:schemeClr val="accent2">
                    <a:lumMod val="50000"/>
                  </a:schemeClr>
                </a:solidFill>
              </a:rPr>
              <a:t>البرناسـيَّةُ</a:t>
            </a:r>
            <a:r>
              <a:rPr lang="ar-EG" b="1" dirty="0" smtClean="0">
                <a:solidFill>
                  <a:schemeClr val="accent2">
                    <a:lumMod val="50000"/>
                  </a:schemeClr>
                </a:solidFill>
              </a:rPr>
              <a:t> </a:t>
            </a:r>
            <a:r>
              <a:rPr lang="ar-EG" b="1" dirty="0" err="1" smtClean="0">
                <a:solidFill>
                  <a:schemeClr val="accent2">
                    <a:lumMod val="50000"/>
                  </a:schemeClr>
                </a:solidFill>
              </a:rPr>
              <a:t>»</a:t>
            </a:r>
            <a:r>
              <a:rPr lang="ar-EG" b="1" dirty="0" smtClean="0">
                <a:solidFill>
                  <a:schemeClr val="accent2">
                    <a:lumMod val="50000"/>
                  </a:schemeClr>
                </a:solidFill>
              </a:rPr>
              <a:t> </a:t>
            </a:r>
            <a:r>
              <a:rPr lang="ar-SA" b="1" dirty="0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بالجانب</a:t>
            </a:r>
            <a:r>
              <a:rPr lang="ar-EG" b="1" dirty="0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 الحسِّيِّ </a:t>
            </a:r>
            <a:r>
              <a:rPr lang="ar-EG" b="1" dirty="0" smtClean="0">
                <a:solidFill>
                  <a:schemeClr val="tx2">
                    <a:lumMod val="50000"/>
                  </a:schemeClr>
                </a:solidFill>
              </a:rPr>
              <a:t>« المادِّيِّ » </a:t>
            </a:r>
            <a:r>
              <a:rPr lang="ar-EG" b="1" dirty="0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. </a:t>
            </a:r>
            <a:endParaRPr lang="en-US" b="1" dirty="0" smtClean="0">
              <a:solidFill>
                <a:schemeClr val="tx1">
                  <a:lumMod val="95000"/>
                  <a:lumOff val="5000"/>
                </a:schemeClr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40" name="Slide Number Placeholder 3"/>
          <p:cNvSpPr>
            <a:spLocks noGrp="1"/>
          </p:cNvSpPr>
          <p:nvPr>
            <p:ph type="sldNum" sz="quarter" idx="10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A6BA66F2-2243-45B1-AF3A-B86521224B04}" type="slidenum">
              <a:rPr lang="en-US" smtClean="0"/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157</a:t>
            </a:fld>
            <a:endParaRPr lang="en-US" smtClean="0"/>
          </a:p>
        </p:txBody>
      </p:sp>
      <p:sp>
        <p:nvSpPr>
          <p:cNvPr id="18434" name="Title 1"/>
          <p:cNvSpPr>
            <a:spLocks noGrp="1"/>
          </p:cNvSpPr>
          <p:nvPr>
            <p:ph type="title" idx="4294967295"/>
          </p:nvPr>
        </p:nvSpPr>
        <p:spPr>
          <a:xfrm>
            <a:off x="0" y="0"/>
            <a:ext cx="9410700" cy="1371600"/>
          </a:xfrm>
        </p:spPr>
        <p:txBody>
          <a:bodyPr/>
          <a:lstStyle/>
          <a:p>
            <a:pPr eaLnBrk="1" hangingPunct="1">
              <a:defRPr/>
            </a:pPr>
            <a:r>
              <a:rPr lang="ar-EG" sz="4800" b="1" dirty="0" smtClean="0">
                <a:solidFill>
                  <a:schemeClr val="tx2">
                    <a:lumMod val="75000"/>
                  </a:schemeClr>
                </a:solidFill>
              </a:rPr>
              <a:t>مواضعُ الاختلافِ بينَ الرَّمزيَّةِ والرُّومانسيَّةِ </a:t>
            </a:r>
            <a:endParaRPr lang="en-US" sz="4800" b="1" dirty="0" smtClean="0">
              <a:solidFill>
                <a:schemeClr val="tx2">
                  <a:lumMod val="75000"/>
                </a:schemeClr>
              </a:solidFill>
            </a:endParaRPr>
          </a:p>
        </p:txBody>
      </p:sp>
      <p:sp>
        <p:nvSpPr>
          <p:cNvPr id="18435" name="Content Placeholder 2"/>
          <p:cNvSpPr>
            <a:spLocks noGrp="1"/>
          </p:cNvSpPr>
          <p:nvPr>
            <p:ph idx="4294967295"/>
          </p:nvPr>
        </p:nvSpPr>
        <p:spPr>
          <a:xfrm>
            <a:off x="0" y="1371600"/>
            <a:ext cx="9448800" cy="4953000"/>
          </a:xfrm>
        </p:spPr>
        <p:txBody>
          <a:bodyPr/>
          <a:lstStyle/>
          <a:p>
            <a:pPr eaLnBrk="1" hangingPunct="1">
              <a:spcBef>
                <a:spcPts val="0"/>
              </a:spcBef>
              <a:buNone/>
              <a:defRPr/>
            </a:pPr>
            <a:r>
              <a:rPr lang="ar-EG" sz="4000" b="1" u="sng" dirty="0" smtClean="0">
                <a:solidFill>
                  <a:srgbClr val="C00000"/>
                </a:solidFill>
              </a:rPr>
              <a:t>س - أبنْ (</a:t>
            </a:r>
            <a:r>
              <a:rPr lang="ar-EG" sz="4000" b="1" u="sng" dirty="0" err="1" smtClean="0">
                <a:solidFill>
                  <a:srgbClr val="C00000"/>
                </a:solidFill>
              </a:rPr>
              <a:t>أبيني</a:t>
            </a:r>
            <a:r>
              <a:rPr lang="ar-EG" sz="4000" b="1" u="sng" dirty="0" smtClean="0">
                <a:solidFill>
                  <a:srgbClr val="C00000"/>
                </a:solidFill>
              </a:rPr>
              <a:t>) مواضعَ الاختلافِ بينَ الرَّمزيَّةِ </a:t>
            </a:r>
          </a:p>
          <a:p>
            <a:pPr eaLnBrk="1" hangingPunct="1">
              <a:spcBef>
                <a:spcPts val="0"/>
              </a:spcBef>
              <a:buNone/>
              <a:defRPr/>
            </a:pPr>
            <a:r>
              <a:rPr lang="ar-EG" sz="4000" b="1" u="sng" dirty="0">
                <a:solidFill>
                  <a:srgbClr val="C00000"/>
                </a:solidFill>
              </a:rPr>
              <a:t> </a:t>
            </a:r>
            <a:r>
              <a:rPr lang="ar-EG" sz="4000" b="1" u="sng" dirty="0" smtClean="0">
                <a:solidFill>
                  <a:srgbClr val="C00000"/>
                </a:solidFill>
              </a:rPr>
              <a:t>والرُّومانسيَّةِ الفرنسيَّةِ التَّاريخيَّةِ ؟</a:t>
            </a:r>
            <a:r>
              <a:rPr lang="ar-EG" sz="4400" b="1" u="sng" dirty="0" smtClean="0">
                <a:solidFill>
                  <a:srgbClr val="C00000"/>
                </a:solidFill>
              </a:rPr>
              <a:t> </a:t>
            </a:r>
          </a:p>
          <a:p>
            <a:pPr eaLnBrk="1" hangingPunct="1">
              <a:spcBef>
                <a:spcPts val="0"/>
              </a:spcBef>
              <a:buNone/>
              <a:defRPr/>
            </a:pPr>
            <a:r>
              <a:rPr lang="ar-EG" sz="2800" b="1" dirty="0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ج – تختلف</a:t>
            </a:r>
            <a:r>
              <a:rPr lang="ar-EG" sz="2800" b="1" dirty="0" smtClean="0">
                <a:solidFill>
                  <a:schemeClr val="accent2">
                    <a:lumMod val="50000"/>
                  </a:schemeClr>
                </a:solidFill>
              </a:rPr>
              <a:t> الرَّمزيَّةُ </a:t>
            </a:r>
            <a:r>
              <a:rPr lang="ar-EG" sz="2800" b="1" dirty="0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عن </a:t>
            </a:r>
            <a:r>
              <a:rPr lang="ar-EG" sz="2800" b="1" dirty="0" smtClean="0">
                <a:solidFill>
                  <a:srgbClr val="00B050"/>
                </a:solidFill>
              </a:rPr>
              <a:t>الرُّومانسيَّةِ</a:t>
            </a:r>
            <a:r>
              <a:rPr lang="ar-EG" sz="2800" b="1" dirty="0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 الفرنسيَّةِ التَّاريخيَّةِ في نقاطٍ بعينِهَا، </a:t>
            </a:r>
            <a:r>
              <a:rPr lang="ar-EG" sz="2800" b="1" dirty="0" err="1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منها </a:t>
            </a:r>
            <a:r>
              <a:rPr lang="ar-EG" sz="2800" b="1" dirty="0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: </a:t>
            </a:r>
            <a:r>
              <a:rPr lang="ar-EG" sz="2800" b="1" dirty="0" err="1" smtClean="0">
                <a:solidFill>
                  <a:schemeClr val="accent1">
                    <a:lumMod val="50000"/>
                  </a:schemeClr>
                </a:solidFill>
              </a:rPr>
              <a:t>1 </a:t>
            </a:r>
            <a:r>
              <a:rPr lang="ar-EG" sz="2800" b="1" dirty="0" smtClean="0">
                <a:solidFill>
                  <a:schemeClr val="accent1">
                    <a:lumMod val="50000"/>
                  </a:schemeClr>
                </a:solidFill>
              </a:rPr>
              <a:t>– دقَّتُهَا الشَّديدةُ </a:t>
            </a:r>
            <a:r>
              <a:rPr lang="ar-EG" sz="2800" b="1" dirty="0" err="1" smtClean="0">
                <a:solidFill>
                  <a:schemeClr val="accent1">
                    <a:lumMod val="50000"/>
                  </a:schemeClr>
                </a:solidFill>
              </a:rPr>
              <a:t>.</a:t>
            </a:r>
            <a:r>
              <a:rPr lang="ar-EG" sz="2800" b="1" dirty="0" smtClean="0">
                <a:solidFill>
                  <a:schemeClr val="accent1">
                    <a:lumMod val="50000"/>
                  </a:schemeClr>
                </a:solidFill>
              </a:rPr>
              <a:t>  </a:t>
            </a:r>
            <a:endParaRPr lang="ar-SA" sz="2800" b="1" dirty="0" smtClean="0">
              <a:solidFill>
                <a:schemeClr val="accent1">
                  <a:lumMod val="50000"/>
                </a:schemeClr>
              </a:solidFill>
            </a:endParaRPr>
          </a:p>
          <a:p>
            <a:pPr eaLnBrk="1" hangingPunct="1">
              <a:spcBef>
                <a:spcPts val="0"/>
              </a:spcBef>
              <a:buNone/>
              <a:defRPr/>
            </a:pPr>
            <a:r>
              <a:rPr lang="ar-SA" sz="2800" b="1" dirty="0" smtClean="0">
                <a:solidFill>
                  <a:schemeClr val="accent1">
                    <a:lumMod val="50000"/>
                  </a:schemeClr>
                </a:solidFill>
              </a:rPr>
              <a:t>2</a:t>
            </a:r>
            <a:r>
              <a:rPr lang="ar-EG" sz="2800" b="1" dirty="0" smtClean="0">
                <a:solidFill>
                  <a:schemeClr val="accent1">
                    <a:lumMod val="50000"/>
                  </a:schemeClr>
                </a:solidFill>
              </a:rPr>
              <a:t> – اِهتمامُهَا بالحياةِ الدَّاخليَّةِ . </a:t>
            </a:r>
          </a:p>
          <a:p>
            <a:pPr eaLnBrk="1" hangingPunct="1">
              <a:spcBef>
                <a:spcPts val="0"/>
              </a:spcBef>
              <a:buNone/>
              <a:defRPr/>
            </a:pPr>
            <a:r>
              <a:rPr lang="ar-EG" sz="2800" b="1" dirty="0" smtClean="0">
                <a:solidFill>
                  <a:schemeClr val="accent1">
                    <a:lumMod val="50000"/>
                  </a:schemeClr>
                </a:solidFill>
              </a:rPr>
              <a:t>3 – تَجنُّبُهَا النَّزعةَ العاطفيَّةَ المُفرطةَ </a:t>
            </a:r>
            <a:r>
              <a:rPr lang="ar-EG" sz="2800" b="1" dirty="0" err="1" smtClean="0">
                <a:solidFill>
                  <a:schemeClr val="accent1">
                    <a:lumMod val="50000"/>
                  </a:schemeClr>
                </a:solidFill>
              </a:rPr>
              <a:t>.</a:t>
            </a:r>
            <a:r>
              <a:rPr lang="ar-EG" sz="2800" b="1" dirty="0" smtClean="0">
                <a:solidFill>
                  <a:schemeClr val="accent1">
                    <a:lumMod val="50000"/>
                  </a:schemeClr>
                </a:solidFill>
              </a:rPr>
              <a:t> </a:t>
            </a:r>
            <a:endParaRPr lang="ar-SA" sz="2800" b="1" dirty="0" smtClean="0">
              <a:solidFill>
                <a:schemeClr val="accent1">
                  <a:lumMod val="50000"/>
                </a:schemeClr>
              </a:solidFill>
            </a:endParaRPr>
          </a:p>
          <a:p>
            <a:pPr eaLnBrk="1" hangingPunct="1">
              <a:spcBef>
                <a:spcPts val="0"/>
              </a:spcBef>
              <a:buNone/>
              <a:defRPr/>
            </a:pPr>
            <a:r>
              <a:rPr lang="ar-EG" sz="2800" b="1" dirty="0" err="1" smtClean="0">
                <a:solidFill>
                  <a:schemeClr val="accent1">
                    <a:lumMod val="50000"/>
                  </a:schemeClr>
                </a:solidFill>
              </a:rPr>
              <a:t>4 </a:t>
            </a:r>
            <a:r>
              <a:rPr lang="ar-EG" sz="2800" b="1" dirty="0" smtClean="0">
                <a:solidFill>
                  <a:schemeClr val="accent1">
                    <a:lumMod val="50000"/>
                  </a:schemeClr>
                </a:solidFill>
              </a:rPr>
              <a:t>– تجنُّبُهَا الموضوعاتِ السِياسيَّةَ والعامَّةَ </a:t>
            </a:r>
            <a:r>
              <a:rPr lang="ar-EG" sz="2800" b="1" dirty="0" err="1" smtClean="0">
                <a:solidFill>
                  <a:schemeClr val="accent1">
                    <a:lumMod val="50000"/>
                  </a:schemeClr>
                </a:solidFill>
              </a:rPr>
              <a:t>.</a:t>
            </a:r>
            <a:r>
              <a:rPr lang="ar-EG" sz="2800" b="1" dirty="0" smtClean="0">
                <a:solidFill>
                  <a:schemeClr val="accent1">
                    <a:lumMod val="50000"/>
                  </a:schemeClr>
                </a:solidFill>
              </a:rPr>
              <a:t> </a:t>
            </a:r>
            <a:endParaRPr lang="ar-SA" sz="2800" b="1" dirty="0" smtClean="0">
              <a:solidFill>
                <a:schemeClr val="accent1">
                  <a:lumMod val="50000"/>
                </a:schemeClr>
              </a:solidFill>
            </a:endParaRPr>
          </a:p>
          <a:p>
            <a:pPr eaLnBrk="1" hangingPunct="1">
              <a:spcBef>
                <a:spcPts val="0"/>
              </a:spcBef>
              <a:buNone/>
              <a:defRPr/>
            </a:pPr>
            <a:r>
              <a:rPr lang="ar-EG" sz="2800" b="1" dirty="0" err="1" smtClean="0">
                <a:solidFill>
                  <a:schemeClr val="accent1">
                    <a:lumMod val="50000"/>
                  </a:schemeClr>
                </a:solidFill>
              </a:rPr>
              <a:t>5 </a:t>
            </a:r>
            <a:r>
              <a:rPr lang="ar-EG" sz="2800" b="1" dirty="0" smtClean="0">
                <a:solidFill>
                  <a:schemeClr val="accent1">
                    <a:lumMod val="50000"/>
                  </a:schemeClr>
                </a:solidFill>
              </a:rPr>
              <a:t>– حرصُهَا على عدم الوقوعِ في أيِّ نمطٍ من أنماطِ الالتزام مهما كانَ . </a:t>
            </a:r>
          </a:p>
          <a:p>
            <a:pPr eaLnBrk="1" hangingPunct="1">
              <a:spcBef>
                <a:spcPts val="0"/>
              </a:spcBef>
              <a:buNone/>
              <a:defRPr/>
            </a:pPr>
            <a:r>
              <a:rPr lang="ar-EG" sz="4000" b="1" dirty="0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  </a:t>
            </a:r>
            <a:endParaRPr lang="en-US" sz="4000" b="1" dirty="0" smtClean="0">
              <a:solidFill>
                <a:schemeClr val="tx1">
                  <a:lumMod val="95000"/>
                  <a:lumOff val="5000"/>
                </a:schemeClr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عنصر نائب لرقم الشريحة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68BA5613-1BB2-4168-9E83-1939F6AB8277}" type="slidenum">
              <a:rPr lang="en-US" smtClean="0"/>
              <a:pPr>
                <a:defRPr/>
              </a:pPr>
              <a:t>158</a:t>
            </a:fld>
            <a:endParaRPr lang="en-US"/>
          </a:p>
        </p:txBody>
      </p:sp>
      <p:sp>
        <p:nvSpPr>
          <p:cNvPr id="2" name="عنوان 1"/>
          <p:cNvSpPr>
            <a:spLocks noGrp="1"/>
          </p:cNvSpPr>
          <p:nvPr>
            <p:ph type="title" idx="4294967295"/>
          </p:nvPr>
        </p:nvSpPr>
        <p:spPr>
          <a:xfrm>
            <a:off x="0" y="0"/>
            <a:ext cx="9410700" cy="1371600"/>
          </a:xfrm>
        </p:spPr>
        <p:txBody>
          <a:bodyPr/>
          <a:lstStyle/>
          <a:p>
            <a:r>
              <a:rPr lang="ar-EG" sz="5400" b="1" dirty="0" smtClean="0">
                <a:solidFill>
                  <a:srgbClr val="002060"/>
                </a:solidFill>
              </a:rPr>
              <a:t>الرَّمزيَّةُ من حركةٍ نقديَّةٍ إلى مدرسةٍ نقديَّة</a:t>
            </a:r>
            <a:endParaRPr lang="en-US" sz="5400" b="1" dirty="0">
              <a:solidFill>
                <a:srgbClr val="002060"/>
              </a:solidFill>
            </a:endParaRPr>
          </a:p>
        </p:txBody>
      </p:sp>
      <p:sp>
        <p:nvSpPr>
          <p:cNvPr id="3" name="عنصر نائب للمحتوى 2"/>
          <p:cNvSpPr>
            <a:spLocks noGrp="1"/>
          </p:cNvSpPr>
          <p:nvPr>
            <p:ph idx="4294967295"/>
          </p:nvPr>
        </p:nvSpPr>
        <p:spPr>
          <a:xfrm>
            <a:off x="0" y="1371600"/>
            <a:ext cx="9410700" cy="4953000"/>
          </a:xfrm>
        </p:spPr>
        <p:txBody>
          <a:bodyPr/>
          <a:lstStyle/>
          <a:p>
            <a:pPr>
              <a:buNone/>
            </a:pPr>
            <a:r>
              <a:rPr lang="ar-EG" sz="3600" b="1" u="sng" dirty="0" smtClean="0">
                <a:solidFill>
                  <a:srgbClr val="C00000"/>
                </a:solidFill>
              </a:rPr>
              <a:t>س - كيفَ تحوَّلت الرَّمزيَّةُ من حركةٍ نقديَّةٍ إلى مدرسةٍ نقديَّةٍ ؟ </a:t>
            </a:r>
          </a:p>
          <a:p>
            <a:pPr>
              <a:buNone/>
            </a:pPr>
            <a:r>
              <a:rPr lang="ar-EG" sz="3600" b="1" dirty="0" smtClean="0"/>
              <a:t>ج – إنَّ </a:t>
            </a:r>
            <a:r>
              <a:rPr lang="ar-EG" sz="3600" b="1" dirty="0" smtClean="0">
                <a:solidFill>
                  <a:srgbClr val="002060"/>
                </a:solidFill>
              </a:rPr>
              <a:t>الرَّمزيَّةَ</a:t>
            </a:r>
            <a:r>
              <a:rPr lang="ar-EG" sz="3600" b="1" dirty="0" smtClean="0"/>
              <a:t> تحوَّلت </a:t>
            </a:r>
            <a:r>
              <a:rPr lang="ar-SA" sz="3600" b="1" dirty="0" smtClean="0"/>
              <a:t>من </a:t>
            </a:r>
            <a:r>
              <a:rPr lang="ar-EG" sz="3600" b="1" dirty="0" smtClean="0"/>
              <a:t>حركةً نقديَّةً إلى مدرسةٍ نقديَّــةٍ في النِّصــفِ الثَّاني مـن القرنِ التَّاسعِ عشرِ الميلاديِّ على أيـــــدي مجموعةٍ من الشُّعراءِ الفرنسيِّينَ ،على رأسِهم الشَّاعرِ </a:t>
            </a:r>
            <a:r>
              <a:rPr lang="ar-EG" sz="3600" b="1" dirty="0" smtClean="0">
                <a:solidFill>
                  <a:srgbClr val="FF0000"/>
                </a:solidFill>
              </a:rPr>
              <a:t>« </a:t>
            </a:r>
            <a:r>
              <a:rPr lang="ar-EG" sz="3600" b="1" dirty="0" err="1" smtClean="0">
                <a:solidFill>
                  <a:srgbClr val="FF0000"/>
                </a:solidFill>
              </a:rPr>
              <a:t>بودلير</a:t>
            </a:r>
            <a:r>
              <a:rPr lang="ar-EG" sz="3600" b="1" dirty="0" smtClean="0">
                <a:solidFill>
                  <a:srgbClr val="FF0000"/>
                </a:solidFill>
              </a:rPr>
              <a:t> » </a:t>
            </a:r>
            <a:r>
              <a:rPr lang="ar-EG" sz="3600" b="1" dirty="0" smtClean="0"/>
              <a:t>من خلالِ ديوانِهِ الشَّهيرِ ( </a:t>
            </a:r>
            <a:r>
              <a:rPr lang="ar-EG" sz="3600" b="1" dirty="0" smtClean="0">
                <a:solidFill>
                  <a:srgbClr val="00B050"/>
                </a:solidFill>
              </a:rPr>
              <a:t>أزهارِ </a:t>
            </a:r>
            <a:r>
              <a:rPr lang="ar-EG" sz="3600" b="1" dirty="0" err="1" smtClean="0">
                <a:solidFill>
                  <a:schemeClr val="accent2">
                    <a:lumMod val="50000"/>
                  </a:schemeClr>
                </a:solidFill>
              </a:rPr>
              <a:t>الشَّر</a:t>
            </a:r>
            <a:r>
              <a:rPr lang="ar-EG" sz="3600" b="1" dirty="0" err="1" smtClean="0">
                <a:solidFill>
                  <a:srgbClr val="00B050"/>
                </a:solidFill>
              </a:rPr>
              <a:t>ِّ )</a:t>
            </a:r>
            <a:endParaRPr lang="en-US" sz="3600" b="1" dirty="0"/>
          </a:p>
        </p:txBody>
      </p:sp>
    </p:spTree>
    <p:extLst>
      <p:ext uri="{BB962C8B-B14F-4D97-AF65-F5344CB8AC3E}">
        <p14:creationId xmlns:p14="http://schemas.microsoft.com/office/powerpoint/2010/main" xmlns="" val="1137619750"/>
      </p:ext>
    </p:extLst>
  </p:cSld>
  <p:clrMapOvr>
    <a:masterClrMapping/>
  </p:clrMapOvr>
</p:sld>
</file>

<file path=ppt/slides/slide1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عنصر نائب لرقم الشريحة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68BA5613-1BB2-4168-9E83-1939F6AB8277}" type="slidenum">
              <a:rPr lang="en-US" smtClean="0"/>
              <a:pPr>
                <a:defRPr/>
              </a:pPr>
              <a:t>159</a:t>
            </a:fld>
            <a:endParaRPr lang="en-US"/>
          </a:p>
        </p:txBody>
      </p:sp>
      <p:sp>
        <p:nvSpPr>
          <p:cNvPr id="2" name="عنوان 1"/>
          <p:cNvSpPr>
            <a:spLocks noGrp="1"/>
          </p:cNvSpPr>
          <p:nvPr>
            <p:ph type="title" idx="4294967295"/>
          </p:nvPr>
        </p:nvSpPr>
        <p:spPr>
          <a:xfrm>
            <a:off x="0" y="0"/>
            <a:ext cx="9410700" cy="1371600"/>
          </a:xfrm>
        </p:spPr>
        <p:txBody>
          <a:bodyPr/>
          <a:lstStyle/>
          <a:p>
            <a:r>
              <a:rPr lang="ar-EG" sz="5400" b="1" dirty="0">
                <a:solidFill>
                  <a:srgbClr val="002060"/>
                </a:solidFill>
              </a:rPr>
              <a:t>الرَّمزيَّةُ من حركةٍ نقديَّةٍ إلى مدرسةٍ نقديَّة</a:t>
            </a:r>
            <a:endParaRPr lang="en-US" sz="5400" dirty="0"/>
          </a:p>
        </p:txBody>
      </p:sp>
      <p:sp>
        <p:nvSpPr>
          <p:cNvPr id="3" name="عنصر نائب للمحتوى 2"/>
          <p:cNvSpPr>
            <a:spLocks noGrp="1"/>
          </p:cNvSpPr>
          <p:nvPr>
            <p:ph idx="4294967295"/>
          </p:nvPr>
        </p:nvSpPr>
        <p:spPr>
          <a:xfrm>
            <a:off x="0" y="1371600"/>
            <a:ext cx="9410700" cy="4953000"/>
          </a:xfrm>
        </p:spPr>
        <p:txBody>
          <a:bodyPr/>
          <a:lstStyle/>
          <a:p>
            <a:pPr>
              <a:buNone/>
            </a:pPr>
            <a:r>
              <a:rPr lang="ar-EG" sz="4000" b="1" u="sng" dirty="0" smtClean="0">
                <a:solidFill>
                  <a:srgbClr val="C00000"/>
                </a:solidFill>
              </a:rPr>
              <a:t>س – هل امتدَّ هذا التَّحوُّلُ عند بقيَّةِ شعراء </a:t>
            </a:r>
            <a:r>
              <a:rPr lang="ar-EG" sz="4000" b="1" u="sng" dirty="0" err="1" smtClean="0">
                <a:solidFill>
                  <a:srgbClr val="C00000"/>
                </a:solidFill>
              </a:rPr>
              <a:t>الرَّمزيَّةِ ؟</a:t>
            </a:r>
            <a:endParaRPr lang="ar-EG" sz="4000" b="1" u="sng" dirty="0" smtClean="0">
              <a:solidFill>
                <a:srgbClr val="C00000"/>
              </a:solidFill>
            </a:endParaRPr>
          </a:p>
          <a:p>
            <a:pPr>
              <a:buNone/>
            </a:pPr>
            <a:r>
              <a:rPr lang="ar-EG" sz="2400" b="1" dirty="0"/>
              <a:t>ن</a:t>
            </a:r>
            <a:r>
              <a:rPr lang="ar-EG" sz="2400" b="1" dirty="0" smtClean="0"/>
              <a:t>عمٌ ، اِمتدَّ هذا التَّحوُّلُ  </a:t>
            </a:r>
            <a:r>
              <a:rPr lang="ar-EG" sz="2400" b="1" dirty="0"/>
              <a:t>إلى مجموعةٍ من الشُّعراء – روَّاد </a:t>
            </a:r>
            <a:r>
              <a:rPr lang="ar-EG" sz="2400" b="1" dirty="0" smtClean="0"/>
              <a:t>تلك المدرسة </a:t>
            </a:r>
            <a:r>
              <a:rPr lang="ar-EG" sz="2400" b="1" dirty="0"/>
              <a:t>الرَّمزيَّة </a:t>
            </a:r>
            <a:r>
              <a:rPr lang="ar-EG" sz="2400" b="1" dirty="0" smtClean="0"/>
              <a:t>– الرَّمزيِّينَ الَّلاحقينَ </a:t>
            </a:r>
            <a:r>
              <a:rPr lang="ar-EG" sz="2400" b="1" dirty="0"/>
              <a:t>بهِ ، من أمثال : </a:t>
            </a:r>
          </a:p>
          <a:p>
            <a:pPr>
              <a:buNone/>
            </a:pPr>
            <a:r>
              <a:rPr lang="ar-EG" sz="2800" b="1" dirty="0">
                <a:solidFill>
                  <a:srgbClr val="002060"/>
                </a:solidFill>
              </a:rPr>
              <a:t>1 – آرثر </a:t>
            </a:r>
            <a:r>
              <a:rPr lang="ar-EG" sz="2800" b="1" dirty="0" err="1" smtClean="0">
                <a:solidFill>
                  <a:srgbClr val="002060"/>
                </a:solidFill>
              </a:rPr>
              <a:t>رمبو</a:t>
            </a:r>
            <a:endParaRPr lang="ar-EG" sz="2800" b="1" dirty="0" smtClean="0">
              <a:solidFill>
                <a:srgbClr val="002060"/>
              </a:solidFill>
            </a:endParaRPr>
          </a:p>
          <a:p>
            <a:pPr>
              <a:buNone/>
            </a:pPr>
            <a:r>
              <a:rPr lang="ar-EG" sz="2800" b="1" dirty="0" smtClean="0">
                <a:solidFill>
                  <a:srgbClr val="002060"/>
                </a:solidFill>
              </a:rPr>
              <a:t> 2 – </a:t>
            </a:r>
            <a:r>
              <a:rPr lang="ar-EG" sz="2800" b="1" dirty="0">
                <a:solidFill>
                  <a:srgbClr val="002060"/>
                </a:solidFill>
              </a:rPr>
              <a:t>بول </a:t>
            </a:r>
            <a:r>
              <a:rPr lang="ar-EG" sz="2800" b="1" dirty="0" err="1" smtClean="0">
                <a:solidFill>
                  <a:srgbClr val="002060"/>
                </a:solidFill>
              </a:rPr>
              <a:t>فارلين</a:t>
            </a:r>
            <a:endParaRPr lang="ar-EG" sz="2800" b="1" dirty="0" smtClean="0">
              <a:solidFill>
                <a:srgbClr val="002060"/>
              </a:solidFill>
            </a:endParaRPr>
          </a:p>
          <a:p>
            <a:pPr>
              <a:buNone/>
            </a:pPr>
            <a:r>
              <a:rPr lang="ar-EG" sz="2800" b="1" dirty="0" smtClean="0">
                <a:solidFill>
                  <a:srgbClr val="002060"/>
                </a:solidFill>
              </a:rPr>
              <a:t>3 </a:t>
            </a:r>
            <a:r>
              <a:rPr lang="ar-EG" sz="2800" b="1" dirty="0">
                <a:solidFill>
                  <a:srgbClr val="002060"/>
                </a:solidFill>
              </a:rPr>
              <a:t>– ستيفان </a:t>
            </a:r>
            <a:r>
              <a:rPr lang="ar-EG" sz="2800" b="1" dirty="0" err="1" smtClean="0">
                <a:solidFill>
                  <a:srgbClr val="002060"/>
                </a:solidFill>
              </a:rPr>
              <a:t>ملارميه</a:t>
            </a:r>
            <a:endParaRPr lang="ar-EG" sz="2800" b="1" dirty="0" smtClean="0">
              <a:solidFill>
                <a:srgbClr val="002060"/>
              </a:solidFill>
            </a:endParaRPr>
          </a:p>
          <a:p>
            <a:pPr>
              <a:buNone/>
            </a:pPr>
            <a:r>
              <a:rPr lang="ar-EG" sz="2800" b="1" dirty="0" smtClean="0">
                <a:solidFill>
                  <a:srgbClr val="002060"/>
                </a:solidFill>
              </a:rPr>
              <a:t>4 </a:t>
            </a:r>
            <a:r>
              <a:rPr lang="ar-EG" sz="2800" b="1" dirty="0">
                <a:solidFill>
                  <a:srgbClr val="002060"/>
                </a:solidFill>
              </a:rPr>
              <a:t>– بول </a:t>
            </a:r>
            <a:r>
              <a:rPr lang="ar-EG" sz="2800" b="1" dirty="0" err="1" smtClean="0">
                <a:solidFill>
                  <a:srgbClr val="002060"/>
                </a:solidFill>
              </a:rPr>
              <a:t>فاليري</a:t>
            </a:r>
            <a:endParaRPr lang="en-US" sz="2800" b="1" dirty="0">
              <a:solidFill>
                <a:srgbClr val="002060"/>
              </a:solidFill>
            </a:endParaRPr>
          </a:p>
          <a:p>
            <a:pPr>
              <a:buNone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="" val="2148586030"/>
      </p:ext>
    </p:extLst>
  </p:cSld>
  <p:clrMapOvr>
    <a:masterClrMapping/>
  </p:clrMapOvr>
</p:sld>
</file>

<file path=ppt/slides/slide16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عنصر نائب لرقم الشريحة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68BA5613-1BB2-4168-9E83-1939F6AB8277}" type="slidenum">
              <a:rPr lang="en-US" smtClean="0"/>
              <a:pPr>
                <a:defRPr/>
              </a:pPr>
              <a:t>160</a:t>
            </a:fld>
            <a:endParaRPr lang="en-US"/>
          </a:p>
        </p:txBody>
      </p:sp>
      <p:sp>
        <p:nvSpPr>
          <p:cNvPr id="2" name="عنوان 1"/>
          <p:cNvSpPr>
            <a:spLocks noGrp="1"/>
          </p:cNvSpPr>
          <p:nvPr>
            <p:ph type="title" idx="4294967295"/>
          </p:nvPr>
        </p:nvSpPr>
        <p:spPr>
          <a:xfrm>
            <a:off x="0" y="0"/>
            <a:ext cx="9410700" cy="1371600"/>
          </a:xfrm>
        </p:spPr>
        <p:txBody>
          <a:bodyPr/>
          <a:lstStyle/>
          <a:p>
            <a:r>
              <a:rPr lang="ar-EG" sz="6000" b="1" dirty="0" smtClean="0">
                <a:solidFill>
                  <a:srgbClr val="002060"/>
                </a:solidFill>
              </a:rPr>
              <a:t>- أصولُ الرَّمزيَّةِ والمثاليَّةُ الأفلاطونيَّةُ </a:t>
            </a:r>
            <a:endParaRPr lang="en-US" sz="6000" b="1" dirty="0">
              <a:solidFill>
                <a:srgbClr val="002060"/>
              </a:solidFill>
            </a:endParaRPr>
          </a:p>
        </p:txBody>
      </p:sp>
      <p:sp>
        <p:nvSpPr>
          <p:cNvPr id="3" name="عنصر نائب للمحتوى 2"/>
          <p:cNvSpPr>
            <a:spLocks noGrp="1"/>
          </p:cNvSpPr>
          <p:nvPr>
            <p:ph idx="4294967295"/>
          </p:nvPr>
        </p:nvSpPr>
        <p:spPr>
          <a:xfrm>
            <a:off x="0" y="1371600"/>
            <a:ext cx="9410700" cy="4953000"/>
          </a:xfrm>
        </p:spPr>
        <p:txBody>
          <a:bodyPr/>
          <a:lstStyle/>
          <a:p>
            <a:pPr>
              <a:buNone/>
            </a:pPr>
            <a:r>
              <a:rPr lang="ar-EG" sz="2800" b="1" u="sng" dirty="0" smtClean="0">
                <a:solidFill>
                  <a:srgbClr val="C00000"/>
                </a:solidFill>
              </a:rPr>
              <a:t>س « يقول بعضُ الباحثينَ: تعودُ أصولُ الرَّمزَّيَّةِ إلى مثاليَّةِ « أفلاطون » اِشرحْ (اِشْرَحِي) تلكَ المقولةَ في إيجازٍ غيرِ مُخِلٍّ؟  </a:t>
            </a:r>
          </a:p>
          <a:p>
            <a:pPr>
              <a:buNone/>
            </a:pPr>
            <a:r>
              <a:rPr lang="ar-EG" sz="4800" b="1" dirty="0" smtClean="0"/>
              <a:t>ج</a:t>
            </a:r>
            <a:r>
              <a:rPr lang="ar-EG" b="1" dirty="0" smtClean="0"/>
              <a:t> – يعيدُ بعضُ الدَّارسينَ أصـــولَ </a:t>
            </a:r>
            <a:r>
              <a:rPr lang="ar-EG" b="1" dirty="0" smtClean="0">
                <a:solidFill>
                  <a:schemeClr val="accent2">
                    <a:lumMod val="50000"/>
                  </a:schemeClr>
                </a:solidFill>
              </a:rPr>
              <a:t>الرَّمزيَّةِ</a:t>
            </a:r>
            <a:r>
              <a:rPr lang="ar-EG" b="1" dirty="0" smtClean="0"/>
              <a:t> إلى مثاليَّةِ </a:t>
            </a:r>
            <a:r>
              <a:rPr lang="ar-EG" b="1" dirty="0" smtClean="0">
                <a:solidFill>
                  <a:srgbClr val="002060"/>
                </a:solidFill>
              </a:rPr>
              <a:t>« أفلاطــــونَ » </a:t>
            </a:r>
            <a:r>
              <a:rPr lang="ar-EG" b="1" dirty="0" smtClean="0"/>
              <a:t>الَّتي كانت تنكرُ حقائقَ الأشياءِ المحسوسةِ ، ولا ترى فيهَا غير صورٍ للحقائقِ المثاليَّةِ البعيدةِ عن عالمنا المحسوسِ </a:t>
            </a:r>
            <a:r>
              <a:rPr lang="ar-EG" sz="4800" b="1" dirty="0" smtClean="0"/>
              <a:t>. </a:t>
            </a:r>
            <a:endParaRPr lang="en-US" sz="4800" b="1" dirty="0"/>
          </a:p>
        </p:txBody>
      </p:sp>
    </p:spTree>
    <p:extLst>
      <p:ext uri="{BB962C8B-B14F-4D97-AF65-F5344CB8AC3E}">
        <p14:creationId xmlns:p14="http://schemas.microsoft.com/office/powerpoint/2010/main" xmlns="" val="2680030985"/>
      </p:ext>
    </p:extLst>
  </p:cSld>
  <p:clrMapOvr>
    <a:masterClrMapping/>
  </p:clrMapOvr>
</p:sld>
</file>

<file path=ppt/slides/slide16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عنصر نائب لرقم الشريحة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68BA5613-1BB2-4168-9E83-1939F6AB8277}" type="slidenum">
              <a:rPr lang="en-US" smtClean="0"/>
              <a:pPr>
                <a:defRPr/>
              </a:pPr>
              <a:t>161</a:t>
            </a:fld>
            <a:endParaRPr lang="en-US"/>
          </a:p>
        </p:txBody>
      </p:sp>
      <p:sp>
        <p:nvSpPr>
          <p:cNvPr id="2" name="عنوان 1"/>
          <p:cNvSpPr>
            <a:spLocks noGrp="1"/>
          </p:cNvSpPr>
          <p:nvPr>
            <p:ph type="title" idx="4294967295"/>
          </p:nvPr>
        </p:nvSpPr>
        <p:spPr>
          <a:xfrm>
            <a:off x="0" y="0"/>
            <a:ext cx="9410700" cy="1371600"/>
          </a:xfrm>
        </p:spPr>
        <p:txBody>
          <a:bodyPr/>
          <a:lstStyle/>
          <a:p>
            <a:r>
              <a:rPr lang="ar-EG" sz="4800" b="1" dirty="0" smtClean="0">
                <a:solidFill>
                  <a:srgbClr val="002060"/>
                </a:solidFill>
              </a:rPr>
              <a:t>حقائقُ الأشياءِ عند الرَّمزيِّينَ وعلاقَتُهَا بالعقلِ </a:t>
            </a:r>
            <a:endParaRPr lang="en-US" sz="4800" b="1" dirty="0">
              <a:solidFill>
                <a:srgbClr val="002060"/>
              </a:solidFill>
            </a:endParaRPr>
          </a:p>
        </p:txBody>
      </p:sp>
      <p:sp>
        <p:nvSpPr>
          <p:cNvPr id="3" name="عنصر نائب للمحتوى 2"/>
          <p:cNvSpPr>
            <a:spLocks noGrp="1"/>
          </p:cNvSpPr>
          <p:nvPr>
            <p:ph idx="4294967295"/>
          </p:nvPr>
        </p:nvSpPr>
        <p:spPr>
          <a:xfrm>
            <a:off x="0" y="1371600"/>
            <a:ext cx="9410700" cy="4953000"/>
          </a:xfrm>
        </p:spPr>
        <p:txBody>
          <a:bodyPr/>
          <a:lstStyle/>
          <a:p>
            <a:pPr>
              <a:buNone/>
            </a:pPr>
            <a:r>
              <a:rPr lang="ar-EG" sz="4000" b="1" u="sng" dirty="0" smtClean="0">
                <a:solidFill>
                  <a:srgbClr val="C00000"/>
                </a:solidFill>
              </a:rPr>
              <a:t>س اِستعرض (استعرِضي) حقائقَ الأشياءِ عندَ الرَّمزيِّينَ؟ </a:t>
            </a:r>
          </a:p>
          <a:p>
            <a:pPr>
              <a:buNone/>
            </a:pPr>
            <a:r>
              <a:rPr lang="ar-EG" sz="4800" b="1" dirty="0" smtClean="0"/>
              <a:t>ج – إنَّ حقائقَ الأشياءِ من وُجهةِ نظرِ </a:t>
            </a:r>
            <a:r>
              <a:rPr lang="ar-EG" sz="4800" b="1" dirty="0" smtClean="0">
                <a:solidFill>
                  <a:schemeClr val="accent2">
                    <a:lumMod val="50000"/>
                  </a:schemeClr>
                </a:solidFill>
              </a:rPr>
              <a:t>الرَّمزيِّينَ</a:t>
            </a:r>
            <a:r>
              <a:rPr lang="ar-EG" sz="4800" b="1" dirty="0" smtClean="0"/>
              <a:t> يستحيلُ إدراكُهَا من خلالِ </a:t>
            </a:r>
            <a:r>
              <a:rPr lang="ar-EG" sz="4800" b="1" u="sng" dirty="0" smtClean="0">
                <a:solidFill>
                  <a:srgbClr val="0070C0"/>
                </a:solidFill>
              </a:rPr>
              <a:t>العقلِ الواعي </a:t>
            </a:r>
            <a:r>
              <a:rPr lang="ar-EG" sz="4800" b="1" dirty="0" smtClean="0"/>
              <a:t>، وكلُّ ما يمكنُ إدراكُهُ منها هو ظواهــرها الخارجيَّة، وليست هذه المظاهرُ الخارجــــيَّةُ للأشياءِ أكثرَ من صورٍ ذهنيَّةٍ لها تنعكسُ في مدارِكنا . </a:t>
            </a:r>
            <a:endParaRPr lang="en-US" sz="4800" b="1" dirty="0"/>
          </a:p>
        </p:txBody>
      </p:sp>
    </p:spTree>
    <p:extLst>
      <p:ext uri="{BB962C8B-B14F-4D97-AF65-F5344CB8AC3E}">
        <p14:creationId xmlns:p14="http://schemas.microsoft.com/office/powerpoint/2010/main" xmlns="" val="2619899327"/>
      </p:ext>
    </p:extLst>
  </p:cSld>
  <p:clrMapOvr>
    <a:masterClrMapping/>
  </p:clrMapOvr>
</p:sld>
</file>

<file path=ppt/slides/slide16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عنصر نائب لرقم الشريحة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68BA5613-1BB2-4168-9E83-1939F6AB8277}" type="slidenum">
              <a:rPr lang="en-US" smtClean="0"/>
              <a:pPr>
                <a:defRPr/>
              </a:pPr>
              <a:t>162</a:t>
            </a:fld>
            <a:endParaRPr lang="en-US"/>
          </a:p>
        </p:txBody>
      </p:sp>
      <p:sp>
        <p:nvSpPr>
          <p:cNvPr id="2" name="عنوان 1"/>
          <p:cNvSpPr>
            <a:spLocks noGrp="1"/>
          </p:cNvSpPr>
          <p:nvPr>
            <p:ph type="title" idx="4294967295"/>
          </p:nvPr>
        </p:nvSpPr>
        <p:spPr>
          <a:xfrm>
            <a:off x="0" y="0"/>
            <a:ext cx="9410700" cy="1371600"/>
          </a:xfrm>
        </p:spPr>
        <p:txBody>
          <a:bodyPr/>
          <a:lstStyle/>
          <a:p>
            <a:r>
              <a:rPr lang="ar-EG" sz="4800" b="1" dirty="0" smtClean="0">
                <a:solidFill>
                  <a:srgbClr val="002060"/>
                </a:solidFill>
              </a:rPr>
              <a:t>العقلُ الواعي والعقلُ </a:t>
            </a:r>
            <a:r>
              <a:rPr lang="ar-EG" sz="4800" b="1" dirty="0" err="1" smtClean="0">
                <a:solidFill>
                  <a:srgbClr val="002060"/>
                </a:solidFill>
              </a:rPr>
              <a:t>الَّلاواعي</a:t>
            </a:r>
            <a:r>
              <a:rPr lang="ar-EG" sz="4800" b="1" dirty="0" smtClean="0">
                <a:solidFill>
                  <a:srgbClr val="002060"/>
                </a:solidFill>
              </a:rPr>
              <a:t> عندَ الرَّمزيِّينَ </a:t>
            </a:r>
            <a:endParaRPr lang="en-US" sz="4800" b="1" dirty="0">
              <a:solidFill>
                <a:srgbClr val="002060"/>
              </a:solidFill>
            </a:endParaRPr>
          </a:p>
        </p:txBody>
      </p:sp>
      <p:sp>
        <p:nvSpPr>
          <p:cNvPr id="3" name="عنصر نائب للمحتوى 2"/>
          <p:cNvSpPr>
            <a:spLocks noGrp="1"/>
          </p:cNvSpPr>
          <p:nvPr>
            <p:ph idx="4294967295"/>
          </p:nvPr>
        </p:nvSpPr>
        <p:spPr>
          <a:xfrm>
            <a:off x="0" y="1371600"/>
            <a:ext cx="9410700" cy="4953000"/>
          </a:xfrm>
        </p:spPr>
        <p:txBody>
          <a:bodyPr/>
          <a:lstStyle/>
          <a:p>
            <a:pPr>
              <a:buNone/>
            </a:pPr>
            <a:r>
              <a:rPr lang="ar-EG" sz="3600" b="1" u="sng" dirty="0" smtClean="0">
                <a:solidFill>
                  <a:srgbClr val="C00000"/>
                </a:solidFill>
              </a:rPr>
              <a:t>س – وماذا عن رؤيتُهُم إزاءَ العقلِ الواعي </a:t>
            </a:r>
            <a:r>
              <a:rPr lang="ar-EG" sz="3600" b="1" u="sng" dirty="0" err="1" smtClean="0">
                <a:solidFill>
                  <a:srgbClr val="C00000"/>
                </a:solidFill>
              </a:rPr>
              <a:t>والَّلاواعي</a:t>
            </a:r>
            <a:r>
              <a:rPr lang="ar-EG" sz="3600" b="1" u="sng" dirty="0" smtClean="0">
                <a:solidFill>
                  <a:srgbClr val="C00000"/>
                </a:solidFill>
              </a:rPr>
              <a:t> ؟ </a:t>
            </a:r>
          </a:p>
          <a:p>
            <a:pPr>
              <a:buNone/>
            </a:pPr>
            <a:r>
              <a:rPr lang="ar-EG" sz="4400" b="1" dirty="0" smtClean="0"/>
              <a:t>ج – إنَّ </a:t>
            </a:r>
            <a:r>
              <a:rPr lang="ar-EG" sz="4400" b="1" dirty="0" smtClean="0">
                <a:solidFill>
                  <a:srgbClr val="0070C0"/>
                </a:solidFill>
              </a:rPr>
              <a:t>العقلَ الواعيَ </a:t>
            </a:r>
            <a:r>
              <a:rPr lang="ar-EG" sz="4400" b="1" dirty="0" smtClean="0"/>
              <a:t>– كما يقــولُ </a:t>
            </a:r>
            <a:r>
              <a:rPr lang="ar-EG" sz="4400" b="1" dirty="0" smtClean="0">
                <a:solidFill>
                  <a:schemeClr val="accent2">
                    <a:lumMod val="50000"/>
                  </a:schemeClr>
                </a:solidFill>
              </a:rPr>
              <a:t>الرَّمزيُّونَ</a:t>
            </a:r>
            <a:r>
              <a:rPr lang="ar-EG" sz="4400" b="1" dirty="0" smtClean="0"/>
              <a:t> – عقلٌ محدودٌ ، ووراءَ هذا العقلِ المحــدودِ حقلٌ فسيــحٌ من </a:t>
            </a:r>
            <a:r>
              <a:rPr lang="ar-EG" sz="4400" b="1" dirty="0" smtClean="0">
                <a:solidFill>
                  <a:schemeClr val="accent2">
                    <a:lumMod val="50000"/>
                  </a:schemeClr>
                </a:solidFill>
              </a:rPr>
              <a:t>العقلِ </a:t>
            </a:r>
            <a:r>
              <a:rPr lang="ar-EG" sz="4400" b="1" dirty="0" err="1" smtClean="0">
                <a:solidFill>
                  <a:schemeClr val="accent2">
                    <a:lumMod val="50000"/>
                  </a:schemeClr>
                </a:solidFill>
              </a:rPr>
              <a:t>الَّلاواعي</a:t>
            </a:r>
            <a:r>
              <a:rPr lang="ar-EG" sz="4400" b="1" dirty="0" smtClean="0">
                <a:solidFill>
                  <a:schemeClr val="accent2">
                    <a:lumMod val="50000"/>
                  </a:schemeClr>
                </a:solidFill>
              </a:rPr>
              <a:t> </a:t>
            </a:r>
            <a:r>
              <a:rPr lang="ar-EG" sz="4400" b="1" dirty="0" smtClean="0"/>
              <a:t>( </a:t>
            </a:r>
            <a:r>
              <a:rPr lang="ar-EG" sz="4400" b="1" dirty="0" smtClean="0">
                <a:solidFill>
                  <a:schemeClr val="bg2">
                    <a:lumMod val="25000"/>
                  </a:schemeClr>
                </a:solidFill>
              </a:rPr>
              <a:t>العقل الباطـن </a:t>
            </a:r>
            <a:r>
              <a:rPr lang="ar-EG" sz="4400" b="1" dirty="0" smtClean="0"/>
              <a:t>) ، وحولَ هذا العقلِ </a:t>
            </a:r>
            <a:r>
              <a:rPr lang="ar-EG" sz="4400" b="1" dirty="0" smtClean="0">
                <a:solidFill>
                  <a:schemeClr val="bg2">
                    <a:lumMod val="25000"/>
                  </a:schemeClr>
                </a:solidFill>
              </a:rPr>
              <a:t>« الباطنِ » </a:t>
            </a:r>
            <a:r>
              <a:rPr lang="ar-EG" sz="4400" b="1" dirty="0" err="1" smtClean="0">
                <a:solidFill>
                  <a:schemeClr val="accent2">
                    <a:lumMod val="50000"/>
                  </a:schemeClr>
                </a:solidFill>
              </a:rPr>
              <a:t>الَّلاواعي</a:t>
            </a:r>
            <a:r>
              <a:rPr lang="ar-EG" sz="4400" b="1" dirty="0" smtClean="0"/>
              <a:t> تركَّزت مجهوداتُ كثيرٍ من العلماءِ والفلاسفةِ .   </a:t>
            </a:r>
            <a:endParaRPr lang="en-US" sz="4400" b="1" dirty="0"/>
          </a:p>
        </p:txBody>
      </p:sp>
    </p:spTree>
    <p:extLst>
      <p:ext uri="{BB962C8B-B14F-4D97-AF65-F5344CB8AC3E}">
        <p14:creationId xmlns:p14="http://schemas.microsoft.com/office/powerpoint/2010/main" xmlns="" val="3151271755"/>
      </p:ext>
    </p:extLst>
  </p:cSld>
  <p:clrMapOvr>
    <a:masterClrMapping/>
  </p:clrMapOvr>
</p:sld>
</file>

<file path=ppt/slides/slide16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عنصر نائب لرقم الشريحة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68BA5613-1BB2-4168-9E83-1939F6AB8277}" type="slidenum">
              <a:rPr lang="en-US" smtClean="0"/>
              <a:pPr>
                <a:defRPr/>
              </a:pPr>
              <a:t>163</a:t>
            </a:fld>
            <a:endParaRPr lang="en-US"/>
          </a:p>
        </p:txBody>
      </p:sp>
      <p:sp>
        <p:nvSpPr>
          <p:cNvPr id="2" name="عنوان 1"/>
          <p:cNvSpPr>
            <a:spLocks noGrp="1"/>
          </p:cNvSpPr>
          <p:nvPr>
            <p:ph type="title" idx="4294967295"/>
          </p:nvPr>
        </p:nvSpPr>
        <p:spPr>
          <a:xfrm>
            <a:off x="0" y="0"/>
            <a:ext cx="9410700" cy="1371600"/>
          </a:xfrm>
        </p:spPr>
        <p:txBody>
          <a:bodyPr/>
          <a:lstStyle/>
          <a:p>
            <a:r>
              <a:rPr lang="ar-EG" b="1" dirty="0" smtClean="0">
                <a:solidFill>
                  <a:srgbClr val="002060"/>
                </a:solidFill>
              </a:rPr>
              <a:t>الُّلغةُ – كالعقلِ الواعي – غير مدركةِ للحقائقِ المثاليَّةِ عندَ الرَّمزيِّينَ </a:t>
            </a:r>
            <a:endParaRPr lang="en-US" b="1" dirty="0">
              <a:solidFill>
                <a:srgbClr val="002060"/>
              </a:solidFill>
            </a:endParaRPr>
          </a:p>
        </p:txBody>
      </p:sp>
      <p:sp>
        <p:nvSpPr>
          <p:cNvPr id="3" name="عنصر نائب للمحتوى 2"/>
          <p:cNvSpPr>
            <a:spLocks noGrp="1"/>
          </p:cNvSpPr>
          <p:nvPr>
            <p:ph idx="4294967295"/>
          </p:nvPr>
        </p:nvSpPr>
        <p:spPr>
          <a:xfrm>
            <a:off x="0" y="1371600"/>
            <a:ext cx="9410700" cy="4953000"/>
          </a:xfrm>
        </p:spPr>
        <p:txBody>
          <a:bodyPr/>
          <a:lstStyle/>
          <a:p>
            <a:pPr>
              <a:buNone/>
            </a:pPr>
            <a:r>
              <a:rPr lang="ar-EG" sz="5400" b="1" u="sng" dirty="0" smtClean="0">
                <a:solidFill>
                  <a:srgbClr val="C00000"/>
                </a:solidFill>
              </a:rPr>
              <a:t>ماذا عن الُّلغةِ عندَ الرَّمزيِّينَ ؟</a:t>
            </a:r>
          </a:p>
          <a:p>
            <a:pPr>
              <a:buNone/>
            </a:pPr>
            <a:r>
              <a:rPr lang="ar-EG" sz="3600" b="1" dirty="0" smtClean="0"/>
              <a:t>ج - كان من نتيجةِ محدوديَّةِ </a:t>
            </a:r>
            <a:r>
              <a:rPr lang="ar-EG" sz="3600" b="1" dirty="0" smtClean="0">
                <a:solidFill>
                  <a:srgbClr val="00B0F0"/>
                </a:solidFill>
              </a:rPr>
              <a:t>العقلِ الواعي </a:t>
            </a:r>
            <a:r>
              <a:rPr lang="ar-EG" sz="3600" b="1" dirty="0" smtClean="0">
                <a:solidFill>
                  <a:srgbClr val="0070C0"/>
                </a:solidFill>
              </a:rPr>
              <a:t>(الحسِّ) </a:t>
            </a:r>
            <a:r>
              <a:rPr lang="ar-EG" sz="3600" b="1" dirty="0" smtClean="0"/>
              <a:t>في إدراكِ </a:t>
            </a:r>
            <a:r>
              <a:rPr lang="ar-EG" sz="3600" b="1" dirty="0" smtClean="0">
                <a:solidFill>
                  <a:srgbClr val="00B050"/>
                </a:solidFill>
              </a:rPr>
              <a:t>الحقائقِ المثاليَّةِ </a:t>
            </a:r>
            <a:r>
              <a:rPr lang="ar-EG" sz="3600" b="1" dirty="0" smtClean="0"/>
              <a:t>لــــدى </a:t>
            </a:r>
            <a:r>
              <a:rPr lang="ar-EG" sz="3600" b="1" dirty="0" smtClean="0">
                <a:solidFill>
                  <a:schemeClr val="accent2">
                    <a:lumMod val="50000"/>
                  </a:schemeClr>
                </a:solidFill>
              </a:rPr>
              <a:t>الرَّمزيِّينَ</a:t>
            </a:r>
            <a:r>
              <a:rPr lang="ar-EG" sz="3600" b="1" dirty="0" smtClean="0"/>
              <a:t> أن عدَّ أولئكَ </a:t>
            </a:r>
            <a:r>
              <a:rPr lang="ar-EG" sz="3600" b="1" dirty="0" smtClean="0">
                <a:solidFill>
                  <a:schemeClr val="accent2">
                    <a:lumMod val="50000"/>
                  </a:schemeClr>
                </a:solidFill>
              </a:rPr>
              <a:t>الرَّمزيُّونَ</a:t>
            </a:r>
            <a:r>
              <a:rPr lang="ar-EG" sz="3600" b="1" dirty="0" smtClean="0"/>
              <a:t> </a:t>
            </a:r>
            <a:r>
              <a:rPr lang="ar-EG" sz="3600" b="1" dirty="0" smtClean="0">
                <a:solidFill>
                  <a:schemeClr val="tx2">
                    <a:lumMod val="50000"/>
                  </a:schemeClr>
                </a:solidFill>
              </a:rPr>
              <a:t>الُّلغةَ</a:t>
            </a:r>
            <a:r>
              <a:rPr lang="ar-EG" sz="3600" b="1" dirty="0" smtClean="0"/>
              <a:t> غيرَ قادرةٍ على نقلِ حقائــقِ الأشياءِ ، وهي ( أي تلك </a:t>
            </a:r>
            <a:r>
              <a:rPr lang="ar-EG" sz="3600" b="1" dirty="0" smtClean="0">
                <a:solidFill>
                  <a:schemeClr val="tx2">
                    <a:lumMod val="50000"/>
                  </a:schemeClr>
                </a:solidFill>
              </a:rPr>
              <a:t>الُّلُغةُ</a:t>
            </a:r>
            <a:r>
              <a:rPr lang="ar-EG" sz="3600" b="1" dirty="0" smtClean="0"/>
              <a:t> ) ليست إلَّا رمــوزًا تَمَّ اِختراعُهَا ؛ لِتُثيرَ الصُّــورَ الذِّهنيَّةَ الخارجـــيَّةَ .  </a:t>
            </a:r>
            <a:endParaRPr lang="en-US" sz="3600" b="1" dirty="0"/>
          </a:p>
        </p:txBody>
      </p:sp>
    </p:spTree>
    <p:extLst>
      <p:ext uri="{BB962C8B-B14F-4D97-AF65-F5344CB8AC3E}">
        <p14:creationId xmlns:p14="http://schemas.microsoft.com/office/powerpoint/2010/main" xmlns="" val="1877975446"/>
      </p:ext>
    </p:extLst>
  </p:cSld>
  <p:clrMapOvr>
    <a:masterClrMapping/>
  </p:clrMapOvr>
</p:sld>
</file>

<file path=ppt/slides/slide16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40A750BC-24E8-49BB-9E31-DF82424DA4E4}" type="slidenum">
              <a:rPr lang="en-US" smtClean="0"/>
              <a:pPr>
                <a:defRPr/>
              </a:pPr>
              <a:t>164</a:t>
            </a:fld>
            <a:endParaRPr lang="en-US"/>
          </a:p>
        </p:txBody>
      </p:sp>
      <p:sp>
        <p:nvSpPr>
          <p:cNvPr id="7" name="Title 6"/>
          <p:cNvSpPr>
            <a:spLocks noGrp="1"/>
          </p:cNvSpPr>
          <p:nvPr>
            <p:ph type="title" idx="4294967295"/>
          </p:nvPr>
        </p:nvSpPr>
        <p:spPr>
          <a:xfrm>
            <a:off x="0" y="0"/>
            <a:ext cx="9410700" cy="1371600"/>
          </a:xfrm>
        </p:spPr>
        <p:txBody>
          <a:bodyPr/>
          <a:lstStyle/>
          <a:p>
            <a:pPr eaLnBrk="1" hangingPunct="1">
              <a:defRPr/>
            </a:pPr>
            <a:r>
              <a:rPr lang="ar-EG" sz="8000" b="1" dirty="0" smtClean="0">
                <a:solidFill>
                  <a:schemeClr val="tx2">
                    <a:lumMod val="75000"/>
                  </a:schemeClr>
                </a:solidFill>
              </a:rPr>
              <a:t>- الرَّمزُ وتوظيفُهُ شعريًّا </a:t>
            </a:r>
            <a:endParaRPr lang="en-US" sz="8000" b="1" dirty="0">
              <a:solidFill>
                <a:schemeClr val="tx2">
                  <a:lumMod val="75000"/>
                </a:schemeClr>
              </a:solidFill>
            </a:endParaRPr>
          </a:p>
        </p:txBody>
      </p:sp>
      <p:sp>
        <p:nvSpPr>
          <p:cNvPr id="7171" name="Text Placeholder 5"/>
          <p:cNvSpPr>
            <a:spLocks noGrp="1"/>
          </p:cNvSpPr>
          <p:nvPr>
            <p:ph idx="4294967295"/>
          </p:nvPr>
        </p:nvSpPr>
        <p:spPr>
          <a:xfrm>
            <a:off x="0" y="1371600"/>
            <a:ext cx="9372600" cy="4953000"/>
          </a:xfrm>
        </p:spPr>
        <p:txBody>
          <a:bodyPr/>
          <a:lstStyle/>
          <a:p>
            <a:pPr marL="274320" indent="-274320" eaLnBrk="1" fontAlgn="auto" hangingPunct="1">
              <a:lnSpc>
                <a:spcPct val="90000"/>
              </a:lnSpc>
              <a:spcAft>
                <a:spcPts val="0"/>
              </a:spcAft>
              <a:buClr>
                <a:schemeClr val="accent3"/>
              </a:buClr>
              <a:buNone/>
              <a:defRPr/>
            </a:pPr>
            <a:r>
              <a:rPr lang="ar-EG" sz="4400" b="1" u="sng" dirty="0" smtClean="0">
                <a:solidFill>
                  <a:srgbClr val="C00000"/>
                </a:solidFill>
              </a:rPr>
              <a:t>س – كيفَ رأى الدَّارسون توظيفَ الرَّمزِ عندَ أعلامِ الشُّعراءِ ؟ </a:t>
            </a:r>
          </a:p>
          <a:p>
            <a:pPr marL="274320" indent="-274320" eaLnBrk="1" fontAlgn="auto" hangingPunct="1">
              <a:lnSpc>
                <a:spcPct val="90000"/>
              </a:lnSpc>
              <a:spcAft>
                <a:spcPts val="0"/>
              </a:spcAft>
              <a:buClr>
                <a:schemeClr val="accent3"/>
              </a:buClr>
              <a:buNone/>
              <a:defRPr/>
            </a:pPr>
            <a:r>
              <a:rPr lang="ar-EG" sz="2800" b="1" dirty="0" smtClean="0">
                <a:solidFill>
                  <a:schemeClr val="tx1">
                    <a:lumMod val="85000"/>
                    <a:lumOff val="15000"/>
                  </a:schemeClr>
                </a:solidFill>
              </a:rPr>
              <a:t>ج – إنَّ هؤلاءِ الدَّارسينَ عندما يتحدَّثـــــــــــونَ عن </a:t>
            </a:r>
            <a:r>
              <a:rPr lang="ar-EG" sz="2800" b="1" dirty="0" smtClean="0">
                <a:solidFill>
                  <a:schemeClr val="accent2">
                    <a:lumMod val="50000"/>
                  </a:schemeClr>
                </a:solidFill>
              </a:rPr>
              <a:t>«</a:t>
            </a:r>
            <a:r>
              <a:rPr lang="ar-EG" sz="2800" b="1" dirty="0" smtClean="0">
                <a:solidFill>
                  <a:schemeClr val="tx1">
                    <a:lumMod val="85000"/>
                    <a:lumOff val="15000"/>
                  </a:schemeClr>
                </a:solidFill>
              </a:rPr>
              <a:t> </a:t>
            </a:r>
            <a:r>
              <a:rPr lang="ar-EG" sz="2800" b="1" dirty="0" smtClean="0">
                <a:solidFill>
                  <a:schemeClr val="accent2">
                    <a:lumMod val="50000"/>
                  </a:schemeClr>
                </a:solidFill>
              </a:rPr>
              <a:t>المدرسةِ الرَّمزيَّةِ » </a:t>
            </a:r>
            <a:r>
              <a:rPr lang="ar-EG" sz="2800" b="1" dirty="0" smtClean="0">
                <a:solidFill>
                  <a:schemeClr val="tx1">
                    <a:lumMod val="85000"/>
                    <a:lumOff val="15000"/>
                  </a:schemeClr>
                </a:solidFill>
              </a:rPr>
              <a:t>لا يصــفــونَ مثلَ هـــــؤلاءِ الأعلامِ </a:t>
            </a:r>
            <a:r>
              <a:rPr lang="ar-EG" sz="2800" b="1" dirty="0" smtClean="0">
                <a:solidFill>
                  <a:schemeClr val="tx2">
                    <a:lumMod val="50000"/>
                  </a:schemeClr>
                </a:solidFill>
              </a:rPr>
              <a:t>( أعلامِ المدرسةِ الرَّمزيَّةِ ) </a:t>
            </a:r>
            <a:r>
              <a:rPr lang="ar-EG" sz="2800" b="1" dirty="0" smtClean="0">
                <a:solidFill>
                  <a:schemeClr val="tx1">
                    <a:lumMod val="85000"/>
                    <a:lumOff val="15000"/>
                  </a:schemeClr>
                </a:solidFill>
              </a:rPr>
              <a:t>على أنَّهم مــن شعراءِ </a:t>
            </a:r>
            <a:r>
              <a:rPr lang="ar-EG" sz="2800" b="1" dirty="0" smtClean="0">
                <a:solidFill>
                  <a:schemeClr val="accent1">
                    <a:lumMod val="50000"/>
                  </a:schemeClr>
                </a:solidFill>
              </a:rPr>
              <a:t>« الرَّمزيَّةِ » </a:t>
            </a:r>
            <a:r>
              <a:rPr lang="ar-EG" sz="2800" b="1" dirty="0" smtClean="0">
                <a:solidFill>
                  <a:schemeClr val="tx1">
                    <a:lumMod val="85000"/>
                    <a:lumOff val="15000"/>
                  </a:schemeClr>
                </a:solidFill>
              </a:rPr>
              <a:t>، بل مِمَن وَظَّفُوا تقنيَةَ الرَّمزِ في أشعارِهِم ، وجعلوهُ وسيــلَةً ، وليسَ بالضَّرورةِ أن يكونَ بغرضِ الإيحاءِ ، كما يبتغي </a:t>
            </a:r>
            <a:r>
              <a:rPr lang="ar-EG" sz="2800" b="1" dirty="0" smtClean="0">
                <a:solidFill>
                  <a:srgbClr val="0070C0"/>
                </a:solidFill>
              </a:rPr>
              <a:t>الرَّمزيُّونَ</a:t>
            </a:r>
            <a:r>
              <a:rPr lang="ar-EG" sz="2800" b="1" dirty="0" smtClean="0">
                <a:solidFill>
                  <a:schemeClr val="tx1">
                    <a:lumMod val="85000"/>
                    <a:lumOff val="15000"/>
                  </a:schemeClr>
                </a:solidFill>
              </a:rPr>
              <a:t> . </a:t>
            </a:r>
            <a:endParaRPr lang="en-US" sz="2800" b="1" dirty="0" smtClean="0">
              <a:solidFill>
                <a:schemeClr val="tx1">
                  <a:lumMod val="85000"/>
                  <a:lumOff val="15000"/>
                </a:schemeClr>
              </a:solidFill>
            </a:endParaRPr>
          </a:p>
        </p:txBody>
      </p:sp>
    </p:spTree>
  </p:cSld>
  <p:clrMapOvr>
    <a:masterClrMapping/>
  </p:clrMapOvr>
</p:sld>
</file>

<file path=ppt/slides/slide16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6" name="Slide Number Placeholder 3"/>
          <p:cNvSpPr>
            <a:spLocks noGrp="1"/>
          </p:cNvSpPr>
          <p:nvPr>
            <p:ph type="sldNum" sz="quarter" idx="10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D73510CB-DC0E-4C0D-B904-D83330017455}" type="slidenum">
              <a:rPr lang="en-US" smtClean="0"/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165</a:t>
            </a:fld>
            <a:endParaRPr lang="en-US" smtClean="0"/>
          </a:p>
        </p:txBody>
      </p:sp>
      <p:sp>
        <p:nvSpPr>
          <p:cNvPr id="8194" name="Title 1"/>
          <p:cNvSpPr>
            <a:spLocks noGrp="1"/>
          </p:cNvSpPr>
          <p:nvPr>
            <p:ph type="title" idx="4294967295"/>
          </p:nvPr>
        </p:nvSpPr>
        <p:spPr>
          <a:xfrm>
            <a:off x="0" y="0"/>
            <a:ext cx="9372600" cy="1371600"/>
          </a:xfrm>
        </p:spPr>
        <p:txBody>
          <a:bodyPr/>
          <a:lstStyle/>
          <a:p>
            <a:pPr eaLnBrk="1" hangingPunct="1">
              <a:defRPr/>
            </a:pPr>
            <a:r>
              <a:rPr lang="ar-EG" sz="5400" b="1" dirty="0" smtClean="0">
                <a:solidFill>
                  <a:schemeClr val="tx2">
                    <a:lumMod val="75000"/>
                  </a:schemeClr>
                </a:solidFill>
              </a:rPr>
              <a:t>- الشِّعرُ العربيُّ الحداثيُّ وعلاقَتُهُ بالرَّمزيَّةِ</a:t>
            </a:r>
            <a:r>
              <a:rPr lang="ar-SA" sz="5400" b="1" dirty="0" smtClean="0">
                <a:solidFill>
                  <a:schemeClr val="tx2">
                    <a:lumMod val="75000"/>
                  </a:schemeClr>
                </a:solidFill>
              </a:rPr>
              <a:t> </a:t>
            </a:r>
            <a:endParaRPr lang="en-US" sz="5400" b="1" dirty="0" smtClean="0">
              <a:solidFill>
                <a:schemeClr val="tx2">
                  <a:lumMod val="75000"/>
                </a:schemeClr>
              </a:solidFill>
            </a:endParaRPr>
          </a:p>
        </p:txBody>
      </p:sp>
      <p:sp>
        <p:nvSpPr>
          <p:cNvPr id="8195" name="Content Placeholder 2"/>
          <p:cNvSpPr>
            <a:spLocks noGrp="1"/>
          </p:cNvSpPr>
          <p:nvPr>
            <p:ph idx="4294967295"/>
          </p:nvPr>
        </p:nvSpPr>
        <p:spPr>
          <a:xfrm>
            <a:off x="0" y="1371600"/>
            <a:ext cx="9448800" cy="4953000"/>
          </a:xfrm>
        </p:spPr>
        <p:txBody>
          <a:bodyPr/>
          <a:lstStyle/>
          <a:p>
            <a:pPr eaLnBrk="1" hangingPunct="1">
              <a:buNone/>
            </a:pPr>
            <a:r>
              <a:rPr lang="ar-EG" sz="3600" b="1" u="sng" dirty="0" smtClean="0">
                <a:solidFill>
                  <a:srgbClr val="C00000"/>
                </a:solidFill>
                <a:cs typeface="Arial" pitchFamily="34" charset="0"/>
              </a:rPr>
              <a:t>س – « يقولُ جمعٌ من نقَّادِنا المعاصرينَ : إنَّ الشِّعر</a:t>
            </a:r>
            <a:r>
              <a:rPr lang="ar-SA" sz="3600" b="1" u="sng" dirty="0" smtClean="0">
                <a:solidFill>
                  <a:srgbClr val="C00000"/>
                </a:solidFill>
                <a:cs typeface="Arial" pitchFamily="34" charset="0"/>
              </a:rPr>
              <a:t>َ</a:t>
            </a:r>
            <a:r>
              <a:rPr lang="ar-EG" sz="3600" b="1" u="sng" dirty="0" smtClean="0">
                <a:solidFill>
                  <a:srgbClr val="C00000"/>
                </a:solidFill>
                <a:cs typeface="Arial" pitchFamily="34" charset="0"/>
              </a:rPr>
              <a:t> العربيّ</a:t>
            </a:r>
            <a:r>
              <a:rPr lang="ar-SA" sz="3600" b="1" u="sng" dirty="0" smtClean="0">
                <a:solidFill>
                  <a:srgbClr val="C00000"/>
                </a:solidFill>
                <a:cs typeface="Arial" pitchFamily="34" charset="0"/>
              </a:rPr>
              <a:t>َ</a:t>
            </a:r>
            <a:r>
              <a:rPr lang="ar-EG" sz="3600" b="1" u="sng" dirty="0" smtClean="0">
                <a:solidFill>
                  <a:srgbClr val="C00000"/>
                </a:solidFill>
                <a:cs typeface="Arial" pitchFamily="34" charset="0"/>
              </a:rPr>
              <a:t> « الحداثيّ</a:t>
            </a:r>
            <a:r>
              <a:rPr lang="ar-SA" sz="3600" b="1" u="sng" dirty="0" smtClean="0">
                <a:solidFill>
                  <a:srgbClr val="C00000"/>
                </a:solidFill>
                <a:cs typeface="Arial" pitchFamily="34" charset="0"/>
              </a:rPr>
              <a:t>َ</a:t>
            </a:r>
            <a:r>
              <a:rPr lang="ar-EG" sz="3600" b="1" u="sng" dirty="0" smtClean="0">
                <a:solidFill>
                  <a:srgbClr val="C00000"/>
                </a:solidFill>
                <a:cs typeface="Arial" pitchFamily="34" charset="0"/>
              </a:rPr>
              <a:t> » اِستخدمَ الرَّمزَ بكثرةٍ وتنوُّعٍ »، اِشرحْ ( اِشرَحِي ) ذلكَ بصورةٍ مجملةٍ ؟</a:t>
            </a:r>
            <a:r>
              <a:rPr lang="ar-EG" sz="3600" b="1" u="sng" dirty="0" smtClean="0">
                <a:cs typeface="Arial" pitchFamily="34" charset="0"/>
              </a:rPr>
              <a:t> </a:t>
            </a:r>
          </a:p>
          <a:p>
            <a:pPr eaLnBrk="1" hangingPunct="1">
              <a:buNone/>
            </a:pPr>
            <a:r>
              <a:rPr lang="ar-EG" sz="3600" b="1" dirty="0" smtClean="0">
                <a:cs typeface="Arial" pitchFamily="34" charset="0"/>
              </a:rPr>
              <a:t>ج – يتَّكئُ الشِّعرُ العربيُّ المعاصر</a:t>
            </a:r>
            <a:r>
              <a:rPr lang="ar-SA" sz="3600" b="1" dirty="0" smtClean="0">
                <a:cs typeface="Arial" pitchFamily="34" charset="0"/>
              </a:rPr>
              <a:t>ُ</a:t>
            </a:r>
            <a:r>
              <a:rPr lang="ar-EG" sz="3600" b="1" dirty="0" smtClean="0">
                <a:cs typeface="Arial" pitchFamily="34" charset="0"/>
              </a:rPr>
              <a:t> و</a:t>
            </a:r>
            <a:r>
              <a:rPr lang="ar-EG" sz="3600" b="1" dirty="0" smtClean="0">
                <a:solidFill>
                  <a:srgbClr val="002060"/>
                </a:solidFill>
                <a:cs typeface="Arial" pitchFamily="34" charset="0"/>
              </a:rPr>
              <a:t>« الحداثيُّ » </a:t>
            </a:r>
            <a:r>
              <a:rPr lang="ar-EG" sz="3600" b="1" dirty="0" smtClean="0">
                <a:cs typeface="Arial" pitchFamily="34" charset="0"/>
              </a:rPr>
              <a:t>منه بوجــــــــهٍ خاصٍّ على </a:t>
            </a:r>
            <a:r>
              <a:rPr lang="ar-EG" sz="3600" b="1" dirty="0" smtClean="0">
                <a:solidFill>
                  <a:srgbClr val="002060"/>
                </a:solidFill>
                <a:cs typeface="Arial" pitchFamily="34" charset="0"/>
              </a:rPr>
              <a:t>الرَّمزِ</a:t>
            </a:r>
            <a:r>
              <a:rPr lang="ar-EG" sz="3600" b="1" dirty="0" smtClean="0">
                <a:cs typeface="Arial" pitchFamily="34" charset="0"/>
              </a:rPr>
              <a:t> كثيرًا ، كما يستخـــــدمُ جملةً من </a:t>
            </a:r>
            <a:r>
              <a:rPr lang="ar-EG" sz="3600" b="1" dirty="0" smtClean="0">
                <a:solidFill>
                  <a:schemeClr val="accent2">
                    <a:lumMod val="50000"/>
                  </a:schemeClr>
                </a:solidFill>
                <a:cs typeface="Arial" pitchFamily="34" charset="0"/>
              </a:rPr>
              <a:t>الرُّمـــــوزِ</a:t>
            </a:r>
            <a:r>
              <a:rPr lang="ar-EG" sz="3600" b="1" dirty="0" smtClean="0">
                <a:cs typeface="Arial" pitchFamily="34" charset="0"/>
              </a:rPr>
              <a:t> ، سواءٌ كانت </a:t>
            </a:r>
            <a:r>
              <a:rPr lang="ar-EG" sz="3600" b="1" dirty="0" smtClean="0">
                <a:solidFill>
                  <a:srgbClr val="0070C0"/>
                </a:solidFill>
                <a:cs typeface="Arial" pitchFamily="34" charset="0"/>
              </a:rPr>
              <a:t>أسطوريَّةً ، أو لغويَّةً ، أو تاريخـــيَّةً ، أو شعبيَّةً </a:t>
            </a:r>
            <a:r>
              <a:rPr lang="ar-EG" sz="3600" b="1" dirty="0" smtClean="0">
                <a:cs typeface="Arial" pitchFamily="34" charset="0"/>
              </a:rPr>
              <a:t>؛ مُستفيدًا بذلكَ من مخــــزونِ أُسطوريٍّ ضخمٍ ، وثقافةٍ كونيَّةٍ طبيعيَّةٍ </a:t>
            </a:r>
            <a:r>
              <a:rPr lang="ar-EG" sz="3600" b="1" dirty="0" err="1" smtClean="0">
                <a:cs typeface="Arial" pitchFamily="34" charset="0"/>
              </a:rPr>
              <a:t>متَّسِعَةً .</a:t>
            </a:r>
            <a:r>
              <a:rPr lang="ar-EG" sz="3600" b="1" dirty="0" smtClean="0">
                <a:cs typeface="Arial" pitchFamily="34" charset="0"/>
              </a:rPr>
              <a:t>  </a:t>
            </a:r>
            <a:endParaRPr lang="en-US" sz="3600" b="1" dirty="0" smtClean="0">
              <a:cs typeface="Arial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20" name="Slide Number Placeholder 3"/>
          <p:cNvSpPr>
            <a:spLocks noGrp="1"/>
          </p:cNvSpPr>
          <p:nvPr>
            <p:ph type="sldNum" sz="quarter" idx="10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FC7D6250-DD5F-4026-A59B-44128EE1D9B7}" type="slidenum">
              <a:rPr lang="en-US" smtClean="0"/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166</a:t>
            </a:fld>
            <a:endParaRPr lang="en-US" smtClean="0"/>
          </a:p>
        </p:txBody>
      </p:sp>
      <p:sp>
        <p:nvSpPr>
          <p:cNvPr id="9218" name="Title 1"/>
          <p:cNvSpPr>
            <a:spLocks noGrp="1"/>
          </p:cNvSpPr>
          <p:nvPr>
            <p:ph type="title" idx="4294967295"/>
          </p:nvPr>
        </p:nvSpPr>
        <p:spPr>
          <a:xfrm>
            <a:off x="0" y="0"/>
            <a:ext cx="9410700" cy="1371600"/>
          </a:xfrm>
        </p:spPr>
        <p:txBody>
          <a:bodyPr/>
          <a:lstStyle/>
          <a:p>
            <a:pPr eaLnBrk="1" hangingPunct="1">
              <a:defRPr/>
            </a:pPr>
            <a:r>
              <a:rPr lang="ar-EG" sz="5400" b="1" dirty="0" smtClean="0">
                <a:solidFill>
                  <a:schemeClr val="tx2">
                    <a:lumMod val="75000"/>
                  </a:schemeClr>
                </a:solidFill>
              </a:rPr>
              <a:t>الشِّعرُ العربيُّ الحداثيُّ واختلافُهُ عن شعر المدرسةِ الرَّمزيَّةِ  </a:t>
            </a:r>
            <a:endParaRPr lang="en-US" sz="5400" b="1" dirty="0" smtClean="0">
              <a:solidFill>
                <a:schemeClr val="tx2">
                  <a:lumMod val="75000"/>
                </a:schemeClr>
              </a:solidFill>
            </a:endParaRPr>
          </a:p>
        </p:txBody>
      </p:sp>
      <p:sp>
        <p:nvSpPr>
          <p:cNvPr id="9219" name="Content Placeholder 2"/>
          <p:cNvSpPr>
            <a:spLocks noGrp="1"/>
          </p:cNvSpPr>
          <p:nvPr>
            <p:ph idx="4294967295"/>
          </p:nvPr>
        </p:nvSpPr>
        <p:spPr>
          <a:xfrm>
            <a:off x="0" y="1371600"/>
            <a:ext cx="9410700" cy="4953000"/>
          </a:xfrm>
        </p:spPr>
        <p:txBody>
          <a:bodyPr/>
          <a:lstStyle/>
          <a:p>
            <a:pPr eaLnBrk="1" hangingPunct="1">
              <a:buFont typeface="Arial" charset="0"/>
              <a:buNone/>
              <a:defRPr/>
            </a:pPr>
            <a:r>
              <a:rPr lang="ar-EG" sz="4000" b="1" u="sng" dirty="0" smtClean="0">
                <a:solidFill>
                  <a:srgbClr val="C00000"/>
                </a:solidFill>
              </a:rPr>
              <a:t>س – هل يتوافـــق</a:t>
            </a:r>
            <a:r>
              <a:rPr lang="ar-SA" sz="4000" b="1" u="sng" dirty="0" smtClean="0">
                <a:solidFill>
                  <a:srgbClr val="C00000"/>
                </a:solidFill>
              </a:rPr>
              <a:t>ُ</a:t>
            </a:r>
            <a:r>
              <a:rPr lang="ar-EG" sz="4000" b="1" u="sng" dirty="0" smtClean="0">
                <a:solidFill>
                  <a:srgbClr val="C00000"/>
                </a:solidFill>
              </a:rPr>
              <a:t> شعرُنا العربيُّ المعاصر</a:t>
            </a:r>
            <a:r>
              <a:rPr lang="ar-SA" sz="4000" b="1" u="sng" dirty="0" smtClean="0">
                <a:solidFill>
                  <a:srgbClr val="C00000"/>
                </a:solidFill>
              </a:rPr>
              <a:t>ُ</a:t>
            </a:r>
            <a:r>
              <a:rPr lang="ar-EG" sz="4000" b="1" u="sng" dirty="0" smtClean="0">
                <a:solidFill>
                  <a:srgbClr val="C00000"/>
                </a:solidFill>
              </a:rPr>
              <a:t> « الحداثيُّ » مع شعر</a:t>
            </a:r>
            <a:r>
              <a:rPr lang="ar-SA" sz="4000" b="1" u="sng" dirty="0" smtClean="0">
                <a:solidFill>
                  <a:srgbClr val="C00000"/>
                </a:solidFill>
              </a:rPr>
              <a:t> </a:t>
            </a:r>
            <a:r>
              <a:rPr lang="ar-EG" sz="4000" b="1" u="sng" dirty="0" smtClean="0">
                <a:solidFill>
                  <a:srgbClr val="C00000"/>
                </a:solidFill>
              </a:rPr>
              <a:t>المدرسةِ الرَّمزيَّةِ ؟ </a:t>
            </a:r>
          </a:p>
          <a:p>
            <a:pPr eaLnBrk="1" hangingPunct="1">
              <a:buNone/>
              <a:defRPr/>
            </a:pPr>
            <a:r>
              <a:rPr lang="ar-EG" sz="3600" b="1" dirty="0" smtClean="0"/>
              <a:t>ج – الإجــــــابةُ بالنَّفي قطعًا ، لأنَّ هذا الشِّعرَ العربيَّ المعاصرَ </a:t>
            </a:r>
            <a:r>
              <a:rPr lang="ar-EG" sz="3600" b="1" dirty="0" smtClean="0">
                <a:solidFill>
                  <a:schemeClr val="accent4">
                    <a:lumMod val="50000"/>
                  </a:schemeClr>
                </a:solidFill>
              </a:rPr>
              <a:t>«</a:t>
            </a:r>
            <a:r>
              <a:rPr lang="ar-EG" sz="3600" b="1" dirty="0" smtClean="0"/>
              <a:t> </a:t>
            </a:r>
            <a:r>
              <a:rPr lang="ar-EG" sz="3600" b="1" dirty="0" smtClean="0">
                <a:solidFill>
                  <a:schemeClr val="accent4">
                    <a:lumMod val="50000"/>
                  </a:schemeClr>
                </a:solidFill>
              </a:rPr>
              <a:t>الحداثيَّ » </a:t>
            </a:r>
            <a:r>
              <a:rPr lang="ar-EG" sz="3600" b="1" dirty="0" smtClean="0"/>
              <a:t>في كـــــلِّ الأحــــوالِ يَظــــلُّ لغةً مختلفةً عن لُغَةِ </a:t>
            </a:r>
            <a:r>
              <a:rPr lang="ar-EG" sz="3600" b="1" dirty="0" smtClean="0">
                <a:solidFill>
                  <a:srgbClr val="002060"/>
                </a:solidFill>
              </a:rPr>
              <a:t>« المدرسةِ الرَّمزيَّةِ » </a:t>
            </a:r>
            <a:r>
              <a:rPr lang="ar-EG" sz="3600" b="1" dirty="0" smtClean="0"/>
              <a:t>، وإن كانــــت في بعضِ الأحيانِ تلتقي مع لُغَةِ الرَّمزيِّينَ ، لكنَّ هذا التَّلاقيَ يأتي من قبيلِ الخــــــروجِ على مألوفِ </a:t>
            </a:r>
            <a:r>
              <a:rPr lang="ar-EG" sz="3600" b="1" dirty="0" err="1" smtClean="0"/>
              <a:t>التَّعبيرِ</a:t>
            </a:r>
            <a:r>
              <a:rPr lang="ar-EG" b="1" dirty="0" err="1" smtClean="0"/>
              <a:t>مثالُ</a:t>
            </a:r>
            <a:r>
              <a:rPr lang="ar-EG" b="1" dirty="0" smtClean="0"/>
              <a:t> ذلك : قضيَّة أو ظاهرةُ </a:t>
            </a:r>
            <a:r>
              <a:rPr lang="ar-EG" sz="3600" b="1" dirty="0" smtClean="0">
                <a:solidFill>
                  <a:schemeClr val="accent2">
                    <a:lumMod val="50000"/>
                  </a:schemeClr>
                </a:solidFill>
              </a:rPr>
              <a:t>«الغموضِ في الشِّعرِ الحُرِّ»</a:t>
            </a:r>
            <a:r>
              <a:rPr lang="ar-EG" sz="3600" b="1" dirty="0" smtClean="0"/>
              <a:t>. </a:t>
            </a:r>
            <a:endParaRPr lang="en-US" sz="3600" b="1" dirty="0" smtClean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8" name="Slide Number Placeholder 3"/>
          <p:cNvSpPr>
            <a:spLocks noGrp="1"/>
          </p:cNvSpPr>
          <p:nvPr>
            <p:ph type="sldNum" sz="quarter" idx="10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20254BD4-8A29-4BD5-B93A-6D76AFF2D2EA}" type="slidenum">
              <a:rPr lang="en-US" smtClean="0"/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167</a:t>
            </a:fld>
            <a:endParaRPr lang="en-US" smtClean="0"/>
          </a:p>
        </p:txBody>
      </p:sp>
      <p:sp>
        <p:nvSpPr>
          <p:cNvPr id="11266" name="Title 1"/>
          <p:cNvSpPr>
            <a:spLocks noGrp="1"/>
          </p:cNvSpPr>
          <p:nvPr>
            <p:ph type="title" idx="4294967295"/>
          </p:nvPr>
        </p:nvSpPr>
        <p:spPr>
          <a:xfrm>
            <a:off x="0" y="0"/>
            <a:ext cx="9372600" cy="1371600"/>
          </a:xfrm>
        </p:spPr>
        <p:txBody>
          <a:bodyPr/>
          <a:lstStyle/>
          <a:p>
            <a:pPr eaLnBrk="1" hangingPunct="1">
              <a:defRPr/>
            </a:pPr>
            <a:r>
              <a:rPr lang="ar-EG" sz="5400" b="1" dirty="0" smtClean="0">
                <a:solidFill>
                  <a:schemeClr val="tx2">
                    <a:lumMod val="75000"/>
                  </a:schemeClr>
                </a:solidFill>
              </a:rPr>
              <a:t>إكثارُ الشعراء</a:t>
            </a:r>
            <a:r>
              <a:rPr lang="ar-SA" sz="5400" b="1" dirty="0" smtClean="0">
                <a:solidFill>
                  <a:schemeClr val="tx2">
                    <a:lumMod val="75000"/>
                  </a:schemeClr>
                </a:solidFill>
              </a:rPr>
              <a:t>ِ</a:t>
            </a:r>
            <a:r>
              <a:rPr lang="ar-EG" sz="5400" b="1" dirty="0" smtClean="0">
                <a:solidFill>
                  <a:schemeClr val="tx2">
                    <a:lumMod val="75000"/>
                  </a:schemeClr>
                </a:solidFill>
              </a:rPr>
              <a:t> العرب</a:t>
            </a:r>
            <a:r>
              <a:rPr lang="ar-SA" sz="5400" b="1" dirty="0" smtClean="0">
                <a:solidFill>
                  <a:schemeClr val="tx2">
                    <a:lumMod val="75000"/>
                  </a:schemeClr>
                </a:solidFill>
              </a:rPr>
              <a:t>ِ</a:t>
            </a:r>
            <a:r>
              <a:rPr lang="ar-EG" sz="5400" b="1" dirty="0" smtClean="0">
                <a:solidFill>
                  <a:schemeClr val="tx2">
                    <a:lumMod val="75000"/>
                  </a:schemeClr>
                </a:solidFill>
              </a:rPr>
              <a:t> المح</a:t>
            </a:r>
            <a:r>
              <a:rPr lang="ar-SA" sz="5400" b="1" dirty="0" smtClean="0">
                <a:solidFill>
                  <a:schemeClr val="tx2">
                    <a:lumMod val="75000"/>
                  </a:schemeClr>
                </a:solidFill>
              </a:rPr>
              <a:t>دَ</a:t>
            </a:r>
            <a:r>
              <a:rPr lang="ar-EG" sz="5400" b="1" dirty="0" err="1" smtClean="0">
                <a:solidFill>
                  <a:schemeClr val="tx2">
                    <a:lumMod val="75000"/>
                  </a:schemeClr>
                </a:solidFill>
              </a:rPr>
              <a:t>ثين</a:t>
            </a:r>
            <a:r>
              <a:rPr lang="ar-EG" sz="5400" b="1" dirty="0" smtClean="0">
                <a:solidFill>
                  <a:schemeClr val="tx2">
                    <a:lumMod val="75000"/>
                  </a:schemeClr>
                </a:solidFill>
              </a:rPr>
              <a:t> من استخدامِ الرَّمزِ وتوظيفِهِ </a:t>
            </a:r>
            <a:endParaRPr lang="en-US" sz="5400" b="1" dirty="0" smtClean="0">
              <a:solidFill>
                <a:schemeClr val="tx2">
                  <a:lumMod val="75000"/>
                </a:schemeClr>
              </a:solidFill>
            </a:endParaRPr>
          </a:p>
        </p:txBody>
      </p:sp>
      <p:sp>
        <p:nvSpPr>
          <p:cNvPr id="11267" name="Content Placeholder 2"/>
          <p:cNvSpPr>
            <a:spLocks noGrp="1"/>
          </p:cNvSpPr>
          <p:nvPr>
            <p:ph idx="4294967295"/>
          </p:nvPr>
        </p:nvSpPr>
        <p:spPr>
          <a:xfrm>
            <a:off x="0" y="1371600"/>
            <a:ext cx="9410700" cy="4953000"/>
          </a:xfrm>
        </p:spPr>
        <p:txBody>
          <a:bodyPr/>
          <a:lstStyle/>
          <a:p>
            <a:pPr eaLnBrk="1" hangingPunct="1">
              <a:buNone/>
            </a:pPr>
            <a:r>
              <a:rPr lang="ar-EG" b="1" u="sng" dirty="0" smtClean="0">
                <a:solidFill>
                  <a:srgbClr val="C00000"/>
                </a:solidFill>
                <a:cs typeface="Arial" pitchFamily="34" charset="0"/>
              </a:rPr>
              <a:t>س – هل بهذا التَّوجُّهِ نجعلُ الشعراءَ العربَ المستخدمينَ للرَّمزِ بكثرةٍ مِنَ أعلامِ المدرسةِ الرَّمزيَّةِ ؟</a:t>
            </a:r>
            <a:r>
              <a:rPr lang="ar-SA" b="1" u="sng" dirty="0" smtClean="0">
                <a:solidFill>
                  <a:srgbClr val="C00000"/>
                </a:solidFill>
                <a:cs typeface="Arial" pitchFamily="34" charset="0"/>
              </a:rPr>
              <a:t> </a:t>
            </a:r>
          </a:p>
          <a:p>
            <a:pPr eaLnBrk="1" hangingPunct="1">
              <a:buNone/>
            </a:pPr>
            <a:r>
              <a:rPr lang="ar-SA" sz="4000" b="1" dirty="0" smtClean="0">
                <a:cs typeface="Arial" pitchFamily="34" charset="0"/>
              </a:rPr>
              <a:t>ج – لا بالطَّبعِ ، حيثُ أكثرَ الشُّعراءُ العربُ - في أشعارِهِم الحديثةِ والمعاصرةِ منها تحديدًا - من اِستخــدامِ الرَّمــزِ حتَّى صارَ </a:t>
            </a:r>
            <a:r>
              <a:rPr lang="ar-SA" sz="3600" b="1" dirty="0" smtClean="0">
                <a:cs typeface="Arial" pitchFamily="34" charset="0"/>
              </a:rPr>
              <a:t>موضــوعًا مُتَّسِعًا ومُتشعِّبًا ، أنَّ الشَّاعرَ العربيَّ المُعاصرَ وهو يستخــدمُ الرَّمزَ في شِعرِهِ لم يَستخدِمْهُ اِنطلاقًا من كونِهِ واحدًا من الشُّعراءِ الرَّمزيِّينَ، مِمَّنْ ينتمونَ إلى المدرسةِ الرَّمزيَّةِ بأيدلوجِيَّتِهَا الغربيَّةِ الخاصَّةِ والدَّالَّةِ .  </a:t>
            </a:r>
            <a:r>
              <a:rPr lang="ar-EG" sz="3600" b="1" dirty="0" smtClean="0">
                <a:cs typeface="Arial" pitchFamily="34" charset="0"/>
              </a:rPr>
              <a:t> </a:t>
            </a:r>
            <a:endParaRPr lang="en-US" sz="3600" b="1" dirty="0" smtClean="0">
              <a:cs typeface="Arial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92" name="Slide Number Placeholder 3"/>
          <p:cNvSpPr>
            <a:spLocks noGrp="1"/>
          </p:cNvSpPr>
          <p:nvPr>
            <p:ph type="sldNum" sz="quarter" idx="10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97C7C5AB-46AC-4026-8F56-DE6084E554A2}" type="slidenum">
              <a:rPr lang="en-US" smtClean="0"/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168</a:t>
            </a:fld>
            <a:endParaRPr lang="en-US" smtClean="0"/>
          </a:p>
        </p:txBody>
      </p:sp>
      <p:sp>
        <p:nvSpPr>
          <p:cNvPr id="12290" name="Title 1"/>
          <p:cNvSpPr>
            <a:spLocks noGrp="1"/>
          </p:cNvSpPr>
          <p:nvPr>
            <p:ph type="title" idx="4294967295"/>
          </p:nvPr>
        </p:nvSpPr>
        <p:spPr>
          <a:xfrm>
            <a:off x="0" y="0"/>
            <a:ext cx="9410700" cy="1371600"/>
          </a:xfrm>
        </p:spPr>
        <p:txBody>
          <a:bodyPr/>
          <a:lstStyle/>
          <a:p>
            <a:pPr eaLnBrk="1" hangingPunct="1">
              <a:defRPr/>
            </a:pPr>
            <a:r>
              <a:rPr lang="ar-SA" sz="6000" b="1" u="sng" dirty="0" smtClean="0">
                <a:solidFill>
                  <a:schemeClr val="tx2">
                    <a:lumMod val="75000"/>
                  </a:schemeClr>
                </a:solidFill>
              </a:rPr>
              <a:t>علاقةُ الشِّعرِ الرَّمزيِّ بالشِّعرِ الصُّوفيِّ </a:t>
            </a:r>
            <a:endParaRPr lang="en-US" sz="6000" b="1" u="sng" dirty="0" smtClean="0">
              <a:solidFill>
                <a:schemeClr val="tx2">
                  <a:lumMod val="75000"/>
                </a:schemeClr>
              </a:solidFill>
            </a:endParaRPr>
          </a:p>
        </p:txBody>
      </p:sp>
      <p:sp>
        <p:nvSpPr>
          <p:cNvPr id="12291" name="Content Placeholder 2"/>
          <p:cNvSpPr>
            <a:spLocks noGrp="1"/>
          </p:cNvSpPr>
          <p:nvPr>
            <p:ph idx="4294967295"/>
          </p:nvPr>
        </p:nvSpPr>
        <p:spPr>
          <a:xfrm>
            <a:off x="0" y="1371600"/>
            <a:ext cx="9410700" cy="4953000"/>
          </a:xfrm>
        </p:spPr>
        <p:txBody>
          <a:bodyPr/>
          <a:lstStyle/>
          <a:p>
            <a:pPr eaLnBrk="1" hangingPunct="1">
              <a:buFontTx/>
              <a:buChar char="-"/>
              <a:defRPr/>
            </a:pPr>
            <a:r>
              <a:rPr lang="ar-SA" b="1" u="sng" dirty="0" smtClean="0"/>
              <a:t>يرى بعضُ الدَّارسينَ الباحثينَ عن أوجهِ التَّشابُهِ أو التَّخالفِ بينَ الأجناسِ الأدبيَّةِ أنَّ هناك جدليَّةً دائرةً بينَ </a:t>
            </a:r>
            <a:r>
              <a:rPr lang="ar-SA" b="1" u="sng" dirty="0" smtClean="0">
                <a:solidFill>
                  <a:srgbClr val="002060"/>
                </a:solidFill>
              </a:rPr>
              <a:t>الشِّعرِ الرَّمزيِّ </a:t>
            </a:r>
            <a:r>
              <a:rPr lang="ar-SA" b="1" u="sng" dirty="0" smtClean="0"/>
              <a:t>و</a:t>
            </a:r>
            <a:r>
              <a:rPr lang="ar-SA" b="1" u="sng" dirty="0" smtClean="0">
                <a:solidFill>
                  <a:schemeClr val="accent2">
                    <a:lumMod val="50000"/>
                  </a:schemeClr>
                </a:solidFill>
              </a:rPr>
              <a:t>الشِّعرِ</a:t>
            </a:r>
            <a:r>
              <a:rPr lang="ar-SA" b="1" u="sng" dirty="0" smtClean="0"/>
              <a:t> </a:t>
            </a:r>
            <a:endParaRPr lang="en-US" b="1" u="sng" dirty="0" smtClean="0"/>
          </a:p>
          <a:p>
            <a:pPr eaLnBrk="1" hangingPunct="1">
              <a:buNone/>
              <a:defRPr/>
            </a:pPr>
            <a:r>
              <a:rPr lang="ar-SA" b="1" u="sng" dirty="0" err="1" smtClean="0">
                <a:solidFill>
                  <a:schemeClr val="accent2">
                    <a:lumMod val="50000"/>
                  </a:schemeClr>
                </a:solidFill>
              </a:rPr>
              <a:t>الصُّوفيِّ</a:t>
            </a:r>
            <a:r>
              <a:rPr lang="ar-SA" b="1" u="sng" dirty="0" err="1" smtClean="0"/>
              <a:t> </a:t>
            </a:r>
            <a:r>
              <a:rPr lang="ar-SA" b="1" u="sng" dirty="0" smtClean="0"/>
              <a:t>، وخلصوا بعد دراسةٍ متأنيَةٍ إلى النِّقاطِ الآتيةِ : </a:t>
            </a:r>
          </a:p>
          <a:p>
            <a:pPr eaLnBrk="1" hangingPunct="1">
              <a:buFont typeface="Arial" charset="0"/>
              <a:buNone/>
              <a:defRPr/>
            </a:pPr>
            <a:r>
              <a:rPr lang="ar-SA" sz="2000" b="1" dirty="0" err="1" smtClean="0"/>
              <a:t>.</a:t>
            </a:r>
            <a:endParaRPr lang="ar-SA" sz="2000" b="1" dirty="0" smtClean="0"/>
          </a:p>
          <a:p>
            <a:pPr eaLnBrk="1" hangingPunct="1">
              <a:buFont typeface="Arial" charset="0"/>
              <a:buNone/>
              <a:defRPr/>
            </a:pPr>
            <a:r>
              <a:rPr lang="ar-SA" sz="2000" b="1" dirty="0" err="1" smtClean="0"/>
              <a:t>1 </a:t>
            </a:r>
            <a:r>
              <a:rPr lang="ar-SA" sz="2000" b="1" dirty="0" smtClean="0"/>
              <a:t>– يندرجُ </a:t>
            </a:r>
            <a:r>
              <a:rPr lang="ar-SA" sz="2000" b="1" dirty="0" smtClean="0">
                <a:solidFill>
                  <a:srgbClr val="002060"/>
                </a:solidFill>
              </a:rPr>
              <a:t>الشِّعرُ الرَّمزيُّ </a:t>
            </a:r>
            <a:r>
              <a:rPr lang="ar-SA" sz="2000" b="1" dirty="0" smtClean="0"/>
              <a:t>من حيثُ الطَّبيعةُ تحتَ الفنِّ الأدبيِّ . أمَّا </a:t>
            </a:r>
            <a:r>
              <a:rPr lang="ar-SA" sz="2000" b="1" dirty="0" smtClean="0">
                <a:solidFill>
                  <a:schemeClr val="accent2">
                    <a:lumMod val="50000"/>
                  </a:schemeClr>
                </a:solidFill>
              </a:rPr>
              <a:t>الشِّعرُ الصُّوفيُّ </a:t>
            </a:r>
            <a:r>
              <a:rPr lang="ar-SA" sz="2000" b="1" dirty="0" smtClean="0"/>
              <a:t>فينطوي تحتَ دائرة الفلسفةِ الدِّينيَّةِ .  </a:t>
            </a:r>
          </a:p>
          <a:p>
            <a:pPr eaLnBrk="1" hangingPunct="1">
              <a:buNone/>
              <a:defRPr/>
            </a:pPr>
            <a:r>
              <a:rPr lang="ar-SA" sz="2000" b="1" dirty="0" smtClean="0"/>
              <a:t>2 – يعتمدُ </a:t>
            </a:r>
            <a:r>
              <a:rPr lang="ar-SA" sz="2000" b="1" dirty="0" smtClean="0">
                <a:solidFill>
                  <a:srgbClr val="002060"/>
                </a:solidFill>
              </a:rPr>
              <a:t>الشِّعرُ الرَّمزيُّ </a:t>
            </a:r>
            <a:r>
              <a:rPr lang="ar-SA" sz="2000" b="1" dirty="0" smtClean="0"/>
              <a:t>على اِرتِحالِ النَّفسِ أو المخيَّلةِ في عالمٍ من الصُّورِ الفنِّيَّةِ لا تؤدِّي بصاحِبِهَا إلى غيبوبةِ </a:t>
            </a:r>
            <a:r>
              <a:rPr lang="ar-SA" sz="2000" b="1" dirty="0" err="1" smtClean="0"/>
              <a:t>الصوفيين .</a:t>
            </a:r>
            <a:endParaRPr lang="ar-SA" sz="2000" b="1" dirty="0" smtClean="0"/>
          </a:p>
          <a:p>
            <a:pPr eaLnBrk="1" hangingPunct="1">
              <a:buNone/>
              <a:defRPr/>
            </a:pPr>
            <a:r>
              <a:rPr lang="ar-SA" sz="2000" b="1" dirty="0" smtClean="0"/>
              <a:t> </a:t>
            </a:r>
            <a:r>
              <a:rPr lang="ar-SA" sz="2000" b="1" dirty="0" err="1" smtClean="0"/>
              <a:t>3 </a:t>
            </a:r>
            <a:r>
              <a:rPr lang="ar-SA" sz="2000" b="1" dirty="0" smtClean="0"/>
              <a:t>– </a:t>
            </a:r>
            <a:r>
              <a:rPr lang="ar-SA" sz="2000" b="1" dirty="0" err="1" smtClean="0"/>
              <a:t>أنَّ </a:t>
            </a:r>
            <a:r>
              <a:rPr lang="ar-SA" sz="2000" b="1" dirty="0" smtClean="0"/>
              <a:t>( الأدبَ </a:t>
            </a:r>
            <a:r>
              <a:rPr lang="ar-SA" sz="2000" b="1" dirty="0" err="1" smtClean="0"/>
              <a:t>الصُّوفيَّ </a:t>
            </a:r>
            <a:r>
              <a:rPr lang="ar-SA" sz="2000" b="1" dirty="0" smtClean="0"/>
              <a:t>) يبحثُ عنِ اليقينِ الذَّاتيِّ عبرَ طَمَأْنينَةِ الرُّوحِ الهائمةِ في دنيا العبادةِ </a:t>
            </a:r>
            <a:r>
              <a:rPr lang="ar-SA" sz="2000" b="1" dirty="0" err="1" smtClean="0"/>
              <a:t>الخالصةِ </a:t>
            </a:r>
            <a:r>
              <a:rPr lang="ar-SA" sz="2000" b="1" dirty="0" smtClean="0"/>
              <a:t>، بينما يبحثُ </a:t>
            </a:r>
            <a:r>
              <a:rPr lang="ar-SA" sz="2000" b="1" dirty="0" err="1" smtClean="0"/>
              <a:t>الثَّاني </a:t>
            </a:r>
            <a:r>
              <a:rPr lang="ar-SA" sz="2000" b="1" dirty="0" smtClean="0"/>
              <a:t>( الأدبُ </a:t>
            </a:r>
            <a:r>
              <a:rPr lang="ar-SA" sz="2000" b="1" dirty="0" err="1" smtClean="0"/>
              <a:t>الرَّمزيُّ </a:t>
            </a:r>
            <a:r>
              <a:rPr lang="ar-SA" sz="2000" b="1" dirty="0" smtClean="0"/>
              <a:t>) عنِ المتعةِ الفنِّيَّةِ أو الَّلذَّةِ الفنِّيَّةِ الخالصةِ </a:t>
            </a:r>
            <a:r>
              <a:rPr lang="ar-SA" sz="2000" b="1" dirty="0" err="1" smtClean="0"/>
              <a:t>المتأتِّيةِ.</a:t>
            </a:r>
            <a:r>
              <a:rPr lang="ar-SA" sz="2000" b="1" dirty="0" smtClean="0"/>
              <a:t>  </a:t>
            </a:r>
          </a:p>
          <a:p>
            <a:pPr eaLnBrk="1" hangingPunct="1">
              <a:buFont typeface="Arial" charset="0"/>
              <a:buNone/>
              <a:defRPr/>
            </a:pPr>
            <a:r>
              <a:rPr lang="ar-SA" sz="2000" b="1" dirty="0" smtClean="0"/>
              <a:t>  </a:t>
            </a:r>
            <a:endParaRPr lang="en-US" sz="2000" b="1" dirty="0" smtClean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40" name="Slide Number Placeholder 3"/>
          <p:cNvSpPr>
            <a:spLocks noGrp="1"/>
          </p:cNvSpPr>
          <p:nvPr>
            <p:ph type="sldNum" sz="quarter" idx="10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89401C8F-EDAA-48C0-ADFE-535601DC9952}" type="slidenum">
              <a:rPr lang="en-US" smtClean="0"/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169</a:t>
            </a:fld>
            <a:endParaRPr lang="en-US" smtClean="0"/>
          </a:p>
        </p:txBody>
      </p:sp>
      <p:sp>
        <p:nvSpPr>
          <p:cNvPr id="14338" name="Title 1"/>
          <p:cNvSpPr>
            <a:spLocks noGrp="1"/>
          </p:cNvSpPr>
          <p:nvPr>
            <p:ph type="title" idx="4294967295"/>
          </p:nvPr>
        </p:nvSpPr>
        <p:spPr>
          <a:xfrm>
            <a:off x="0" y="0"/>
            <a:ext cx="9372600" cy="1371600"/>
          </a:xfrm>
        </p:spPr>
        <p:txBody>
          <a:bodyPr/>
          <a:lstStyle/>
          <a:p>
            <a:pPr marL="274320" indent="-274320" eaLnBrk="1" fontAlgn="auto" hangingPunct="1">
              <a:lnSpc>
                <a:spcPct val="90000"/>
              </a:lnSpc>
              <a:spcAft>
                <a:spcPts val="0"/>
              </a:spcAft>
              <a:defRPr/>
            </a:pPr>
            <a:r>
              <a:rPr lang="ar-SA" sz="6000" b="1" dirty="0" smtClean="0">
                <a:solidFill>
                  <a:schemeClr val="tx2">
                    <a:lumMod val="75000"/>
                  </a:schemeClr>
                </a:solidFill>
                <a:effectLst>
                  <a:outerShdw blurRad="50000" dist="30000" dir="5400000" algn="tl" rotWithShape="0">
                    <a:srgbClr val="000000">
                      <a:alpha val="30000"/>
                    </a:srgbClr>
                  </a:outerShdw>
                </a:effectLst>
              </a:rPr>
              <a:t>الُّلُغةُ في سياقِ المذهبِ الرَّمزيِّ </a:t>
            </a:r>
          </a:p>
        </p:txBody>
      </p:sp>
      <p:sp>
        <p:nvSpPr>
          <p:cNvPr id="14339" name="Content Placeholder 2"/>
          <p:cNvSpPr>
            <a:spLocks noGrp="1"/>
          </p:cNvSpPr>
          <p:nvPr>
            <p:ph idx="4294967295"/>
          </p:nvPr>
        </p:nvSpPr>
        <p:spPr>
          <a:xfrm>
            <a:off x="0" y="1371600"/>
            <a:ext cx="9448800" cy="5486400"/>
          </a:xfrm>
        </p:spPr>
        <p:txBody>
          <a:bodyPr/>
          <a:lstStyle/>
          <a:p>
            <a:pPr eaLnBrk="1" hangingPunct="1">
              <a:buFont typeface="Arial" charset="0"/>
              <a:buNone/>
              <a:defRPr/>
            </a:pPr>
            <a:r>
              <a:rPr lang="ar-SA" sz="4400" b="1" u="sng" dirty="0" smtClean="0">
                <a:solidFill>
                  <a:srgbClr val="C00000"/>
                </a:solidFill>
              </a:rPr>
              <a:t>س – كيفَ بَدَتِ الُّلُغةُ في سياقِ المذهبِ الرَّمزيِّ ؟ </a:t>
            </a:r>
          </a:p>
          <a:p>
            <a:pPr eaLnBrk="1" hangingPunct="1">
              <a:buFont typeface="Arial" charset="0"/>
              <a:buNone/>
              <a:defRPr/>
            </a:pPr>
            <a:r>
              <a:rPr lang="ar-SA" sz="5400" b="1" dirty="0" smtClean="0"/>
              <a:t>ج – بَدَتِ الُّلغةُ في سياقِ المذهبِ الرَّمزيِّ أداةً كلاميَّةً تُثيرُ الإيحاءَ أكثـــرَ من كونِهَا أداةً تنقلُ المعانِيَ المحدَّدةَ ، أو تنقلُ الصُّورَ في جوهرِهَا .  </a:t>
            </a:r>
            <a:endParaRPr lang="en-US" sz="5400" b="1" dirty="0" smtClean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40" name="Slide Number Placeholder 3"/>
          <p:cNvSpPr>
            <a:spLocks noGrp="1"/>
          </p:cNvSpPr>
          <p:nvPr>
            <p:ph type="sldNum" sz="quarter" idx="10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75DA40BC-5FAB-41C8-B5A3-08B9FAAA48DB}" type="slidenum">
              <a:rPr lang="en-US" smtClean="0"/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170</a:t>
            </a:fld>
            <a:endParaRPr lang="en-US" smtClean="0"/>
          </a:p>
        </p:txBody>
      </p:sp>
      <p:sp>
        <p:nvSpPr>
          <p:cNvPr id="15362" name="Title 1"/>
          <p:cNvSpPr>
            <a:spLocks noGrp="1"/>
          </p:cNvSpPr>
          <p:nvPr>
            <p:ph type="title" idx="4294967295"/>
          </p:nvPr>
        </p:nvSpPr>
        <p:spPr>
          <a:xfrm>
            <a:off x="0" y="0"/>
            <a:ext cx="9448800" cy="1371600"/>
          </a:xfrm>
        </p:spPr>
        <p:txBody>
          <a:bodyPr/>
          <a:lstStyle/>
          <a:p>
            <a:pPr eaLnBrk="1" hangingPunct="1">
              <a:defRPr/>
            </a:pPr>
            <a:r>
              <a:rPr lang="ar-SA" sz="6000" b="1" dirty="0" smtClean="0">
                <a:solidFill>
                  <a:schemeClr val="tx2">
                    <a:lumMod val="75000"/>
                  </a:schemeClr>
                </a:solidFill>
              </a:rPr>
              <a:t>القصيدةُ الرَّمزيَّةُ والوظيفةُ الأدبيَّةُ </a:t>
            </a:r>
            <a:endParaRPr lang="en-US" sz="6000" b="1" dirty="0" smtClean="0">
              <a:solidFill>
                <a:schemeClr val="tx2">
                  <a:lumMod val="75000"/>
                </a:schemeClr>
              </a:solidFill>
            </a:endParaRPr>
          </a:p>
        </p:txBody>
      </p:sp>
      <p:sp>
        <p:nvSpPr>
          <p:cNvPr id="15363" name="Content Placeholder 2"/>
          <p:cNvSpPr>
            <a:spLocks noGrp="1"/>
          </p:cNvSpPr>
          <p:nvPr>
            <p:ph idx="4294967295"/>
          </p:nvPr>
        </p:nvSpPr>
        <p:spPr>
          <a:xfrm>
            <a:off x="0" y="1371600"/>
            <a:ext cx="9410700" cy="4953000"/>
          </a:xfrm>
        </p:spPr>
        <p:txBody>
          <a:bodyPr/>
          <a:lstStyle/>
          <a:p>
            <a:pPr eaLnBrk="1" hangingPunct="1">
              <a:buFont typeface="Arial" charset="0"/>
              <a:buNone/>
              <a:defRPr/>
            </a:pPr>
            <a:r>
              <a:rPr lang="ar-SA" sz="3600" b="1" u="sng" dirty="0" smtClean="0">
                <a:solidFill>
                  <a:srgbClr val="C00000"/>
                </a:solidFill>
              </a:rPr>
              <a:t>س – اِستَعْرِضْ ( اِسْتَعْرِضِي ) الوظيفةَ الأساسيَّةَ للأدبِ عمومًا والأدبِ الرَّمزيّ خصوصًا ؟ </a:t>
            </a:r>
          </a:p>
          <a:p>
            <a:pPr eaLnBrk="1" hangingPunct="1">
              <a:buFont typeface="Arial" charset="0"/>
              <a:buNone/>
              <a:defRPr/>
            </a:pPr>
            <a:r>
              <a:rPr lang="ar-SA" sz="4000" b="1" dirty="0" smtClean="0"/>
              <a:t>ج </a:t>
            </a:r>
            <a:r>
              <a:rPr lang="ar-SA" b="1" dirty="0" smtClean="0"/>
              <a:t>– نعلم جميعًا أن الوظيفةَ الأساســـــيَّةَ للأدبِ هي خلقُ مشاركةٍ وُجدانيَّةٍ بينَ القارئِ والأديـبِ ، وبناءً على ذلكَ فإِنَّ على الأديــبِ أن يعملَ على نقلِ الحالةِ النَّفسيَّةِ الَّتي يكونُ قد عاشَهَا إلى ذلك القارئ الَّذي يستقبلُ نَصَّـــــهُ ، ويتمُّ للأديـــــــبِ ذلك إذا نَجَحَ في تنقيةِ فنِّهِ مِمَّا هو غير أساسيٍّ . وتِلكَ مهمَّةُ </a:t>
            </a:r>
            <a:r>
              <a:rPr lang="ar-SA" b="1" dirty="0" smtClean="0">
                <a:solidFill>
                  <a:srgbClr val="0070C0"/>
                </a:solidFill>
              </a:rPr>
              <a:t>الأدبِ الرَّمزيِّ </a:t>
            </a:r>
            <a:r>
              <a:rPr lang="ar-SA" b="1" dirty="0" smtClean="0"/>
              <a:t>وأديبِهِ </a:t>
            </a:r>
            <a:r>
              <a:rPr lang="ar-SA" b="1" dirty="0" err="1" smtClean="0">
                <a:solidFill>
                  <a:srgbClr val="0070C0"/>
                </a:solidFill>
              </a:rPr>
              <a:t>الرَّامزِ</a:t>
            </a:r>
            <a:r>
              <a:rPr lang="ar-SA" b="1" dirty="0" err="1" smtClean="0"/>
              <a:t> </a:t>
            </a:r>
            <a:r>
              <a:rPr lang="ar-SA" b="1" dirty="0" smtClean="0"/>
              <a:t>.</a:t>
            </a:r>
            <a:r>
              <a:rPr lang="ar-SA" sz="2000" b="1" dirty="0" smtClean="0"/>
              <a:t>  </a:t>
            </a:r>
            <a:endParaRPr lang="en-US" sz="2800" b="1" dirty="0" smtClean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40" name="Slide Number Placeholder 3"/>
          <p:cNvSpPr>
            <a:spLocks noGrp="1"/>
          </p:cNvSpPr>
          <p:nvPr>
            <p:ph type="sldNum" sz="quarter" idx="10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6D9F60EC-FF26-459E-A6A7-B303F72B40D1}" type="slidenum">
              <a:rPr lang="en-US" smtClean="0"/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171</a:t>
            </a:fld>
            <a:endParaRPr lang="en-US" smtClean="0"/>
          </a:p>
        </p:txBody>
      </p:sp>
      <p:sp>
        <p:nvSpPr>
          <p:cNvPr id="16386" name="Title 1"/>
          <p:cNvSpPr>
            <a:spLocks noGrp="1"/>
          </p:cNvSpPr>
          <p:nvPr>
            <p:ph type="title" idx="4294967295"/>
          </p:nvPr>
        </p:nvSpPr>
        <p:spPr>
          <a:xfrm>
            <a:off x="0" y="0"/>
            <a:ext cx="9410700" cy="1371600"/>
          </a:xfrm>
        </p:spPr>
        <p:txBody>
          <a:bodyPr/>
          <a:lstStyle/>
          <a:p>
            <a:pPr eaLnBrk="1" hangingPunct="1">
              <a:defRPr/>
            </a:pPr>
            <a:r>
              <a:rPr lang="ar-SA" b="1" dirty="0" smtClean="0">
                <a:solidFill>
                  <a:schemeClr val="tx2">
                    <a:lumMod val="75000"/>
                  </a:schemeClr>
                </a:solidFill>
              </a:rPr>
              <a:t>الرَّمزيُّون ورفضُهُم النظرةَ البلاغيَّةَ كوظيفةٍ أدبيَّةٍ </a:t>
            </a:r>
            <a:endParaRPr lang="en-US" b="1" dirty="0" smtClean="0">
              <a:solidFill>
                <a:schemeClr val="tx2">
                  <a:lumMod val="75000"/>
                </a:schemeClr>
              </a:solidFill>
            </a:endParaRPr>
          </a:p>
        </p:txBody>
      </p:sp>
      <p:sp>
        <p:nvSpPr>
          <p:cNvPr id="16387" name="Content Placeholder 2"/>
          <p:cNvSpPr>
            <a:spLocks noGrp="1"/>
          </p:cNvSpPr>
          <p:nvPr>
            <p:ph idx="4294967295"/>
          </p:nvPr>
        </p:nvSpPr>
        <p:spPr>
          <a:xfrm>
            <a:off x="0" y="1371600"/>
            <a:ext cx="9448800" cy="4953000"/>
          </a:xfrm>
        </p:spPr>
        <p:txBody>
          <a:bodyPr/>
          <a:lstStyle/>
          <a:p>
            <a:pPr eaLnBrk="1" hangingPunct="1">
              <a:spcBef>
                <a:spcPts val="0"/>
              </a:spcBef>
              <a:buNone/>
              <a:defRPr/>
            </a:pPr>
            <a:r>
              <a:rPr lang="ar-SA" sz="4000" b="1" u="sng" dirty="0" smtClean="0">
                <a:solidFill>
                  <a:srgbClr val="C00000"/>
                </a:solidFill>
              </a:rPr>
              <a:t>س – فَصِّل (فَصِّلي) كيفَ كانت رؤيةُ الرَّمزيِّينَ أو نظرتُهُم إزاءَ الوظيفةِ الأدبيَّةِ ؟ </a:t>
            </a:r>
          </a:p>
          <a:p>
            <a:pPr eaLnBrk="1" hangingPunct="1">
              <a:spcBef>
                <a:spcPts val="0"/>
              </a:spcBef>
              <a:buNone/>
              <a:defRPr/>
            </a:pPr>
            <a:r>
              <a:rPr lang="ar-SA" b="1" dirty="0" err="1" smtClean="0"/>
              <a:t>ج </a:t>
            </a:r>
            <a:r>
              <a:rPr lang="ar-SA" b="1" dirty="0" smtClean="0"/>
              <a:t>– الرَّمزيِّينَ يرفضـونَ النَّظرةَ البلاغيَّةَ { كوظيفةٍ أدبيَّةٍ } ، حيـــثُ عدُّوهَا نظرةً مُصطنعةً ، كما رفضـــوا ما سَمُّوهُ بالتَّدوينِ المُفرطِ الَّذي يُلازِمُ الوصفَ والسَّردَ، مِمَّا يَقعُ ضِمنَ إطارِ نقلِ وقعِ الأشياءِ الخارجيَّةِ من نفسٍ إلى نفسٍ .    </a:t>
            </a:r>
            <a:endParaRPr lang="en-US" b="1" dirty="0" smtClean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40" name="Slide Number Placeholder 3"/>
          <p:cNvSpPr>
            <a:spLocks noGrp="1"/>
          </p:cNvSpPr>
          <p:nvPr>
            <p:ph type="sldNum" sz="quarter" idx="10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2006C16B-2717-4281-8A5D-6F615ED0CE8D}" type="slidenum">
              <a:rPr lang="en-US" smtClean="0"/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172</a:t>
            </a:fld>
            <a:endParaRPr lang="en-US" smtClean="0"/>
          </a:p>
        </p:txBody>
      </p:sp>
      <p:sp>
        <p:nvSpPr>
          <p:cNvPr id="16386" name="Title 1"/>
          <p:cNvSpPr>
            <a:spLocks noGrp="1"/>
          </p:cNvSpPr>
          <p:nvPr>
            <p:ph type="title" idx="4294967295"/>
          </p:nvPr>
        </p:nvSpPr>
        <p:spPr>
          <a:xfrm>
            <a:off x="0" y="0"/>
            <a:ext cx="9410700" cy="1371600"/>
          </a:xfrm>
        </p:spPr>
        <p:txBody>
          <a:bodyPr/>
          <a:lstStyle/>
          <a:p>
            <a:pPr eaLnBrk="1" hangingPunct="1">
              <a:defRPr/>
            </a:pPr>
            <a:r>
              <a:rPr lang="ar-SA" sz="5400" b="1" dirty="0" smtClean="0">
                <a:solidFill>
                  <a:schemeClr val="tx2">
                    <a:lumMod val="75000"/>
                  </a:schemeClr>
                </a:solidFill>
              </a:rPr>
              <a:t/>
            </a:r>
            <a:br>
              <a:rPr lang="ar-SA" sz="5400" b="1" dirty="0" smtClean="0">
                <a:solidFill>
                  <a:schemeClr val="tx2">
                    <a:lumMod val="75000"/>
                  </a:schemeClr>
                </a:solidFill>
              </a:rPr>
            </a:br>
            <a:r>
              <a:rPr lang="ar-SA" sz="5400" b="1" dirty="0" smtClean="0">
                <a:solidFill>
                  <a:schemeClr val="tx2">
                    <a:lumMod val="75000"/>
                  </a:schemeClr>
                </a:solidFill>
              </a:rPr>
              <a:t>مبررات رفضِ الرَّمزيِّينَ لكلِّ هذه الأشياءِ  </a:t>
            </a:r>
            <a:endParaRPr lang="en-US" sz="5400" b="1" dirty="0" smtClean="0">
              <a:solidFill>
                <a:schemeClr val="tx2">
                  <a:lumMod val="75000"/>
                </a:schemeClr>
              </a:solidFill>
            </a:endParaRPr>
          </a:p>
        </p:txBody>
      </p:sp>
      <p:sp>
        <p:nvSpPr>
          <p:cNvPr id="16387" name="Content Placeholder 2"/>
          <p:cNvSpPr>
            <a:spLocks noGrp="1"/>
          </p:cNvSpPr>
          <p:nvPr>
            <p:ph idx="4294967295"/>
          </p:nvPr>
        </p:nvSpPr>
        <p:spPr>
          <a:xfrm>
            <a:off x="0" y="1371600"/>
            <a:ext cx="9410700" cy="5486400"/>
          </a:xfrm>
        </p:spPr>
        <p:txBody>
          <a:bodyPr/>
          <a:lstStyle/>
          <a:p>
            <a:pPr eaLnBrk="1" hangingPunct="1">
              <a:spcBef>
                <a:spcPts val="0"/>
              </a:spcBef>
              <a:buNone/>
              <a:defRPr/>
            </a:pPr>
            <a:r>
              <a:rPr lang="ar-SA" sz="4000" b="1" u="sng" dirty="0" smtClean="0">
                <a:solidFill>
                  <a:srgbClr val="C00000"/>
                </a:solidFill>
              </a:rPr>
              <a:t>س – ماذا عن مبرِّراتِ رفضِ الرَّمزيِّينَ لِكلِّ هذه الأشياءِ؟ </a:t>
            </a:r>
          </a:p>
          <a:p>
            <a:pPr eaLnBrk="1" hangingPunct="1">
              <a:spcBef>
                <a:spcPts val="0"/>
              </a:spcBef>
              <a:buNone/>
              <a:defRPr/>
            </a:pPr>
            <a:r>
              <a:rPr lang="ar-SA" sz="5400" b="1" dirty="0" err="1" smtClean="0"/>
              <a:t>ج </a:t>
            </a:r>
            <a:r>
              <a:rPr lang="ar-SA" sz="5400" b="1" dirty="0" smtClean="0"/>
              <a:t>–لأنَّها من وجهةِ نظـــرِهم شَوَّهــت الطَّبيعةَ الحقيقيَّةَ للشِّعرِ ، وعلى هذا فإنَّ القصيدةَ الرَّمزيَّةَ ينبغي أن تكونَ قصيدةً قصيرةً موحيةً ومُكتنفةً بالأسرارِ.  </a:t>
            </a:r>
            <a:endParaRPr lang="en-US" sz="5400" b="1" dirty="0" smtClean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40" name="Slide Number Placeholder 3"/>
          <p:cNvSpPr>
            <a:spLocks noGrp="1"/>
          </p:cNvSpPr>
          <p:nvPr>
            <p:ph type="sldNum" sz="quarter" idx="10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34C7ACD9-B8B8-4DE5-915A-866DD420CF36}" type="slidenum">
              <a:rPr lang="en-US" smtClean="0"/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173</a:t>
            </a:fld>
            <a:endParaRPr lang="en-US" smtClean="0"/>
          </a:p>
        </p:txBody>
      </p:sp>
      <p:sp>
        <p:nvSpPr>
          <p:cNvPr id="17410" name="Title 1"/>
          <p:cNvSpPr>
            <a:spLocks noGrp="1"/>
          </p:cNvSpPr>
          <p:nvPr>
            <p:ph type="title" idx="4294967295"/>
          </p:nvPr>
        </p:nvSpPr>
        <p:spPr>
          <a:xfrm>
            <a:off x="0" y="0"/>
            <a:ext cx="9410700" cy="1371600"/>
          </a:xfrm>
        </p:spPr>
        <p:txBody>
          <a:bodyPr/>
          <a:lstStyle/>
          <a:p>
            <a:pPr eaLnBrk="1" hangingPunct="1">
              <a:defRPr/>
            </a:pPr>
            <a:r>
              <a:rPr lang="ar-SA" sz="6000" b="1" dirty="0" smtClean="0">
                <a:solidFill>
                  <a:schemeClr val="tx2">
                    <a:lumMod val="75000"/>
                  </a:schemeClr>
                </a:solidFill>
              </a:rPr>
              <a:t>الدَّاعي إلى تصوُّر الرَّمزيِّينَ السَّابقِ </a:t>
            </a:r>
            <a:endParaRPr lang="en-US" sz="6000" b="1" dirty="0" smtClean="0">
              <a:solidFill>
                <a:schemeClr val="tx2">
                  <a:lumMod val="75000"/>
                </a:schemeClr>
              </a:solidFill>
            </a:endParaRPr>
          </a:p>
        </p:txBody>
      </p:sp>
      <p:sp>
        <p:nvSpPr>
          <p:cNvPr id="17411" name="Content Placeholder 2"/>
          <p:cNvSpPr>
            <a:spLocks noGrp="1"/>
          </p:cNvSpPr>
          <p:nvPr>
            <p:ph idx="4294967295"/>
          </p:nvPr>
        </p:nvSpPr>
        <p:spPr>
          <a:xfrm>
            <a:off x="0" y="1371600"/>
            <a:ext cx="9448800" cy="4953000"/>
          </a:xfrm>
        </p:spPr>
        <p:txBody>
          <a:bodyPr/>
          <a:lstStyle/>
          <a:p>
            <a:pPr eaLnBrk="1" hangingPunct="1">
              <a:spcBef>
                <a:spcPts val="0"/>
              </a:spcBef>
              <a:buNone/>
              <a:defRPr/>
            </a:pPr>
            <a:r>
              <a:rPr lang="ar-SA" sz="4800" b="1" u="sng" dirty="0" smtClean="0">
                <a:solidFill>
                  <a:srgbClr val="C00000"/>
                </a:solidFill>
              </a:rPr>
              <a:t>س – ما الدَّاعي إلى تَصَوُّرِ الرَّمزيِّينَ </a:t>
            </a:r>
            <a:r>
              <a:rPr lang="ar-SA" sz="4800" b="1" u="sng" dirty="0" err="1" smtClean="0">
                <a:solidFill>
                  <a:srgbClr val="C00000"/>
                </a:solidFill>
              </a:rPr>
              <a:t>السَّابقِ ؟</a:t>
            </a:r>
            <a:endParaRPr lang="ar-SA" sz="4800" b="1" u="sng" dirty="0" smtClean="0">
              <a:solidFill>
                <a:srgbClr val="C00000"/>
              </a:solidFill>
            </a:endParaRPr>
          </a:p>
          <a:p>
            <a:pPr eaLnBrk="1" hangingPunct="1">
              <a:spcBef>
                <a:spcPts val="0"/>
              </a:spcBef>
              <a:buNone/>
              <a:defRPr/>
            </a:pPr>
            <a:r>
              <a:rPr lang="ar-SA" sz="5400" b="1" dirty="0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ج – هو حرصِهم على الإيحــاءِ أكثرَ من القولِ ( الصَّريحِ ) ، وعلى إثارةِ الشُّعـورِ من خلالِ الرُّموزِ أكثرَ من الُّلُغةِ البلاغيَّةِ. </a:t>
            </a:r>
            <a:endParaRPr lang="en-US" sz="5400" b="1" dirty="0" smtClean="0">
              <a:solidFill>
                <a:schemeClr val="tx1">
                  <a:lumMod val="95000"/>
                  <a:lumOff val="5000"/>
                </a:schemeClr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40" name="Slide Number Placeholder 3"/>
          <p:cNvSpPr>
            <a:spLocks noGrp="1"/>
          </p:cNvSpPr>
          <p:nvPr>
            <p:ph type="sldNum" sz="quarter" idx="10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A6BA66F2-2243-45B1-AF3A-B86521224B04}" type="slidenum">
              <a:rPr lang="en-US" smtClean="0"/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174</a:t>
            </a:fld>
            <a:endParaRPr lang="en-US" smtClean="0"/>
          </a:p>
        </p:txBody>
      </p:sp>
      <p:sp>
        <p:nvSpPr>
          <p:cNvPr id="18434" name="Title 1"/>
          <p:cNvSpPr>
            <a:spLocks noGrp="1"/>
          </p:cNvSpPr>
          <p:nvPr>
            <p:ph type="title" idx="4294967295"/>
          </p:nvPr>
        </p:nvSpPr>
        <p:spPr>
          <a:xfrm>
            <a:off x="0" y="0"/>
            <a:ext cx="9410700" cy="1371600"/>
          </a:xfrm>
        </p:spPr>
        <p:txBody>
          <a:bodyPr/>
          <a:lstStyle/>
          <a:p>
            <a:pPr eaLnBrk="1" hangingPunct="1">
              <a:defRPr/>
            </a:pPr>
            <a:r>
              <a:rPr lang="ar-SA" sz="5400" b="1" dirty="0" smtClean="0">
                <a:solidFill>
                  <a:schemeClr val="tx2">
                    <a:lumMod val="75000"/>
                  </a:schemeClr>
                </a:solidFill>
              </a:rPr>
              <a:t>المذهبُ الرَّمزيُّ وبروزُ مصطلحِ التَّراسُلِ </a:t>
            </a:r>
            <a:endParaRPr lang="en-US" sz="5400" b="1" dirty="0" smtClean="0">
              <a:solidFill>
                <a:schemeClr val="tx2">
                  <a:lumMod val="75000"/>
                </a:schemeClr>
              </a:solidFill>
            </a:endParaRPr>
          </a:p>
        </p:txBody>
      </p:sp>
      <p:sp>
        <p:nvSpPr>
          <p:cNvPr id="18435" name="Content Placeholder 2"/>
          <p:cNvSpPr>
            <a:spLocks noGrp="1"/>
          </p:cNvSpPr>
          <p:nvPr>
            <p:ph idx="4294967295"/>
          </p:nvPr>
        </p:nvSpPr>
        <p:spPr>
          <a:xfrm>
            <a:off x="0" y="1371600"/>
            <a:ext cx="9448800" cy="4953000"/>
          </a:xfrm>
        </p:spPr>
        <p:txBody>
          <a:bodyPr/>
          <a:lstStyle/>
          <a:p>
            <a:pPr eaLnBrk="1" hangingPunct="1">
              <a:spcBef>
                <a:spcPts val="0"/>
              </a:spcBef>
              <a:buNone/>
              <a:defRPr/>
            </a:pPr>
            <a:r>
              <a:rPr lang="ar-SA" sz="3600" b="1" u="sng" dirty="0" smtClean="0">
                <a:solidFill>
                  <a:srgbClr val="C00000"/>
                </a:solidFill>
              </a:rPr>
              <a:t>س هل بَرَزَ مصطلحُ (التَّراسُلِ) في سياقِ المذهبِ الرَّمزيِّ؟</a:t>
            </a:r>
          </a:p>
          <a:p>
            <a:pPr eaLnBrk="1" hangingPunct="1">
              <a:spcBef>
                <a:spcPts val="0"/>
              </a:spcBef>
              <a:buNone/>
              <a:defRPr/>
            </a:pPr>
            <a:r>
              <a:rPr lang="ar-SA" sz="4400" b="1" dirty="0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ج – نعمٌ ، برزَ  - في سياقات </a:t>
            </a:r>
            <a:r>
              <a:rPr lang="ar-SA" sz="4400" b="1" dirty="0" smtClean="0">
                <a:solidFill>
                  <a:srgbClr val="002060"/>
                </a:solidFill>
              </a:rPr>
              <a:t>المذهـــــب </a:t>
            </a:r>
            <a:r>
              <a:rPr lang="ar-SA" sz="4400" b="1" dirty="0" err="1" smtClean="0">
                <a:solidFill>
                  <a:srgbClr val="002060"/>
                </a:solidFill>
              </a:rPr>
              <a:t>الرَّمزيِّ </a:t>
            </a:r>
            <a:r>
              <a:rPr lang="ar-SA" sz="4400" b="1" dirty="0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– مصطلحُ </a:t>
            </a:r>
            <a:r>
              <a:rPr lang="ar-SA" sz="4400" b="1" dirty="0" smtClean="0">
                <a:solidFill>
                  <a:srgbClr val="0070C0"/>
                </a:solidFill>
              </a:rPr>
              <a:t>التَّراسلِ</a:t>
            </a:r>
            <a:r>
              <a:rPr lang="ar-SA" sz="4400" b="1" dirty="0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 أو </a:t>
            </a:r>
            <a:r>
              <a:rPr lang="ar-SA" sz="4400" b="1" dirty="0" smtClean="0">
                <a:solidFill>
                  <a:srgbClr val="0070C0"/>
                </a:solidFill>
              </a:rPr>
              <a:t>التَّبادلِ</a:t>
            </a:r>
            <a:r>
              <a:rPr lang="ar-SA" sz="4400" b="1" dirty="0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 ، أي تراسلِ الحـــواسِّ وتبادُلها ، وقد اِصطلــــحَ </a:t>
            </a:r>
            <a:r>
              <a:rPr lang="ar-SA" sz="4400" b="1" dirty="0" smtClean="0">
                <a:solidFill>
                  <a:srgbClr val="002060"/>
                </a:solidFill>
              </a:rPr>
              <a:t>« </a:t>
            </a:r>
            <a:r>
              <a:rPr lang="ar-SA" sz="4400" b="1" dirty="0" err="1" smtClean="0">
                <a:solidFill>
                  <a:srgbClr val="002060"/>
                </a:solidFill>
              </a:rPr>
              <a:t>بُودلير</a:t>
            </a:r>
            <a:r>
              <a:rPr lang="ar-SA" sz="4400" b="1" dirty="0" smtClean="0">
                <a:solidFill>
                  <a:srgbClr val="002060"/>
                </a:solidFill>
              </a:rPr>
              <a:t>» </a:t>
            </a:r>
            <a:r>
              <a:rPr lang="ar-SA" sz="4400" b="1" dirty="0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هــــذه الكلمةَ بصيغةِ الجمع </a:t>
            </a:r>
            <a:r>
              <a:rPr lang="ar-SA" sz="4400" b="1" dirty="0" smtClean="0">
                <a:solidFill>
                  <a:srgbClr val="0070C0"/>
                </a:solidFill>
              </a:rPr>
              <a:t>(</a:t>
            </a:r>
            <a:r>
              <a:rPr lang="ar-SA" sz="4400" b="1" dirty="0" err="1" smtClean="0">
                <a:solidFill>
                  <a:srgbClr val="0070C0"/>
                </a:solidFill>
              </a:rPr>
              <a:t>تراسلات</a:t>
            </a:r>
            <a:r>
              <a:rPr lang="ar-SA" sz="4400" b="1" dirty="0" smtClean="0">
                <a:solidFill>
                  <a:srgbClr val="0070C0"/>
                </a:solidFill>
              </a:rPr>
              <a:t>) </a:t>
            </a:r>
            <a:r>
              <a:rPr lang="ar-SA" sz="4400" b="1" dirty="0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عنوانًا لقصيدةٍ أصبحــت فيما بعدُ نَصًّا مُحبَّـــبًا للاقتباسِ من قبَلِ كثــــيرٍ من الباحثينَ والدَّارسين .    </a:t>
            </a:r>
            <a:endParaRPr lang="en-US" sz="4400" b="1" dirty="0" smtClean="0">
              <a:solidFill>
                <a:schemeClr val="tx1">
                  <a:lumMod val="95000"/>
                  <a:lumOff val="5000"/>
                </a:schemeClr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عنصر نائب لرقم الشريحة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68BA5613-1BB2-4168-9E83-1939F6AB8277}" type="slidenum">
              <a:rPr lang="en-US" smtClean="0"/>
              <a:pPr>
                <a:defRPr/>
              </a:pPr>
              <a:t>175</a:t>
            </a:fld>
            <a:endParaRPr lang="en-US"/>
          </a:p>
        </p:txBody>
      </p:sp>
      <p:sp>
        <p:nvSpPr>
          <p:cNvPr id="2" name="عنوان 1"/>
          <p:cNvSpPr>
            <a:spLocks noGrp="1"/>
          </p:cNvSpPr>
          <p:nvPr>
            <p:ph type="title" idx="4294967295"/>
          </p:nvPr>
        </p:nvSpPr>
        <p:spPr>
          <a:xfrm>
            <a:off x="0" y="0"/>
            <a:ext cx="9410700" cy="1371600"/>
          </a:xfrm>
        </p:spPr>
        <p:txBody>
          <a:bodyPr/>
          <a:lstStyle/>
          <a:p>
            <a:r>
              <a:rPr lang="ar-SA" sz="6000" b="1" dirty="0" smtClean="0">
                <a:solidFill>
                  <a:srgbClr val="002060"/>
                </a:solidFill>
              </a:rPr>
              <a:t> رؤية « </a:t>
            </a:r>
            <a:r>
              <a:rPr lang="ar-SA" sz="6000" b="1" dirty="0" err="1" smtClean="0">
                <a:solidFill>
                  <a:srgbClr val="002060"/>
                </a:solidFill>
              </a:rPr>
              <a:t>بودلير</a:t>
            </a:r>
            <a:r>
              <a:rPr lang="ar-SA" sz="6000" b="1" dirty="0" smtClean="0">
                <a:solidFill>
                  <a:srgbClr val="002060"/>
                </a:solidFill>
              </a:rPr>
              <a:t> » لأنواعِ التَّراسُلِ </a:t>
            </a:r>
            <a:endParaRPr lang="ar-SA" sz="6000" b="1" dirty="0">
              <a:solidFill>
                <a:srgbClr val="002060"/>
              </a:solidFill>
            </a:endParaRPr>
          </a:p>
        </p:txBody>
      </p:sp>
      <p:sp>
        <p:nvSpPr>
          <p:cNvPr id="3" name="عنصر نائب للمحتوى 2"/>
          <p:cNvSpPr>
            <a:spLocks noGrp="1"/>
          </p:cNvSpPr>
          <p:nvPr>
            <p:ph idx="4294967295"/>
          </p:nvPr>
        </p:nvSpPr>
        <p:spPr>
          <a:xfrm>
            <a:off x="0" y="1371600"/>
            <a:ext cx="9410700" cy="4953000"/>
          </a:xfrm>
        </p:spPr>
        <p:txBody>
          <a:bodyPr/>
          <a:lstStyle/>
          <a:p>
            <a:pPr>
              <a:buNone/>
            </a:pPr>
            <a:r>
              <a:rPr lang="ar-SA" sz="4400" b="1" u="sng" dirty="0" smtClean="0">
                <a:solidFill>
                  <a:srgbClr val="C00000"/>
                </a:solidFill>
              </a:rPr>
              <a:t>س – كيفَ يرى « </a:t>
            </a:r>
            <a:r>
              <a:rPr lang="ar-SA" sz="4400" b="1" u="sng" dirty="0" err="1" smtClean="0">
                <a:solidFill>
                  <a:srgbClr val="C00000"/>
                </a:solidFill>
              </a:rPr>
              <a:t>بودلير</a:t>
            </a:r>
            <a:r>
              <a:rPr lang="ar-SA" sz="4400" b="1" u="sng" dirty="0" smtClean="0">
                <a:solidFill>
                  <a:srgbClr val="C00000"/>
                </a:solidFill>
              </a:rPr>
              <a:t> » أنواعَ « التَّراسُلِ </a:t>
            </a:r>
            <a:r>
              <a:rPr lang="ar-SA" sz="4400" b="1" u="sng" dirty="0" err="1" smtClean="0">
                <a:solidFill>
                  <a:srgbClr val="C00000"/>
                </a:solidFill>
              </a:rPr>
              <a:t>» ؟</a:t>
            </a:r>
            <a:endParaRPr lang="ar-SA" sz="4400" b="1" u="sng" dirty="0" smtClean="0">
              <a:solidFill>
                <a:srgbClr val="C00000"/>
              </a:solidFill>
            </a:endParaRPr>
          </a:p>
          <a:p>
            <a:pPr>
              <a:buNone/>
            </a:pPr>
            <a:r>
              <a:rPr lang="ar-SA" b="1" dirty="0" smtClean="0"/>
              <a:t>ج – يرى </a:t>
            </a:r>
            <a:r>
              <a:rPr lang="ar-SA" b="1" dirty="0" smtClean="0">
                <a:solidFill>
                  <a:srgbClr val="002060"/>
                </a:solidFill>
              </a:rPr>
              <a:t>« </a:t>
            </a:r>
            <a:r>
              <a:rPr lang="ar-SA" b="1" dirty="0" err="1" smtClean="0">
                <a:solidFill>
                  <a:srgbClr val="002060"/>
                </a:solidFill>
              </a:rPr>
              <a:t>بودلير</a:t>
            </a:r>
            <a:r>
              <a:rPr lang="ar-SA" b="1" dirty="0" smtClean="0">
                <a:solidFill>
                  <a:srgbClr val="002060"/>
                </a:solidFill>
              </a:rPr>
              <a:t> » </a:t>
            </a:r>
            <a:r>
              <a:rPr lang="ar-SA" b="1" dirty="0" smtClean="0"/>
              <a:t>أنَّ هناكَ نوعينِ من </a:t>
            </a:r>
            <a:r>
              <a:rPr lang="ar-SA" b="1" dirty="0" err="1" smtClean="0"/>
              <a:t>أنواعِ </a:t>
            </a:r>
            <a:r>
              <a:rPr lang="ar-SA" b="1" dirty="0" smtClean="0">
                <a:solidFill>
                  <a:srgbClr val="0070C0"/>
                </a:solidFill>
              </a:rPr>
              <a:t>« التَّراسُلِ » </a:t>
            </a:r>
            <a:r>
              <a:rPr lang="ar-SA" b="1" dirty="0" smtClean="0"/>
              <a:t>، هما </a:t>
            </a:r>
            <a:r>
              <a:rPr lang="ar-SA" b="1" dirty="0" err="1" smtClean="0"/>
              <a:t>:</a:t>
            </a:r>
            <a:r>
              <a:rPr lang="ar-SA" b="1" dirty="0" smtClean="0"/>
              <a:t> </a:t>
            </a:r>
          </a:p>
          <a:p>
            <a:pPr>
              <a:buNone/>
            </a:pPr>
            <a:r>
              <a:rPr lang="ar-SA" b="1" dirty="0" err="1" smtClean="0"/>
              <a:t>1 </a:t>
            </a:r>
            <a:r>
              <a:rPr lang="ar-SA" b="1" dirty="0" smtClean="0"/>
              <a:t>– تبادلٌ وتراسلٌ بينَ العالم الحسيِّ والحقائقِ </a:t>
            </a:r>
            <a:r>
              <a:rPr lang="ar-SA" b="1" dirty="0" err="1" smtClean="0"/>
              <a:t>الرُّوحيَّةِ .</a:t>
            </a:r>
            <a:r>
              <a:rPr lang="ar-SA" b="1" dirty="0" smtClean="0"/>
              <a:t> </a:t>
            </a:r>
            <a:r>
              <a:rPr lang="ar-SA" b="1" dirty="0" smtClean="0">
                <a:solidFill>
                  <a:schemeClr val="accent2">
                    <a:lumMod val="50000"/>
                  </a:schemeClr>
                </a:solidFill>
              </a:rPr>
              <a:t>( </a:t>
            </a:r>
            <a:r>
              <a:rPr lang="ar-SA" b="1" dirty="0" err="1" smtClean="0">
                <a:solidFill>
                  <a:schemeClr val="accent2">
                    <a:lumMod val="50000"/>
                  </a:schemeClr>
                </a:solidFill>
              </a:rPr>
              <a:t>داخليٌّ </a:t>
            </a:r>
            <a:r>
              <a:rPr lang="ar-SA" b="1" dirty="0" smtClean="0">
                <a:solidFill>
                  <a:schemeClr val="accent2">
                    <a:lumMod val="50000"/>
                  </a:schemeClr>
                </a:solidFill>
              </a:rPr>
              <a:t>/ </a:t>
            </a:r>
            <a:r>
              <a:rPr lang="ar-SA" b="1" dirty="0" err="1" smtClean="0">
                <a:solidFill>
                  <a:schemeClr val="accent2">
                    <a:lumMod val="50000"/>
                  </a:schemeClr>
                </a:solidFill>
              </a:rPr>
              <a:t>خارجيٌّ ) .</a:t>
            </a:r>
            <a:r>
              <a:rPr lang="ar-SA" b="1" dirty="0" smtClean="0">
                <a:solidFill>
                  <a:schemeClr val="accent2">
                    <a:lumMod val="50000"/>
                  </a:schemeClr>
                </a:solidFill>
              </a:rPr>
              <a:t> </a:t>
            </a:r>
          </a:p>
          <a:p>
            <a:pPr>
              <a:buNone/>
            </a:pPr>
            <a:r>
              <a:rPr lang="ar-SA" b="1" dirty="0" err="1" smtClean="0"/>
              <a:t>2 </a:t>
            </a:r>
            <a:r>
              <a:rPr lang="ar-SA" b="1" dirty="0" smtClean="0"/>
              <a:t>– </a:t>
            </a:r>
            <a:r>
              <a:rPr lang="ar-SA" sz="2800" b="1" dirty="0" smtClean="0"/>
              <a:t>تبادلٌ بينَ شكليَّةِ الأحاسيسِ البشريَّةِ </a:t>
            </a:r>
            <a:r>
              <a:rPr lang="ar-SA" sz="2800" b="1" dirty="0" smtClean="0">
                <a:solidFill>
                  <a:schemeClr val="accent2">
                    <a:lumMod val="50000"/>
                  </a:schemeClr>
                </a:solidFill>
              </a:rPr>
              <a:t>( الألوانِ والرَّوائحِ والأصواتِ والمرئيَّاتِ )</a:t>
            </a:r>
            <a:r>
              <a:rPr lang="ar-SA" sz="2800" b="1" dirty="0" smtClean="0"/>
              <a:t>« خارجيٌّ /خارجيٌّ».  </a:t>
            </a:r>
            <a:endParaRPr lang="ar-SA" sz="2800" b="1" dirty="0"/>
          </a:p>
        </p:txBody>
      </p:sp>
    </p:spTree>
    <p:extLst>
      <p:ext uri="{BB962C8B-B14F-4D97-AF65-F5344CB8AC3E}">
        <p14:creationId xmlns="" xmlns:p14="http://schemas.microsoft.com/office/powerpoint/2010/main" val="876278342"/>
      </p:ext>
    </p:extLst>
  </p:cSld>
  <p:clrMapOvr>
    <a:masterClrMapping/>
  </p:clrMapOvr>
</p:sld>
</file>

<file path=ppt/slides/slide17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عنصر نائب لرقم الشريحة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68BA5613-1BB2-4168-9E83-1939F6AB8277}" type="slidenum">
              <a:rPr lang="en-US" smtClean="0"/>
              <a:pPr>
                <a:defRPr/>
              </a:pPr>
              <a:t>176</a:t>
            </a:fld>
            <a:endParaRPr lang="en-US"/>
          </a:p>
        </p:txBody>
      </p:sp>
      <p:sp>
        <p:nvSpPr>
          <p:cNvPr id="2" name="عنوان 1"/>
          <p:cNvSpPr>
            <a:spLocks noGrp="1"/>
          </p:cNvSpPr>
          <p:nvPr>
            <p:ph type="title" idx="4294967295"/>
          </p:nvPr>
        </p:nvSpPr>
        <p:spPr>
          <a:xfrm>
            <a:off x="0" y="0"/>
            <a:ext cx="9448800" cy="1371600"/>
          </a:xfrm>
        </p:spPr>
        <p:txBody>
          <a:bodyPr/>
          <a:lstStyle/>
          <a:p>
            <a:r>
              <a:rPr lang="ar-SA" sz="6000" b="1" dirty="0" smtClean="0">
                <a:solidFill>
                  <a:srgbClr val="002060"/>
                </a:solidFill>
              </a:rPr>
              <a:t>المذهبُ الرَّمزيُّ في البيئةِ العربيَّةِ </a:t>
            </a:r>
            <a:endParaRPr lang="ar-SA" sz="6000" b="1" dirty="0">
              <a:solidFill>
                <a:srgbClr val="002060"/>
              </a:solidFill>
            </a:endParaRPr>
          </a:p>
        </p:txBody>
      </p:sp>
      <p:sp>
        <p:nvSpPr>
          <p:cNvPr id="3" name="عنصر نائب للمحتوى 2"/>
          <p:cNvSpPr>
            <a:spLocks noGrp="1"/>
          </p:cNvSpPr>
          <p:nvPr>
            <p:ph idx="4294967295"/>
          </p:nvPr>
        </p:nvSpPr>
        <p:spPr>
          <a:xfrm>
            <a:off x="0" y="1371600"/>
            <a:ext cx="9410700" cy="4953000"/>
          </a:xfrm>
        </p:spPr>
        <p:txBody>
          <a:bodyPr/>
          <a:lstStyle/>
          <a:p>
            <a:pPr>
              <a:buNone/>
            </a:pPr>
            <a:r>
              <a:rPr lang="ar-SA" sz="4000" b="1" u="sng" dirty="0" smtClean="0">
                <a:solidFill>
                  <a:srgbClr val="C00000"/>
                </a:solidFill>
              </a:rPr>
              <a:t>س – هل يمكنُ لنا أن نَعُدَّ « المذهبَ الرَّمزيَّ » بعدَ حضورِهِ البيئةَ مذهبًا نقديًّا عربيًّا خالصًا ؟ </a:t>
            </a:r>
          </a:p>
          <a:p>
            <a:pPr>
              <a:buNone/>
            </a:pPr>
            <a:r>
              <a:rPr lang="ar-SA" sz="3600" b="1" dirty="0" smtClean="0"/>
              <a:t>ج – الإجابةُ بالنَّفي قطْعًا ، حيثُ حــــاولَ بعضُ الدَّارسينَ والأدباءِ ومنـــــــذُ نهايةِ الأربعينيَّاتِ من القرنِ العشرينَ أن يُروِّجُوا </a:t>
            </a:r>
            <a:r>
              <a:rPr lang="ar-SA" sz="3600" b="1" dirty="0" smtClean="0">
                <a:solidFill>
                  <a:srgbClr val="002060"/>
                </a:solidFill>
              </a:rPr>
              <a:t>للمذهبِ الرَّمزيِّ </a:t>
            </a:r>
            <a:r>
              <a:rPr lang="ar-SA" sz="3600" b="1" dirty="0" smtClean="0"/>
              <a:t>بينَ أدباءِ العربِ وشعرائِهم ، وقد سَقَطُوا دون الغايــــــــــــةِ . وقد تمثَّلت بعضُ تلك المحاولاتِ في دراسةِ </a:t>
            </a:r>
            <a:r>
              <a:rPr lang="ar-SA" sz="3600" b="1" dirty="0" smtClean="0">
                <a:solidFill>
                  <a:srgbClr val="002060"/>
                </a:solidFill>
              </a:rPr>
              <a:t>« أَنطون غطَّاس كرم » </a:t>
            </a:r>
            <a:r>
              <a:rPr lang="ar-SA" sz="3600" b="1" dirty="0" err="1" smtClean="0"/>
              <a:t>المُعَنْوَنَةِ</a:t>
            </a:r>
            <a:r>
              <a:rPr lang="ar-SA" sz="3600" b="1" dirty="0" smtClean="0"/>
              <a:t> بـ </a:t>
            </a:r>
            <a:r>
              <a:rPr lang="ar-SA" sz="3600" b="1" dirty="0" smtClean="0">
                <a:solidFill>
                  <a:schemeClr val="accent2">
                    <a:lumMod val="50000"/>
                  </a:schemeClr>
                </a:solidFill>
              </a:rPr>
              <a:t>« الرَّمزيَّةُ والأدبُ العربيُّ » </a:t>
            </a:r>
            <a:r>
              <a:rPr lang="ar-SA" sz="3600" b="1" dirty="0" smtClean="0"/>
              <a:t>.</a:t>
            </a:r>
            <a:r>
              <a:rPr lang="ar-SA" sz="2800" dirty="0" smtClean="0"/>
              <a:t> </a:t>
            </a:r>
            <a:endParaRPr lang="ar-SA" sz="2800" dirty="0"/>
          </a:p>
        </p:txBody>
      </p:sp>
    </p:spTree>
    <p:extLst>
      <p:ext uri="{BB962C8B-B14F-4D97-AF65-F5344CB8AC3E}">
        <p14:creationId xmlns="" xmlns:p14="http://schemas.microsoft.com/office/powerpoint/2010/main" val="1538159839"/>
      </p:ext>
    </p:extLst>
  </p:cSld>
  <p:clrMapOvr>
    <a:masterClrMapping/>
  </p:clrMapOvr>
</p:sld>
</file>

<file path=ppt/slides/slide17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عنصر نائب لرقم الشريحة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68BA5613-1BB2-4168-9E83-1939F6AB8277}" type="slidenum">
              <a:rPr lang="en-US" smtClean="0"/>
              <a:pPr>
                <a:defRPr/>
              </a:pPr>
              <a:t>177</a:t>
            </a:fld>
            <a:endParaRPr lang="en-US"/>
          </a:p>
        </p:txBody>
      </p:sp>
      <p:sp>
        <p:nvSpPr>
          <p:cNvPr id="2" name="عنوان 1"/>
          <p:cNvSpPr>
            <a:spLocks noGrp="1"/>
          </p:cNvSpPr>
          <p:nvPr>
            <p:ph type="title" idx="4294967295"/>
          </p:nvPr>
        </p:nvSpPr>
        <p:spPr>
          <a:xfrm>
            <a:off x="0" y="0"/>
            <a:ext cx="9410700" cy="1371600"/>
          </a:xfrm>
        </p:spPr>
        <p:txBody>
          <a:bodyPr/>
          <a:lstStyle/>
          <a:p>
            <a:r>
              <a:rPr lang="ar-SA" sz="5400" b="1" dirty="0" smtClean="0">
                <a:solidFill>
                  <a:srgbClr val="002060"/>
                </a:solidFill>
              </a:rPr>
              <a:t>غربةُ المذهبِ الرَّمزيِّ في </a:t>
            </a:r>
            <a:r>
              <a:rPr lang="ar-SA" sz="5400" b="1" dirty="0">
                <a:solidFill>
                  <a:srgbClr val="002060"/>
                </a:solidFill>
              </a:rPr>
              <a:t>البيئةِ العربيَّةِ </a:t>
            </a:r>
            <a:endParaRPr lang="ar-SA" sz="5400" dirty="0"/>
          </a:p>
        </p:txBody>
      </p:sp>
      <p:sp>
        <p:nvSpPr>
          <p:cNvPr id="3" name="عنصر نائب للمحتوى 2"/>
          <p:cNvSpPr>
            <a:spLocks noGrp="1"/>
          </p:cNvSpPr>
          <p:nvPr>
            <p:ph idx="4294967295"/>
          </p:nvPr>
        </p:nvSpPr>
        <p:spPr>
          <a:xfrm>
            <a:off x="0" y="1371600"/>
            <a:ext cx="9410700" cy="4953000"/>
          </a:xfrm>
        </p:spPr>
        <p:txBody>
          <a:bodyPr/>
          <a:lstStyle/>
          <a:p>
            <a:pPr>
              <a:buNone/>
            </a:pPr>
            <a:r>
              <a:rPr lang="ar-SA" sz="4000" b="1" u="sng" dirty="0" smtClean="0">
                <a:solidFill>
                  <a:srgbClr val="C00000"/>
                </a:solidFill>
              </a:rPr>
              <a:t>س – </a:t>
            </a:r>
            <a:r>
              <a:rPr lang="ar-SA" sz="4000" b="1" u="sng" dirty="0">
                <a:solidFill>
                  <a:srgbClr val="C00000"/>
                </a:solidFill>
              </a:rPr>
              <a:t>هل </a:t>
            </a:r>
            <a:r>
              <a:rPr lang="ar-SA" sz="4000" b="1" u="sng" dirty="0" smtClean="0">
                <a:solidFill>
                  <a:srgbClr val="C00000"/>
                </a:solidFill>
              </a:rPr>
              <a:t>قَبلت بيئتُنَا العربيَّةُ « المذهبَ الرَّمزيَّ » </a:t>
            </a:r>
            <a:r>
              <a:rPr lang="ar-SA" sz="4000" b="1" u="sng" dirty="0">
                <a:solidFill>
                  <a:srgbClr val="C00000"/>
                </a:solidFill>
              </a:rPr>
              <a:t>مذهبًا نقديًّا </a:t>
            </a:r>
            <a:r>
              <a:rPr lang="ar-SA" sz="4000" b="1" u="sng" dirty="0" smtClean="0">
                <a:solidFill>
                  <a:srgbClr val="C00000"/>
                </a:solidFill>
              </a:rPr>
              <a:t>لها </a:t>
            </a:r>
            <a:r>
              <a:rPr lang="ar-SA" sz="4000" b="1" u="sng" dirty="0">
                <a:solidFill>
                  <a:srgbClr val="C00000"/>
                </a:solidFill>
              </a:rPr>
              <a:t>؟ </a:t>
            </a:r>
            <a:endParaRPr lang="ar-SA" sz="4000" b="1" u="sng" dirty="0" smtClean="0">
              <a:solidFill>
                <a:srgbClr val="C00000"/>
              </a:solidFill>
            </a:endParaRPr>
          </a:p>
          <a:p>
            <a:pPr>
              <a:buNone/>
            </a:pPr>
            <a:r>
              <a:rPr lang="ar-SA" sz="2400" b="1" dirty="0" smtClean="0"/>
              <a:t>ج – لا، </a:t>
            </a:r>
            <a:r>
              <a:rPr lang="ar-SA" sz="2400" b="1" dirty="0" err="1" smtClean="0"/>
              <a:t>لأنَّ </a:t>
            </a:r>
            <a:r>
              <a:rPr lang="ar-SA" sz="2400" b="1" dirty="0" smtClean="0">
                <a:solidFill>
                  <a:srgbClr val="002060"/>
                </a:solidFill>
              </a:rPr>
              <a:t>« المذهبَ الرَّمزيَّ » </a:t>
            </a:r>
            <a:r>
              <a:rPr lang="ar-SA" sz="2400" b="1" dirty="0" smtClean="0"/>
              <a:t>بسماتِهِ الأساسـيَّةِ ، وخصائصِهِ الفلسفيَّةِ ، وغاياتِهِ ، وجماليَّاتِهِ ، قد ظلَّ </a:t>
            </a:r>
            <a:r>
              <a:rPr lang="ar-SA" sz="2400" b="1" dirty="0" smtClean="0">
                <a:solidFill>
                  <a:schemeClr val="accent6">
                    <a:lumMod val="50000"/>
                  </a:schemeClr>
                </a:solidFill>
              </a:rPr>
              <a:t>« غريبًا » </a:t>
            </a:r>
            <a:r>
              <a:rPr lang="ar-SA" sz="2400" b="1" dirty="0" smtClean="0"/>
              <a:t>، بل </a:t>
            </a:r>
            <a:r>
              <a:rPr lang="ar-SA" sz="2400" b="1" dirty="0" smtClean="0">
                <a:solidFill>
                  <a:schemeClr val="accent2">
                    <a:lumMod val="50000"/>
                  </a:schemeClr>
                </a:solidFill>
              </a:rPr>
              <a:t>« غربيًّا » </a:t>
            </a:r>
            <a:r>
              <a:rPr lang="ar-SA" sz="2400" b="1" dirty="0" smtClean="0"/>
              <a:t>، إذ لم يجــد تربةً عربيَّةً خالصةً تحتضنُهُ ، من هنا لم يُصبح مذهــبًا لَهُ حضُورُهُ على الخريطةِ الأدبيَّةِ العربيَّةِ الحديثةِ .  </a:t>
            </a:r>
            <a:endParaRPr lang="ar-SA" sz="2400" b="1" dirty="0"/>
          </a:p>
        </p:txBody>
      </p:sp>
    </p:spTree>
    <p:extLst>
      <p:ext uri="{BB962C8B-B14F-4D97-AF65-F5344CB8AC3E}">
        <p14:creationId xmlns="" xmlns:p14="http://schemas.microsoft.com/office/powerpoint/2010/main" val="3828211913"/>
      </p:ext>
    </p:extLst>
  </p:cSld>
  <p:clrMapOvr>
    <a:masterClrMapping/>
  </p:clrMapOvr>
</p:sld>
</file>

<file path=ppt/slides/slide17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4" name="Slide Number Placeholder 3"/>
          <p:cNvSpPr>
            <a:spLocks noGrp="1"/>
          </p:cNvSpPr>
          <p:nvPr>
            <p:ph type="sldNum" sz="quarter" idx="10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FB5E1016-7425-436B-B231-87B69E5F062F}" type="slidenum">
              <a:rPr lang="en-US" smtClean="0"/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178</a:t>
            </a:fld>
            <a:endParaRPr lang="en-US" smtClean="0"/>
          </a:p>
        </p:txBody>
      </p:sp>
      <p:sp>
        <p:nvSpPr>
          <p:cNvPr id="3" name="Subtitle 2"/>
          <p:cNvSpPr>
            <a:spLocks noGrp="1"/>
          </p:cNvSpPr>
          <p:nvPr>
            <p:ph type="subTitle" idx="4294967295"/>
          </p:nvPr>
        </p:nvSpPr>
        <p:spPr>
          <a:xfrm>
            <a:off x="0" y="3630613"/>
            <a:ext cx="9906000" cy="2693987"/>
          </a:xfrm>
        </p:spPr>
        <p:txBody>
          <a:bodyPr rtlCol="0">
            <a:normAutofit fontScale="92500" lnSpcReduction="20000"/>
          </a:bodyPr>
          <a:lstStyle/>
          <a:p>
            <a:pPr eaLnBrk="1" fontAlgn="auto" hangingPunct="1">
              <a:spcAft>
                <a:spcPts val="0"/>
              </a:spcAft>
              <a:defRPr/>
            </a:pPr>
            <a:endParaRPr lang="ar-SA" sz="6000" b="1" dirty="0" smtClean="0">
              <a:solidFill>
                <a:srgbClr val="C00000"/>
              </a:solidFill>
              <a:cs typeface="+mn-cs"/>
            </a:endParaRPr>
          </a:p>
          <a:p>
            <a:pPr algn="ctr" eaLnBrk="1" fontAlgn="auto" hangingPunct="1">
              <a:spcAft>
                <a:spcPts val="0"/>
              </a:spcAft>
              <a:buNone/>
              <a:defRPr/>
            </a:pPr>
            <a:r>
              <a:rPr lang="ar-SA" sz="6000" b="1" dirty="0" smtClean="0">
                <a:solidFill>
                  <a:srgbClr val="C00000"/>
                </a:solidFill>
                <a:cs typeface="+mn-cs"/>
              </a:rPr>
              <a:t> المحاضرةُ الثَّالثةَ عشرةَ  </a:t>
            </a:r>
          </a:p>
          <a:p>
            <a:pPr algn="ctr" eaLnBrk="1" fontAlgn="auto" hangingPunct="1">
              <a:spcAft>
                <a:spcPts val="0"/>
              </a:spcAft>
              <a:buNone/>
              <a:defRPr/>
            </a:pPr>
            <a:r>
              <a:rPr lang="ar-SA" sz="6000" b="1" dirty="0" smtClean="0">
                <a:solidFill>
                  <a:srgbClr val="C00000"/>
                </a:solidFill>
                <a:cs typeface="+mn-cs"/>
              </a:rPr>
              <a:t>« المذهبُ السِّرياليُّ »  </a:t>
            </a:r>
            <a:endParaRPr lang="en-US" sz="6000" b="1" dirty="0" smtClean="0">
              <a:solidFill>
                <a:srgbClr val="C00000"/>
              </a:solidFill>
              <a:cs typeface="+mn-cs"/>
            </a:endParaRPr>
          </a:p>
        </p:txBody>
      </p:sp>
      <p:sp>
        <p:nvSpPr>
          <p:cNvPr id="5" name="Rectangle 4"/>
          <p:cNvSpPr/>
          <p:nvPr/>
        </p:nvSpPr>
        <p:spPr>
          <a:xfrm>
            <a:off x="0" y="-3581400"/>
            <a:ext cx="9906000" cy="6858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03143" tIns="51572" rIns="103143" bIns="51572"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ar-SA" smtClean="0"/>
              <a:t>يييييي</a:t>
            </a:r>
            <a:endParaRPr lang="en-US" dirty="0"/>
          </a:p>
        </p:txBody>
      </p:sp>
      <p:sp>
        <p:nvSpPr>
          <p:cNvPr id="6" name="Rectangle 5"/>
          <p:cNvSpPr/>
          <p:nvPr/>
        </p:nvSpPr>
        <p:spPr>
          <a:xfrm>
            <a:off x="0" y="0"/>
            <a:ext cx="9906000" cy="3429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03143" tIns="51572" rIns="103143" bIns="51572"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7" name="Subtitle 2"/>
          <p:cNvSpPr txBox="1">
            <a:spLocks/>
          </p:cNvSpPr>
          <p:nvPr/>
        </p:nvSpPr>
        <p:spPr>
          <a:xfrm>
            <a:off x="6019800" y="4648200"/>
            <a:ext cx="3549650" cy="1066800"/>
          </a:xfrm>
          <a:prstGeom prst="rect">
            <a:avLst/>
          </a:prstGeom>
        </p:spPr>
        <p:txBody>
          <a:bodyPr>
            <a:normAutofit/>
          </a:bodyPr>
          <a:lstStyle/>
          <a:p>
            <a:pPr algn="ctr" fontAlgn="auto">
              <a:spcBef>
                <a:spcPct val="20000"/>
              </a:spcBef>
              <a:spcAft>
                <a:spcPts val="0"/>
              </a:spcAft>
              <a:buFont typeface="Arial" pitchFamily="34" charset="0"/>
              <a:buNone/>
              <a:defRPr/>
            </a:pPr>
            <a:endParaRPr lang="en-US" sz="2600" dirty="0">
              <a:solidFill>
                <a:schemeClr val="tx1">
                  <a:tint val="75000"/>
                </a:schemeClr>
              </a:solidFill>
              <a:latin typeface="+mn-lt"/>
              <a:cs typeface="+mn-cs"/>
            </a:endParaRPr>
          </a:p>
        </p:txBody>
      </p:sp>
      <p:grpSp>
        <p:nvGrpSpPr>
          <p:cNvPr id="2" name="Group 7"/>
          <p:cNvGrpSpPr>
            <a:grpSpLocks/>
          </p:cNvGrpSpPr>
          <p:nvPr/>
        </p:nvGrpSpPr>
        <p:grpSpPr bwMode="auto">
          <a:xfrm>
            <a:off x="6580188" y="228600"/>
            <a:ext cx="2600325" cy="2524125"/>
            <a:chOff x="5210750" y="1066800"/>
            <a:chExt cx="2976900" cy="3130677"/>
          </a:xfrm>
        </p:grpSpPr>
        <p:sp>
          <p:nvSpPr>
            <p:cNvPr id="9" name="Oval 8"/>
            <p:cNvSpPr/>
            <p:nvPr/>
          </p:nvSpPr>
          <p:spPr>
            <a:xfrm>
              <a:off x="5321611" y="1143591"/>
              <a:ext cx="2767900" cy="2973159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/>
            </a:p>
          </p:txBody>
        </p:sp>
        <p:pic>
          <p:nvPicPr>
            <p:cNvPr id="5133" name="Picture 2" descr="http://kfu.files.googlepages.com/newKFUlogo.jpg"/>
            <p:cNvPicPr>
              <a:picLocks noChangeAspect="1" noChangeArrowheads="1"/>
            </p:cNvPicPr>
            <p:nvPr/>
          </p:nvPicPr>
          <p:blipFill>
            <a:blip r:embed="rId2" cstate="print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</a:blip>
            <a:srcRect/>
            <a:stretch>
              <a:fillRect/>
            </a:stretch>
          </p:blipFill>
          <p:spPr bwMode="auto">
            <a:xfrm>
              <a:off x="5210750" y="1066800"/>
              <a:ext cx="2976900" cy="313067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</p:grpSp>
      <p:sp>
        <p:nvSpPr>
          <p:cNvPr id="12" name="Title 1"/>
          <p:cNvSpPr txBox="1">
            <a:spLocks/>
          </p:cNvSpPr>
          <p:nvPr/>
        </p:nvSpPr>
        <p:spPr>
          <a:xfrm>
            <a:off x="457200" y="2895600"/>
            <a:ext cx="5099050" cy="1470025"/>
          </a:xfrm>
          <a:prstGeom prst="rect">
            <a:avLst/>
          </a:prstGeom>
        </p:spPr>
        <p:txBody>
          <a:bodyPr anchor="ctr">
            <a:normAutofit/>
          </a:bodyPr>
          <a:lstStyle/>
          <a:p>
            <a:pPr rtl="1" fontAlgn="auto">
              <a:spcAft>
                <a:spcPts val="0"/>
              </a:spcAft>
              <a:defRPr/>
            </a:pPr>
            <a:endParaRPr lang="en-US" sz="4400" dirty="0">
              <a:solidFill>
                <a:schemeClr val="tx1">
                  <a:lumMod val="50000"/>
                  <a:lumOff val="50000"/>
                </a:schemeClr>
              </a:solidFill>
              <a:latin typeface="+mj-lt"/>
              <a:ea typeface="+mj-ea"/>
              <a:cs typeface="+mj-cs"/>
            </a:endParaRPr>
          </a:p>
        </p:txBody>
      </p:sp>
      <p:sp>
        <p:nvSpPr>
          <p:cNvPr id="5131" name="Slide Number Placeholder 10"/>
          <p:cNvSpPr txBox="1">
            <a:spLocks/>
          </p:cNvSpPr>
          <p:nvPr/>
        </p:nvSpPr>
        <p:spPr bwMode="auto">
          <a:xfrm>
            <a:off x="381000" y="6405563"/>
            <a:ext cx="2311400" cy="3651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pPr algn="r"/>
            <a:fld id="{8FE9D669-2C66-4564-8414-42C12F039C04}" type="slidenum">
              <a:rPr lang="en-US" sz="1200">
                <a:solidFill>
                  <a:schemeClr val="bg1"/>
                </a:solidFill>
                <a:latin typeface="Calibri" pitchFamily="34" charset="0"/>
              </a:rPr>
              <a:pPr algn="r"/>
              <a:t>178</a:t>
            </a:fld>
            <a:endParaRPr lang="en-US" sz="1200">
              <a:solidFill>
                <a:schemeClr val="bg1"/>
              </a:solidFill>
              <a:latin typeface="Calibri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40A750BC-24E8-49BB-9E31-DF82424DA4E4}" type="slidenum">
              <a:rPr lang="en-US" smtClean="0"/>
              <a:pPr>
                <a:defRPr/>
              </a:pPr>
              <a:t>179</a:t>
            </a:fld>
            <a:endParaRPr lang="en-US"/>
          </a:p>
        </p:txBody>
      </p:sp>
      <p:sp>
        <p:nvSpPr>
          <p:cNvPr id="7" name="Title 6"/>
          <p:cNvSpPr>
            <a:spLocks noGrp="1"/>
          </p:cNvSpPr>
          <p:nvPr>
            <p:ph type="title" idx="4294967295"/>
          </p:nvPr>
        </p:nvSpPr>
        <p:spPr>
          <a:xfrm>
            <a:off x="0" y="0"/>
            <a:ext cx="9410700" cy="1371600"/>
          </a:xfrm>
        </p:spPr>
        <p:txBody>
          <a:bodyPr/>
          <a:lstStyle/>
          <a:p>
            <a:pPr eaLnBrk="1" hangingPunct="1">
              <a:defRPr/>
            </a:pPr>
            <a:r>
              <a:rPr lang="ar-SA" sz="7200" b="1" dirty="0" smtClean="0">
                <a:solidFill>
                  <a:schemeClr val="tx2">
                    <a:lumMod val="75000"/>
                  </a:schemeClr>
                </a:solidFill>
              </a:rPr>
              <a:t>ماهيةُ المذهبِ السِّرياليِّ </a:t>
            </a:r>
            <a:endParaRPr lang="en-US" sz="7200" b="1" dirty="0">
              <a:solidFill>
                <a:schemeClr val="tx2">
                  <a:lumMod val="75000"/>
                </a:schemeClr>
              </a:solidFill>
            </a:endParaRPr>
          </a:p>
        </p:txBody>
      </p:sp>
      <p:sp>
        <p:nvSpPr>
          <p:cNvPr id="7171" name="Text Placeholder 5"/>
          <p:cNvSpPr>
            <a:spLocks noGrp="1"/>
          </p:cNvSpPr>
          <p:nvPr>
            <p:ph idx="4294967295"/>
          </p:nvPr>
        </p:nvSpPr>
        <p:spPr>
          <a:xfrm>
            <a:off x="0" y="1371600"/>
            <a:ext cx="9372600" cy="4953000"/>
          </a:xfrm>
        </p:spPr>
        <p:txBody>
          <a:bodyPr/>
          <a:lstStyle/>
          <a:p>
            <a:pPr marL="274320" indent="-274320" eaLnBrk="1" fontAlgn="auto" hangingPunct="1">
              <a:lnSpc>
                <a:spcPct val="90000"/>
              </a:lnSpc>
              <a:spcAft>
                <a:spcPts val="0"/>
              </a:spcAft>
              <a:buClr>
                <a:schemeClr val="accent3"/>
              </a:buClr>
              <a:defRPr/>
            </a:pPr>
            <a:endParaRPr lang="ar-SA" sz="2800" b="1" dirty="0" smtClean="0">
              <a:solidFill>
                <a:schemeClr val="tx1">
                  <a:lumMod val="85000"/>
                  <a:lumOff val="15000"/>
                </a:schemeClr>
              </a:solidFill>
            </a:endParaRPr>
          </a:p>
          <a:p>
            <a:pPr marL="274320" indent="-274320" eaLnBrk="1" fontAlgn="auto" hangingPunct="1">
              <a:lnSpc>
                <a:spcPct val="90000"/>
              </a:lnSpc>
              <a:spcAft>
                <a:spcPts val="0"/>
              </a:spcAft>
              <a:buClr>
                <a:schemeClr val="accent3"/>
              </a:buClr>
              <a:buNone/>
              <a:defRPr/>
            </a:pPr>
            <a:r>
              <a:rPr lang="ar-SA" sz="4400" b="1" u="sng" dirty="0" smtClean="0">
                <a:solidFill>
                  <a:srgbClr val="C00000"/>
                </a:solidFill>
              </a:rPr>
              <a:t>س مَاذا يُعنَى بالمذهبِ السِّرياليِّ « المدرسةِ </a:t>
            </a:r>
            <a:r>
              <a:rPr lang="en-US" sz="4400" b="1" u="sng" dirty="0" smtClean="0">
                <a:solidFill>
                  <a:srgbClr val="C00000"/>
                </a:solidFill>
              </a:rPr>
              <a:t> </a:t>
            </a:r>
          </a:p>
          <a:p>
            <a:pPr marL="274320" indent="-274320" eaLnBrk="1" fontAlgn="auto" hangingPunct="1">
              <a:lnSpc>
                <a:spcPct val="90000"/>
              </a:lnSpc>
              <a:spcAft>
                <a:spcPts val="0"/>
              </a:spcAft>
              <a:buClr>
                <a:schemeClr val="accent3"/>
              </a:buClr>
              <a:buNone/>
              <a:defRPr/>
            </a:pPr>
            <a:r>
              <a:rPr lang="ar-SA" sz="4400" b="1" u="sng" dirty="0" smtClean="0">
                <a:solidFill>
                  <a:srgbClr val="C00000"/>
                </a:solidFill>
              </a:rPr>
              <a:t>السِّرياليَّةِ » ؟</a:t>
            </a:r>
          </a:p>
          <a:p>
            <a:pPr marL="274320" indent="-274320" eaLnBrk="1" fontAlgn="auto" hangingPunct="1">
              <a:lnSpc>
                <a:spcPct val="90000"/>
              </a:lnSpc>
              <a:spcAft>
                <a:spcPts val="0"/>
              </a:spcAft>
              <a:buClr>
                <a:schemeClr val="accent3"/>
              </a:buClr>
              <a:buNone/>
              <a:defRPr/>
            </a:pPr>
            <a:r>
              <a:rPr lang="ar-SA" sz="2800" b="1" dirty="0" smtClean="0">
                <a:solidFill>
                  <a:schemeClr val="tx1">
                    <a:lumMod val="85000"/>
                    <a:lumOff val="15000"/>
                  </a:schemeClr>
                </a:solidFill>
              </a:rPr>
              <a:t>ج – المذهـــــــبُ </a:t>
            </a:r>
            <a:r>
              <a:rPr lang="ar-SA" sz="2800" b="1" dirty="0" smtClean="0">
                <a:solidFill>
                  <a:schemeClr val="accent2">
                    <a:lumMod val="50000"/>
                  </a:schemeClr>
                </a:solidFill>
              </a:rPr>
              <a:t>السِّرياليُّ</a:t>
            </a:r>
            <a:r>
              <a:rPr lang="ar-SA" sz="2800" b="1" dirty="0" smtClean="0">
                <a:solidFill>
                  <a:schemeClr val="tx1">
                    <a:lumMod val="85000"/>
                    <a:lumOff val="15000"/>
                  </a:schemeClr>
                </a:solidFill>
              </a:rPr>
              <a:t> هو عبارةٌ عن نزعـةٍ أدبيَّةٍ </a:t>
            </a:r>
            <a:r>
              <a:rPr lang="ar-SA" sz="2800" b="1" dirty="0" err="1" smtClean="0">
                <a:solidFill>
                  <a:schemeClr val="tx1">
                    <a:lumMod val="85000"/>
                    <a:lumOff val="15000"/>
                  </a:schemeClr>
                </a:solidFill>
              </a:rPr>
              <a:t>مُتطَرِّفةٍ </a:t>
            </a:r>
            <a:r>
              <a:rPr lang="ar-SA" sz="2800" b="1" dirty="0" smtClean="0">
                <a:solidFill>
                  <a:schemeClr val="tx1">
                    <a:lumMod val="85000"/>
                    <a:lumOff val="15000"/>
                  </a:schemeClr>
                </a:solidFill>
              </a:rPr>
              <a:t>، تُديـــنُ بالحريَّةِ المُطلقةِ ، والخروجِ على كُلِّ عُرفٍ وتقليدٍ .  </a:t>
            </a:r>
            <a:endParaRPr lang="en-US" sz="2800" b="1" dirty="0" smtClean="0">
              <a:solidFill>
                <a:schemeClr val="tx1">
                  <a:lumMod val="85000"/>
                  <a:lumOff val="15000"/>
                </a:schemeClr>
              </a:solidFill>
            </a:endParaRPr>
          </a:p>
        </p:txBody>
      </p:sp>
    </p:spTree>
  </p:cSld>
  <p:clrMapOvr>
    <a:masterClrMapping/>
  </p:clrMapOvr>
</p:sld>
</file>

<file path=ppt/slides/slide18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6" name="Slide Number Placeholder 3"/>
          <p:cNvSpPr>
            <a:spLocks noGrp="1"/>
          </p:cNvSpPr>
          <p:nvPr>
            <p:ph type="sldNum" sz="quarter" idx="10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D73510CB-DC0E-4C0D-B904-D83330017455}" type="slidenum">
              <a:rPr lang="en-US" smtClean="0"/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180</a:t>
            </a:fld>
            <a:endParaRPr lang="en-US" smtClean="0"/>
          </a:p>
        </p:txBody>
      </p:sp>
      <p:sp>
        <p:nvSpPr>
          <p:cNvPr id="8194" name="Title 1"/>
          <p:cNvSpPr>
            <a:spLocks noGrp="1"/>
          </p:cNvSpPr>
          <p:nvPr>
            <p:ph type="title" idx="4294967295"/>
          </p:nvPr>
        </p:nvSpPr>
        <p:spPr>
          <a:xfrm>
            <a:off x="0" y="0"/>
            <a:ext cx="9372600" cy="1371600"/>
          </a:xfrm>
        </p:spPr>
        <p:txBody>
          <a:bodyPr/>
          <a:lstStyle/>
          <a:p>
            <a:pPr eaLnBrk="1" hangingPunct="1">
              <a:defRPr/>
            </a:pPr>
            <a:r>
              <a:rPr lang="ar-SA" sz="6600" b="1" dirty="0" smtClean="0">
                <a:solidFill>
                  <a:schemeClr val="tx2">
                    <a:lumMod val="75000"/>
                  </a:schemeClr>
                </a:solidFill>
              </a:rPr>
              <a:t>السِّرياليَّةُ في سياقِ الأدبِ  </a:t>
            </a:r>
            <a:endParaRPr lang="en-US" sz="6600" b="1" dirty="0" smtClean="0">
              <a:solidFill>
                <a:schemeClr val="tx2">
                  <a:lumMod val="75000"/>
                </a:schemeClr>
              </a:solidFill>
            </a:endParaRPr>
          </a:p>
        </p:txBody>
      </p:sp>
      <p:sp>
        <p:nvSpPr>
          <p:cNvPr id="8195" name="Content Placeholder 2"/>
          <p:cNvSpPr>
            <a:spLocks noGrp="1"/>
          </p:cNvSpPr>
          <p:nvPr>
            <p:ph idx="4294967295"/>
          </p:nvPr>
        </p:nvSpPr>
        <p:spPr>
          <a:xfrm>
            <a:off x="0" y="1371600"/>
            <a:ext cx="9448800" cy="4953000"/>
          </a:xfrm>
        </p:spPr>
        <p:txBody>
          <a:bodyPr/>
          <a:lstStyle/>
          <a:p>
            <a:pPr eaLnBrk="1" hangingPunct="1">
              <a:buNone/>
            </a:pPr>
            <a:r>
              <a:rPr lang="ar-SA" sz="5400" b="1" u="sng" dirty="0" smtClean="0">
                <a:solidFill>
                  <a:srgbClr val="C00000"/>
                </a:solidFill>
                <a:cs typeface="Arial" pitchFamily="34" charset="0"/>
              </a:rPr>
              <a:t>س - مَاذَا عن السِّرياليَّةِ في سياقِ </a:t>
            </a:r>
            <a:r>
              <a:rPr lang="ar-SA" sz="5400" b="1" u="sng" dirty="0" err="1" smtClean="0">
                <a:solidFill>
                  <a:srgbClr val="C00000"/>
                </a:solidFill>
                <a:cs typeface="Arial" pitchFamily="34" charset="0"/>
              </a:rPr>
              <a:t>الأدبِ ؟</a:t>
            </a:r>
            <a:r>
              <a:rPr lang="ar-SA" sz="5400" b="1" u="sng" dirty="0" smtClean="0">
                <a:solidFill>
                  <a:srgbClr val="C00000"/>
                </a:solidFill>
                <a:cs typeface="Arial" pitchFamily="34" charset="0"/>
              </a:rPr>
              <a:t> </a:t>
            </a:r>
          </a:p>
          <a:p>
            <a:pPr eaLnBrk="1" hangingPunct="1">
              <a:buNone/>
            </a:pPr>
            <a:r>
              <a:rPr lang="ar-SA" sz="2000" b="1" dirty="0" smtClean="0">
                <a:cs typeface="Arial" pitchFamily="34" charset="0"/>
              </a:rPr>
              <a:t>ج – نلحـــــظُ </a:t>
            </a:r>
            <a:r>
              <a:rPr lang="ar-SA" sz="2000" b="1" dirty="0" smtClean="0">
                <a:solidFill>
                  <a:schemeClr val="accent6">
                    <a:lumMod val="50000"/>
                  </a:schemeClr>
                </a:solidFill>
                <a:cs typeface="Arial" pitchFamily="34" charset="0"/>
              </a:rPr>
              <a:t>السِّريالــــيَّةَ </a:t>
            </a:r>
            <a:r>
              <a:rPr lang="ar-SA" sz="2000" b="1" dirty="0" smtClean="0">
                <a:cs typeface="Arial" pitchFamily="34" charset="0"/>
              </a:rPr>
              <a:t>في سياقِ </a:t>
            </a:r>
            <a:r>
              <a:rPr lang="ar-SA" sz="2000" b="1" dirty="0" smtClean="0">
                <a:solidFill>
                  <a:srgbClr val="002060"/>
                </a:solidFill>
                <a:cs typeface="Arial" pitchFamily="34" charset="0"/>
              </a:rPr>
              <a:t>الأدبِ</a:t>
            </a:r>
            <a:r>
              <a:rPr lang="ar-SA" sz="2000" b="1" dirty="0" smtClean="0">
                <a:cs typeface="Arial" pitchFamily="34" charset="0"/>
              </a:rPr>
              <a:t> تنــفرُ من موضوعـــــاتِ الفكرِ المألوفِ الجاريةِ والمتداولةِ ، وتحتقرُ الأساليــــــبَ السَّائدةَ في أشكالِهَا وصُورِهَا ومجازاتِهَا وكلماتِهَا ، وتسخرُ مـن العقلِ </a:t>
            </a:r>
            <a:r>
              <a:rPr lang="ar-SA" sz="2000" b="1" dirty="0" err="1" smtClean="0">
                <a:cs typeface="Arial" pitchFamily="34" charset="0"/>
              </a:rPr>
              <a:t>ومنطِقِهِ .</a:t>
            </a:r>
            <a:r>
              <a:rPr lang="ar-SA" sz="2000" b="1" dirty="0" smtClean="0">
                <a:cs typeface="Arial" pitchFamily="34" charset="0"/>
              </a:rPr>
              <a:t> </a:t>
            </a:r>
            <a:endParaRPr lang="en-US" sz="2000" b="1" dirty="0" smtClean="0">
              <a:cs typeface="Arial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20" name="Slide Number Placeholder 3"/>
          <p:cNvSpPr>
            <a:spLocks noGrp="1"/>
          </p:cNvSpPr>
          <p:nvPr>
            <p:ph type="sldNum" sz="quarter" idx="10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FC7D6250-DD5F-4026-A59B-44128EE1D9B7}" type="slidenum">
              <a:rPr lang="en-US" smtClean="0"/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181</a:t>
            </a:fld>
            <a:endParaRPr lang="en-US" smtClean="0"/>
          </a:p>
        </p:txBody>
      </p:sp>
      <p:sp>
        <p:nvSpPr>
          <p:cNvPr id="9218" name="Title 1"/>
          <p:cNvSpPr>
            <a:spLocks noGrp="1"/>
          </p:cNvSpPr>
          <p:nvPr>
            <p:ph type="title" idx="4294967295"/>
          </p:nvPr>
        </p:nvSpPr>
        <p:spPr>
          <a:xfrm>
            <a:off x="0" y="0"/>
            <a:ext cx="9410700" cy="1371600"/>
          </a:xfrm>
        </p:spPr>
        <p:txBody>
          <a:bodyPr/>
          <a:lstStyle/>
          <a:p>
            <a:pPr eaLnBrk="1" hangingPunct="1">
              <a:defRPr/>
            </a:pPr>
            <a:r>
              <a:rPr lang="ar-SA" sz="5400" b="1" dirty="0" smtClean="0">
                <a:solidFill>
                  <a:schemeClr val="tx2">
                    <a:lumMod val="75000"/>
                  </a:schemeClr>
                </a:solidFill>
              </a:rPr>
              <a:t>السِّرياليَّةُ إملاءٌ للفِكرِ دونَ مراقبَةِ العقلِ </a:t>
            </a:r>
            <a:endParaRPr lang="en-US" sz="5400" b="1" dirty="0" smtClean="0">
              <a:solidFill>
                <a:schemeClr val="tx2">
                  <a:lumMod val="75000"/>
                </a:schemeClr>
              </a:solidFill>
            </a:endParaRPr>
          </a:p>
        </p:txBody>
      </p:sp>
      <p:sp>
        <p:nvSpPr>
          <p:cNvPr id="9219" name="Content Placeholder 2"/>
          <p:cNvSpPr>
            <a:spLocks noGrp="1"/>
          </p:cNvSpPr>
          <p:nvPr>
            <p:ph idx="4294967295"/>
          </p:nvPr>
        </p:nvSpPr>
        <p:spPr>
          <a:xfrm>
            <a:off x="0" y="1371600"/>
            <a:ext cx="9410700" cy="4953000"/>
          </a:xfrm>
        </p:spPr>
        <p:txBody>
          <a:bodyPr/>
          <a:lstStyle/>
          <a:p>
            <a:pPr eaLnBrk="1" hangingPunct="1">
              <a:buNone/>
              <a:defRPr/>
            </a:pPr>
            <a:r>
              <a:rPr lang="ar-SA" sz="4800" b="1" u="sng" dirty="0" smtClean="0">
                <a:solidFill>
                  <a:srgbClr val="C00000"/>
                </a:solidFill>
              </a:rPr>
              <a:t>س -هَلِ السِّرياليَّةُ بالفِعلِ تبدو إملاءً </a:t>
            </a:r>
            <a:r>
              <a:rPr lang="ar-SA" sz="4800" b="1" u="sng" dirty="0">
                <a:solidFill>
                  <a:srgbClr val="C00000"/>
                </a:solidFill>
              </a:rPr>
              <a:t>للفِكرِ </a:t>
            </a:r>
            <a:r>
              <a:rPr lang="ar-SA" sz="4800" b="1" u="sng" dirty="0" smtClean="0">
                <a:solidFill>
                  <a:srgbClr val="C00000"/>
                </a:solidFill>
              </a:rPr>
              <a:t>دُونَ </a:t>
            </a:r>
            <a:r>
              <a:rPr lang="ar-SA" sz="4800" b="1" u="sng" dirty="0">
                <a:solidFill>
                  <a:srgbClr val="C00000"/>
                </a:solidFill>
              </a:rPr>
              <a:t>مراقبَةِ </a:t>
            </a:r>
            <a:r>
              <a:rPr lang="ar-SA" sz="4800" b="1" u="sng" dirty="0" smtClean="0">
                <a:solidFill>
                  <a:srgbClr val="C00000"/>
                </a:solidFill>
              </a:rPr>
              <a:t>العقلِ ؟ </a:t>
            </a:r>
          </a:p>
          <a:p>
            <a:pPr eaLnBrk="1" hangingPunct="1">
              <a:buNone/>
              <a:defRPr/>
            </a:pPr>
            <a:r>
              <a:rPr lang="ar-SA" sz="5400" b="1" dirty="0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ج – نعمٌ ، إنَّ السِّرياليَّةَ بالفعلِ تمثِّلُ إملاءً للفِكرِ، دُونَ مراقبةِ العقلِ ، وبعيــــدةً عن كلِّ اِهتمامٍ فنِّيٍّ جماليٍّ أو أخلاقيٍّ سلوكيٍّ.     </a:t>
            </a:r>
            <a:endParaRPr lang="en-US" sz="5400" b="1" dirty="0" smtClean="0">
              <a:solidFill>
                <a:schemeClr val="tx1">
                  <a:lumMod val="95000"/>
                  <a:lumOff val="5000"/>
                </a:schemeClr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8" name="Slide Number Placeholder 3"/>
          <p:cNvSpPr>
            <a:spLocks noGrp="1"/>
          </p:cNvSpPr>
          <p:nvPr>
            <p:ph type="sldNum" sz="quarter" idx="10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20254BD4-8A29-4BD5-B93A-6D76AFF2D2EA}" type="slidenum">
              <a:rPr lang="en-US" smtClean="0"/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182</a:t>
            </a:fld>
            <a:endParaRPr lang="en-US" smtClean="0"/>
          </a:p>
        </p:txBody>
      </p:sp>
      <p:sp>
        <p:nvSpPr>
          <p:cNvPr id="11266" name="Title 1"/>
          <p:cNvSpPr>
            <a:spLocks noGrp="1"/>
          </p:cNvSpPr>
          <p:nvPr>
            <p:ph type="title" idx="4294967295"/>
          </p:nvPr>
        </p:nvSpPr>
        <p:spPr>
          <a:xfrm>
            <a:off x="0" y="0"/>
            <a:ext cx="9372600" cy="1371600"/>
          </a:xfrm>
        </p:spPr>
        <p:txBody>
          <a:bodyPr/>
          <a:lstStyle/>
          <a:p>
            <a:pPr eaLnBrk="1" hangingPunct="1">
              <a:defRPr/>
            </a:pPr>
            <a:r>
              <a:rPr lang="ar-SA" sz="6000" b="1" dirty="0" smtClean="0">
                <a:solidFill>
                  <a:schemeClr val="tx2">
                    <a:lumMod val="75000"/>
                  </a:schemeClr>
                </a:solidFill>
              </a:rPr>
              <a:t>دعاةُ السِّرياليَّةِ بينَ فرنسا وإنجلترا </a:t>
            </a:r>
            <a:endParaRPr lang="en-US" sz="6000" b="1" dirty="0" smtClean="0">
              <a:solidFill>
                <a:schemeClr val="tx2">
                  <a:lumMod val="75000"/>
                </a:schemeClr>
              </a:solidFill>
            </a:endParaRPr>
          </a:p>
        </p:txBody>
      </p:sp>
      <p:sp>
        <p:nvSpPr>
          <p:cNvPr id="11267" name="Content Placeholder 2"/>
          <p:cNvSpPr>
            <a:spLocks noGrp="1"/>
          </p:cNvSpPr>
          <p:nvPr>
            <p:ph idx="4294967295"/>
          </p:nvPr>
        </p:nvSpPr>
        <p:spPr>
          <a:xfrm>
            <a:off x="0" y="1371600"/>
            <a:ext cx="9410700" cy="4953000"/>
          </a:xfrm>
        </p:spPr>
        <p:txBody>
          <a:bodyPr/>
          <a:lstStyle/>
          <a:p>
            <a:pPr eaLnBrk="1" hangingPunct="1">
              <a:buNone/>
            </a:pPr>
            <a:r>
              <a:rPr lang="ar-SA" sz="4000" b="1" u="sng" dirty="0" smtClean="0">
                <a:solidFill>
                  <a:srgbClr val="C00000"/>
                </a:solidFill>
                <a:cs typeface="Arial" pitchFamily="34" charset="0"/>
              </a:rPr>
              <a:t>س  اِستعرضْ ( اِستعرِضِي ) أبرزَ دعاةِ السِّرياليَّةِ في فرنسا وإنجلترَا ؟ </a:t>
            </a:r>
            <a:endParaRPr lang="ar-SA" b="1" u="sng" dirty="0">
              <a:solidFill>
                <a:srgbClr val="C00000"/>
              </a:solidFill>
              <a:cs typeface="Arial" pitchFamily="34" charset="0"/>
            </a:endParaRPr>
          </a:p>
          <a:p>
            <a:pPr eaLnBrk="1" hangingPunct="1">
              <a:buNone/>
            </a:pPr>
            <a:r>
              <a:rPr lang="ar-SA" b="1" dirty="0" smtClean="0">
                <a:cs typeface="Arial" pitchFamily="34" charset="0"/>
              </a:rPr>
              <a:t> </a:t>
            </a:r>
            <a:r>
              <a:rPr lang="ar-SA" sz="5400" b="1" dirty="0" smtClean="0">
                <a:cs typeface="Arial" pitchFamily="34" charset="0"/>
              </a:rPr>
              <a:t>ج – مِنْ أبرزِ دُعَاةِ </a:t>
            </a:r>
            <a:r>
              <a:rPr lang="ar-SA" sz="5400" b="1" dirty="0" err="1" smtClean="0">
                <a:solidFill>
                  <a:schemeClr val="accent2">
                    <a:lumMod val="50000"/>
                  </a:schemeClr>
                </a:solidFill>
                <a:cs typeface="Arial" pitchFamily="34" charset="0"/>
              </a:rPr>
              <a:t>السِّرياليَّةِ</a:t>
            </a:r>
            <a:r>
              <a:rPr lang="ar-SA" sz="5400" b="1" dirty="0" err="1" smtClean="0">
                <a:cs typeface="Arial" pitchFamily="34" charset="0"/>
              </a:rPr>
              <a:t> :</a:t>
            </a:r>
            <a:endParaRPr lang="ar-SA" sz="5400" b="1" dirty="0" smtClean="0">
              <a:cs typeface="Arial" pitchFamily="34" charset="0"/>
            </a:endParaRPr>
          </a:p>
          <a:p>
            <a:pPr eaLnBrk="1" hangingPunct="1">
              <a:buNone/>
            </a:pPr>
            <a:r>
              <a:rPr lang="ar-SA" sz="5400" b="1" dirty="0" smtClean="0">
                <a:cs typeface="Arial" pitchFamily="34" charset="0"/>
              </a:rPr>
              <a:t>أ – في فرنسا : </a:t>
            </a:r>
            <a:r>
              <a:rPr lang="ar-SA" sz="5400" b="1" dirty="0" err="1" smtClean="0">
                <a:solidFill>
                  <a:srgbClr val="002060"/>
                </a:solidFill>
                <a:cs typeface="Arial" pitchFamily="34" charset="0"/>
              </a:rPr>
              <a:t>ريمبو</a:t>
            </a:r>
            <a:r>
              <a:rPr lang="ar-SA" sz="5400" b="1" dirty="0" smtClean="0">
                <a:cs typeface="Arial" pitchFamily="34" charset="0"/>
              </a:rPr>
              <a:t> – </a:t>
            </a:r>
            <a:r>
              <a:rPr lang="ar-SA" sz="5400" b="1" dirty="0" err="1" smtClean="0">
                <a:solidFill>
                  <a:srgbClr val="002060"/>
                </a:solidFill>
                <a:cs typeface="Arial" pitchFamily="34" charset="0"/>
              </a:rPr>
              <a:t>لوتريامو</a:t>
            </a:r>
            <a:r>
              <a:rPr lang="ar-SA" sz="5400" b="1" dirty="0" smtClean="0">
                <a:cs typeface="Arial" pitchFamily="34" charset="0"/>
              </a:rPr>
              <a:t> . </a:t>
            </a:r>
          </a:p>
          <a:p>
            <a:pPr eaLnBrk="1" hangingPunct="1">
              <a:buNone/>
            </a:pPr>
            <a:r>
              <a:rPr lang="ar-SA" sz="5400" b="1" dirty="0" smtClean="0">
                <a:cs typeface="Arial" pitchFamily="34" charset="0"/>
              </a:rPr>
              <a:t>ب – في إنجلترا : </a:t>
            </a:r>
            <a:r>
              <a:rPr lang="ar-SA" sz="5400" b="1" dirty="0" smtClean="0">
                <a:solidFill>
                  <a:srgbClr val="0070C0"/>
                </a:solidFill>
                <a:cs typeface="Arial" pitchFamily="34" charset="0"/>
              </a:rPr>
              <a:t>دافيد </a:t>
            </a:r>
            <a:r>
              <a:rPr lang="ar-SA" sz="5400" b="1" dirty="0" err="1" smtClean="0">
                <a:solidFill>
                  <a:srgbClr val="0070C0"/>
                </a:solidFill>
                <a:cs typeface="Arial" pitchFamily="34" charset="0"/>
              </a:rPr>
              <a:t>جاسكوين</a:t>
            </a:r>
            <a:r>
              <a:rPr lang="ar-SA" sz="5400" b="1" dirty="0" smtClean="0">
                <a:solidFill>
                  <a:srgbClr val="0070C0"/>
                </a:solidFill>
                <a:cs typeface="Arial" pitchFamily="34" charset="0"/>
              </a:rPr>
              <a:t> </a:t>
            </a:r>
            <a:r>
              <a:rPr lang="ar-SA" sz="5400" b="1" dirty="0" smtClean="0">
                <a:cs typeface="Arial" pitchFamily="34" charset="0"/>
              </a:rPr>
              <a:t>.  </a:t>
            </a:r>
            <a:endParaRPr lang="en-US" sz="5400" b="1" dirty="0" smtClean="0">
              <a:cs typeface="Arial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92" name="Slide Number Placeholder 3"/>
          <p:cNvSpPr>
            <a:spLocks noGrp="1"/>
          </p:cNvSpPr>
          <p:nvPr>
            <p:ph type="sldNum" sz="quarter" idx="10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97C7C5AB-46AC-4026-8F56-DE6084E554A2}" type="slidenum">
              <a:rPr lang="en-US" smtClean="0"/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183</a:t>
            </a:fld>
            <a:endParaRPr lang="en-US" smtClean="0"/>
          </a:p>
        </p:txBody>
      </p:sp>
      <p:sp>
        <p:nvSpPr>
          <p:cNvPr id="12290" name="Title 1"/>
          <p:cNvSpPr>
            <a:spLocks noGrp="1"/>
          </p:cNvSpPr>
          <p:nvPr>
            <p:ph type="title" idx="4294967295"/>
          </p:nvPr>
        </p:nvSpPr>
        <p:spPr>
          <a:xfrm>
            <a:off x="0" y="0"/>
            <a:ext cx="9410700" cy="1371600"/>
          </a:xfrm>
        </p:spPr>
        <p:txBody>
          <a:bodyPr/>
          <a:lstStyle/>
          <a:p>
            <a:pPr eaLnBrk="1" hangingPunct="1">
              <a:defRPr/>
            </a:pPr>
            <a:r>
              <a:rPr lang="ar-SA" sz="7200" b="1" dirty="0" smtClean="0">
                <a:solidFill>
                  <a:schemeClr val="tx2">
                    <a:lumMod val="75000"/>
                  </a:schemeClr>
                </a:solidFill>
              </a:rPr>
              <a:t>تأثُّرُ السِّرياليَّةِ : </a:t>
            </a:r>
            <a:endParaRPr lang="en-US" sz="7200" b="1" dirty="0" smtClean="0">
              <a:solidFill>
                <a:schemeClr val="tx2">
                  <a:lumMod val="75000"/>
                </a:schemeClr>
              </a:solidFill>
            </a:endParaRPr>
          </a:p>
        </p:txBody>
      </p:sp>
      <p:sp>
        <p:nvSpPr>
          <p:cNvPr id="12291" name="Content Placeholder 2"/>
          <p:cNvSpPr>
            <a:spLocks noGrp="1"/>
          </p:cNvSpPr>
          <p:nvPr>
            <p:ph idx="4294967295"/>
          </p:nvPr>
        </p:nvSpPr>
        <p:spPr>
          <a:xfrm>
            <a:off x="0" y="1371600"/>
            <a:ext cx="9410700" cy="4953000"/>
          </a:xfrm>
        </p:spPr>
        <p:txBody>
          <a:bodyPr/>
          <a:lstStyle/>
          <a:p>
            <a:pPr eaLnBrk="1" hangingPunct="1">
              <a:buFont typeface="Arial" charset="0"/>
              <a:buNone/>
              <a:defRPr/>
            </a:pPr>
            <a:r>
              <a:rPr lang="ar-SA" sz="4000" b="1" u="sng" dirty="0" smtClean="0">
                <a:solidFill>
                  <a:srgbClr val="C00000"/>
                </a:solidFill>
              </a:rPr>
              <a:t>س – ما الَّذي تَأثَّرَتْ بِهِ السِّرياليَّةُ، ومن أيِّ مصدرٍ اِستمدَّ شُعْرَاؤُهَا تَجَارِبَهُم ؟ </a:t>
            </a:r>
          </a:p>
          <a:p>
            <a:pPr eaLnBrk="1" hangingPunct="1">
              <a:buFont typeface="Arial" charset="0"/>
              <a:buNone/>
              <a:defRPr/>
            </a:pPr>
            <a:r>
              <a:rPr lang="ar-SA" sz="4800" b="1" dirty="0" smtClean="0"/>
              <a:t>ج – تأثَّرتِ </a:t>
            </a:r>
            <a:r>
              <a:rPr lang="ar-SA" sz="4800" b="1" dirty="0" smtClean="0">
                <a:solidFill>
                  <a:schemeClr val="accent2">
                    <a:lumMod val="50000"/>
                  </a:schemeClr>
                </a:solidFill>
              </a:rPr>
              <a:t>«المدرسةُ السِّرياليَّةُ» </a:t>
            </a:r>
            <a:r>
              <a:rPr lang="ar-SA" sz="4800" b="1" dirty="0" smtClean="0"/>
              <a:t>بسيكولوجيـَّةِ </a:t>
            </a:r>
            <a:r>
              <a:rPr lang="ar-SA" sz="4800" b="1" dirty="0" smtClean="0">
                <a:solidFill>
                  <a:srgbClr val="0070C0"/>
                </a:solidFill>
              </a:rPr>
              <a:t>فرويد</a:t>
            </a:r>
            <a:r>
              <a:rPr lang="ar-SA" sz="4800" b="1" dirty="0" smtClean="0"/>
              <a:t> ، وفلسفةِ </a:t>
            </a:r>
            <a:r>
              <a:rPr lang="ar-SA" sz="4800" b="1" dirty="0" smtClean="0">
                <a:solidFill>
                  <a:srgbClr val="0070C0"/>
                </a:solidFill>
              </a:rPr>
              <a:t>هيجل</a:t>
            </a:r>
            <a:r>
              <a:rPr lang="ar-SA" sz="4800" b="1" dirty="0" smtClean="0"/>
              <a:t> ، وقــدِ استمدَّ شُعراؤُهَا تجارِبَهُم الشِّعريَّةَ مـن </a:t>
            </a:r>
            <a:r>
              <a:rPr lang="ar-SA" sz="4800" b="1" dirty="0" smtClean="0">
                <a:solidFill>
                  <a:schemeClr val="accent1">
                    <a:lumMod val="50000"/>
                  </a:schemeClr>
                </a:solidFill>
              </a:rPr>
              <a:t>الحلمِ</a:t>
            </a:r>
            <a:r>
              <a:rPr lang="ar-SA" sz="4800" b="1" dirty="0" smtClean="0"/>
              <a:t> و</a:t>
            </a:r>
            <a:r>
              <a:rPr lang="ar-SA" sz="4800" b="1" dirty="0" smtClean="0">
                <a:solidFill>
                  <a:schemeClr val="accent1">
                    <a:lumMod val="50000"/>
                  </a:schemeClr>
                </a:solidFill>
              </a:rPr>
              <a:t>الَّلاشُعورِ.</a:t>
            </a:r>
            <a:endParaRPr lang="en-US" sz="4800" b="1" dirty="0" smtClean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6" name="Slide Number Placeholder 3"/>
          <p:cNvSpPr>
            <a:spLocks noGrp="1"/>
          </p:cNvSpPr>
          <p:nvPr>
            <p:ph type="sldNum" sz="quarter" idx="10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3417EFBD-1457-4053-B02C-3B0DD4F36781}" type="slidenum">
              <a:rPr lang="en-US" smtClean="0"/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184</a:t>
            </a:fld>
            <a:endParaRPr lang="en-US" smtClean="0"/>
          </a:p>
        </p:txBody>
      </p:sp>
      <p:sp>
        <p:nvSpPr>
          <p:cNvPr id="13314" name="Title 1"/>
          <p:cNvSpPr>
            <a:spLocks noGrp="1"/>
          </p:cNvSpPr>
          <p:nvPr>
            <p:ph type="title" idx="4294967295"/>
          </p:nvPr>
        </p:nvSpPr>
        <p:spPr>
          <a:xfrm>
            <a:off x="0" y="0"/>
            <a:ext cx="9410700" cy="1371600"/>
          </a:xfrm>
        </p:spPr>
        <p:txBody>
          <a:bodyPr/>
          <a:lstStyle/>
          <a:p>
            <a:pPr eaLnBrk="1" hangingPunct="1">
              <a:defRPr/>
            </a:pPr>
            <a:r>
              <a:rPr lang="ar-SA" b="1" dirty="0" smtClean="0">
                <a:solidFill>
                  <a:schemeClr val="tx2">
                    <a:lumMod val="75000"/>
                  </a:schemeClr>
                </a:solidFill>
              </a:rPr>
              <a:t>تشابُهُ المذهبِ السِّرياليِّ معَ مذهبِ أهلِ الطَّبعِ في الشِّعرِ العربيِّ </a:t>
            </a:r>
            <a:endParaRPr lang="en-US" b="1" dirty="0" smtClean="0">
              <a:solidFill>
                <a:schemeClr val="tx2">
                  <a:lumMod val="75000"/>
                </a:schemeClr>
              </a:solidFill>
            </a:endParaRPr>
          </a:p>
        </p:txBody>
      </p:sp>
      <p:sp>
        <p:nvSpPr>
          <p:cNvPr id="13315" name="Content Placeholder 2"/>
          <p:cNvSpPr>
            <a:spLocks noGrp="1"/>
          </p:cNvSpPr>
          <p:nvPr>
            <p:ph idx="4294967295"/>
          </p:nvPr>
        </p:nvSpPr>
        <p:spPr>
          <a:xfrm>
            <a:off x="0" y="1371600"/>
            <a:ext cx="9448800" cy="4953000"/>
          </a:xfrm>
        </p:spPr>
        <p:txBody>
          <a:bodyPr/>
          <a:lstStyle/>
          <a:p>
            <a:pPr marL="609600" indent="-609600" eaLnBrk="1" fontAlgn="auto" hangingPunct="1"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None/>
              <a:defRPr/>
            </a:pPr>
            <a:r>
              <a:rPr lang="ar-SA" sz="4000" b="1" u="sng" dirty="0" smtClean="0">
                <a:solidFill>
                  <a:srgbClr val="C00000"/>
                </a:solidFill>
              </a:rPr>
              <a:t>س – هل هناك تشابُهٌ بينَ المذهبِ السِّرياليِّ ومذهبِ أهلِ الطَّبعِ في الشِّعرِ العربيِّ ؟ </a:t>
            </a:r>
          </a:p>
          <a:p>
            <a:pPr marL="609600" indent="-609600" eaLnBrk="1" fontAlgn="auto" hangingPunct="1"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None/>
              <a:defRPr/>
            </a:pPr>
            <a:r>
              <a:rPr lang="ar-SA" sz="2400" b="1" dirty="0" smtClean="0"/>
              <a:t>ج – نعمٌ ، حيــــثُ يقـــــــولُ بعضُ النُّقَّادِ: إنَّ هذا المذهبَ السِّرياليِّ يتشابَهُ كثيــــــرًا مع مذهــــبِ أهلِ الطَّبعِ في شعرنا العربيِّ، فهم يُرسلـــــــونَ أشعارَهُم إرسالًا عفوَ الخاطرِ والقريحةِ، ويقولــــون : إنَّ الشِّعرَ الَّذي يجيءُ خلافَ ذلك ويكونُ مفعمًا بالتَّفكيرِ لا يعيشُ ؛ لأنَّهُ ليسَ مستمدًّا من نبعِ الوحيِ والإلهامِ والشَّاعريَّةِ . </a:t>
            </a:r>
            <a:endParaRPr lang="en-US" sz="2400" b="1" dirty="0" smtClean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40" name="Slide Number Placeholder 3"/>
          <p:cNvSpPr>
            <a:spLocks noGrp="1"/>
          </p:cNvSpPr>
          <p:nvPr>
            <p:ph type="sldNum" sz="quarter" idx="10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89401C8F-EDAA-48C0-ADFE-535601DC9952}" type="slidenum">
              <a:rPr lang="en-US" smtClean="0"/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185</a:t>
            </a:fld>
            <a:endParaRPr lang="en-US" smtClean="0"/>
          </a:p>
        </p:txBody>
      </p:sp>
      <p:sp>
        <p:nvSpPr>
          <p:cNvPr id="14338" name="Title 1"/>
          <p:cNvSpPr>
            <a:spLocks noGrp="1"/>
          </p:cNvSpPr>
          <p:nvPr>
            <p:ph type="title" idx="4294967295"/>
          </p:nvPr>
        </p:nvSpPr>
        <p:spPr>
          <a:xfrm>
            <a:off x="0" y="0"/>
            <a:ext cx="9372600" cy="1371600"/>
          </a:xfrm>
        </p:spPr>
        <p:txBody>
          <a:bodyPr/>
          <a:lstStyle/>
          <a:p>
            <a:pPr marL="274320" indent="-274320" eaLnBrk="1" fontAlgn="auto" hangingPunct="1">
              <a:lnSpc>
                <a:spcPct val="90000"/>
              </a:lnSpc>
              <a:spcAft>
                <a:spcPts val="0"/>
              </a:spcAft>
              <a:defRPr/>
            </a:pPr>
            <a:r>
              <a:rPr lang="ar-SA" b="1" dirty="0" smtClean="0">
                <a:solidFill>
                  <a:schemeClr val="tx2">
                    <a:lumMod val="75000"/>
                  </a:schemeClr>
                </a:solidFill>
                <a:effectLst>
                  <a:outerShdw blurRad="50000" dist="30000" dir="5400000" algn="tl" rotWithShape="0">
                    <a:srgbClr val="000000">
                      <a:alpha val="30000"/>
                    </a:srgbClr>
                  </a:outerShdw>
                </a:effectLst>
              </a:rPr>
              <a:t>الشُّعراءُ السِّرياليُّونَ وعدمُ اهتمامِهم بنظمِ الأشعارِ </a:t>
            </a:r>
          </a:p>
        </p:txBody>
      </p:sp>
      <p:sp>
        <p:nvSpPr>
          <p:cNvPr id="14339" name="Content Placeholder 2"/>
          <p:cNvSpPr>
            <a:spLocks noGrp="1"/>
          </p:cNvSpPr>
          <p:nvPr>
            <p:ph idx="4294967295"/>
          </p:nvPr>
        </p:nvSpPr>
        <p:spPr>
          <a:xfrm>
            <a:off x="0" y="1371600"/>
            <a:ext cx="9448800" cy="5486400"/>
          </a:xfrm>
        </p:spPr>
        <p:txBody>
          <a:bodyPr/>
          <a:lstStyle/>
          <a:p>
            <a:pPr eaLnBrk="1" hangingPunct="1">
              <a:buFont typeface="Arial" charset="0"/>
              <a:buNone/>
              <a:defRPr/>
            </a:pPr>
            <a:r>
              <a:rPr lang="ar-SA" sz="4000" b="1" u="sng" dirty="0" smtClean="0">
                <a:solidFill>
                  <a:srgbClr val="C00000"/>
                </a:solidFill>
              </a:rPr>
              <a:t>س - ما الَّذي يمكنُ أن نلاحِظَهُ في نظمِ السِّرياليِّينَ الشِّعريِّ ؟ </a:t>
            </a:r>
          </a:p>
          <a:p>
            <a:pPr eaLnBrk="1" hangingPunct="1">
              <a:buNone/>
              <a:defRPr/>
            </a:pPr>
            <a:r>
              <a:rPr lang="ar-SA" sz="2800" b="1" dirty="0" smtClean="0"/>
              <a:t>ج – الَّذي يمكنُ أن نلاحِظَهُ </a:t>
            </a:r>
            <a:r>
              <a:rPr lang="ar-SA" sz="2800" b="1" dirty="0"/>
              <a:t>في نظمِ السِّرياليِّينَ </a:t>
            </a:r>
            <a:r>
              <a:rPr lang="ar-SA" sz="2800" b="1" dirty="0" smtClean="0"/>
              <a:t>الشِّعــريِّ هو أنَّ هـــــــــؤلاء الشُّعراءَ السِّرياليِّينَ لا يهتمُّونَ بنظمِ أشعارِهِم ، أو بالأحــرى لا يقرضونَ أشعارَهم على نظامِ الشِّعرِ الحُـــرِّ أو الشِّعرِ المُرســـلِ أو الشِّعرِ </a:t>
            </a:r>
            <a:r>
              <a:rPr lang="ar-SA" sz="2800" b="1" dirty="0" err="1" smtClean="0"/>
              <a:t>المُقَفَّى.</a:t>
            </a:r>
            <a:r>
              <a:rPr lang="ar-SA" sz="2800" b="1" dirty="0" smtClean="0"/>
              <a:t> </a:t>
            </a:r>
            <a:endParaRPr lang="en-US" sz="2800" b="1" dirty="0" smtClean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40" name="Slide Number Placeholder 3"/>
          <p:cNvSpPr>
            <a:spLocks noGrp="1"/>
          </p:cNvSpPr>
          <p:nvPr>
            <p:ph type="sldNum" sz="quarter" idx="10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75DA40BC-5FAB-41C8-B5A3-08B9FAAA48DB}" type="slidenum">
              <a:rPr lang="en-US" smtClean="0"/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186</a:t>
            </a:fld>
            <a:endParaRPr lang="en-US" smtClean="0"/>
          </a:p>
        </p:txBody>
      </p:sp>
      <p:sp>
        <p:nvSpPr>
          <p:cNvPr id="15362" name="Title 1"/>
          <p:cNvSpPr>
            <a:spLocks noGrp="1"/>
          </p:cNvSpPr>
          <p:nvPr>
            <p:ph type="title" idx="4294967295"/>
          </p:nvPr>
        </p:nvSpPr>
        <p:spPr>
          <a:xfrm>
            <a:off x="0" y="0"/>
            <a:ext cx="9448800" cy="1371600"/>
          </a:xfrm>
        </p:spPr>
        <p:txBody>
          <a:bodyPr/>
          <a:lstStyle/>
          <a:p>
            <a:pPr eaLnBrk="1" hangingPunct="1">
              <a:defRPr/>
            </a:pPr>
            <a:r>
              <a:rPr lang="ar-SA" b="1" dirty="0" smtClean="0">
                <a:solidFill>
                  <a:schemeClr val="tx2">
                    <a:lumMod val="75000"/>
                  </a:schemeClr>
                </a:solidFill>
              </a:rPr>
              <a:t>المذهبُ السِّرياليُّ الجديدُ في شعرِ بعضِ شعرائنا العربِ اَلْمُحْدَثِينَ </a:t>
            </a:r>
            <a:endParaRPr lang="en-US" b="1" dirty="0" smtClean="0">
              <a:solidFill>
                <a:schemeClr val="tx2">
                  <a:lumMod val="75000"/>
                </a:schemeClr>
              </a:solidFill>
            </a:endParaRPr>
          </a:p>
        </p:txBody>
      </p:sp>
      <p:sp>
        <p:nvSpPr>
          <p:cNvPr id="15363" name="Content Placeholder 2"/>
          <p:cNvSpPr>
            <a:spLocks noGrp="1"/>
          </p:cNvSpPr>
          <p:nvPr>
            <p:ph idx="4294967295"/>
          </p:nvPr>
        </p:nvSpPr>
        <p:spPr>
          <a:xfrm>
            <a:off x="0" y="1371600"/>
            <a:ext cx="9410700" cy="4953000"/>
          </a:xfrm>
        </p:spPr>
        <p:txBody>
          <a:bodyPr/>
          <a:lstStyle/>
          <a:p>
            <a:pPr eaLnBrk="1" hangingPunct="1">
              <a:buFont typeface="Arial" charset="0"/>
              <a:buNone/>
              <a:defRPr/>
            </a:pPr>
            <a:r>
              <a:rPr lang="ar-SA" sz="4000" b="1" u="sng" dirty="0" smtClean="0">
                <a:solidFill>
                  <a:srgbClr val="C00000"/>
                </a:solidFill>
              </a:rPr>
              <a:t>س – هل نلحظُ أثرًا للمذهبِ السِّرياليِّ في شعرنا العربيِّ ؟ </a:t>
            </a:r>
          </a:p>
          <a:p>
            <a:pPr eaLnBrk="1" hangingPunct="1">
              <a:buFont typeface="Arial" charset="0"/>
              <a:buNone/>
              <a:defRPr/>
            </a:pPr>
            <a:r>
              <a:rPr lang="ar-SA" sz="2800" b="1" dirty="0" smtClean="0"/>
              <a:t>ج – يظهرُ هذا </a:t>
            </a:r>
            <a:r>
              <a:rPr lang="ar-SA" sz="2800" b="1" dirty="0" smtClean="0">
                <a:solidFill>
                  <a:schemeClr val="accent2">
                    <a:lumMod val="50000"/>
                  </a:schemeClr>
                </a:solidFill>
              </a:rPr>
              <a:t>المذهبُ السِّرياليُّ </a:t>
            </a:r>
            <a:r>
              <a:rPr lang="ar-SA" sz="2800" b="1" dirty="0" smtClean="0">
                <a:solidFill>
                  <a:srgbClr val="00B050"/>
                </a:solidFill>
              </a:rPr>
              <a:t>الجديـــــــدُ</a:t>
            </a:r>
            <a:r>
              <a:rPr lang="ar-SA" sz="2800" b="1" dirty="0" smtClean="0"/>
              <a:t> في شعر بعض شعرائِـــنَا من أمثال : </a:t>
            </a:r>
            <a:r>
              <a:rPr lang="ar-SA" sz="2800" b="1" dirty="0" smtClean="0">
                <a:solidFill>
                  <a:srgbClr val="002060"/>
                </a:solidFill>
              </a:rPr>
              <a:t>كامل أمين </a:t>
            </a:r>
            <a:r>
              <a:rPr lang="ar-SA" sz="2800" b="1" dirty="0" smtClean="0"/>
              <a:t>، و</a:t>
            </a:r>
            <a:r>
              <a:rPr lang="ar-SA" sz="2800" b="1" dirty="0" smtClean="0">
                <a:solidFill>
                  <a:srgbClr val="002060"/>
                </a:solidFill>
              </a:rPr>
              <a:t>كامل زهيري </a:t>
            </a:r>
            <a:r>
              <a:rPr lang="ar-SA" sz="2800" b="1" dirty="0" smtClean="0"/>
              <a:t>، و</a:t>
            </a:r>
            <a:r>
              <a:rPr lang="ar-SA" sz="2800" b="1" dirty="0" smtClean="0">
                <a:solidFill>
                  <a:srgbClr val="002060"/>
                </a:solidFill>
              </a:rPr>
              <a:t>عادل أمين </a:t>
            </a:r>
            <a:r>
              <a:rPr lang="ar-SA" sz="2800" b="1" dirty="0" smtClean="0"/>
              <a:t>، و</a:t>
            </a:r>
            <a:r>
              <a:rPr lang="ar-SA" sz="2800" b="1" dirty="0" smtClean="0">
                <a:solidFill>
                  <a:srgbClr val="002060"/>
                </a:solidFill>
              </a:rPr>
              <a:t>محمود حسن إسماعيل</a:t>
            </a:r>
            <a:r>
              <a:rPr lang="ar-SA" sz="2800" b="1" dirty="0" smtClean="0"/>
              <a:t> ، الَّذي نلحــــظُ لُمْحَتَهُ الكلاسيكيَّةَ في جانبٍ من تعبيرِهِ، كما نلحظُ نَفْحَتَهُ الرُّومانسيِّةَ في جملةِ موضوعاتِهِ . </a:t>
            </a:r>
            <a:endParaRPr lang="en-US" sz="2800" b="1" dirty="0" smtClean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40" name="Slide Number Placeholder 3"/>
          <p:cNvSpPr>
            <a:spLocks noGrp="1"/>
          </p:cNvSpPr>
          <p:nvPr>
            <p:ph type="sldNum" sz="quarter" idx="10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6D9F60EC-FF26-459E-A6A7-B303F72B40D1}" type="slidenum">
              <a:rPr lang="en-US" smtClean="0"/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187</a:t>
            </a:fld>
            <a:endParaRPr lang="en-US" smtClean="0"/>
          </a:p>
        </p:txBody>
      </p:sp>
      <p:sp>
        <p:nvSpPr>
          <p:cNvPr id="16386" name="Title 1"/>
          <p:cNvSpPr>
            <a:spLocks noGrp="1"/>
          </p:cNvSpPr>
          <p:nvPr>
            <p:ph type="title" idx="4294967295"/>
          </p:nvPr>
        </p:nvSpPr>
        <p:spPr>
          <a:xfrm>
            <a:off x="0" y="0"/>
            <a:ext cx="9410700" cy="1371600"/>
          </a:xfrm>
        </p:spPr>
        <p:txBody>
          <a:bodyPr/>
          <a:lstStyle/>
          <a:p>
            <a:pPr eaLnBrk="1" hangingPunct="1">
              <a:defRPr/>
            </a:pPr>
            <a:r>
              <a:rPr lang="ar-SA" sz="4800" b="1" dirty="0" smtClean="0">
                <a:solidFill>
                  <a:srgbClr val="002060"/>
                </a:solidFill>
              </a:rPr>
              <a:t>- العقَّادُ ورؤيتُهُ للفنِّ وعلاقةُ ذلك بالسِّرياليَّةِ </a:t>
            </a:r>
            <a:endParaRPr lang="en-US" sz="4800" b="1" dirty="0" smtClean="0">
              <a:solidFill>
                <a:srgbClr val="002060"/>
              </a:solidFill>
            </a:endParaRPr>
          </a:p>
        </p:txBody>
      </p:sp>
      <p:sp>
        <p:nvSpPr>
          <p:cNvPr id="16387" name="Content Placeholder 2"/>
          <p:cNvSpPr>
            <a:spLocks noGrp="1"/>
          </p:cNvSpPr>
          <p:nvPr>
            <p:ph idx="4294967295"/>
          </p:nvPr>
        </p:nvSpPr>
        <p:spPr>
          <a:xfrm>
            <a:off x="0" y="1371600"/>
            <a:ext cx="9448800" cy="4953000"/>
          </a:xfrm>
        </p:spPr>
        <p:txBody>
          <a:bodyPr/>
          <a:lstStyle/>
          <a:p>
            <a:pPr eaLnBrk="1" hangingPunct="1">
              <a:spcBef>
                <a:spcPts val="0"/>
              </a:spcBef>
              <a:buNone/>
              <a:defRPr/>
            </a:pPr>
            <a:r>
              <a:rPr lang="ar-SA" sz="4400" b="1" u="sng" dirty="0" smtClean="0">
                <a:solidFill>
                  <a:srgbClr val="C00000"/>
                </a:solidFill>
              </a:rPr>
              <a:t>س كيفَ يرى </a:t>
            </a:r>
            <a:r>
              <a:rPr lang="ar-SA" sz="4400" b="1" u="sng" dirty="0" err="1" smtClean="0">
                <a:solidFill>
                  <a:srgbClr val="C00000"/>
                </a:solidFill>
              </a:rPr>
              <a:t>العقَّادُ </a:t>
            </a:r>
            <a:r>
              <a:rPr lang="ar-SA" sz="4400" b="1" u="sng" dirty="0" smtClean="0">
                <a:solidFill>
                  <a:srgbClr val="C00000"/>
                </a:solidFill>
              </a:rPr>
              <a:t>« الفَنَّ » في سياقِ السِّرياليَّةِ ؟ </a:t>
            </a:r>
          </a:p>
          <a:p>
            <a:pPr eaLnBrk="1" hangingPunct="1">
              <a:spcBef>
                <a:spcPts val="0"/>
              </a:spcBef>
              <a:buNone/>
              <a:defRPr/>
            </a:pPr>
            <a:r>
              <a:rPr lang="ar-SA" sz="3600" b="1" dirty="0" smtClean="0"/>
              <a:t>ج – يَرَى </a:t>
            </a:r>
            <a:r>
              <a:rPr lang="ar-SA" sz="3600" b="1" dirty="0" smtClean="0">
                <a:solidFill>
                  <a:srgbClr val="002060"/>
                </a:solidFill>
              </a:rPr>
              <a:t>العقَّادُ</a:t>
            </a:r>
            <a:r>
              <a:rPr lang="ar-SA" sz="3600" b="1" dirty="0" smtClean="0"/>
              <a:t> أنَّ </a:t>
            </a:r>
            <a:r>
              <a:rPr lang="ar-SA" sz="3600" b="1" dirty="0" smtClean="0">
                <a:solidFill>
                  <a:schemeClr val="accent2">
                    <a:lumMod val="50000"/>
                  </a:schemeClr>
                </a:solidFill>
              </a:rPr>
              <a:t>« الفَنَّ » </a:t>
            </a:r>
            <a:r>
              <a:rPr lang="ar-SA" sz="3600" b="1" dirty="0" smtClean="0"/>
              <a:t>: « لابدَّ أن تَتَوَافَــــــــرَ فيه شروطٌ، وأنَّ الشِّرطَ الأوَّلَ فيه هو أن تَكـــونَ له قواعدُهُ ومقاييسُهُ ، وأن يستطيع النَّاظــــــرُ إليه أن يُميِّزَ بينَ الصَّادقِ منه والكاذبِ، وأن يدلَّ على أسبابِ الصَّوابِ فيهِ </a:t>
            </a:r>
            <a:r>
              <a:rPr lang="ar-SA" sz="3600" b="1" dirty="0" err="1" smtClean="0"/>
              <a:t>والخطأِ....</a:t>
            </a:r>
            <a:r>
              <a:rPr lang="ar-SA" sz="3600" b="1" dirty="0" smtClean="0"/>
              <a:t> » .  </a:t>
            </a:r>
            <a:endParaRPr lang="en-US" sz="3600" b="1" dirty="0" smtClean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40" name="Slide Number Placeholder 3"/>
          <p:cNvSpPr>
            <a:spLocks noGrp="1"/>
          </p:cNvSpPr>
          <p:nvPr>
            <p:ph type="sldNum" sz="quarter" idx="10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2006C16B-2717-4281-8A5D-6F615ED0CE8D}" type="slidenum">
              <a:rPr lang="en-US" smtClean="0"/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188</a:t>
            </a:fld>
            <a:endParaRPr lang="en-US" smtClean="0"/>
          </a:p>
        </p:txBody>
      </p:sp>
      <p:sp>
        <p:nvSpPr>
          <p:cNvPr id="16386" name="Title 1"/>
          <p:cNvSpPr>
            <a:spLocks noGrp="1"/>
          </p:cNvSpPr>
          <p:nvPr>
            <p:ph type="title" idx="4294967295"/>
          </p:nvPr>
        </p:nvSpPr>
        <p:spPr>
          <a:xfrm>
            <a:off x="0" y="0"/>
            <a:ext cx="9410700" cy="1371600"/>
          </a:xfrm>
        </p:spPr>
        <p:txBody>
          <a:bodyPr/>
          <a:lstStyle/>
          <a:p>
            <a:pPr eaLnBrk="1" hangingPunct="1">
              <a:defRPr/>
            </a:pPr>
            <a:r>
              <a:rPr lang="ar-SA" sz="6000" b="1" dirty="0" smtClean="0">
                <a:solidFill>
                  <a:schemeClr val="tx2">
                    <a:lumMod val="75000"/>
                  </a:schemeClr>
                </a:solidFill>
              </a:rPr>
              <a:t>العقَّادُ وَرَابِطُ السِّرياليَّةِ بِالْفَنِّ </a:t>
            </a:r>
            <a:endParaRPr lang="en-US" sz="6000" b="1" dirty="0" smtClean="0">
              <a:solidFill>
                <a:schemeClr val="tx2">
                  <a:lumMod val="75000"/>
                </a:schemeClr>
              </a:solidFill>
            </a:endParaRPr>
          </a:p>
        </p:txBody>
      </p:sp>
      <p:sp>
        <p:nvSpPr>
          <p:cNvPr id="16387" name="Content Placeholder 2"/>
          <p:cNvSpPr>
            <a:spLocks noGrp="1"/>
          </p:cNvSpPr>
          <p:nvPr>
            <p:ph idx="4294967295"/>
          </p:nvPr>
        </p:nvSpPr>
        <p:spPr>
          <a:xfrm>
            <a:off x="0" y="1384300"/>
            <a:ext cx="9448800" cy="5486400"/>
          </a:xfrm>
        </p:spPr>
        <p:txBody>
          <a:bodyPr/>
          <a:lstStyle/>
          <a:p>
            <a:pPr eaLnBrk="1" hangingPunct="1">
              <a:spcBef>
                <a:spcPts val="0"/>
              </a:spcBef>
              <a:buNone/>
              <a:defRPr/>
            </a:pPr>
            <a:r>
              <a:rPr lang="ar-SA" sz="4800" b="1" u="sng" dirty="0" smtClean="0">
                <a:solidFill>
                  <a:srgbClr val="C00000"/>
                </a:solidFill>
              </a:rPr>
              <a:t>س – هَلْ هناك رابطٌ بينَ السِّرياليَّةِ والفَنِّ ؟ </a:t>
            </a:r>
          </a:p>
          <a:p>
            <a:pPr eaLnBrk="1" hangingPunct="1">
              <a:spcBef>
                <a:spcPts val="0"/>
              </a:spcBef>
              <a:buNone/>
              <a:defRPr/>
            </a:pPr>
            <a:r>
              <a:rPr lang="ar-SA" sz="2400" b="1" dirty="0" smtClean="0"/>
              <a:t>ج – يعودُ العقادُ فيتحدَّثُ عن ذلك الرَّابطِ بقولِهِ : « ... فليسَ بفنٍّ على الإطلاقِ شيءٌ يَبْطُلُ فـيهِ كلُّ دليــــلٍ على جودَتِـــهِ أو رداءتِـهِ غير الَّلفظِ بدعوى الوعيِ الباطنِ ، أو بما فوقَ الواقـــعِ ، أو ما دونَ الواقعِ ، إذا شاءَ من شاءَ أن يجعلَ ( ما دون الواقع ) اسمًا من </a:t>
            </a:r>
            <a:r>
              <a:rPr lang="ar-SA" sz="2400" b="1" dirty="0" err="1" smtClean="0"/>
              <a:t>الأسماءِ </a:t>
            </a:r>
            <a:r>
              <a:rPr lang="ar-SA" sz="2400" b="1" dirty="0" smtClean="0"/>
              <a:t>» </a:t>
            </a:r>
            <a:r>
              <a:rPr lang="ar-SA" sz="4800" b="1" dirty="0" smtClean="0"/>
              <a:t>. </a:t>
            </a:r>
            <a:endParaRPr lang="en-US" sz="4800" b="1" dirty="0" smtClean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40" name="Slide Number Placeholder 3"/>
          <p:cNvSpPr>
            <a:spLocks noGrp="1"/>
          </p:cNvSpPr>
          <p:nvPr>
            <p:ph type="sldNum" sz="quarter" idx="10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A6BA66F2-2243-45B1-AF3A-B86521224B04}" type="slidenum">
              <a:rPr lang="en-US" smtClean="0"/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189</a:t>
            </a:fld>
            <a:endParaRPr lang="en-US" smtClean="0"/>
          </a:p>
        </p:txBody>
      </p:sp>
      <p:sp>
        <p:nvSpPr>
          <p:cNvPr id="18434" name="Title 1"/>
          <p:cNvSpPr>
            <a:spLocks noGrp="1"/>
          </p:cNvSpPr>
          <p:nvPr>
            <p:ph type="title" idx="4294967295"/>
          </p:nvPr>
        </p:nvSpPr>
        <p:spPr>
          <a:xfrm>
            <a:off x="0" y="0"/>
            <a:ext cx="9410700" cy="1371600"/>
          </a:xfrm>
        </p:spPr>
        <p:txBody>
          <a:bodyPr/>
          <a:lstStyle/>
          <a:p>
            <a:pPr eaLnBrk="1" hangingPunct="1">
              <a:defRPr/>
            </a:pPr>
            <a:r>
              <a:rPr lang="ar-SA" b="1" dirty="0" smtClean="0">
                <a:solidFill>
                  <a:schemeClr val="tx2">
                    <a:lumMod val="75000"/>
                  </a:schemeClr>
                </a:solidFill>
              </a:rPr>
              <a:t>العقَّادُ ورؤيتُهُ الجامعةُ للسِّرياليَّةِ والتَّجريديَّةِ </a:t>
            </a:r>
            <a:endParaRPr lang="en-US" b="1" dirty="0" smtClean="0">
              <a:solidFill>
                <a:schemeClr val="tx2">
                  <a:lumMod val="75000"/>
                </a:schemeClr>
              </a:solidFill>
            </a:endParaRPr>
          </a:p>
        </p:txBody>
      </p:sp>
      <p:sp>
        <p:nvSpPr>
          <p:cNvPr id="18435" name="Content Placeholder 2"/>
          <p:cNvSpPr>
            <a:spLocks noGrp="1"/>
          </p:cNvSpPr>
          <p:nvPr>
            <p:ph idx="4294967295"/>
          </p:nvPr>
        </p:nvSpPr>
        <p:spPr>
          <a:xfrm>
            <a:off x="0" y="1371600"/>
            <a:ext cx="9448800" cy="4953000"/>
          </a:xfrm>
        </p:spPr>
        <p:txBody>
          <a:bodyPr/>
          <a:lstStyle/>
          <a:p>
            <a:pPr eaLnBrk="1" hangingPunct="1">
              <a:spcBef>
                <a:spcPts val="0"/>
              </a:spcBef>
              <a:buNone/>
              <a:defRPr/>
            </a:pPr>
            <a:r>
              <a:rPr lang="ar-SA" sz="4400" b="1" u="sng" dirty="0" smtClean="0">
                <a:solidFill>
                  <a:srgbClr val="C00000"/>
                </a:solidFill>
              </a:rPr>
              <a:t>س – كيفَ يَرَى العقَّادُ السِّرياليَّةَ والتَّجريديَّةَ ؟</a:t>
            </a:r>
          </a:p>
          <a:p>
            <a:pPr eaLnBrk="1" hangingPunct="1">
              <a:spcBef>
                <a:spcPts val="0"/>
              </a:spcBef>
              <a:buNone/>
              <a:defRPr/>
            </a:pPr>
            <a:r>
              <a:rPr lang="ar-SA" sz="4800" b="1" dirty="0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ج – يُشِيرُ </a:t>
            </a:r>
            <a:r>
              <a:rPr lang="ar-SA" sz="4800" b="1" dirty="0" smtClean="0">
                <a:solidFill>
                  <a:srgbClr val="002060"/>
                </a:solidFill>
              </a:rPr>
              <a:t>العقَّادُ</a:t>
            </a:r>
            <a:r>
              <a:rPr lang="ar-SA" sz="4800" b="1" dirty="0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 إلى المدرستينِ قائلًا : « ليستِ </a:t>
            </a:r>
            <a:r>
              <a:rPr lang="ar-SA" sz="4800" b="1" dirty="0" smtClean="0">
                <a:solidFill>
                  <a:schemeClr val="accent2">
                    <a:lumMod val="50000"/>
                  </a:schemeClr>
                </a:solidFill>
              </a:rPr>
              <a:t>السِّرياليَّةُ</a:t>
            </a:r>
            <a:r>
              <a:rPr lang="ar-SA" sz="4800" b="1" dirty="0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 و</a:t>
            </a:r>
            <a:r>
              <a:rPr lang="ar-SA" sz="4800" b="1" dirty="0" smtClean="0">
                <a:solidFill>
                  <a:schemeClr val="accent4">
                    <a:lumMod val="50000"/>
                  </a:schemeClr>
                </a:solidFill>
              </a:rPr>
              <a:t>التَّجريديَّةُ</a:t>
            </a:r>
            <a:r>
              <a:rPr lang="ar-SA" sz="4800" b="1" dirty="0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 مدارسَ أو مذاهـبَ قائمةً على أصولِ الفنونِ الجميلةِ ، ولكنَّها </a:t>
            </a:r>
            <a:r>
              <a:rPr lang="ar-SA" sz="4800" b="1" dirty="0" err="1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تُسمَّى </a:t>
            </a:r>
            <a:r>
              <a:rPr lang="ar-SA" sz="4800" b="1" dirty="0" smtClean="0">
                <a:solidFill>
                  <a:schemeClr val="accent1">
                    <a:lumMod val="75000"/>
                  </a:schemeClr>
                </a:solidFill>
              </a:rPr>
              <a:t>« موضاتٍ » </a:t>
            </a:r>
            <a:r>
              <a:rPr lang="ar-SA" sz="4800" b="1" dirty="0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أو </a:t>
            </a:r>
            <a:r>
              <a:rPr lang="ar-SA" sz="4800" b="1" dirty="0" smtClean="0">
                <a:solidFill>
                  <a:schemeClr val="accent1">
                    <a:lumMod val="75000"/>
                  </a:schemeClr>
                </a:solidFill>
              </a:rPr>
              <a:t>« تقليعاتٍ </a:t>
            </a:r>
            <a:r>
              <a:rPr lang="ar-SA" sz="4800" b="1" dirty="0" err="1" smtClean="0">
                <a:solidFill>
                  <a:schemeClr val="accent1">
                    <a:lumMod val="75000"/>
                  </a:schemeClr>
                </a:solidFill>
              </a:rPr>
              <a:t>» </a:t>
            </a:r>
            <a:r>
              <a:rPr lang="ar-SA" sz="4800" b="1" dirty="0" err="1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.</a:t>
            </a:r>
            <a:r>
              <a:rPr lang="ar-SA" sz="4800" b="1" dirty="0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  </a:t>
            </a:r>
            <a:endParaRPr lang="en-US" sz="4800" b="1" dirty="0" smtClean="0">
              <a:solidFill>
                <a:schemeClr val="tx1">
                  <a:lumMod val="95000"/>
                  <a:lumOff val="5000"/>
                </a:schemeClr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عنصر نائب لرقم الشريحة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68BA5613-1BB2-4168-9E83-1939F6AB8277}" type="slidenum">
              <a:rPr lang="en-US" smtClean="0"/>
              <a:pPr>
                <a:defRPr/>
              </a:pPr>
              <a:t>190</a:t>
            </a:fld>
            <a:endParaRPr lang="en-US"/>
          </a:p>
        </p:txBody>
      </p:sp>
      <p:sp>
        <p:nvSpPr>
          <p:cNvPr id="2" name="عنوان 1"/>
          <p:cNvSpPr>
            <a:spLocks noGrp="1"/>
          </p:cNvSpPr>
          <p:nvPr>
            <p:ph type="title" idx="4294967295"/>
          </p:nvPr>
        </p:nvSpPr>
        <p:spPr>
          <a:xfrm>
            <a:off x="0" y="0"/>
            <a:ext cx="9410700" cy="1371600"/>
          </a:xfrm>
        </p:spPr>
        <p:txBody>
          <a:bodyPr/>
          <a:lstStyle/>
          <a:p>
            <a:r>
              <a:rPr lang="ar-SA" sz="6000" b="1" dirty="0" smtClean="0"/>
              <a:t>التَّجريدُ وقتلُهُ للفنونِ التَّشكيليَّةِ </a:t>
            </a:r>
            <a:endParaRPr lang="ar-SA" sz="6000" b="1" dirty="0"/>
          </a:p>
        </p:txBody>
      </p:sp>
      <p:sp>
        <p:nvSpPr>
          <p:cNvPr id="3" name="عنصر نائب للمحتوى 2"/>
          <p:cNvSpPr>
            <a:spLocks noGrp="1"/>
          </p:cNvSpPr>
          <p:nvPr>
            <p:ph idx="4294967295"/>
          </p:nvPr>
        </p:nvSpPr>
        <p:spPr>
          <a:xfrm>
            <a:off x="0" y="1371600"/>
            <a:ext cx="9410700" cy="4953000"/>
          </a:xfrm>
        </p:spPr>
        <p:txBody>
          <a:bodyPr/>
          <a:lstStyle/>
          <a:p>
            <a:pPr>
              <a:buNone/>
            </a:pPr>
            <a:r>
              <a:rPr lang="ar-SA" sz="4000" b="1" u="sng" dirty="0" smtClean="0">
                <a:solidFill>
                  <a:srgbClr val="C00000"/>
                </a:solidFill>
              </a:rPr>
              <a:t>س – استعرضْ ( اِستعرِضي ) رؤيةَ العقَّادِ ونظرائِهِ في طبيعةِ التَّجريدِ ؟</a:t>
            </a:r>
            <a:r>
              <a:rPr lang="ar-SA" sz="4000" b="1" u="sng" dirty="0" smtClean="0"/>
              <a:t> </a:t>
            </a:r>
          </a:p>
          <a:p>
            <a:pPr>
              <a:buNone/>
            </a:pPr>
            <a:r>
              <a:rPr lang="ar-SA" sz="4000" b="1" dirty="0" smtClean="0"/>
              <a:t>ج - يَتَعَجَّبُ العقَّادُ ومعَهُ نفرٌ من النُّقَّادِ من التَّجريدِ بعدِّهِ قتلًا للفنونِ التَّشكيليَّةِ ، حيثُ يُصرِّحون بالقولِ : « وما هو « التَّجريدُ » بالنِّسبةِ إلى الفنونِ « التَّشكيليَّةِ » إن لم يكنْ إلغاءً لوجودِهَا وإزهاقًا لحياتِهَا </a:t>
            </a:r>
            <a:r>
              <a:rPr lang="ar-SA" sz="4000" b="1" dirty="0" err="1" smtClean="0"/>
              <a:t>؟!</a:t>
            </a:r>
            <a:r>
              <a:rPr lang="ar-SA" sz="4000" b="1" dirty="0" smtClean="0"/>
              <a:t> </a:t>
            </a:r>
            <a:r>
              <a:rPr lang="ar-SA" sz="4000" b="1" dirty="0" err="1" smtClean="0"/>
              <a:t>»...</a:t>
            </a:r>
            <a:r>
              <a:rPr lang="ar-SA" sz="4000" b="1" dirty="0" smtClean="0"/>
              <a:t> » .  </a:t>
            </a:r>
            <a:endParaRPr lang="ar-SA" sz="4000" b="1" dirty="0"/>
          </a:p>
        </p:txBody>
      </p:sp>
    </p:spTree>
    <p:extLst>
      <p:ext uri="{BB962C8B-B14F-4D97-AF65-F5344CB8AC3E}">
        <p14:creationId xmlns="" xmlns:p14="http://schemas.microsoft.com/office/powerpoint/2010/main" val="2351970176"/>
      </p:ext>
    </p:extLst>
  </p:cSld>
  <p:clrMapOvr>
    <a:masterClrMapping/>
  </p:clrMapOvr>
</p:sld>
</file>

<file path=ppt/slides/slide19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عنصر نائب لرقم الشريحة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68BA5613-1BB2-4168-9E83-1939F6AB8277}" type="slidenum">
              <a:rPr lang="en-US" smtClean="0"/>
              <a:pPr>
                <a:defRPr/>
              </a:pPr>
              <a:t>191</a:t>
            </a:fld>
            <a:endParaRPr lang="en-US"/>
          </a:p>
        </p:txBody>
      </p:sp>
      <p:sp>
        <p:nvSpPr>
          <p:cNvPr id="2" name="عنوان 1"/>
          <p:cNvSpPr>
            <a:spLocks noGrp="1"/>
          </p:cNvSpPr>
          <p:nvPr>
            <p:ph type="title" idx="4294967295"/>
          </p:nvPr>
        </p:nvSpPr>
        <p:spPr>
          <a:xfrm>
            <a:off x="0" y="0"/>
            <a:ext cx="9410700" cy="1371600"/>
          </a:xfrm>
        </p:spPr>
        <p:txBody>
          <a:bodyPr/>
          <a:lstStyle/>
          <a:p>
            <a:r>
              <a:rPr lang="ar-SA" sz="5400" b="1" dirty="0" smtClean="0">
                <a:solidFill>
                  <a:srgbClr val="002060"/>
                </a:solidFill>
              </a:rPr>
              <a:t>تساؤلٌ مُتَعَجِّبٌ من العقَّادِ وزملائِهِ حولَ هذه التَّقليعاتِ </a:t>
            </a:r>
            <a:endParaRPr lang="ar-SA" sz="5400" b="1" dirty="0">
              <a:solidFill>
                <a:srgbClr val="002060"/>
              </a:solidFill>
            </a:endParaRPr>
          </a:p>
        </p:txBody>
      </p:sp>
      <p:sp>
        <p:nvSpPr>
          <p:cNvPr id="3" name="عنصر نائب للمحتوى 2"/>
          <p:cNvSpPr>
            <a:spLocks noGrp="1"/>
          </p:cNvSpPr>
          <p:nvPr>
            <p:ph idx="4294967295"/>
          </p:nvPr>
        </p:nvSpPr>
        <p:spPr>
          <a:xfrm>
            <a:off x="0" y="1371600"/>
            <a:ext cx="9410700" cy="4953000"/>
          </a:xfrm>
        </p:spPr>
        <p:txBody>
          <a:bodyPr/>
          <a:lstStyle/>
          <a:p>
            <a:pPr>
              <a:buNone/>
            </a:pPr>
            <a:r>
              <a:rPr lang="ar-SA" sz="3600" b="1" u="sng" dirty="0" smtClean="0">
                <a:solidFill>
                  <a:srgbClr val="C00000"/>
                </a:solidFill>
              </a:rPr>
              <a:t>س </a:t>
            </a:r>
            <a:r>
              <a:rPr lang="ar-SA" sz="3600" b="1" u="sng" dirty="0">
                <a:solidFill>
                  <a:srgbClr val="C00000"/>
                </a:solidFill>
              </a:rPr>
              <a:t>– استعرضْ ( </a:t>
            </a:r>
            <a:r>
              <a:rPr lang="ar-SA" sz="3600" b="1" u="sng" dirty="0" smtClean="0">
                <a:solidFill>
                  <a:srgbClr val="C00000"/>
                </a:solidFill>
              </a:rPr>
              <a:t>اِستعرِضِي </a:t>
            </a:r>
            <a:r>
              <a:rPr lang="ar-SA" sz="3600" b="1" u="sng" dirty="0">
                <a:solidFill>
                  <a:srgbClr val="C00000"/>
                </a:solidFill>
              </a:rPr>
              <a:t>) </a:t>
            </a:r>
            <a:r>
              <a:rPr lang="ar-SA" sz="3600" b="1" u="sng" dirty="0" smtClean="0">
                <a:solidFill>
                  <a:srgbClr val="C00000"/>
                </a:solidFill>
              </a:rPr>
              <a:t>تَسَاؤُلَ العقَّادِ </a:t>
            </a:r>
            <a:r>
              <a:rPr lang="ar-SA" sz="3600" b="1" u="sng" dirty="0">
                <a:solidFill>
                  <a:srgbClr val="C00000"/>
                </a:solidFill>
              </a:rPr>
              <a:t>ونظرائِهِ </a:t>
            </a:r>
            <a:r>
              <a:rPr lang="ar-SA" sz="3600" b="1" u="sng" dirty="0" smtClean="0">
                <a:solidFill>
                  <a:srgbClr val="C00000"/>
                </a:solidFill>
              </a:rPr>
              <a:t>حولَ هذا الأمر </a:t>
            </a:r>
            <a:r>
              <a:rPr lang="ar-SA" sz="3600" b="1" u="sng" dirty="0">
                <a:solidFill>
                  <a:srgbClr val="C00000"/>
                </a:solidFill>
              </a:rPr>
              <a:t>؟</a:t>
            </a:r>
            <a:r>
              <a:rPr lang="ar-SA" sz="3600" b="1" u="sng" dirty="0"/>
              <a:t> </a:t>
            </a:r>
            <a:endParaRPr lang="ar-SA" sz="3600" b="1" u="sng" dirty="0" smtClean="0"/>
          </a:p>
          <a:p>
            <a:pPr>
              <a:buNone/>
            </a:pPr>
            <a:r>
              <a:rPr lang="ar-SA" b="1" dirty="0" smtClean="0"/>
              <a:t>ج - </a:t>
            </a:r>
            <a:r>
              <a:rPr lang="ar-SA" b="1" dirty="0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يُشِيرُ </a:t>
            </a:r>
            <a:r>
              <a:rPr lang="ar-SA" b="1" dirty="0" smtClean="0">
                <a:solidFill>
                  <a:srgbClr val="002060"/>
                </a:solidFill>
              </a:rPr>
              <a:t>العقَّادُ </a:t>
            </a:r>
            <a:r>
              <a:rPr lang="ar-SA" b="1" dirty="0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إلى تلك التَّقليعاتِ متسائلًا : « ما الفرقُ بينَ وجودِ الفُنونِ الإنسانـيَّةِ وعدَمِهَا في العصورِ الماضــــيةِ بالنِّسبةِ لهذه التَّقليعاتِ الَّتي يَتَسَاوَى الرَّاســمُ فيهَا وغيرُ الرَّاسمِ </a:t>
            </a:r>
            <a:r>
              <a:rPr lang="ar-SA" sz="2800" b="1" dirty="0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، كما يَتَسَاوَى الأعمى والبصيرُ في مسألةِ التَّلوينِ » </a:t>
            </a:r>
            <a:r>
              <a:rPr lang="ar-SA" sz="4400" b="1" dirty="0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.  </a:t>
            </a:r>
            <a:endParaRPr lang="ar-SA" sz="4400" b="1" dirty="0">
              <a:solidFill>
                <a:schemeClr val="tx1">
                  <a:lumMod val="95000"/>
                  <a:lumOff val="5000"/>
                </a:schemeClr>
              </a:solidFill>
            </a:endParaRPr>
          </a:p>
          <a:p>
            <a:endParaRPr lang="ar-SA" sz="4800" dirty="0"/>
          </a:p>
        </p:txBody>
      </p:sp>
    </p:spTree>
    <p:extLst>
      <p:ext uri="{BB962C8B-B14F-4D97-AF65-F5344CB8AC3E}">
        <p14:creationId xmlns="" xmlns:p14="http://schemas.microsoft.com/office/powerpoint/2010/main" val="3396000528"/>
      </p:ext>
    </p:extLst>
  </p:cSld>
  <p:clrMapOvr>
    <a:masterClrMapping/>
  </p:clrMapOvr>
</p:sld>
</file>

<file path=ppt/slides/slide19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عنصر نائب لرقم الشريحة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68BA5613-1BB2-4168-9E83-1939F6AB8277}" type="slidenum">
              <a:rPr lang="en-US" smtClean="0"/>
              <a:pPr>
                <a:defRPr/>
              </a:pPr>
              <a:t>192</a:t>
            </a:fld>
            <a:endParaRPr lang="en-US"/>
          </a:p>
        </p:txBody>
      </p:sp>
      <p:sp>
        <p:nvSpPr>
          <p:cNvPr id="2" name="عنوان 1"/>
          <p:cNvSpPr>
            <a:spLocks noGrp="1"/>
          </p:cNvSpPr>
          <p:nvPr>
            <p:ph type="title" idx="4294967295"/>
          </p:nvPr>
        </p:nvSpPr>
        <p:spPr>
          <a:xfrm>
            <a:off x="0" y="0"/>
            <a:ext cx="9410700" cy="1371600"/>
          </a:xfrm>
        </p:spPr>
        <p:txBody>
          <a:bodyPr/>
          <a:lstStyle/>
          <a:p>
            <a:r>
              <a:rPr lang="ar-SA" sz="6000" b="1" dirty="0" smtClean="0">
                <a:solidFill>
                  <a:srgbClr val="002060"/>
                </a:solidFill>
              </a:rPr>
              <a:t>التَّصويرُ وعالمُ التَّجريدِ </a:t>
            </a:r>
            <a:endParaRPr lang="ar-SA" sz="6000" b="1" dirty="0">
              <a:solidFill>
                <a:srgbClr val="002060"/>
              </a:solidFill>
            </a:endParaRPr>
          </a:p>
        </p:txBody>
      </p:sp>
      <p:sp>
        <p:nvSpPr>
          <p:cNvPr id="3" name="عنصر نائب للمحتوى 2"/>
          <p:cNvSpPr>
            <a:spLocks noGrp="1"/>
          </p:cNvSpPr>
          <p:nvPr>
            <p:ph idx="4294967295"/>
          </p:nvPr>
        </p:nvSpPr>
        <p:spPr>
          <a:xfrm>
            <a:off x="0" y="1371600"/>
            <a:ext cx="9410700" cy="4953000"/>
          </a:xfrm>
        </p:spPr>
        <p:txBody>
          <a:bodyPr/>
          <a:lstStyle/>
          <a:p>
            <a:pPr>
              <a:buNone/>
            </a:pPr>
            <a:r>
              <a:rPr lang="ar-SA" sz="4800" b="1" u="sng" dirty="0" smtClean="0">
                <a:solidFill>
                  <a:srgbClr val="C00000"/>
                </a:solidFill>
              </a:rPr>
              <a:t>س – ماذا عن التَّصويرِ وعلاقتِهِ بالتَّجريدِ ؟ </a:t>
            </a:r>
          </a:p>
          <a:p>
            <a:pPr>
              <a:buNone/>
            </a:pPr>
            <a:r>
              <a:rPr lang="ar-SA" sz="3600" b="1" dirty="0" smtClean="0"/>
              <a:t>ج – إنَّ التَّصويرَ يموتُ في الَّلحــــظةِ الَّتي يَنْتَقِلُ فيـهَا مـــن عالمِ الحِسِّ الصَّادقِ إلى عالمِ التَّجريدِ من كُلِّ </a:t>
            </a:r>
            <a:r>
              <a:rPr lang="ar-SA" sz="3600" b="1" dirty="0" err="1" smtClean="0"/>
              <a:t>محســــــوسٍ.</a:t>
            </a:r>
            <a:r>
              <a:rPr lang="ar-SA" sz="1800" dirty="0" smtClean="0"/>
              <a:t> </a:t>
            </a:r>
            <a:endParaRPr lang="ar-SA" sz="1800" dirty="0"/>
          </a:p>
        </p:txBody>
      </p:sp>
    </p:spTree>
    <p:extLst>
      <p:ext uri="{BB962C8B-B14F-4D97-AF65-F5344CB8AC3E}">
        <p14:creationId xmlns="" xmlns:p14="http://schemas.microsoft.com/office/powerpoint/2010/main" val="1993693608"/>
      </p:ext>
    </p:extLst>
  </p:cSld>
  <p:clrMapOvr>
    <a:masterClrMapping/>
  </p:clrMapOvr>
</p:sld>
</file>

<file path=ppt/slides/slide19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عنصر نائب لرقم الشريحة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68BA5613-1BB2-4168-9E83-1939F6AB8277}" type="slidenum">
              <a:rPr lang="en-US" smtClean="0"/>
              <a:pPr>
                <a:defRPr/>
              </a:pPr>
              <a:t>193</a:t>
            </a:fld>
            <a:endParaRPr lang="en-US"/>
          </a:p>
        </p:txBody>
      </p:sp>
      <p:sp>
        <p:nvSpPr>
          <p:cNvPr id="2" name="عنوان 1"/>
          <p:cNvSpPr>
            <a:spLocks noGrp="1"/>
          </p:cNvSpPr>
          <p:nvPr>
            <p:ph type="title" idx="4294967295"/>
          </p:nvPr>
        </p:nvSpPr>
        <p:spPr>
          <a:xfrm>
            <a:off x="0" y="0"/>
            <a:ext cx="9410700" cy="1371600"/>
          </a:xfrm>
        </p:spPr>
        <p:txBody>
          <a:bodyPr/>
          <a:lstStyle/>
          <a:p>
            <a:r>
              <a:rPr lang="ar-SA" sz="6600" b="1" dirty="0" smtClean="0">
                <a:solidFill>
                  <a:srgbClr val="002060"/>
                </a:solidFill>
              </a:rPr>
              <a:t>تقريرُ التَّصويرِ التَّجريديِّ </a:t>
            </a:r>
            <a:endParaRPr lang="ar-SA" sz="6600" b="1" dirty="0">
              <a:solidFill>
                <a:srgbClr val="002060"/>
              </a:solidFill>
            </a:endParaRPr>
          </a:p>
        </p:txBody>
      </p:sp>
      <p:sp>
        <p:nvSpPr>
          <p:cNvPr id="3" name="عنصر نائب للمحتوى 2"/>
          <p:cNvSpPr>
            <a:spLocks noGrp="1"/>
          </p:cNvSpPr>
          <p:nvPr>
            <p:ph idx="4294967295"/>
          </p:nvPr>
        </p:nvSpPr>
        <p:spPr>
          <a:xfrm>
            <a:off x="0" y="1371600"/>
            <a:ext cx="9410700" cy="4953000"/>
          </a:xfrm>
        </p:spPr>
        <p:txBody>
          <a:bodyPr/>
          <a:lstStyle/>
          <a:p>
            <a:pPr>
              <a:buNone/>
            </a:pPr>
            <a:r>
              <a:rPr lang="ar-SA" sz="4400" b="1" u="sng" dirty="0" smtClean="0">
                <a:solidFill>
                  <a:srgbClr val="C00000"/>
                </a:solidFill>
              </a:rPr>
              <a:t>س ماذا يبقى بعد تقريرِ التَّصويرِ « التَّجريديِّ » ؟ </a:t>
            </a:r>
          </a:p>
          <a:p>
            <a:pPr>
              <a:buNone/>
            </a:pPr>
            <a:r>
              <a:rPr lang="ar-SA" sz="2800" b="1" dirty="0" smtClean="0"/>
              <a:t>ج - هذا تساؤلٌ يُسَطِّرُهُ أصحابُ النَّظرةِ الموضوعيَّةِ إزاءَ </a:t>
            </a:r>
            <a:r>
              <a:rPr lang="ar-SA" sz="2800" b="1" dirty="0" err="1" smtClean="0"/>
              <a:t>الفنِّ </a:t>
            </a:r>
            <a:r>
              <a:rPr lang="ar-SA" sz="2800" b="1" dirty="0" smtClean="0"/>
              <a:t>« المحسوسِ » ، فماذا يبقى بعدَ تقريرِ التَّصويرِ </a:t>
            </a:r>
            <a:r>
              <a:rPr lang="ar-SA" sz="2800" b="1" dirty="0" smtClean="0">
                <a:solidFill>
                  <a:schemeClr val="accent4">
                    <a:lumMod val="50000"/>
                  </a:schemeClr>
                </a:solidFill>
              </a:rPr>
              <a:t>« التَّجريديِّ» </a:t>
            </a:r>
            <a:r>
              <a:rPr lang="ar-SA" sz="2800" b="1" dirty="0" smtClean="0"/>
              <a:t>من الفارقِ بينَ تعليمِ المُصوِّرِ وتعليمِ الكاتبِ وتعليمِ كائنٍ مَنْ كانَ من مُصوِّري الوعي الباطنِ بغيرِ شكلٍ ولا مثالٍ ؟ » .</a:t>
            </a:r>
            <a:r>
              <a:rPr lang="ar-SA" sz="1800" dirty="0" smtClean="0"/>
              <a:t> </a:t>
            </a:r>
            <a:endParaRPr lang="ar-SA" sz="1800" dirty="0"/>
          </a:p>
        </p:txBody>
      </p:sp>
    </p:spTree>
    <p:extLst>
      <p:ext uri="{BB962C8B-B14F-4D97-AF65-F5344CB8AC3E}">
        <p14:creationId xmlns="" xmlns:p14="http://schemas.microsoft.com/office/powerpoint/2010/main" val="3483510652"/>
      </p:ext>
    </p:extLst>
  </p:cSld>
  <p:clrMapOvr>
    <a:masterClrMapping/>
  </p:clrMapOvr>
</p:sld>
</file>

<file path=ppt/slides/slide19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عنصر نائب لرقم الشريحة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68BA5613-1BB2-4168-9E83-1939F6AB8277}" type="slidenum">
              <a:rPr lang="en-US" smtClean="0"/>
              <a:pPr>
                <a:defRPr/>
              </a:pPr>
              <a:t>194</a:t>
            </a:fld>
            <a:endParaRPr lang="en-US"/>
          </a:p>
        </p:txBody>
      </p:sp>
      <p:sp>
        <p:nvSpPr>
          <p:cNvPr id="2" name="عنوان 1"/>
          <p:cNvSpPr>
            <a:spLocks noGrp="1"/>
          </p:cNvSpPr>
          <p:nvPr>
            <p:ph type="title" idx="4294967295"/>
          </p:nvPr>
        </p:nvSpPr>
        <p:spPr>
          <a:xfrm>
            <a:off x="0" y="0"/>
            <a:ext cx="9410700" cy="1371600"/>
          </a:xfrm>
        </p:spPr>
        <p:txBody>
          <a:bodyPr/>
          <a:lstStyle/>
          <a:p>
            <a:r>
              <a:rPr lang="ar-SA" sz="4800" b="1" dirty="0" smtClean="0"/>
              <a:t>خلاصةُ القولِ فيما يُسمَّى بالمدرستينِ السِّرياليَّةِ والتَّجريديَّةِ </a:t>
            </a:r>
            <a:endParaRPr lang="ar-SA" sz="4800" b="1" dirty="0"/>
          </a:p>
        </p:txBody>
      </p:sp>
      <p:sp>
        <p:nvSpPr>
          <p:cNvPr id="3" name="عنصر نائب للمحتوى 2"/>
          <p:cNvSpPr>
            <a:spLocks noGrp="1"/>
          </p:cNvSpPr>
          <p:nvPr>
            <p:ph idx="4294967295"/>
          </p:nvPr>
        </p:nvSpPr>
        <p:spPr>
          <a:xfrm>
            <a:off x="0" y="1371600"/>
            <a:ext cx="9410700" cy="4953000"/>
          </a:xfrm>
        </p:spPr>
        <p:txBody>
          <a:bodyPr/>
          <a:lstStyle/>
          <a:p>
            <a:pPr>
              <a:buNone/>
            </a:pPr>
            <a:r>
              <a:rPr lang="ar-SA" sz="4000" b="1" u="sng" dirty="0" smtClean="0">
                <a:solidFill>
                  <a:srgbClr val="C00000"/>
                </a:solidFill>
              </a:rPr>
              <a:t>س – قَدِّمْ ( قدِّمِي ) خلاصةً عن المدرستينِ : السِّرياليَّةِ والتَّجريديَّةِ ؟ </a:t>
            </a:r>
          </a:p>
          <a:p>
            <a:pPr>
              <a:buNone/>
            </a:pPr>
            <a:r>
              <a:rPr lang="ar-SA" sz="4800" b="1" dirty="0" smtClean="0"/>
              <a:t>ج – إنَّ خلاصةَ أنَّها لا مدارسَ ولا فنونَ ولا تطوُّرَ ولا تصويــــرَ ولا حتَّى غيــــرَ تصويـــرٍ ؛ لأنَّ المدارسَ تُعلِّمُ شيئًا، وتلك المدرستين لا تُعلِّمُ شيئًا ، ولا محلَّ فيها للتَّعليمِ .  </a:t>
            </a:r>
            <a:endParaRPr lang="ar-SA" sz="4800" b="1" dirty="0"/>
          </a:p>
        </p:txBody>
      </p:sp>
    </p:spTree>
    <p:extLst>
      <p:ext uri="{BB962C8B-B14F-4D97-AF65-F5344CB8AC3E}">
        <p14:creationId xmlns="" xmlns:p14="http://schemas.microsoft.com/office/powerpoint/2010/main" val="3648823135"/>
      </p:ext>
    </p:extLst>
  </p:cSld>
  <p:clrMapOvr>
    <a:masterClrMapping/>
  </p:clrMapOvr>
</p:sld>
</file>

<file path=ppt/slides/slide19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عنصر نائب لرقم الشريحة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68BA5613-1BB2-4168-9E83-1939F6AB8277}" type="slidenum">
              <a:rPr lang="en-US" smtClean="0"/>
              <a:pPr>
                <a:defRPr/>
              </a:pPr>
              <a:t>195</a:t>
            </a:fld>
            <a:endParaRPr lang="en-US"/>
          </a:p>
        </p:txBody>
      </p:sp>
      <p:sp>
        <p:nvSpPr>
          <p:cNvPr id="2" name="عنوان 1"/>
          <p:cNvSpPr>
            <a:spLocks noGrp="1"/>
          </p:cNvSpPr>
          <p:nvPr>
            <p:ph type="title" idx="4294967295"/>
          </p:nvPr>
        </p:nvSpPr>
        <p:spPr>
          <a:xfrm>
            <a:off x="0" y="0"/>
            <a:ext cx="9410700" cy="1371600"/>
          </a:xfrm>
        </p:spPr>
        <p:txBody>
          <a:bodyPr/>
          <a:lstStyle/>
          <a:p>
            <a:r>
              <a:rPr lang="ar-SA" sz="6600" b="1" dirty="0" smtClean="0"/>
              <a:t>تعميقُ الخلاصةِ  </a:t>
            </a:r>
            <a:endParaRPr lang="ar-SA" sz="6600" b="1" dirty="0"/>
          </a:p>
        </p:txBody>
      </p:sp>
      <p:sp>
        <p:nvSpPr>
          <p:cNvPr id="3" name="عنصر نائب للمحتوى 2"/>
          <p:cNvSpPr>
            <a:spLocks noGrp="1"/>
          </p:cNvSpPr>
          <p:nvPr>
            <p:ph idx="4294967295"/>
          </p:nvPr>
        </p:nvSpPr>
        <p:spPr>
          <a:xfrm>
            <a:off x="0" y="1371600"/>
            <a:ext cx="9410700" cy="4953000"/>
          </a:xfrm>
        </p:spPr>
        <p:txBody>
          <a:bodyPr/>
          <a:lstStyle/>
          <a:p>
            <a:pPr>
              <a:buNone/>
            </a:pPr>
            <a:r>
              <a:rPr lang="ar-SA" sz="4800" b="1" u="sng" dirty="0" smtClean="0">
                <a:solidFill>
                  <a:srgbClr val="C00000"/>
                </a:solidFill>
              </a:rPr>
              <a:t>س – عمِّقْ ( عَمِّقي ) تلكَ الخلاصةَ </a:t>
            </a:r>
            <a:r>
              <a:rPr lang="ar-SA" sz="4800" b="1" u="sng" dirty="0" err="1" smtClean="0">
                <a:solidFill>
                  <a:srgbClr val="C00000"/>
                </a:solidFill>
              </a:rPr>
              <a:t>السَّابقةَ ؟</a:t>
            </a:r>
            <a:r>
              <a:rPr lang="ar-SA" sz="4800" b="1" u="sng" dirty="0" smtClean="0">
                <a:solidFill>
                  <a:srgbClr val="C00000"/>
                </a:solidFill>
              </a:rPr>
              <a:t> </a:t>
            </a:r>
          </a:p>
          <a:p>
            <a:pPr>
              <a:buNone/>
            </a:pPr>
            <a:r>
              <a:rPr lang="ar-SA" sz="2800" b="1" dirty="0" smtClean="0"/>
              <a:t>ج – المعروفُ أن لِلفنونِ قواعدَ ومقاييسَ ؛ أمَّا المدرستين فيُبطلُن كلَّ القواعـــدِ، و التَّطوُّرُ </a:t>
            </a:r>
            <a:r>
              <a:rPr lang="ar-SA" sz="2800" b="1" dirty="0" err="1" smtClean="0"/>
              <a:t>هواستمرارٌ</a:t>
            </a:r>
            <a:r>
              <a:rPr lang="ar-SA" sz="2800" b="1" dirty="0" smtClean="0"/>
              <a:t> للحياةِ ، والمدرستين يلغن الفنِّ من </a:t>
            </a:r>
            <a:r>
              <a:rPr lang="ar-SA" sz="2800" b="1" dirty="0" err="1" smtClean="0"/>
              <a:t>الحــــياةٍ </a:t>
            </a:r>
            <a:r>
              <a:rPr lang="ar-SA" sz="2800" b="1" dirty="0" smtClean="0"/>
              <a:t>، و التَّصـــويرُ « صـورةٌ </a:t>
            </a:r>
            <a:r>
              <a:rPr lang="ar-SA" sz="2800" b="1" dirty="0" err="1" smtClean="0"/>
              <a:t>محسوسةٌ </a:t>
            </a:r>
            <a:r>
              <a:rPr lang="ar-SA" sz="2800" b="1" dirty="0" smtClean="0"/>
              <a:t>»، والمدرستين تنتقلُ من عالمِ المحسوسِ إلى عالمِ المُجرَّدِ .  </a:t>
            </a:r>
            <a:endParaRPr lang="ar-SA" sz="2800" b="1" dirty="0"/>
          </a:p>
        </p:txBody>
      </p:sp>
    </p:spTree>
    <p:extLst>
      <p:ext uri="{BB962C8B-B14F-4D97-AF65-F5344CB8AC3E}">
        <p14:creationId xmlns="" xmlns:p14="http://schemas.microsoft.com/office/powerpoint/2010/main" val="3690752949"/>
      </p:ext>
    </p:extLst>
  </p:cSld>
  <p:clrMapOvr>
    <a:masterClrMapping/>
  </p:clrMapOvr>
</p:sld>
</file>

<file path=ppt/slides/slide19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4" name="Slide Number Placeholder 3"/>
          <p:cNvSpPr>
            <a:spLocks noGrp="1"/>
          </p:cNvSpPr>
          <p:nvPr>
            <p:ph type="sldNum" sz="quarter" idx="10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FB5E1016-7425-436B-B231-87B69E5F062F}" type="slidenum">
              <a:rPr lang="en-US" smtClean="0"/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196</a:t>
            </a:fld>
            <a:endParaRPr lang="en-US" smtClean="0"/>
          </a:p>
        </p:txBody>
      </p:sp>
      <p:sp>
        <p:nvSpPr>
          <p:cNvPr id="3" name="Subtitle 2"/>
          <p:cNvSpPr>
            <a:spLocks noGrp="1"/>
          </p:cNvSpPr>
          <p:nvPr>
            <p:ph type="subTitle" idx="4294967295"/>
          </p:nvPr>
        </p:nvSpPr>
        <p:spPr>
          <a:xfrm>
            <a:off x="0" y="3630613"/>
            <a:ext cx="9906000" cy="2693987"/>
          </a:xfrm>
        </p:spPr>
        <p:txBody>
          <a:bodyPr rtlCol="0">
            <a:noAutofit/>
          </a:bodyPr>
          <a:lstStyle/>
          <a:p>
            <a:pPr algn="ctr" eaLnBrk="1" fontAlgn="auto" hangingPunct="1">
              <a:spcAft>
                <a:spcPts val="0"/>
              </a:spcAft>
              <a:buNone/>
              <a:defRPr/>
            </a:pPr>
            <a:r>
              <a:rPr lang="ar-SA" sz="5400" b="1" dirty="0" smtClean="0">
                <a:solidFill>
                  <a:srgbClr val="C00000"/>
                </a:solidFill>
                <a:cs typeface="+mn-cs"/>
              </a:rPr>
              <a:t>المحاضرةُ الرَّابعةَ عشرة </a:t>
            </a:r>
          </a:p>
          <a:p>
            <a:pPr algn="ctr" eaLnBrk="1" fontAlgn="auto" hangingPunct="1">
              <a:spcAft>
                <a:spcPts val="0"/>
              </a:spcAft>
              <a:buNone/>
              <a:defRPr/>
            </a:pPr>
            <a:r>
              <a:rPr lang="ar-SA" sz="4800" b="1" dirty="0" smtClean="0">
                <a:solidFill>
                  <a:srgbClr val="C00000"/>
                </a:solidFill>
                <a:cs typeface="+mn-cs"/>
              </a:rPr>
              <a:t>( المذاهبُ الثَّلاثة الحديثة : الفنّ للحياةِ ، والفنِّ للفنِّ ، ومذهبُ أصحاب المدرسةِ الحديثةِ )</a:t>
            </a:r>
            <a:endParaRPr lang="en-US" sz="4800" b="1" dirty="0" smtClean="0">
              <a:solidFill>
                <a:srgbClr val="C00000"/>
              </a:solidFill>
              <a:cs typeface="+mn-cs"/>
            </a:endParaRPr>
          </a:p>
        </p:txBody>
      </p:sp>
      <p:sp>
        <p:nvSpPr>
          <p:cNvPr id="6" name="Rectangle 5"/>
          <p:cNvSpPr/>
          <p:nvPr/>
        </p:nvSpPr>
        <p:spPr>
          <a:xfrm>
            <a:off x="0" y="0"/>
            <a:ext cx="9906000" cy="3429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03143" tIns="51572" rIns="103143" bIns="51572"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7" name="Subtitle 2"/>
          <p:cNvSpPr txBox="1">
            <a:spLocks/>
          </p:cNvSpPr>
          <p:nvPr/>
        </p:nvSpPr>
        <p:spPr>
          <a:xfrm>
            <a:off x="6019800" y="4648200"/>
            <a:ext cx="3549650" cy="1066800"/>
          </a:xfrm>
          <a:prstGeom prst="rect">
            <a:avLst/>
          </a:prstGeom>
        </p:spPr>
        <p:txBody>
          <a:bodyPr>
            <a:normAutofit/>
          </a:bodyPr>
          <a:lstStyle/>
          <a:p>
            <a:pPr algn="ctr" fontAlgn="auto">
              <a:spcBef>
                <a:spcPct val="20000"/>
              </a:spcBef>
              <a:spcAft>
                <a:spcPts val="0"/>
              </a:spcAft>
              <a:buFont typeface="Arial" pitchFamily="34" charset="0"/>
              <a:buNone/>
              <a:defRPr/>
            </a:pPr>
            <a:endParaRPr lang="en-US" sz="2600" dirty="0">
              <a:solidFill>
                <a:schemeClr val="tx1">
                  <a:tint val="75000"/>
                </a:schemeClr>
              </a:solidFill>
              <a:latin typeface="+mn-lt"/>
              <a:cs typeface="+mn-cs"/>
            </a:endParaRPr>
          </a:p>
        </p:txBody>
      </p:sp>
      <p:grpSp>
        <p:nvGrpSpPr>
          <p:cNvPr id="2" name="Group 7"/>
          <p:cNvGrpSpPr>
            <a:grpSpLocks/>
          </p:cNvGrpSpPr>
          <p:nvPr/>
        </p:nvGrpSpPr>
        <p:grpSpPr bwMode="auto">
          <a:xfrm>
            <a:off x="7280275" y="609600"/>
            <a:ext cx="2600325" cy="2524125"/>
            <a:chOff x="5210750" y="1066800"/>
            <a:chExt cx="2976900" cy="3130677"/>
          </a:xfrm>
        </p:grpSpPr>
        <p:sp>
          <p:nvSpPr>
            <p:cNvPr id="9" name="Oval 8"/>
            <p:cNvSpPr/>
            <p:nvPr/>
          </p:nvSpPr>
          <p:spPr>
            <a:xfrm>
              <a:off x="5321611" y="1143591"/>
              <a:ext cx="2767900" cy="2973159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/>
            </a:p>
          </p:txBody>
        </p:sp>
        <p:pic>
          <p:nvPicPr>
            <p:cNvPr id="5133" name="Picture 2" descr="http://kfu.files.googlepages.com/newKFUlogo.jpg"/>
            <p:cNvPicPr>
              <a:picLocks noChangeAspect="1" noChangeArrowheads="1"/>
            </p:cNvPicPr>
            <p:nvPr/>
          </p:nvPicPr>
          <p:blipFill>
            <a:blip r:embed="rId2" cstate="print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</a:blip>
            <a:srcRect/>
            <a:stretch>
              <a:fillRect/>
            </a:stretch>
          </p:blipFill>
          <p:spPr bwMode="auto">
            <a:xfrm>
              <a:off x="5210750" y="1066800"/>
              <a:ext cx="2976900" cy="313067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</p:grpSp>
      <p:sp>
        <p:nvSpPr>
          <p:cNvPr id="12" name="Title 1"/>
          <p:cNvSpPr txBox="1">
            <a:spLocks/>
          </p:cNvSpPr>
          <p:nvPr/>
        </p:nvSpPr>
        <p:spPr>
          <a:xfrm>
            <a:off x="457200" y="2895600"/>
            <a:ext cx="5099050" cy="1470025"/>
          </a:xfrm>
          <a:prstGeom prst="rect">
            <a:avLst/>
          </a:prstGeom>
        </p:spPr>
        <p:txBody>
          <a:bodyPr anchor="ctr">
            <a:normAutofit/>
          </a:bodyPr>
          <a:lstStyle/>
          <a:p>
            <a:pPr rtl="1" fontAlgn="auto">
              <a:spcAft>
                <a:spcPts val="0"/>
              </a:spcAft>
              <a:defRPr/>
            </a:pPr>
            <a:endParaRPr lang="en-US" sz="4400" dirty="0">
              <a:solidFill>
                <a:schemeClr val="tx1">
                  <a:lumMod val="50000"/>
                  <a:lumOff val="50000"/>
                </a:schemeClr>
              </a:solidFill>
              <a:latin typeface="+mj-lt"/>
              <a:ea typeface="+mj-ea"/>
              <a:cs typeface="+mj-cs"/>
            </a:endParaRPr>
          </a:p>
        </p:txBody>
      </p:sp>
      <p:sp>
        <p:nvSpPr>
          <p:cNvPr id="5131" name="Slide Number Placeholder 10"/>
          <p:cNvSpPr txBox="1">
            <a:spLocks/>
          </p:cNvSpPr>
          <p:nvPr/>
        </p:nvSpPr>
        <p:spPr bwMode="auto">
          <a:xfrm>
            <a:off x="381000" y="6405563"/>
            <a:ext cx="2311400" cy="3651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pPr algn="r"/>
            <a:fld id="{8FE9D669-2C66-4564-8414-42C12F039C04}" type="slidenum">
              <a:rPr lang="en-US" sz="1200">
                <a:solidFill>
                  <a:schemeClr val="bg1"/>
                </a:solidFill>
                <a:latin typeface="Calibri" pitchFamily="34" charset="0"/>
              </a:rPr>
              <a:pPr algn="r"/>
              <a:t>196</a:t>
            </a:fld>
            <a:endParaRPr lang="en-US" sz="1200">
              <a:solidFill>
                <a:schemeClr val="bg1"/>
              </a:solidFill>
              <a:latin typeface="Calibri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40A750BC-24E8-49BB-9E31-DF82424DA4E4}" type="slidenum">
              <a:rPr lang="en-US" smtClean="0"/>
              <a:pPr>
                <a:defRPr/>
              </a:pPr>
              <a:t>197</a:t>
            </a:fld>
            <a:endParaRPr lang="en-US"/>
          </a:p>
        </p:txBody>
      </p:sp>
      <p:sp>
        <p:nvSpPr>
          <p:cNvPr id="7" name="Title 6"/>
          <p:cNvSpPr>
            <a:spLocks noGrp="1"/>
          </p:cNvSpPr>
          <p:nvPr>
            <p:ph type="title" idx="4294967295"/>
          </p:nvPr>
        </p:nvSpPr>
        <p:spPr>
          <a:xfrm>
            <a:off x="0" y="0"/>
            <a:ext cx="9410700" cy="1371600"/>
          </a:xfrm>
        </p:spPr>
        <p:txBody>
          <a:bodyPr/>
          <a:lstStyle/>
          <a:p>
            <a:pPr eaLnBrk="1" hangingPunct="1">
              <a:defRPr/>
            </a:pPr>
            <a:r>
              <a:rPr lang="ar-SA" sz="6000" b="1" dirty="0" smtClean="0">
                <a:solidFill>
                  <a:schemeClr val="tx2">
                    <a:lumMod val="75000"/>
                  </a:schemeClr>
                </a:solidFill>
              </a:rPr>
              <a:t>الأدبُ بينَ الوظيفةِ والتَّعبيرِ </a:t>
            </a:r>
            <a:endParaRPr lang="en-US" sz="6000" b="1" dirty="0">
              <a:solidFill>
                <a:schemeClr val="tx2">
                  <a:lumMod val="75000"/>
                </a:schemeClr>
              </a:solidFill>
            </a:endParaRPr>
          </a:p>
        </p:txBody>
      </p:sp>
      <p:sp>
        <p:nvSpPr>
          <p:cNvPr id="7171" name="Text Placeholder 5"/>
          <p:cNvSpPr>
            <a:spLocks noGrp="1"/>
          </p:cNvSpPr>
          <p:nvPr>
            <p:ph idx="4294967295"/>
          </p:nvPr>
        </p:nvSpPr>
        <p:spPr>
          <a:xfrm>
            <a:off x="0" y="1371600"/>
            <a:ext cx="9448800" cy="4953000"/>
          </a:xfrm>
        </p:spPr>
        <p:txBody>
          <a:bodyPr/>
          <a:lstStyle/>
          <a:p>
            <a:pPr marL="274320" indent="-274320" eaLnBrk="1" fontAlgn="auto" hangingPunct="1">
              <a:lnSpc>
                <a:spcPct val="90000"/>
              </a:lnSpc>
              <a:spcAft>
                <a:spcPts val="0"/>
              </a:spcAft>
              <a:buClr>
                <a:schemeClr val="accent3"/>
              </a:buClr>
              <a:buNone/>
              <a:defRPr/>
            </a:pPr>
            <a:r>
              <a:rPr lang="ar-SA" sz="4000" b="1" u="sng" dirty="0" smtClean="0">
                <a:solidFill>
                  <a:srgbClr val="C00000"/>
                </a:solidFill>
              </a:rPr>
              <a:t>س -  هل للأدبِ وظيفةٌ ، أو هو في الواقعِ مُجرَّدُ تعبيرٍ فنِّيٍّ جميلٍ ؟ </a:t>
            </a:r>
          </a:p>
          <a:p>
            <a:pPr marL="274320" indent="-274320" eaLnBrk="1" fontAlgn="auto" hangingPunct="1">
              <a:lnSpc>
                <a:spcPct val="90000"/>
              </a:lnSpc>
              <a:spcAft>
                <a:spcPts val="0"/>
              </a:spcAft>
              <a:buClr>
                <a:schemeClr val="accent3"/>
              </a:buClr>
              <a:buNone/>
              <a:defRPr/>
            </a:pPr>
            <a:r>
              <a:rPr lang="ar-SA" b="1" dirty="0" err="1" smtClean="0">
                <a:solidFill>
                  <a:schemeClr val="tx1">
                    <a:lumMod val="85000"/>
                    <a:lumOff val="15000"/>
                  </a:schemeClr>
                </a:solidFill>
              </a:rPr>
              <a:t>ج </a:t>
            </a:r>
            <a:r>
              <a:rPr lang="ar-SA" sz="2400" b="1" dirty="0" smtClean="0">
                <a:solidFill>
                  <a:schemeClr val="tx1">
                    <a:lumMod val="85000"/>
                    <a:lumOff val="15000"/>
                  </a:schemeClr>
                </a:solidFill>
              </a:rPr>
              <a:t>– تتوزَّعُ الإجابةُ على ثلاثةِ مذاهبَ </a:t>
            </a:r>
            <a:r>
              <a:rPr lang="ar-SA" sz="2400" b="1" dirty="0" err="1" smtClean="0">
                <a:solidFill>
                  <a:schemeClr val="tx1">
                    <a:lumMod val="85000"/>
                    <a:lumOff val="15000"/>
                  </a:schemeClr>
                </a:solidFill>
              </a:rPr>
              <a:t>حديثةٍ </a:t>
            </a:r>
            <a:r>
              <a:rPr lang="ar-SA" sz="2400" b="1" dirty="0" smtClean="0">
                <a:solidFill>
                  <a:schemeClr val="tx1">
                    <a:lumMod val="85000"/>
                    <a:lumOff val="15000"/>
                  </a:schemeClr>
                </a:solidFill>
              </a:rPr>
              <a:t>، على </a:t>
            </a:r>
            <a:r>
              <a:rPr lang="ar-SA" sz="2400" b="1" dirty="0" err="1" smtClean="0">
                <a:solidFill>
                  <a:schemeClr val="tx1">
                    <a:lumMod val="85000"/>
                    <a:lumOff val="15000"/>
                  </a:schemeClr>
                </a:solidFill>
              </a:rPr>
              <a:t>رأسِهَا </a:t>
            </a:r>
            <a:r>
              <a:rPr lang="ar-SA" sz="2400" b="1" dirty="0" smtClean="0">
                <a:solidFill>
                  <a:srgbClr val="00B050"/>
                </a:solidFill>
              </a:rPr>
              <a:t>« مذهبُ الفنِّ </a:t>
            </a:r>
            <a:r>
              <a:rPr lang="ar-SA" sz="2400" b="1" dirty="0" err="1" smtClean="0">
                <a:solidFill>
                  <a:srgbClr val="00B050"/>
                </a:solidFill>
              </a:rPr>
              <a:t>للحَياةِ » </a:t>
            </a:r>
            <a:r>
              <a:rPr lang="ar-SA" sz="2400" b="1" dirty="0" err="1" smtClean="0">
                <a:solidFill>
                  <a:schemeClr val="tx1">
                    <a:lumMod val="85000"/>
                    <a:lumOff val="15000"/>
                  </a:schemeClr>
                </a:solidFill>
              </a:rPr>
              <a:t>.</a:t>
            </a:r>
            <a:r>
              <a:rPr lang="ar-SA" sz="2400" b="1" dirty="0" smtClean="0">
                <a:solidFill>
                  <a:schemeClr val="tx1">
                    <a:lumMod val="85000"/>
                    <a:lumOff val="15000"/>
                  </a:schemeClr>
                </a:solidFill>
              </a:rPr>
              <a:t>  </a:t>
            </a:r>
            <a:endParaRPr lang="en-US" sz="6000" b="1" dirty="0" smtClean="0">
              <a:solidFill>
                <a:schemeClr val="tx1">
                  <a:lumMod val="85000"/>
                  <a:lumOff val="15000"/>
                </a:schemeClr>
              </a:solidFill>
            </a:endParaRPr>
          </a:p>
        </p:txBody>
      </p:sp>
    </p:spTree>
  </p:cSld>
  <p:clrMapOvr>
    <a:masterClrMapping/>
  </p:clrMapOvr>
</p:sld>
</file>

<file path=ppt/slides/slide19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6" name="Slide Number Placeholder 3"/>
          <p:cNvSpPr>
            <a:spLocks noGrp="1"/>
          </p:cNvSpPr>
          <p:nvPr>
            <p:ph type="sldNum" sz="quarter" idx="10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D73510CB-DC0E-4C0D-B904-D83330017455}" type="slidenum">
              <a:rPr lang="en-US" smtClean="0"/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198</a:t>
            </a:fld>
            <a:endParaRPr lang="en-US" smtClean="0"/>
          </a:p>
        </p:txBody>
      </p:sp>
      <p:sp>
        <p:nvSpPr>
          <p:cNvPr id="8194" name="Title 1"/>
          <p:cNvSpPr>
            <a:spLocks noGrp="1"/>
          </p:cNvSpPr>
          <p:nvPr>
            <p:ph type="title" idx="4294967295"/>
          </p:nvPr>
        </p:nvSpPr>
        <p:spPr>
          <a:xfrm>
            <a:off x="0" y="0"/>
            <a:ext cx="9448800" cy="1371600"/>
          </a:xfrm>
        </p:spPr>
        <p:txBody>
          <a:bodyPr/>
          <a:lstStyle/>
          <a:p>
            <a:pPr eaLnBrk="1" hangingPunct="1">
              <a:defRPr/>
            </a:pPr>
            <a:r>
              <a:rPr lang="ar-SA" sz="5400" b="1" dirty="0" smtClean="0">
                <a:solidFill>
                  <a:schemeClr val="tx2">
                    <a:lumMod val="75000"/>
                  </a:schemeClr>
                </a:solidFill>
              </a:rPr>
              <a:t>رؤيةُ مذهبِ « الفنِّ للحياةِ » للأدبِ   </a:t>
            </a:r>
            <a:endParaRPr lang="en-US" sz="5400" b="1" dirty="0" smtClean="0">
              <a:solidFill>
                <a:schemeClr val="tx2">
                  <a:lumMod val="75000"/>
                </a:schemeClr>
              </a:solidFill>
            </a:endParaRPr>
          </a:p>
        </p:txBody>
      </p:sp>
      <p:sp>
        <p:nvSpPr>
          <p:cNvPr id="8195" name="Content Placeholder 2"/>
          <p:cNvSpPr>
            <a:spLocks noGrp="1"/>
          </p:cNvSpPr>
          <p:nvPr>
            <p:ph idx="4294967295"/>
          </p:nvPr>
        </p:nvSpPr>
        <p:spPr>
          <a:xfrm>
            <a:off x="0" y="1371600"/>
            <a:ext cx="9448800" cy="4953000"/>
          </a:xfrm>
        </p:spPr>
        <p:txBody>
          <a:bodyPr/>
          <a:lstStyle/>
          <a:p>
            <a:pPr eaLnBrk="1" hangingPunct="1">
              <a:buNone/>
            </a:pPr>
            <a:r>
              <a:rPr lang="ar-SA" sz="4400" b="1" u="sng" dirty="0" smtClean="0">
                <a:solidFill>
                  <a:srgbClr val="C00000"/>
                </a:solidFill>
                <a:cs typeface="Arial" pitchFamily="34" charset="0"/>
              </a:rPr>
              <a:t>س – كيفَ يرى مذهبُ « الفنِّ للحياةِ » للأدبِ ؟ </a:t>
            </a:r>
          </a:p>
          <a:p>
            <a:pPr eaLnBrk="1" hangingPunct="1">
              <a:buNone/>
            </a:pPr>
            <a:r>
              <a:rPr lang="ar-SA" sz="2800" b="1" dirty="0" smtClean="0">
                <a:cs typeface="Arial" pitchFamily="34" charset="0"/>
              </a:rPr>
              <a:t>ج – يرى مذهبُ </a:t>
            </a:r>
            <a:r>
              <a:rPr lang="ar-SA" sz="2800" b="1" dirty="0" smtClean="0">
                <a:solidFill>
                  <a:srgbClr val="0070C0"/>
                </a:solidFill>
                <a:cs typeface="Arial" pitchFamily="34" charset="0"/>
              </a:rPr>
              <a:t>«الفنِّ للحياةِ» </a:t>
            </a:r>
            <a:r>
              <a:rPr lang="ar-SA" sz="2800" b="1" dirty="0" smtClean="0">
                <a:cs typeface="Arial" pitchFamily="34" charset="0"/>
              </a:rPr>
              <a:t>أنَّ الأدبَ ســـــــواءٌ تمثَّلَ في </a:t>
            </a:r>
            <a:r>
              <a:rPr lang="ar-SA" sz="2800" b="1" dirty="0" smtClean="0">
                <a:solidFill>
                  <a:schemeClr val="accent2">
                    <a:lumMod val="50000"/>
                  </a:schemeClr>
                </a:solidFill>
                <a:cs typeface="Arial" pitchFamily="34" charset="0"/>
              </a:rPr>
              <a:t>القصَّةِ</a:t>
            </a:r>
            <a:r>
              <a:rPr lang="ar-SA" sz="2800" b="1" dirty="0" smtClean="0">
                <a:cs typeface="Arial" pitchFamily="34" charset="0"/>
              </a:rPr>
              <a:t> أو </a:t>
            </a:r>
            <a:r>
              <a:rPr lang="ar-SA" sz="2800" b="1" dirty="0" smtClean="0">
                <a:solidFill>
                  <a:srgbClr val="00B050"/>
                </a:solidFill>
                <a:cs typeface="Arial" pitchFamily="34" charset="0"/>
              </a:rPr>
              <a:t>المسرحيـَّةِ</a:t>
            </a:r>
            <a:r>
              <a:rPr lang="ar-SA" sz="2800" b="1" dirty="0" smtClean="0">
                <a:cs typeface="Arial" pitchFamily="34" charset="0"/>
              </a:rPr>
              <a:t> أو </a:t>
            </a:r>
            <a:r>
              <a:rPr lang="ar-SA" sz="2800" b="1" dirty="0" smtClean="0">
                <a:solidFill>
                  <a:schemeClr val="accent6">
                    <a:lumMod val="75000"/>
                  </a:schemeClr>
                </a:solidFill>
                <a:cs typeface="Arial" pitchFamily="34" charset="0"/>
              </a:rPr>
              <a:t>القصيدةِ الشِّعريَّةِ </a:t>
            </a:r>
            <a:r>
              <a:rPr lang="ar-SA" sz="2800" b="1" dirty="0" smtClean="0">
                <a:cs typeface="Arial" pitchFamily="34" charset="0"/>
              </a:rPr>
              <a:t>تَظلُّ مصدرَهُ الجماعةُ ، وروحُ الشَّعبِ ، فهو ثمرةُ إحساسِهَا ، ونتيـــــجةُ تفكيرِهَا ، وموجَّهًا </a:t>
            </a:r>
            <a:r>
              <a:rPr lang="ar-SA" sz="2800" b="1" dirty="0" err="1" smtClean="0">
                <a:cs typeface="Arial" pitchFamily="34" charset="0"/>
              </a:rPr>
              <a:t>لخدمتِهَا.</a:t>
            </a:r>
            <a:r>
              <a:rPr lang="ar-SA" sz="2800" b="1" dirty="0" smtClean="0">
                <a:cs typeface="Arial" pitchFamily="34" charset="0"/>
              </a:rPr>
              <a:t>  </a:t>
            </a:r>
            <a:endParaRPr lang="en-US" sz="2800" b="1" dirty="0" smtClean="0">
              <a:cs typeface="Arial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20" name="Slide Number Placeholder 3"/>
          <p:cNvSpPr>
            <a:spLocks noGrp="1"/>
          </p:cNvSpPr>
          <p:nvPr>
            <p:ph type="sldNum" sz="quarter" idx="10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FC7D6250-DD5F-4026-A59B-44128EE1D9B7}" type="slidenum">
              <a:rPr lang="en-US" smtClean="0"/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199</a:t>
            </a:fld>
            <a:endParaRPr lang="en-US" smtClean="0"/>
          </a:p>
        </p:txBody>
      </p:sp>
      <p:sp>
        <p:nvSpPr>
          <p:cNvPr id="9218" name="Title 1"/>
          <p:cNvSpPr>
            <a:spLocks noGrp="1"/>
          </p:cNvSpPr>
          <p:nvPr>
            <p:ph type="title" idx="4294967295"/>
          </p:nvPr>
        </p:nvSpPr>
        <p:spPr>
          <a:xfrm>
            <a:off x="0" y="0"/>
            <a:ext cx="9410700" cy="1371600"/>
          </a:xfrm>
        </p:spPr>
        <p:txBody>
          <a:bodyPr/>
          <a:lstStyle/>
          <a:p>
            <a:pPr eaLnBrk="1" hangingPunct="1">
              <a:defRPr/>
            </a:pPr>
            <a:r>
              <a:rPr lang="ar-SA" sz="5400" b="1" dirty="0" smtClean="0">
                <a:solidFill>
                  <a:schemeClr val="tx2">
                    <a:lumMod val="75000"/>
                  </a:schemeClr>
                </a:solidFill>
              </a:rPr>
              <a:t>بعضُ نقَّادِ هذا المذهبِ والربط بين الأدبِ والأخلاقِ والمثلِ </a:t>
            </a:r>
            <a:endParaRPr lang="en-US" sz="5400" b="1" dirty="0" smtClean="0">
              <a:solidFill>
                <a:schemeClr val="tx2">
                  <a:lumMod val="75000"/>
                </a:schemeClr>
              </a:solidFill>
            </a:endParaRPr>
          </a:p>
        </p:txBody>
      </p:sp>
      <p:sp>
        <p:nvSpPr>
          <p:cNvPr id="9219" name="Content Placeholder 2"/>
          <p:cNvSpPr>
            <a:spLocks noGrp="1"/>
          </p:cNvSpPr>
          <p:nvPr>
            <p:ph idx="4294967295"/>
          </p:nvPr>
        </p:nvSpPr>
        <p:spPr>
          <a:xfrm>
            <a:off x="0" y="1371600"/>
            <a:ext cx="9410700" cy="4953000"/>
          </a:xfrm>
        </p:spPr>
        <p:txBody>
          <a:bodyPr/>
          <a:lstStyle/>
          <a:p>
            <a:pPr eaLnBrk="1" hangingPunct="1">
              <a:buFont typeface="Arial" charset="0"/>
              <a:buNone/>
              <a:defRPr/>
            </a:pPr>
            <a:r>
              <a:rPr lang="ar-SA" sz="4000" b="1" u="sng" dirty="0" smtClean="0">
                <a:solidFill>
                  <a:srgbClr val="C00000"/>
                </a:solidFill>
              </a:rPr>
              <a:t>س – هل ربطَ أنصارُ هذا المذهبِ بينَ الأدبِ والأخلاقِ ؟ </a:t>
            </a:r>
          </a:p>
          <a:p>
            <a:pPr eaLnBrk="1" hangingPunct="1">
              <a:buFont typeface="Arial" charset="0"/>
              <a:buNone/>
              <a:defRPr/>
            </a:pPr>
            <a:r>
              <a:rPr lang="ar-SA" sz="4000" b="1" dirty="0" smtClean="0"/>
              <a:t>ج – نعمٌ ، لقد حــاولَ بعضُ نقَّادهِ أن يربطــــــوا بينَ الأدبِ والأخلاقِ، فالأدبُ عنـدَهُم لابُدَّ أن يكونَ أدبًا هادفًا ، يدعـو إلى تَغليبِ عاملِ الخيرِ والثِّقَةِ </a:t>
            </a:r>
            <a:r>
              <a:rPr lang="ar-SA" sz="4000" b="1" dirty="0" err="1" smtClean="0"/>
              <a:t>بالإنسانِ.</a:t>
            </a:r>
            <a:r>
              <a:rPr lang="ar-SA" sz="4000" b="1" dirty="0" smtClean="0"/>
              <a:t>  </a:t>
            </a:r>
            <a:endParaRPr lang="en-US" sz="4000" b="1" dirty="0" smtClean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8" name="Slide Number Placeholder 3"/>
          <p:cNvSpPr>
            <a:spLocks noGrp="1"/>
          </p:cNvSpPr>
          <p:nvPr>
            <p:ph type="sldNum" sz="quarter" idx="10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20254BD4-8A29-4BD5-B93A-6D76AFF2D2EA}" type="slidenum">
              <a:rPr lang="en-US" smtClean="0"/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200</a:t>
            </a:fld>
            <a:endParaRPr lang="en-US" smtClean="0"/>
          </a:p>
        </p:txBody>
      </p:sp>
      <p:sp>
        <p:nvSpPr>
          <p:cNvPr id="11266" name="Title 1"/>
          <p:cNvSpPr>
            <a:spLocks noGrp="1"/>
          </p:cNvSpPr>
          <p:nvPr>
            <p:ph type="title" idx="4294967295"/>
          </p:nvPr>
        </p:nvSpPr>
        <p:spPr>
          <a:xfrm>
            <a:off x="0" y="0"/>
            <a:ext cx="9372600" cy="1371600"/>
          </a:xfrm>
        </p:spPr>
        <p:txBody>
          <a:bodyPr/>
          <a:lstStyle/>
          <a:p>
            <a:pPr eaLnBrk="1" hangingPunct="1">
              <a:defRPr/>
            </a:pPr>
            <a:r>
              <a:rPr lang="ar-SA" sz="5400" b="1" dirty="0" smtClean="0">
                <a:solidFill>
                  <a:schemeClr val="tx2">
                    <a:lumMod val="75000"/>
                  </a:schemeClr>
                </a:solidFill>
              </a:rPr>
              <a:t>واقعيَّةُ مذهبِ « الفنِّ للحياةِ » الإيجابيَّةُ </a:t>
            </a:r>
            <a:endParaRPr lang="en-US" sz="5400" b="1" dirty="0" smtClean="0">
              <a:solidFill>
                <a:schemeClr val="tx2">
                  <a:lumMod val="75000"/>
                </a:schemeClr>
              </a:solidFill>
            </a:endParaRPr>
          </a:p>
        </p:txBody>
      </p:sp>
      <p:sp>
        <p:nvSpPr>
          <p:cNvPr id="11267" name="Content Placeholder 2"/>
          <p:cNvSpPr>
            <a:spLocks noGrp="1"/>
          </p:cNvSpPr>
          <p:nvPr>
            <p:ph idx="4294967295"/>
          </p:nvPr>
        </p:nvSpPr>
        <p:spPr>
          <a:xfrm>
            <a:off x="0" y="1371600"/>
            <a:ext cx="9448800" cy="4953000"/>
          </a:xfrm>
        </p:spPr>
        <p:txBody>
          <a:bodyPr/>
          <a:lstStyle/>
          <a:p>
            <a:pPr eaLnBrk="1" hangingPunct="1">
              <a:buNone/>
            </a:pPr>
            <a:r>
              <a:rPr lang="ar-SA" sz="4400" b="1" u="sng" dirty="0" smtClean="0">
                <a:solidFill>
                  <a:srgbClr val="C00000"/>
                </a:solidFill>
                <a:cs typeface="Arial" pitchFamily="34" charset="0"/>
              </a:rPr>
              <a:t>س – كيف ترى ( تَرَينَ ) مضمونَ مذهبِ « الفنِّ للحياةِ » ورُوحَهُ ؟ </a:t>
            </a:r>
          </a:p>
          <a:p>
            <a:pPr eaLnBrk="1" hangingPunct="1">
              <a:buNone/>
            </a:pPr>
            <a:r>
              <a:rPr lang="ar-SA" sz="4400" b="1" dirty="0" smtClean="0">
                <a:cs typeface="Arial" pitchFamily="34" charset="0"/>
              </a:rPr>
              <a:t>ج – اِتَّخَذَ مضمونَهُ من حياةِ عامَّــــةِ الشَّعــــبِ ومشكلاتِهِ ، و أنَّ روحَــهُ متفائلةٌ ، تؤمـنُ بإيجابيَّةِ الإنسانِ وقدرتِهِ على فعلِ الخير </a:t>
            </a:r>
            <a:r>
              <a:rPr lang="ar-SA" sz="4400" b="1" dirty="0" err="1" smtClean="0">
                <a:cs typeface="Arial" pitchFamily="34" charset="0"/>
              </a:rPr>
              <a:t>وتقديمِهِ .</a:t>
            </a:r>
            <a:r>
              <a:rPr lang="ar-SA" sz="4400" b="1" dirty="0" smtClean="0">
                <a:cs typeface="Arial" pitchFamily="34" charset="0"/>
              </a:rPr>
              <a:t> </a:t>
            </a:r>
            <a:endParaRPr lang="en-US" sz="4400" b="1" dirty="0" smtClean="0">
              <a:cs typeface="Arial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92" name="Slide Number Placeholder 3"/>
          <p:cNvSpPr>
            <a:spLocks noGrp="1"/>
          </p:cNvSpPr>
          <p:nvPr>
            <p:ph type="sldNum" sz="quarter" idx="10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97C7C5AB-46AC-4026-8F56-DE6084E554A2}" type="slidenum">
              <a:rPr lang="en-US" smtClean="0"/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201</a:t>
            </a:fld>
            <a:endParaRPr lang="en-US" smtClean="0"/>
          </a:p>
        </p:txBody>
      </p:sp>
      <p:sp>
        <p:nvSpPr>
          <p:cNvPr id="12290" name="Title 1"/>
          <p:cNvSpPr>
            <a:spLocks noGrp="1"/>
          </p:cNvSpPr>
          <p:nvPr>
            <p:ph type="title" idx="4294967295"/>
          </p:nvPr>
        </p:nvSpPr>
        <p:spPr>
          <a:xfrm>
            <a:off x="0" y="0"/>
            <a:ext cx="9410700" cy="1371600"/>
          </a:xfrm>
        </p:spPr>
        <p:txBody>
          <a:bodyPr/>
          <a:lstStyle/>
          <a:p>
            <a:pPr eaLnBrk="1" hangingPunct="1">
              <a:defRPr/>
            </a:pPr>
            <a:r>
              <a:rPr lang="ar-SA" sz="3200" b="1" dirty="0" smtClean="0">
                <a:solidFill>
                  <a:schemeClr val="tx2">
                    <a:lumMod val="75000"/>
                  </a:schemeClr>
                </a:solidFill>
              </a:rPr>
              <a:t>ما سبقَ يمثِّلُ صورةً للواقعيَّةِ كما يشير النَّاقد الكبير الدكتور : محمَّد مندور </a:t>
            </a:r>
            <a:endParaRPr lang="en-US" sz="3200" b="1" dirty="0" smtClean="0">
              <a:solidFill>
                <a:schemeClr val="tx2">
                  <a:lumMod val="75000"/>
                </a:schemeClr>
              </a:solidFill>
            </a:endParaRPr>
          </a:p>
        </p:txBody>
      </p:sp>
      <p:sp>
        <p:nvSpPr>
          <p:cNvPr id="12291" name="Content Placeholder 2"/>
          <p:cNvSpPr>
            <a:spLocks noGrp="1"/>
          </p:cNvSpPr>
          <p:nvPr>
            <p:ph idx="4294967295"/>
          </p:nvPr>
        </p:nvSpPr>
        <p:spPr>
          <a:xfrm>
            <a:off x="0" y="1371600"/>
            <a:ext cx="9448800" cy="4953000"/>
          </a:xfrm>
        </p:spPr>
        <p:txBody>
          <a:bodyPr/>
          <a:lstStyle/>
          <a:p>
            <a:pPr eaLnBrk="1" hangingPunct="1">
              <a:buFont typeface="Arial" charset="0"/>
              <a:buNone/>
              <a:defRPr/>
            </a:pPr>
            <a:r>
              <a:rPr lang="ar-SA" sz="4000" b="1" u="sng" dirty="0" smtClean="0"/>
              <a:t>س – بِمَ تُمَثِّلُ تلكَ الرُّؤيةَ السَّابقةَ ؟ </a:t>
            </a:r>
          </a:p>
          <a:p>
            <a:pPr eaLnBrk="1" hangingPunct="1">
              <a:buFont typeface="Arial" charset="0"/>
              <a:buNone/>
              <a:defRPr/>
            </a:pPr>
            <a:r>
              <a:rPr lang="ar-SA" b="1" dirty="0" smtClean="0"/>
              <a:t>ج – إنَّ كلَّ ما ذُكــــــرَ عن فاعليَّةِ الإنسانِ وإيجَابِيَّتِهِ تحتَ مظلَّةِ هذا المذهبِ «</a:t>
            </a:r>
            <a:r>
              <a:rPr lang="ar-SA" b="1" dirty="0" smtClean="0">
                <a:solidFill>
                  <a:srgbClr val="0070C0"/>
                </a:solidFill>
              </a:rPr>
              <a:t> الفنِّ للحــياةِ</a:t>
            </a:r>
            <a:r>
              <a:rPr lang="ar-SA" b="1" dirty="0" smtClean="0"/>
              <a:t> » هـو في حقيـقةِ الأمـرِ صـــورةٌ للواقعيَّةِ ، وإنِ اِتَّخَذَتْ في بعضِ الأحيانِ، صورةَ نقدٍ متشائمةً وسلبيَّةً .   </a:t>
            </a:r>
            <a:endParaRPr lang="en-US" b="1" dirty="0" smtClean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6" name="Slide Number Placeholder 3"/>
          <p:cNvSpPr>
            <a:spLocks noGrp="1"/>
          </p:cNvSpPr>
          <p:nvPr>
            <p:ph type="sldNum" sz="quarter" idx="10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3417EFBD-1457-4053-B02C-3B0DD4F36781}" type="slidenum">
              <a:rPr lang="en-US" smtClean="0"/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202</a:t>
            </a:fld>
            <a:endParaRPr lang="en-US" smtClean="0"/>
          </a:p>
        </p:txBody>
      </p:sp>
      <p:sp>
        <p:nvSpPr>
          <p:cNvPr id="13314" name="Title 1"/>
          <p:cNvSpPr>
            <a:spLocks noGrp="1"/>
          </p:cNvSpPr>
          <p:nvPr>
            <p:ph type="title" idx="4294967295"/>
          </p:nvPr>
        </p:nvSpPr>
        <p:spPr>
          <a:xfrm>
            <a:off x="0" y="0"/>
            <a:ext cx="9410700" cy="1371600"/>
          </a:xfrm>
        </p:spPr>
        <p:txBody>
          <a:bodyPr/>
          <a:lstStyle/>
          <a:p>
            <a:pPr eaLnBrk="1" hangingPunct="1">
              <a:defRPr/>
            </a:pPr>
            <a:r>
              <a:rPr lang="ar-SA" sz="7200" b="1" dirty="0" smtClean="0">
                <a:solidFill>
                  <a:schemeClr val="tx2">
                    <a:lumMod val="75000"/>
                  </a:schemeClr>
                </a:solidFill>
              </a:rPr>
              <a:t>- ثانيًا : مَذْهبُ « الفَنِّ لِلْفَنِّ »</a:t>
            </a:r>
            <a:endParaRPr lang="en-US" sz="7200" b="1" dirty="0" smtClean="0">
              <a:solidFill>
                <a:schemeClr val="tx2">
                  <a:lumMod val="75000"/>
                </a:schemeClr>
              </a:solidFill>
            </a:endParaRPr>
          </a:p>
        </p:txBody>
      </p:sp>
      <p:sp>
        <p:nvSpPr>
          <p:cNvPr id="13315" name="Content Placeholder 2"/>
          <p:cNvSpPr>
            <a:spLocks noGrp="1"/>
          </p:cNvSpPr>
          <p:nvPr>
            <p:ph idx="4294967295"/>
          </p:nvPr>
        </p:nvSpPr>
        <p:spPr>
          <a:xfrm>
            <a:off x="0" y="1371600"/>
            <a:ext cx="9448800" cy="4953000"/>
          </a:xfrm>
        </p:spPr>
        <p:txBody>
          <a:bodyPr/>
          <a:lstStyle/>
          <a:p>
            <a:pPr marL="609600" indent="-609600" eaLnBrk="1" fontAlgn="auto" hangingPunct="1"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None/>
              <a:defRPr/>
            </a:pPr>
            <a:r>
              <a:rPr lang="ar-SA" sz="4800" b="1" u="sng" dirty="0" smtClean="0">
                <a:solidFill>
                  <a:srgbClr val="C00000"/>
                </a:solidFill>
              </a:rPr>
              <a:t>س - كيفَ نظرَ أنصارُ هذا المذهبِ إلى الفنِّ ؟ </a:t>
            </a:r>
          </a:p>
          <a:p>
            <a:pPr marL="609600" indent="-609600" eaLnBrk="1" fontAlgn="auto" hangingPunct="1"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None/>
              <a:defRPr/>
            </a:pPr>
            <a:r>
              <a:rPr lang="ar-SA" sz="3600" b="1" dirty="0" smtClean="0"/>
              <a:t>ج – إنَّ أصــــحابَ هذا المذهــــبِ هــــم أنفُسُهُم أصـحابُ </a:t>
            </a:r>
            <a:r>
              <a:rPr lang="ar-SA" sz="3600" b="1" dirty="0" smtClean="0">
                <a:solidFill>
                  <a:schemeClr val="accent4">
                    <a:lumMod val="50000"/>
                  </a:schemeClr>
                </a:solidFill>
              </a:rPr>
              <a:t>« المدرسةِ الفنِّيَّةِ » </a:t>
            </a:r>
            <a:r>
              <a:rPr lang="ar-SA" sz="3600" b="1" dirty="0" smtClean="0"/>
              <a:t>الَّتي تنظُرُ للفنِّ كمتعةٍ عاديَّةٍ ، أو غيــــرَ عاديَّةٍ ، والَّتي تُمجِّدُ التَّجربةَ الأدبيَّةَ </a:t>
            </a:r>
            <a:r>
              <a:rPr lang="ar-SA" sz="3600" b="1" dirty="0" smtClean="0">
                <a:solidFill>
                  <a:srgbClr val="0070C0"/>
                </a:solidFill>
              </a:rPr>
              <a:t>« الإبداعــــيَّةَ » </a:t>
            </a:r>
            <a:r>
              <a:rPr lang="ar-SA" sz="3600" b="1" dirty="0" smtClean="0"/>
              <a:t>لذاتِهَا ، وكيفيَّة </a:t>
            </a:r>
            <a:r>
              <a:rPr lang="ar-SA" sz="3600" b="1" dirty="0" err="1" smtClean="0"/>
              <a:t>تناوُلِهَا .</a:t>
            </a:r>
            <a:r>
              <a:rPr lang="ar-SA" sz="3600" b="1" dirty="0" smtClean="0"/>
              <a:t>  </a:t>
            </a:r>
            <a:endParaRPr lang="en-US" sz="3600" b="1" dirty="0" smtClean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40" name="Slide Number Placeholder 3"/>
          <p:cNvSpPr>
            <a:spLocks noGrp="1"/>
          </p:cNvSpPr>
          <p:nvPr>
            <p:ph type="sldNum" sz="quarter" idx="10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89401C8F-EDAA-48C0-ADFE-535601DC9952}" type="slidenum">
              <a:rPr lang="en-US" smtClean="0"/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203</a:t>
            </a:fld>
            <a:endParaRPr lang="en-US" smtClean="0"/>
          </a:p>
        </p:txBody>
      </p:sp>
      <p:sp>
        <p:nvSpPr>
          <p:cNvPr id="14338" name="Title 1"/>
          <p:cNvSpPr>
            <a:spLocks noGrp="1"/>
          </p:cNvSpPr>
          <p:nvPr>
            <p:ph type="title" idx="4294967295"/>
          </p:nvPr>
        </p:nvSpPr>
        <p:spPr>
          <a:xfrm>
            <a:off x="0" y="0"/>
            <a:ext cx="9448800" cy="1371600"/>
          </a:xfrm>
        </p:spPr>
        <p:txBody>
          <a:bodyPr/>
          <a:lstStyle/>
          <a:p>
            <a:pPr marL="274320" indent="-274320" eaLnBrk="1" fontAlgn="auto" hangingPunct="1">
              <a:lnSpc>
                <a:spcPct val="90000"/>
              </a:lnSpc>
              <a:spcAft>
                <a:spcPts val="0"/>
              </a:spcAft>
              <a:defRPr/>
            </a:pPr>
            <a:r>
              <a:rPr lang="ar-SA" sz="4000" b="1" u="sng" dirty="0" smtClean="0">
                <a:solidFill>
                  <a:schemeClr val="tx2">
                    <a:lumMod val="75000"/>
                  </a:schemeClr>
                </a:solidFill>
                <a:effectLst>
                  <a:outerShdw blurRad="50000" dist="30000" dir="5400000" algn="tl" rotWithShape="0">
                    <a:srgbClr val="000000">
                      <a:alpha val="30000"/>
                    </a:srgbClr>
                  </a:outerShdw>
                </a:effectLst>
              </a:rPr>
              <a:t>نشأة هذا المذهبِ وأبرزُ أنصارِهِ وكيفيَّةُ ظهورِهِ </a:t>
            </a:r>
          </a:p>
        </p:txBody>
      </p:sp>
      <p:sp>
        <p:nvSpPr>
          <p:cNvPr id="14339" name="Content Placeholder 2"/>
          <p:cNvSpPr>
            <a:spLocks noGrp="1"/>
          </p:cNvSpPr>
          <p:nvPr>
            <p:ph idx="4294967295"/>
          </p:nvPr>
        </p:nvSpPr>
        <p:spPr>
          <a:xfrm>
            <a:off x="0" y="1371600"/>
            <a:ext cx="9448800" cy="4953000"/>
          </a:xfrm>
        </p:spPr>
        <p:txBody>
          <a:bodyPr/>
          <a:lstStyle/>
          <a:p>
            <a:pPr eaLnBrk="1" hangingPunct="1">
              <a:buNone/>
              <a:defRPr/>
            </a:pPr>
            <a:r>
              <a:rPr lang="ar-SA" sz="2800" b="1" dirty="0" smtClean="0"/>
              <a:t>نشأَ مذهبُ « الفنِّ للفنِّ » في </a:t>
            </a:r>
            <a:r>
              <a:rPr lang="ar-SA" sz="2800" b="1" dirty="0" smtClean="0">
                <a:solidFill>
                  <a:srgbClr val="0070C0"/>
                </a:solidFill>
              </a:rPr>
              <a:t>فرنسا</a:t>
            </a:r>
            <a:r>
              <a:rPr lang="ar-SA" sz="2800" b="1" dirty="0" smtClean="0"/>
              <a:t> على أساسِ نظريَّــــــةِ </a:t>
            </a:r>
            <a:r>
              <a:rPr lang="ar-SA" sz="2800" b="1" dirty="0" smtClean="0">
                <a:solidFill>
                  <a:schemeClr val="accent6">
                    <a:lumMod val="50000"/>
                  </a:schemeClr>
                </a:solidFill>
              </a:rPr>
              <a:t>« الصِّياغةِ » </a:t>
            </a:r>
            <a:r>
              <a:rPr lang="ar-SA" sz="2800" b="1" dirty="0" smtClean="0"/>
              <a:t>الَّتي نَادَى بها </a:t>
            </a:r>
            <a:r>
              <a:rPr lang="ar-SA" sz="2800" b="1" dirty="0" smtClean="0">
                <a:solidFill>
                  <a:srgbClr val="002060"/>
                </a:solidFill>
              </a:rPr>
              <a:t>« </a:t>
            </a:r>
            <a:r>
              <a:rPr lang="ar-SA" sz="2800" b="1" dirty="0" err="1" smtClean="0">
                <a:solidFill>
                  <a:srgbClr val="002060"/>
                </a:solidFill>
              </a:rPr>
              <a:t>البَرْنَاسِيُّونَ</a:t>
            </a:r>
            <a:r>
              <a:rPr lang="ar-SA" sz="2800" b="1" dirty="0" smtClean="0">
                <a:solidFill>
                  <a:srgbClr val="002060"/>
                </a:solidFill>
              </a:rPr>
              <a:t> » </a:t>
            </a:r>
            <a:r>
              <a:rPr lang="ar-SA" sz="2800" b="1" dirty="0" smtClean="0"/>
              <a:t>، وقـــد ترأَّسَ نُقَّادَهُ النَّاقــدُ الأديــبُ  </a:t>
            </a:r>
            <a:r>
              <a:rPr lang="ar-SA" sz="2800" b="1" dirty="0">
                <a:solidFill>
                  <a:srgbClr val="0070C0"/>
                </a:solidFill>
              </a:rPr>
              <a:t>« </a:t>
            </a:r>
            <a:r>
              <a:rPr lang="ar-SA" sz="2800" b="1" dirty="0" err="1" smtClean="0">
                <a:solidFill>
                  <a:srgbClr val="0070C0"/>
                </a:solidFill>
              </a:rPr>
              <a:t>جُوتَيِيهْ</a:t>
            </a:r>
            <a:r>
              <a:rPr lang="ar-SA" sz="2800" b="1" dirty="0" smtClean="0">
                <a:solidFill>
                  <a:srgbClr val="0070C0"/>
                </a:solidFill>
              </a:rPr>
              <a:t> </a:t>
            </a:r>
            <a:r>
              <a:rPr lang="ar-SA" sz="2800" b="1" dirty="0">
                <a:solidFill>
                  <a:srgbClr val="0070C0"/>
                </a:solidFill>
              </a:rPr>
              <a:t>» </a:t>
            </a:r>
            <a:r>
              <a:rPr lang="ar-SA" sz="2800" b="1" dirty="0" smtClean="0"/>
              <a:t>، وقد ظَهَرَ هذا المذهبُ كردِّ فعلٍ للمذهـــبِ </a:t>
            </a:r>
            <a:r>
              <a:rPr lang="ar-SA" sz="2800" b="1" dirty="0" smtClean="0">
                <a:solidFill>
                  <a:srgbClr val="00B050"/>
                </a:solidFill>
              </a:rPr>
              <a:t>« الرُّومانتيكيِّ »</a:t>
            </a:r>
            <a:r>
              <a:rPr lang="ar-SA" sz="2800" b="1" dirty="0" smtClean="0"/>
              <a:t>، وَيَرَى أَصْحَابُهُ أنَّ مِنْ حَقِّ الأدبِ أَنْ يُصبحَ </a:t>
            </a:r>
            <a:r>
              <a:rPr lang="ar-SA" sz="2800" b="1" dirty="0" smtClean="0">
                <a:solidFill>
                  <a:srgbClr val="002060"/>
                </a:solidFill>
              </a:rPr>
              <a:t>غايةً في ذاتِهِ </a:t>
            </a:r>
            <a:r>
              <a:rPr lang="ar-SA" sz="2800" b="1" dirty="0" smtClean="0"/>
              <a:t>، </a:t>
            </a:r>
            <a:r>
              <a:rPr lang="ar-SA" sz="2800" b="1" dirty="0" smtClean="0">
                <a:solidFill>
                  <a:srgbClr val="002060"/>
                </a:solidFill>
              </a:rPr>
              <a:t>وَفَنًّا لِلفنِّ </a:t>
            </a:r>
            <a:r>
              <a:rPr lang="ar-SA" sz="2800" b="1" dirty="0" smtClean="0"/>
              <a:t>.  </a:t>
            </a:r>
            <a:endParaRPr lang="en-US" sz="2800" b="1" dirty="0" smtClean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40" name="Slide Number Placeholder 3"/>
          <p:cNvSpPr>
            <a:spLocks noGrp="1"/>
          </p:cNvSpPr>
          <p:nvPr>
            <p:ph type="sldNum" sz="quarter" idx="10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75DA40BC-5FAB-41C8-B5A3-08B9FAAA48DB}" type="slidenum">
              <a:rPr lang="en-US" smtClean="0"/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204</a:t>
            </a:fld>
            <a:endParaRPr lang="en-US" smtClean="0"/>
          </a:p>
        </p:txBody>
      </p:sp>
      <p:sp>
        <p:nvSpPr>
          <p:cNvPr id="15362" name="Title 1"/>
          <p:cNvSpPr>
            <a:spLocks noGrp="1"/>
          </p:cNvSpPr>
          <p:nvPr>
            <p:ph type="title" idx="4294967295"/>
          </p:nvPr>
        </p:nvSpPr>
        <p:spPr>
          <a:xfrm>
            <a:off x="0" y="0"/>
            <a:ext cx="9448800" cy="1371600"/>
          </a:xfrm>
        </p:spPr>
        <p:txBody>
          <a:bodyPr/>
          <a:lstStyle/>
          <a:p>
            <a:pPr eaLnBrk="1" hangingPunct="1">
              <a:defRPr/>
            </a:pPr>
            <a:r>
              <a:rPr lang="ar-SA" sz="6000" b="1" dirty="0" smtClean="0">
                <a:solidFill>
                  <a:schemeClr val="tx2">
                    <a:lumMod val="75000"/>
                  </a:schemeClr>
                </a:solidFill>
              </a:rPr>
              <a:t>مذهبُ « الفنِّ للفنِّ » والبعدُ الأخلاقيُّ </a:t>
            </a:r>
            <a:endParaRPr lang="en-US" sz="6000" b="1" dirty="0" smtClean="0">
              <a:solidFill>
                <a:schemeClr val="tx2">
                  <a:lumMod val="75000"/>
                </a:schemeClr>
              </a:solidFill>
            </a:endParaRPr>
          </a:p>
        </p:txBody>
      </p:sp>
      <p:sp>
        <p:nvSpPr>
          <p:cNvPr id="15363" name="Content Placeholder 2"/>
          <p:cNvSpPr>
            <a:spLocks noGrp="1"/>
          </p:cNvSpPr>
          <p:nvPr>
            <p:ph idx="4294967295"/>
          </p:nvPr>
        </p:nvSpPr>
        <p:spPr>
          <a:xfrm>
            <a:off x="0" y="1371600"/>
            <a:ext cx="9410700" cy="4953000"/>
          </a:xfrm>
        </p:spPr>
        <p:txBody>
          <a:bodyPr/>
          <a:lstStyle/>
          <a:p>
            <a:pPr eaLnBrk="1" hangingPunct="1">
              <a:buFont typeface="Arial" charset="0"/>
              <a:buNone/>
              <a:defRPr/>
            </a:pPr>
            <a:r>
              <a:rPr lang="ar-SA" sz="3600" b="1" u="sng" dirty="0" smtClean="0">
                <a:solidFill>
                  <a:srgbClr val="C00000"/>
                </a:solidFill>
              </a:rPr>
              <a:t>س – هل لهذا المذهبِ « الفنِّ للفنِّ » علاقةٌ بالبعدِ الأخلاقيِّ ؟ </a:t>
            </a:r>
          </a:p>
          <a:p>
            <a:pPr eaLnBrk="1" hangingPunct="1">
              <a:buFont typeface="Arial" charset="0"/>
              <a:buNone/>
              <a:defRPr/>
            </a:pPr>
            <a:r>
              <a:rPr lang="ar-SA" sz="4000" b="1" dirty="0" smtClean="0"/>
              <a:t>ج – لا بالطَّبعِ ، لا صـــــلةَ له بالمسألةِ الأخلاقـــــيَّةِ وارتباطِهَا بالأدبِ ، والقولُ : بأنَّ </a:t>
            </a:r>
            <a:r>
              <a:rPr lang="ar-SA" sz="4000" b="1" dirty="0"/>
              <a:t>غ</a:t>
            </a:r>
            <a:r>
              <a:rPr lang="ar-SA" sz="4000" b="1" dirty="0" smtClean="0"/>
              <a:t>ايةَ الفنِّ في ذاتِهِ لا محلَّ للحكمِ فيهِ حكمًا أخلاقيًّا ، بأن يُقالَ : إنَّ المذهبَ مع الأخلاقِ ، فلا نقولُ عنهُ : إنَّهُ خيرٌ أوشرٌّ ، ولا إنَّهُ يماشي الأخلاقَ أو يُعارِضُهَا ، كذلك لا يُعارضُ هذا المذهبُ أدبَ الكفاحِ أو الأدبَ الاجتماعيَّ .  </a:t>
            </a:r>
            <a:endParaRPr lang="en-US" sz="4000" b="1" dirty="0" smtClean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40" name="Slide Number Placeholder 3"/>
          <p:cNvSpPr>
            <a:spLocks noGrp="1"/>
          </p:cNvSpPr>
          <p:nvPr>
            <p:ph type="sldNum" sz="quarter" idx="10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6D9F60EC-FF26-459E-A6A7-B303F72B40D1}" type="slidenum">
              <a:rPr lang="en-US" smtClean="0"/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205</a:t>
            </a:fld>
            <a:endParaRPr lang="en-US" smtClean="0"/>
          </a:p>
        </p:txBody>
      </p:sp>
      <p:sp>
        <p:nvSpPr>
          <p:cNvPr id="16386" name="Title 1"/>
          <p:cNvSpPr>
            <a:spLocks noGrp="1"/>
          </p:cNvSpPr>
          <p:nvPr>
            <p:ph type="title" idx="4294967295"/>
          </p:nvPr>
        </p:nvSpPr>
        <p:spPr>
          <a:xfrm>
            <a:off x="0" y="0"/>
            <a:ext cx="9410700" cy="1371600"/>
          </a:xfrm>
        </p:spPr>
        <p:txBody>
          <a:bodyPr/>
          <a:lstStyle/>
          <a:p>
            <a:pPr eaLnBrk="1" hangingPunct="1">
              <a:defRPr/>
            </a:pPr>
            <a:r>
              <a:rPr lang="ar-SA" sz="6000" b="1" dirty="0" smtClean="0">
                <a:solidFill>
                  <a:schemeClr val="tx2">
                    <a:lumMod val="75000"/>
                  </a:schemeClr>
                </a:solidFill>
              </a:rPr>
              <a:t>النُّقَّادُ وَمُهَاجَمَةُ مَذْهَبِ « الفَنِّ لِلْفَنِّ »</a:t>
            </a:r>
            <a:endParaRPr lang="en-US" sz="6000" b="1" dirty="0" smtClean="0">
              <a:solidFill>
                <a:schemeClr val="tx2">
                  <a:lumMod val="75000"/>
                </a:schemeClr>
              </a:solidFill>
            </a:endParaRPr>
          </a:p>
        </p:txBody>
      </p:sp>
      <p:sp>
        <p:nvSpPr>
          <p:cNvPr id="16387" name="Content Placeholder 2"/>
          <p:cNvSpPr>
            <a:spLocks noGrp="1"/>
          </p:cNvSpPr>
          <p:nvPr>
            <p:ph idx="4294967295"/>
          </p:nvPr>
        </p:nvSpPr>
        <p:spPr>
          <a:xfrm>
            <a:off x="0" y="1371600"/>
            <a:ext cx="9448800" cy="4953000"/>
          </a:xfrm>
        </p:spPr>
        <p:txBody>
          <a:bodyPr/>
          <a:lstStyle/>
          <a:p>
            <a:pPr eaLnBrk="1" hangingPunct="1">
              <a:spcBef>
                <a:spcPts val="0"/>
              </a:spcBef>
              <a:buNone/>
              <a:defRPr/>
            </a:pPr>
            <a:r>
              <a:rPr lang="ar-SA" sz="4400" b="1" u="sng" dirty="0" smtClean="0">
                <a:solidFill>
                  <a:srgbClr val="C00000"/>
                </a:solidFill>
              </a:rPr>
              <a:t>س  لماذا هَاجَمَ بعضُ النُّقَّادِ مذهبَ « الفنِّ للفنِّ » ؟ </a:t>
            </a:r>
          </a:p>
          <a:p>
            <a:pPr eaLnBrk="1" hangingPunct="1">
              <a:spcBef>
                <a:spcPts val="0"/>
              </a:spcBef>
              <a:buNone/>
              <a:defRPr/>
            </a:pPr>
            <a:r>
              <a:rPr lang="ar-SA" sz="3600" b="1" dirty="0" smtClean="0"/>
              <a:t>ج – يتعسَّفُ بعضُ « </a:t>
            </a:r>
            <a:r>
              <a:rPr lang="ar-SA" sz="3600" b="1" dirty="0" smtClean="0">
                <a:solidFill>
                  <a:schemeClr val="tx2">
                    <a:lumMod val="50000"/>
                  </a:schemeClr>
                </a:solidFill>
              </a:rPr>
              <a:t>الكُتَّابِ</a:t>
            </a:r>
            <a:r>
              <a:rPr lang="ar-SA" sz="3600" b="1" dirty="0" smtClean="0"/>
              <a:t> » أو « </a:t>
            </a:r>
            <a:r>
              <a:rPr lang="ar-SA" sz="3600" b="1" dirty="0" smtClean="0">
                <a:solidFill>
                  <a:srgbClr val="002060"/>
                </a:solidFill>
              </a:rPr>
              <a:t>النُّقَّادِ</a:t>
            </a:r>
            <a:r>
              <a:rPr lang="ar-SA" sz="3600" b="1" dirty="0" smtClean="0"/>
              <a:t> » بمهاجمةِ مذهبِ « </a:t>
            </a:r>
            <a:r>
              <a:rPr lang="ar-SA" sz="3600" b="1" dirty="0" smtClean="0">
                <a:solidFill>
                  <a:schemeClr val="accent3">
                    <a:lumMod val="50000"/>
                  </a:schemeClr>
                </a:solidFill>
              </a:rPr>
              <a:t>الفنِّ للفنِّ </a:t>
            </a:r>
            <a:r>
              <a:rPr lang="ar-SA" sz="3600" b="1" dirty="0" smtClean="0"/>
              <a:t>» ظَانِّينَ أنَّ في ذلكَ صرفًا للأدبِ عن </a:t>
            </a:r>
            <a:r>
              <a:rPr lang="ar-SA" b="1" dirty="0" smtClean="0"/>
              <a:t>وظيفَتِهِ ، وأنَّهُ دليلُ اِنصرافِ الكاتبِ عن رسالتِهِ . </a:t>
            </a:r>
            <a:endParaRPr lang="en-US" b="1" dirty="0" smtClean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40" name="Slide Number Placeholder 3"/>
          <p:cNvSpPr>
            <a:spLocks noGrp="1"/>
          </p:cNvSpPr>
          <p:nvPr>
            <p:ph type="sldNum" sz="quarter" idx="10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2006C16B-2717-4281-8A5D-6F615ED0CE8D}" type="slidenum">
              <a:rPr lang="en-US" smtClean="0"/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206</a:t>
            </a:fld>
            <a:endParaRPr lang="en-US" smtClean="0"/>
          </a:p>
        </p:txBody>
      </p:sp>
      <p:sp>
        <p:nvSpPr>
          <p:cNvPr id="16386" name="Title 1"/>
          <p:cNvSpPr>
            <a:spLocks noGrp="1"/>
          </p:cNvSpPr>
          <p:nvPr>
            <p:ph type="title" idx="4294967295"/>
          </p:nvPr>
        </p:nvSpPr>
        <p:spPr>
          <a:xfrm>
            <a:off x="0" y="0"/>
            <a:ext cx="9410700" cy="1371600"/>
          </a:xfrm>
        </p:spPr>
        <p:txBody>
          <a:bodyPr/>
          <a:lstStyle/>
          <a:p>
            <a:pPr eaLnBrk="1" hangingPunct="1">
              <a:defRPr/>
            </a:pPr>
            <a:r>
              <a:rPr lang="ar-SA" sz="4000" b="1" dirty="0" smtClean="0">
                <a:solidFill>
                  <a:schemeClr val="tx2">
                    <a:lumMod val="75000"/>
                  </a:schemeClr>
                </a:solidFill>
              </a:rPr>
              <a:t>مذهبُ « الفنِّ للفنِّ » وبروزُهُ في النَّقدِ العربيِّ القديمِ </a:t>
            </a:r>
            <a:endParaRPr lang="en-US" sz="4000" b="1" dirty="0" smtClean="0">
              <a:solidFill>
                <a:schemeClr val="tx2">
                  <a:lumMod val="75000"/>
                </a:schemeClr>
              </a:solidFill>
            </a:endParaRPr>
          </a:p>
        </p:txBody>
      </p:sp>
      <p:sp>
        <p:nvSpPr>
          <p:cNvPr id="16387" name="Content Placeholder 2"/>
          <p:cNvSpPr>
            <a:spLocks noGrp="1"/>
          </p:cNvSpPr>
          <p:nvPr>
            <p:ph idx="4294967295"/>
          </p:nvPr>
        </p:nvSpPr>
        <p:spPr>
          <a:xfrm>
            <a:off x="0" y="1371600"/>
            <a:ext cx="9436100" cy="5473700"/>
          </a:xfrm>
        </p:spPr>
        <p:txBody>
          <a:bodyPr/>
          <a:lstStyle/>
          <a:p>
            <a:pPr eaLnBrk="1" hangingPunct="1">
              <a:spcBef>
                <a:spcPts val="0"/>
              </a:spcBef>
              <a:buNone/>
              <a:defRPr/>
            </a:pPr>
            <a:r>
              <a:rPr lang="ar-SA" sz="3600" b="1" u="sng" dirty="0" smtClean="0">
                <a:solidFill>
                  <a:srgbClr val="C00000"/>
                </a:solidFill>
              </a:rPr>
              <a:t>س « يقولونَ : إِنَّ مَذْهَبَ « الفنِّ للفنِّ » كان سائدًا في نقدنا العربيِّ القديمِ » اِشْرَحْ ( </a:t>
            </a:r>
            <a:r>
              <a:rPr lang="ar-SA" sz="3600" b="1" u="sng" dirty="0" err="1" smtClean="0">
                <a:solidFill>
                  <a:srgbClr val="C00000"/>
                </a:solidFill>
              </a:rPr>
              <a:t>اِشْرَحِي </a:t>
            </a:r>
            <a:r>
              <a:rPr lang="ar-SA" sz="3600" b="1" u="sng" dirty="0" smtClean="0">
                <a:solidFill>
                  <a:srgbClr val="C00000"/>
                </a:solidFill>
              </a:rPr>
              <a:t>) ذلك وَفقَ دراستكِ </a:t>
            </a:r>
            <a:r>
              <a:rPr lang="ar-SA" sz="3600" b="1" u="sng" dirty="0" err="1" smtClean="0">
                <a:solidFill>
                  <a:srgbClr val="C00000"/>
                </a:solidFill>
              </a:rPr>
              <a:t>لَهَ </a:t>
            </a:r>
            <a:r>
              <a:rPr lang="ar-SA" sz="3600" b="1" u="sng" dirty="0" smtClean="0">
                <a:solidFill>
                  <a:srgbClr val="C00000"/>
                </a:solidFill>
              </a:rPr>
              <a:t>؟ </a:t>
            </a:r>
          </a:p>
          <a:p>
            <a:pPr eaLnBrk="1" hangingPunct="1">
              <a:spcBef>
                <a:spcPts val="0"/>
              </a:spcBef>
              <a:buNone/>
              <a:defRPr/>
            </a:pPr>
            <a:r>
              <a:rPr lang="ar-SA" sz="2400" b="1" dirty="0" smtClean="0"/>
              <a:t>ج  من المُسلَّمِ به أنَّ هذا المذهــبَ «</a:t>
            </a:r>
            <a:r>
              <a:rPr lang="ar-SA" sz="2400" b="1" dirty="0" smtClean="0">
                <a:solidFill>
                  <a:srgbClr val="0070C0"/>
                </a:solidFill>
              </a:rPr>
              <a:t>الفَنَّ لِلْفَنِّ</a:t>
            </a:r>
            <a:r>
              <a:rPr lang="ar-SA" sz="2400" b="1" dirty="0" smtClean="0"/>
              <a:t>» هو السَّائدُ في النَّقدِ العربيِّ القديـــــمِ ، ومن ثـَـمَّ نَجِــــدُ «</a:t>
            </a:r>
            <a:r>
              <a:rPr lang="ar-SA" sz="2400" b="1" dirty="0" smtClean="0">
                <a:solidFill>
                  <a:srgbClr val="002060"/>
                </a:solidFill>
              </a:rPr>
              <a:t>القاضِيَ الجُرجَانيَّ</a:t>
            </a:r>
            <a:r>
              <a:rPr lang="ar-SA" sz="2400" b="1" dirty="0" smtClean="0"/>
              <a:t>» و « </a:t>
            </a:r>
            <a:r>
              <a:rPr lang="ar-SA" sz="2400" b="1" dirty="0" smtClean="0">
                <a:solidFill>
                  <a:srgbClr val="002060"/>
                </a:solidFill>
              </a:rPr>
              <a:t>ابنَ رشيقِ </a:t>
            </a:r>
            <a:r>
              <a:rPr lang="ar-SA" sz="2400" b="1" dirty="0" smtClean="0"/>
              <a:t>» وغيرَهما مـــــن النُّقَّادِ العرب القُدامـــى لا يَحْكُمُـــــونَ على «</a:t>
            </a:r>
            <a:r>
              <a:rPr lang="ar-SA" sz="2400" b="1" dirty="0" smtClean="0">
                <a:solidFill>
                  <a:srgbClr val="002060"/>
                </a:solidFill>
              </a:rPr>
              <a:t>أبي نُوَاسٍ</a:t>
            </a:r>
            <a:r>
              <a:rPr lang="ar-SA" sz="2400" b="1" dirty="0" smtClean="0"/>
              <a:t>» و «</a:t>
            </a:r>
            <a:r>
              <a:rPr lang="ar-SA" sz="2400" b="1" dirty="0" smtClean="0">
                <a:solidFill>
                  <a:srgbClr val="002060"/>
                </a:solidFill>
              </a:rPr>
              <a:t>المتنبِّي</a:t>
            </a:r>
            <a:r>
              <a:rPr lang="ar-SA" sz="2400" b="1" dirty="0" smtClean="0"/>
              <a:t>» وسواهُما على ضـوءِ ما في شعرِهم من مجونٍ أو من ضعفٍ في العقيدةِ.    </a:t>
            </a:r>
            <a:endParaRPr lang="en-US" sz="2400" b="1" dirty="0" smtClean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40" name="Slide Number Placeholder 3"/>
          <p:cNvSpPr>
            <a:spLocks noGrp="1"/>
          </p:cNvSpPr>
          <p:nvPr>
            <p:ph type="sldNum" sz="quarter" idx="10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34C7ACD9-B8B8-4DE5-915A-866DD420CF36}" type="slidenum">
              <a:rPr lang="en-US" smtClean="0"/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207</a:t>
            </a:fld>
            <a:endParaRPr lang="en-US" smtClean="0"/>
          </a:p>
        </p:txBody>
      </p:sp>
      <p:sp>
        <p:nvSpPr>
          <p:cNvPr id="17410" name="Title 1"/>
          <p:cNvSpPr>
            <a:spLocks noGrp="1"/>
          </p:cNvSpPr>
          <p:nvPr>
            <p:ph type="title" idx="4294967295"/>
          </p:nvPr>
        </p:nvSpPr>
        <p:spPr>
          <a:xfrm>
            <a:off x="0" y="0"/>
            <a:ext cx="9410700" cy="1371600"/>
          </a:xfrm>
        </p:spPr>
        <p:txBody>
          <a:bodyPr/>
          <a:lstStyle/>
          <a:p>
            <a:pPr eaLnBrk="1" hangingPunct="1">
              <a:defRPr/>
            </a:pPr>
            <a:r>
              <a:rPr lang="ar-SA" b="1" dirty="0" smtClean="0">
                <a:solidFill>
                  <a:schemeClr val="tx2">
                    <a:lumMod val="75000"/>
                  </a:schemeClr>
                </a:solidFill>
              </a:rPr>
              <a:t>مذهبُ « الفنِّ للفنِّ » وعدمُ خُلُوُّهِ من الموضوعِ </a:t>
            </a:r>
            <a:endParaRPr lang="en-US" b="1" dirty="0" smtClean="0">
              <a:solidFill>
                <a:schemeClr val="tx2">
                  <a:lumMod val="75000"/>
                </a:schemeClr>
              </a:solidFill>
            </a:endParaRPr>
          </a:p>
        </p:txBody>
      </p:sp>
      <p:sp>
        <p:nvSpPr>
          <p:cNvPr id="17411" name="Content Placeholder 2"/>
          <p:cNvSpPr>
            <a:spLocks noGrp="1"/>
          </p:cNvSpPr>
          <p:nvPr>
            <p:ph idx="4294967295"/>
          </p:nvPr>
        </p:nvSpPr>
        <p:spPr>
          <a:xfrm>
            <a:off x="0" y="1371600"/>
            <a:ext cx="9448800" cy="4953000"/>
          </a:xfrm>
        </p:spPr>
        <p:txBody>
          <a:bodyPr/>
          <a:lstStyle/>
          <a:p>
            <a:pPr eaLnBrk="1" hangingPunct="1">
              <a:spcBef>
                <a:spcPts val="0"/>
              </a:spcBef>
              <a:buNone/>
              <a:defRPr/>
            </a:pPr>
            <a:r>
              <a:rPr lang="ar-SA" sz="4000" b="1" u="sng" dirty="0" smtClean="0">
                <a:solidFill>
                  <a:srgbClr val="C00000"/>
                </a:solidFill>
              </a:rPr>
              <a:t>س هل معنى « الفنِّ لِلْفَنِّ » خُلوُّ الأدبِ من الموضوعِ ؟ </a:t>
            </a:r>
          </a:p>
          <a:p>
            <a:pPr eaLnBrk="1" hangingPunct="1">
              <a:spcBef>
                <a:spcPts val="0"/>
              </a:spcBef>
              <a:buNone/>
              <a:defRPr/>
            </a:pPr>
            <a:r>
              <a:rPr lang="ar-SA" sz="2800" b="1" dirty="0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ج – ليس معنى « </a:t>
            </a:r>
            <a:r>
              <a:rPr lang="ar-SA" sz="2800" b="1" dirty="0" smtClean="0">
                <a:solidFill>
                  <a:srgbClr val="0070C0"/>
                </a:solidFill>
              </a:rPr>
              <a:t>الفنِّ للفنِّ </a:t>
            </a:r>
            <a:r>
              <a:rPr lang="ar-SA" sz="2800" b="1" dirty="0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» أَنْ يَخْــلُوَ الأدبُ من موضوعٍ </a:t>
            </a:r>
            <a:r>
              <a:rPr lang="ar-SA" sz="2800" b="1" dirty="0" smtClean="0">
                <a:solidFill>
                  <a:srgbClr val="0070C0"/>
                </a:solidFill>
              </a:rPr>
              <a:t>(معنىً) </a:t>
            </a:r>
            <a:r>
              <a:rPr lang="ar-SA" sz="2800" b="1" dirty="0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؛ وذلـك لأنَّهُ ليسَ التَّفكيرُ أو العاطفةُ هما الموضوعينِ الوحيدينِ الَّلذيــنِ  يَصْلُحَانِ مادَّةً لِلأدبِ ، بل إلى جانبهما كافَّةُ معطياتِ الحواسِّ الَّتي تتلقَّاهَا مِنَ الخارجِ ، وبخاصَّةٍ المرئيَّاتُ .  </a:t>
            </a:r>
            <a:endParaRPr lang="en-US" sz="2800" b="1" dirty="0" smtClean="0">
              <a:solidFill>
                <a:schemeClr val="tx1">
                  <a:lumMod val="95000"/>
                  <a:lumOff val="5000"/>
                </a:schemeClr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عنصر نائب لرقم الشريحة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68BA5613-1BB2-4168-9E83-1939F6AB8277}" type="slidenum">
              <a:rPr lang="en-US" smtClean="0"/>
              <a:pPr>
                <a:defRPr/>
              </a:pPr>
              <a:t>208</a:t>
            </a:fld>
            <a:endParaRPr lang="en-US"/>
          </a:p>
        </p:txBody>
      </p:sp>
      <p:sp>
        <p:nvSpPr>
          <p:cNvPr id="2" name="عنوان 1"/>
          <p:cNvSpPr>
            <a:spLocks noGrp="1"/>
          </p:cNvSpPr>
          <p:nvPr>
            <p:ph type="title" idx="4294967295"/>
          </p:nvPr>
        </p:nvSpPr>
        <p:spPr>
          <a:xfrm>
            <a:off x="0" y="0"/>
            <a:ext cx="9410700" cy="1371600"/>
          </a:xfrm>
        </p:spPr>
        <p:txBody>
          <a:bodyPr/>
          <a:lstStyle/>
          <a:p>
            <a:r>
              <a:rPr lang="ar-SA" sz="6000" b="1" dirty="0" smtClean="0">
                <a:solidFill>
                  <a:srgbClr val="002060"/>
                </a:solidFill>
              </a:rPr>
              <a:t>الأدبُ لا يتجاهلُ مواصفاتِ الأخلاقِ </a:t>
            </a:r>
            <a:endParaRPr lang="ar-SA" sz="6000" b="1" dirty="0">
              <a:solidFill>
                <a:srgbClr val="002060"/>
              </a:solidFill>
            </a:endParaRPr>
          </a:p>
        </p:txBody>
      </p:sp>
      <p:sp>
        <p:nvSpPr>
          <p:cNvPr id="3" name="عنصر نائب للمحتوى 2"/>
          <p:cNvSpPr>
            <a:spLocks noGrp="1"/>
          </p:cNvSpPr>
          <p:nvPr>
            <p:ph idx="4294967295"/>
          </p:nvPr>
        </p:nvSpPr>
        <p:spPr>
          <a:xfrm>
            <a:off x="0" y="1371600"/>
            <a:ext cx="9410700" cy="4953000"/>
          </a:xfrm>
        </p:spPr>
        <p:txBody>
          <a:bodyPr/>
          <a:lstStyle/>
          <a:p>
            <a:pPr>
              <a:buNone/>
            </a:pPr>
            <a:r>
              <a:rPr lang="ar-SA" sz="5400" b="1" u="sng" dirty="0" smtClean="0">
                <a:solidFill>
                  <a:srgbClr val="C00000"/>
                </a:solidFill>
              </a:rPr>
              <a:t>س هَلْ يَتَجَاهَلُ الأدبُ مواصفاتِ الأخلاقِ ؟ </a:t>
            </a:r>
          </a:p>
          <a:p>
            <a:pPr>
              <a:buNone/>
            </a:pPr>
            <a:r>
              <a:rPr lang="ar-SA" sz="4400" b="1" dirty="0" smtClean="0"/>
              <a:t>ج – يُشِيرُ الدكتور: </a:t>
            </a:r>
            <a:r>
              <a:rPr lang="ar-SA" sz="4400" b="1" dirty="0" smtClean="0">
                <a:solidFill>
                  <a:srgbClr val="002060"/>
                </a:solidFill>
              </a:rPr>
              <a:t>محمَّد مندور </a:t>
            </a:r>
            <a:r>
              <a:rPr lang="ar-SA" sz="4400" b="1" dirty="0" smtClean="0"/>
              <a:t>-  إلى أنَّ الأدبَ لا يتجاهــــلُ مواصفاتِ الأخــــلاقِ ، ولكنَّهُ يُحاولُ أن يُحِــــلَّ مقياسًا مكانَ آخرَ ، فالعملُ الأخلاقيُّ عِنْدَ كثيرٍ من الأدباءِ هو العملُ الجمـــــيلُ </a:t>
            </a:r>
            <a:r>
              <a:rPr lang="ar-SA" sz="4400" b="1" dirty="0" err="1" smtClean="0"/>
              <a:t>في .</a:t>
            </a:r>
            <a:r>
              <a:rPr lang="ar-SA" sz="4400" b="1" dirty="0" smtClean="0"/>
              <a:t> </a:t>
            </a:r>
            <a:endParaRPr lang="ar-SA" sz="4400" b="1" dirty="0"/>
          </a:p>
        </p:txBody>
      </p:sp>
    </p:spTree>
    <p:extLst>
      <p:ext uri="{BB962C8B-B14F-4D97-AF65-F5344CB8AC3E}">
        <p14:creationId xmlns="" xmlns:p14="http://schemas.microsoft.com/office/powerpoint/2010/main" val="4274155479"/>
      </p:ext>
    </p:extLst>
  </p:cSld>
  <p:clrMapOvr>
    <a:masterClrMapping/>
  </p:clrMapOvr>
</p:sld>
</file>

<file path=ppt/slides/slide20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عنصر نائب لرقم الشريحة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68BA5613-1BB2-4168-9E83-1939F6AB8277}" type="slidenum">
              <a:rPr lang="en-US" smtClean="0"/>
              <a:pPr>
                <a:defRPr/>
              </a:pPr>
              <a:t>209</a:t>
            </a:fld>
            <a:endParaRPr lang="en-US"/>
          </a:p>
        </p:txBody>
      </p:sp>
      <p:sp>
        <p:nvSpPr>
          <p:cNvPr id="2" name="عنوان 1"/>
          <p:cNvSpPr>
            <a:spLocks noGrp="1"/>
          </p:cNvSpPr>
          <p:nvPr>
            <p:ph type="title" idx="4294967295"/>
          </p:nvPr>
        </p:nvSpPr>
        <p:spPr>
          <a:xfrm>
            <a:off x="0" y="0"/>
            <a:ext cx="9410700" cy="1371600"/>
          </a:xfrm>
        </p:spPr>
        <p:txBody>
          <a:bodyPr/>
          <a:lstStyle/>
          <a:p>
            <a:r>
              <a:rPr lang="ar-SA" sz="6000" b="1" u="sng" dirty="0" smtClean="0">
                <a:solidFill>
                  <a:srgbClr val="002060"/>
                </a:solidFill>
              </a:rPr>
              <a:t>خُلاصَةٌ عن مَذْهَبِ « الفَنِّ لِلْفَنِّ » </a:t>
            </a:r>
            <a:endParaRPr lang="ar-SA" sz="6000" b="1" u="sng" dirty="0">
              <a:solidFill>
                <a:srgbClr val="002060"/>
              </a:solidFill>
            </a:endParaRPr>
          </a:p>
        </p:txBody>
      </p:sp>
      <p:sp>
        <p:nvSpPr>
          <p:cNvPr id="3" name="عنصر نائب للمحتوى 2"/>
          <p:cNvSpPr>
            <a:spLocks noGrp="1"/>
          </p:cNvSpPr>
          <p:nvPr>
            <p:ph idx="4294967295"/>
          </p:nvPr>
        </p:nvSpPr>
        <p:spPr>
          <a:xfrm>
            <a:off x="0" y="1371600"/>
            <a:ext cx="9410700" cy="4953000"/>
          </a:xfrm>
        </p:spPr>
        <p:txBody>
          <a:bodyPr/>
          <a:lstStyle/>
          <a:p>
            <a:pPr>
              <a:buNone/>
            </a:pPr>
            <a:r>
              <a:rPr lang="ar-SA" sz="2000" b="1" dirty="0" err="1" smtClean="0"/>
              <a:t>.</a:t>
            </a:r>
            <a:endParaRPr lang="en-US" sz="2000" b="1" dirty="0" smtClean="0"/>
          </a:p>
          <a:p>
            <a:pPr>
              <a:buNone/>
            </a:pPr>
            <a:r>
              <a:rPr lang="ar-SA" sz="2000" b="1" dirty="0" smtClean="0"/>
              <a:t>تشِيرُ تلكَ الخلاصةُ إلى أنَّ مذهــــــــبَ </a:t>
            </a:r>
            <a:r>
              <a:rPr lang="ar-SA" sz="2000" b="1" dirty="0" smtClean="0">
                <a:solidFill>
                  <a:srgbClr val="0070C0"/>
                </a:solidFill>
              </a:rPr>
              <a:t>«</a:t>
            </a:r>
            <a:r>
              <a:rPr lang="ar-SA" sz="2000" b="1" dirty="0" smtClean="0"/>
              <a:t> </a:t>
            </a:r>
            <a:r>
              <a:rPr lang="ar-SA" sz="2000" b="1" dirty="0" smtClean="0">
                <a:solidFill>
                  <a:srgbClr val="0070C0"/>
                </a:solidFill>
              </a:rPr>
              <a:t>الفنِّ لِلفنِّ » </a:t>
            </a:r>
            <a:r>
              <a:rPr lang="ar-SA" sz="2000" b="1" dirty="0" smtClean="0"/>
              <a:t>لا يُعارضُ الأخـــــلاقَ ،وإنَّما يسعى إلى خلــــــقِ الجمالِ في </a:t>
            </a:r>
            <a:r>
              <a:rPr lang="ar-SA" sz="2000" b="1" dirty="0" err="1" smtClean="0"/>
              <a:t>ذاتِهِ.</a:t>
            </a:r>
            <a:r>
              <a:rPr lang="ar-SA" sz="2000" b="1" dirty="0" smtClean="0"/>
              <a:t> </a:t>
            </a:r>
            <a:endParaRPr lang="ar-SA" sz="2000" b="1" dirty="0"/>
          </a:p>
        </p:txBody>
      </p:sp>
    </p:spTree>
    <p:extLst>
      <p:ext uri="{BB962C8B-B14F-4D97-AF65-F5344CB8AC3E}">
        <p14:creationId xmlns="" xmlns:p14="http://schemas.microsoft.com/office/powerpoint/2010/main" val="526401838"/>
      </p:ext>
    </p:extLst>
  </p:cSld>
  <p:clrMapOvr>
    <a:masterClrMapping/>
  </p:clrMapOvr>
</p:sld>
</file>

<file path=ppt/slides/slide2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عنصر نائب لرقم الشريحة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68BA5613-1BB2-4168-9E83-1939F6AB8277}" type="slidenum">
              <a:rPr lang="en-US" smtClean="0"/>
              <a:pPr>
                <a:defRPr/>
              </a:pPr>
              <a:t>210</a:t>
            </a:fld>
            <a:endParaRPr lang="en-US"/>
          </a:p>
        </p:txBody>
      </p:sp>
      <p:sp>
        <p:nvSpPr>
          <p:cNvPr id="2" name="عنوان 1"/>
          <p:cNvSpPr>
            <a:spLocks noGrp="1"/>
          </p:cNvSpPr>
          <p:nvPr>
            <p:ph type="title" idx="4294967295"/>
          </p:nvPr>
        </p:nvSpPr>
        <p:spPr>
          <a:xfrm>
            <a:off x="0" y="0"/>
            <a:ext cx="9410700" cy="1371600"/>
          </a:xfrm>
        </p:spPr>
        <p:txBody>
          <a:bodyPr/>
          <a:lstStyle/>
          <a:p>
            <a:r>
              <a:rPr lang="ar-SA" sz="5400" b="1" smtClean="0">
                <a:solidFill>
                  <a:srgbClr val="002060"/>
                </a:solidFill>
              </a:rPr>
              <a:t>ثالثًا مَذْهَبُ « أَصْحَابِ الْمَدْرَسَةِ الْحَدِيثَةِ </a:t>
            </a:r>
            <a:r>
              <a:rPr lang="ar-SA" sz="5400" b="1" dirty="0" smtClean="0">
                <a:solidFill>
                  <a:srgbClr val="002060"/>
                </a:solidFill>
              </a:rPr>
              <a:t>» </a:t>
            </a:r>
            <a:endParaRPr lang="ar-SA" sz="5400" b="1" dirty="0">
              <a:solidFill>
                <a:srgbClr val="002060"/>
              </a:solidFill>
            </a:endParaRPr>
          </a:p>
        </p:txBody>
      </p:sp>
      <p:sp>
        <p:nvSpPr>
          <p:cNvPr id="3" name="عنصر نائب للمحتوى 2"/>
          <p:cNvSpPr>
            <a:spLocks noGrp="1"/>
          </p:cNvSpPr>
          <p:nvPr>
            <p:ph idx="4294967295"/>
          </p:nvPr>
        </p:nvSpPr>
        <p:spPr>
          <a:xfrm>
            <a:off x="0" y="1371600"/>
            <a:ext cx="9410700" cy="4953000"/>
          </a:xfrm>
        </p:spPr>
        <p:txBody>
          <a:bodyPr/>
          <a:lstStyle/>
          <a:p>
            <a:pPr>
              <a:buNone/>
            </a:pPr>
            <a:r>
              <a:rPr lang="ar-SA" sz="4400" b="1" u="sng" dirty="0" smtClean="0">
                <a:solidFill>
                  <a:srgbClr val="C00000"/>
                </a:solidFill>
              </a:rPr>
              <a:t>س – كَيْفَ وَقَفَ أنصارُ هذا المذهبِ بمذهَبِهِم هذا بالنِّسبةِ لِلْمَذهَبَيْنِ السَّابِقَيْنِ ؟ </a:t>
            </a:r>
          </a:p>
          <a:p>
            <a:pPr>
              <a:buNone/>
            </a:pPr>
            <a:r>
              <a:rPr lang="ar-SA" sz="2800" b="1" dirty="0" smtClean="0"/>
              <a:t>ج – إنَّ أنصارَ هذا المذهبِ </a:t>
            </a:r>
            <a:r>
              <a:rPr lang="ar-SA" sz="2800" b="1" dirty="0" smtClean="0">
                <a:solidFill>
                  <a:srgbClr val="0070C0"/>
                </a:solidFill>
              </a:rPr>
              <a:t>« أصحابَ المدرسةِ الحديثةِ »</a:t>
            </a:r>
            <a:r>
              <a:rPr lang="ar-SA" sz="2800" b="1" dirty="0" smtClean="0"/>
              <a:t> يقفونَ </a:t>
            </a:r>
            <a:r>
              <a:rPr lang="ar-SA" sz="2800" b="1" dirty="0" err="1" smtClean="0"/>
              <a:t>بِهِ</a:t>
            </a:r>
            <a:r>
              <a:rPr lang="ar-SA" sz="2800" b="1" dirty="0" smtClean="0"/>
              <a:t> بينَ المذهبــــينِ السَّابقينِ موقفًا وسطًا ، فيرونَ وجـــوبَ وجـودِ العنصرِ الشَّخصيِّ للفنَّانِ ، على أَنْ تَحْوِيَ تجربتُهُ كلَّ مظهرٍ من حياةِ الإنسانِ ، سواءٌ أكانَ دينيًّا أم نفسيًّا أم اِجتماعيًّا . </a:t>
            </a:r>
            <a:endParaRPr lang="ar-SA" sz="2800" b="1" dirty="0"/>
          </a:p>
        </p:txBody>
      </p:sp>
    </p:spTree>
    <p:extLst>
      <p:ext uri="{BB962C8B-B14F-4D97-AF65-F5344CB8AC3E}">
        <p14:creationId xmlns="" xmlns:p14="http://schemas.microsoft.com/office/powerpoint/2010/main" val="2228491291"/>
      </p:ext>
    </p:extLst>
  </p:cSld>
  <p:clrMapOvr>
    <a:masterClrMapping/>
  </p:clrMapOvr>
</p:sld>
</file>

<file path=ppt/slides/slide2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2" name="Slide Number Placeholder 3"/>
          <p:cNvSpPr>
            <a:spLocks noGrp="1"/>
          </p:cNvSpPr>
          <p:nvPr>
            <p:ph type="sldNum" sz="quarter" idx="10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04ADC228-DBAA-4CB6-B3C0-3E0ABF3AE7EA}" type="slidenum">
              <a:rPr lang="en-US" smtClean="0"/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211</a:t>
            </a:fld>
            <a:endParaRPr lang="en-US" smtClean="0"/>
          </a:p>
        </p:txBody>
      </p:sp>
      <p:sp>
        <p:nvSpPr>
          <p:cNvPr id="5" name="Rectangle 4"/>
          <p:cNvSpPr/>
          <p:nvPr/>
        </p:nvSpPr>
        <p:spPr>
          <a:xfrm>
            <a:off x="0" y="0"/>
            <a:ext cx="9906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03143" tIns="51572" rIns="103143" bIns="51572"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grpSp>
        <p:nvGrpSpPr>
          <p:cNvPr id="2" name="Group 5"/>
          <p:cNvGrpSpPr>
            <a:grpSpLocks/>
          </p:cNvGrpSpPr>
          <p:nvPr/>
        </p:nvGrpSpPr>
        <p:grpSpPr bwMode="auto">
          <a:xfrm>
            <a:off x="5181600" y="1981200"/>
            <a:ext cx="2600325" cy="2524125"/>
            <a:chOff x="5210750" y="1066800"/>
            <a:chExt cx="2976900" cy="3130677"/>
          </a:xfrm>
        </p:grpSpPr>
        <p:sp>
          <p:nvSpPr>
            <p:cNvPr id="7" name="Oval 6"/>
            <p:cNvSpPr/>
            <p:nvPr/>
          </p:nvSpPr>
          <p:spPr>
            <a:xfrm>
              <a:off x="5321612" y="1143591"/>
              <a:ext cx="2767899" cy="2973159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/>
            </a:p>
          </p:txBody>
        </p:sp>
        <p:pic>
          <p:nvPicPr>
            <p:cNvPr id="21512" name="Picture 2" descr="http://kfu.files.googlepages.com/newKFUlogo.jpg"/>
            <p:cNvPicPr>
              <a:picLocks noChangeAspect="1" noChangeArrowheads="1"/>
            </p:cNvPicPr>
            <p:nvPr/>
          </p:nvPicPr>
          <p:blipFill>
            <a:blip r:embed="rId2" cstate="print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</a:blip>
            <a:srcRect/>
            <a:stretch>
              <a:fillRect/>
            </a:stretch>
          </p:blipFill>
          <p:spPr bwMode="auto">
            <a:xfrm>
              <a:off x="5210750" y="1066800"/>
              <a:ext cx="2976900" cy="313067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</p:grpSp>
      <p:sp>
        <p:nvSpPr>
          <p:cNvPr id="21509" name="Rectangle 8"/>
          <p:cNvSpPr>
            <a:spLocks noChangeArrowheads="1"/>
          </p:cNvSpPr>
          <p:nvPr/>
        </p:nvSpPr>
        <p:spPr bwMode="auto">
          <a:xfrm>
            <a:off x="2362200" y="3352800"/>
            <a:ext cx="2819400" cy="12001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ar-EG" sz="7200">
                <a:solidFill>
                  <a:schemeClr val="bg1"/>
                </a:solidFill>
                <a:latin typeface="Calibri" pitchFamily="34" charset="0"/>
              </a:rPr>
              <a:t>بحمد الله</a:t>
            </a:r>
            <a:endParaRPr lang="en-US" sz="7200">
              <a:solidFill>
                <a:schemeClr val="bg1"/>
              </a:solidFill>
              <a:latin typeface="Calibri" pitchFamily="34" charset="0"/>
            </a:endParaRPr>
          </a:p>
        </p:txBody>
      </p:sp>
      <p:sp>
        <p:nvSpPr>
          <p:cNvPr id="21510" name="Freeform 6"/>
          <p:cNvSpPr>
            <a:spLocks noEditPoints="1"/>
          </p:cNvSpPr>
          <p:nvPr/>
        </p:nvSpPr>
        <p:spPr bwMode="auto">
          <a:xfrm>
            <a:off x="2362200" y="2209800"/>
            <a:ext cx="2689225" cy="1236663"/>
          </a:xfrm>
          <a:custGeom>
            <a:avLst/>
            <a:gdLst>
              <a:gd name="T0" fmla="*/ 2147483647 w 1687"/>
              <a:gd name="T1" fmla="*/ 2147483647 h 775"/>
              <a:gd name="T2" fmla="*/ 2147483647 w 1687"/>
              <a:gd name="T3" fmla="*/ 2147483647 h 775"/>
              <a:gd name="T4" fmla="*/ 2147483647 w 1687"/>
              <a:gd name="T5" fmla="*/ 2147483647 h 775"/>
              <a:gd name="T6" fmla="*/ 2147483647 w 1687"/>
              <a:gd name="T7" fmla="*/ 2147483647 h 775"/>
              <a:gd name="T8" fmla="*/ 2147483647 w 1687"/>
              <a:gd name="T9" fmla="*/ 2147483647 h 775"/>
              <a:gd name="T10" fmla="*/ 2147483647 w 1687"/>
              <a:gd name="T11" fmla="*/ 2147483647 h 775"/>
              <a:gd name="T12" fmla="*/ 2147483647 w 1687"/>
              <a:gd name="T13" fmla="*/ 2147483647 h 775"/>
              <a:gd name="T14" fmla="*/ 2147483647 w 1687"/>
              <a:gd name="T15" fmla="*/ 2147483647 h 775"/>
              <a:gd name="T16" fmla="*/ 2147483647 w 1687"/>
              <a:gd name="T17" fmla="*/ 2147483647 h 775"/>
              <a:gd name="T18" fmla="*/ 2147483647 w 1687"/>
              <a:gd name="T19" fmla="*/ 2147483647 h 775"/>
              <a:gd name="T20" fmla="*/ 2147483647 w 1687"/>
              <a:gd name="T21" fmla="*/ 2147483647 h 775"/>
              <a:gd name="T22" fmla="*/ 0 w 1687"/>
              <a:gd name="T23" fmla="*/ 2147483647 h 775"/>
              <a:gd name="T24" fmla="*/ 2147483647 w 1687"/>
              <a:gd name="T25" fmla="*/ 2147483647 h 775"/>
              <a:gd name="T26" fmla="*/ 2147483647 w 1687"/>
              <a:gd name="T27" fmla="*/ 2147483647 h 775"/>
              <a:gd name="T28" fmla="*/ 2147483647 w 1687"/>
              <a:gd name="T29" fmla="*/ 2147483647 h 775"/>
              <a:gd name="T30" fmla="*/ 2147483647 w 1687"/>
              <a:gd name="T31" fmla="*/ 2147483647 h 775"/>
              <a:gd name="T32" fmla="*/ 2147483647 w 1687"/>
              <a:gd name="T33" fmla="*/ 2147483647 h 775"/>
              <a:gd name="T34" fmla="*/ 2147483647 w 1687"/>
              <a:gd name="T35" fmla="*/ 2147483647 h 775"/>
              <a:gd name="T36" fmla="*/ 2147483647 w 1687"/>
              <a:gd name="T37" fmla="*/ 2147483647 h 775"/>
              <a:gd name="T38" fmla="*/ 2147483647 w 1687"/>
              <a:gd name="T39" fmla="*/ 2147483647 h 775"/>
              <a:gd name="T40" fmla="*/ 2147483647 w 1687"/>
              <a:gd name="T41" fmla="*/ 2147483647 h 775"/>
              <a:gd name="T42" fmla="*/ 2147483647 w 1687"/>
              <a:gd name="T43" fmla="*/ 2147483647 h 775"/>
              <a:gd name="T44" fmla="*/ 2147483647 w 1687"/>
              <a:gd name="T45" fmla="*/ 2147483647 h 775"/>
              <a:gd name="T46" fmla="*/ 2147483647 w 1687"/>
              <a:gd name="T47" fmla="*/ 2147483647 h 775"/>
              <a:gd name="T48" fmla="*/ 2147483647 w 1687"/>
              <a:gd name="T49" fmla="*/ 2147483647 h 775"/>
              <a:gd name="T50" fmla="*/ 2147483647 w 1687"/>
              <a:gd name="T51" fmla="*/ 2147483647 h 775"/>
              <a:gd name="T52" fmla="*/ 2147483647 w 1687"/>
              <a:gd name="T53" fmla="*/ 2147483647 h 775"/>
              <a:gd name="T54" fmla="*/ 2147483647 w 1687"/>
              <a:gd name="T55" fmla="*/ 2147483647 h 775"/>
              <a:gd name="T56" fmla="*/ 2147483647 w 1687"/>
              <a:gd name="T57" fmla="*/ 2147483647 h 775"/>
              <a:gd name="T58" fmla="*/ 2147483647 w 1687"/>
              <a:gd name="T59" fmla="*/ 2147483647 h 775"/>
              <a:gd name="T60" fmla="*/ 2147483647 w 1687"/>
              <a:gd name="T61" fmla="*/ 2147483647 h 775"/>
              <a:gd name="T62" fmla="*/ 2147483647 w 1687"/>
              <a:gd name="T63" fmla="*/ 2147483647 h 775"/>
              <a:gd name="T64" fmla="*/ 2147483647 w 1687"/>
              <a:gd name="T65" fmla="*/ 2147483647 h 775"/>
              <a:gd name="T66" fmla="*/ 2147483647 w 1687"/>
              <a:gd name="T67" fmla="*/ 2147483647 h 775"/>
              <a:gd name="T68" fmla="*/ 2147483647 w 1687"/>
              <a:gd name="T69" fmla="*/ 2147483647 h 775"/>
              <a:gd name="T70" fmla="*/ 2147483647 w 1687"/>
              <a:gd name="T71" fmla="*/ 2147483647 h 775"/>
              <a:gd name="T72" fmla="*/ 2147483647 w 1687"/>
              <a:gd name="T73" fmla="*/ 2147483647 h 775"/>
              <a:gd name="T74" fmla="*/ 2147483647 w 1687"/>
              <a:gd name="T75" fmla="*/ 2147483647 h 775"/>
              <a:gd name="T76" fmla="*/ 2147483647 w 1687"/>
              <a:gd name="T77" fmla="*/ 2147483647 h 775"/>
              <a:gd name="T78" fmla="*/ 2147483647 w 1687"/>
              <a:gd name="T79" fmla="*/ 2147483647 h 775"/>
              <a:gd name="T80" fmla="*/ 2147483647 w 1687"/>
              <a:gd name="T81" fmla="*/ 2147483647 h 775"/>
              <a:gd name="T82" fmla="*/ 2147483647 w 1687"/>
              <a:gd name="T83" fmla="*/ 2147483647 h 775"/>
              <a:gd name="T84" fmla="*/ 2147483647 w 1687"/>
              <a:gd name="T85" fmla="*/ 2147483647 h 775"/>
              <a:gd name="T86" fmla="*/ 2147483647 w 1687"/>
              <a:gd name="T87" fmla="*/ 2147483647 h 775"/>
              <a:gd name="T88" fmla="*/ 2147483647 w 1687"/>
              <a:gd name="T89" fmla="*/ 2147483647 h 775"/>
              <a:gd name="T90" fmla="*/ 2147483647 w 1687"/>
              <a:gd name="T91" fmla="*/ 2147483647 h 775"/>
              <a:gd name="T92" fmla="*/ 2147483647 w 1687"/>
              <a:gd name="T93" fmla="*/ 2147483647 h 775"/>
              <a:gd name="T94" fmla="*/ 2147483647 w 1687"/>
              <a:gd name="T95" fmla="*/ 2147483647 h 775"/>
              <a:gd name="T96" fmla="*/ 2147483647 w 1687"/>
              <a:gd name="T97" fmla="*/ 2147483647 h 775"/>
              <a:gd name="T98" fmla="*/ 2147483647 w 1687"/>
              <a:gd name="T99" fmla="*/ 2147483647 h 775"/>
              <a:gd name="T100" fmla="*/ 2147483647 w 1687"/>
              <a:gd name="T101" fmla="*/ 2147483647 h 775"/>
              <a:gd name="T102" fmla="*/ 2147483647 w 1687"/>
              <a:gd name="T103" fmla="*/ 2147483647 h 775"/>
              <a:gd name="T104" fmla="*/ 2147483647 w 1687"/>
              <a:gd name="T105" fmla="*/ 2147483647 h 775"/>
              <a:gd name="T106" fmla="*/ 2147483647 w 1687"/>
              <a:gd name="T107" fmla="*/ 2147483647 h 775"/>
              <a:gd name="T108" fmla="*/ 2147483647 w 1687"/>
              <a:gd name="T109" fmla="*/ 2147483647 h 775"/>
              <a:gd name="T110" fmla="*/ 2147483647 w 1687"/>
              <a:gd name="T111" fmla="*/ 2147483647 h 775"/>
              <a:gd name="T112" fmla="*/ 2147483647 w 1687"/>
              <a:gd name="T113" fmla="*/ 2147483647 h 775"/>
              <a:gd name="T114" fmla="*/ 2147483647 w 1687"/>
              <a:gd name="T115" fmla="*/ 2147483647 h 775"/>
              <a:gd name="T116" fmla="*/ 2147483647 w 1687"/>
              <a:gd name="T117" fmla="*/ 2147483647 h 775"/>
              <a:gd name="T118" fmla="*/ 2147483647 w 1687"/>
              <a:gd name="T119" fmla="*/ 2147483647 h 775"/>
              <a:gd name="T120" fmla="*/ 2147483647 w 1687"/>
              <a:gd name="T121" fmla="*/ 2147483647 h 775"/>
              <a:gd name="T122" fmla="*/ 2147483647 w 1687"/>
              <a:gd name="T123" fmla="*/ 2147483647 h 775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  <a:gd name="T132" fmla="*/ 0 60000 65536"/>
              <a:gd name="T133" fmla="*/ 0 60000 65536"/>
              <a:gd name="T134" fmla="*/ 0 60000 65536"/>
              <a:gd name="T135" fmla="*/ 0 60000 65536"/>
              <a:gd name="T136" fmla="*/ 0 60000 65536"/>
              <a:gd name="T137" fmla="*/ 0 60000 65536"/>
              <a:gd name="T138" fmla="*/ 0 60000 65536"/>
              <a:gd name="T139" fmla="*/ 0 60000 65536"/>
              <a:gd name="T140" fmla="*/ 0 60000 65536"/>
              <a:gd name="T141" fmla="*/ 0 60000 65536"/>
              <a:gd name="T142" fmla="*/ 0 60000 65536"/>
              <a:gd name="T143" fmla="*/ 0 60000 65536"/>
              <a:gd name="T144" fmla="*/ 0 60000 65536"/>
              <a:gd name="T145" fmla="*/ 0 60000 65536"/>
              <a:gd name="T146" fmla="*/ 0 60000 65536"/>
              <a:gd name="T147" fmla="*/ 0 60000 65536"/>
              <a:gd name="T148" fmla="*/ 0 60000 65536"/>
              <a:gd name="T149" fmla="*/ 0 60000 65536"/>
              <a:gd name="T150" fmla="*/ 0 60000 65536"/>
              <a:gd name="T151" fmla="*/ 0 60000 65536"/>
              <a:gd name="T152" fmla="*/ 0 60000 65536"/>
              <a:gd name="T153" fmla="*/ 0 60000 65536"/>
              <a:gd name="T154" fmla="*/ 0 60000 65536"/>
              <a:gd name="T155" fmla="*/ 0 60000 65536"/>
              <a:gd name="T156" fmla="*/ 0 60000 65536"/>
              <a:gd name="T157" fmla="*/ 0 60000 65536"/>
              <a:gd name="T158" fmla="*/ 0 60000 65536"/>
              <a:gd name="T159" fmla="*/ 0 60000 65536"/>
              <a:gd name="T160" fmla="*/ 0 60000 65536"/>
              <a:gd name="T161" fmla="*/ 0 60000 65536"/>
              <a:gd name="T162" fmla="*/ 0 60000 65536"/>
              <a:gd name="T163" fmla="*/ 0 60000 65536"/>
              <a:gd name="T164" fmla="*/ 0 60000 65536"/>
              <a:gd name="T165" fmla="*/ 0 60000 65536"/>
              <a:gd name="T166" fmla="*/ 0 60000 65536"/>
              <a:gd name="T167" fmla="*/ 0 60000 65536"/>
              <a:gd name="T168" fmla="*/ 0 60000 65536"/>
              <a:gd name="T169" fmla="*/ 0 60000 65536"/>
              <a:gd name="T170" fmla="*/ 0 60000 65536"/>
              <a:gd name="T171" fmla="*/ 0 60000 65536"/>
              <a:gd name="T172" fmla="*/ 0 60000 65536"/>
              <a:gd name="T173" fmla="*/ 0 60000 65536"/>
              <a:gd name="T174" fmla="*/ 0 60000 65536"/>
              <a:gd name="T175" fmla="*/ 0 60000 65536"/>
              <a:gd name="T176" fmla="*/ 0 60000 65536"/>
              <a:gd name="T177" fmla="*/ 0 60000 65536"/>
              <a:gd name="T178" fmla="*/ 0 60000 65536"/>
              <a:gd name="T179" fmla="*/ 0 60000 65536"/>
              <a:gd name="T180" fmla="*/ 0 60000 65536"/>
              <a:gd name="T181" fmla="*/ 0 60000 65536"/>
              <a:gd name="T182" fmla="*/ 0 60000 65536"/>
              <a:gd name="T183" fmla="*/ 0 60000 65536"/>
              <a:gd name="T184" fmla="*/ 0 60000 65536"/>
              <a:gd name="T185" fmla="*/ 0 60000 65536"/>
              <a:gd name="T186" fmla="*/ 0 w 1687"/>
              <a:gd name="T187" fmla="*/ 0 h 775"/>
              <a:gd name="T188" fmla="*/ 1687 w 1687"/>
              <a:gd name="T189" fmla="*/ 775 h 775"/>
            </a:gdLst>
            <a:ahLst/>
            <a:cxnLst>
              <a:cxn ang="T124">
                <a:pos x="T0" y="T1"/>
              </a:cxn>
              <a:cxn ang="T125">
                <a:pos x="T2" y="T3"/>
              </a:cxn>
              <a:cxn ang="T126">
                <a:pos x="T4" y="T5"/>
              </a:cxn>
              <a:cxn ang="T127">
                <a:pos x="T6" y="T7"/>
              </a:cxn>
              <a:cxn ang="T128">
                <a:pos x="T8" y="T9"/>
              </a:cxn>
              <a:cxn ang="T129">
                <a:pos x="T10" y="T11"/>
              </a:cxn>
              <a:cxn ang="T130">
                <a:pos x="T12" y="T13"/>
              </a:cxn>
              <a:cxn ang="T131">
                <a:pos x="T14" y="T15"/>
              </a:cxn>
              <a:cxn ang="T132">
                <a:pos x="T16" y="T17"/>
              </a:cxn>
              <a:cxn ang="T133">
                <a:pos x="T18" y="T19"/>
              </a:cxn>
              <a:cxn ang="T134">
                <a:pos x="T20" y="T21"/>
              </a:cxn>
              <a:cxn ang="T135">
                <a:pos x="T22" y="T23"/>
              </a:cxn>
              <a:cxn ang="T136">
                <a:pos x="T24" y="T25"/>
              </a:cxn>
              <a:cxn ang="T137">
                <a:pos x="T26" y="T27"/>
              </a:cxn>
              <a:cxn ang="T138">
                <a:pos x="T28" y="T29"/>
              </a:cxn>
              <a:cxn ang="T139">
                <a:pos x="T30" y="T31"/>
              </a:cxn>
              <a:cxn ang="T140">
                <a:pos x="T32" y="T33"/>
              </a:cxn>
              <a:cxn ang="T141">
                <a:pos x="T34" y="T35"/>
              </a:cxn>
              <a:cxn ang="T142">
                <a:pos x="T36" y="T37"/>
              </a:cxn>
              <a:cxn ang="T143">
                <a:pos x="T38" y="T39"/>
              </a:cxn>
              <a:cxn ang="T144">
                <a:pos x="T40" y="T41"/>
              </a:cxn>
              <a:cxn ang="T145">
                <a:pos x="T42" y="T43"/>
              </a:cxn>
              <a:cxn ang="T146">
                <a:pos x="T44" y="T45"/>
              </a:cxn>
              <a:cxn ang="T147">
                <a:pos x="T46" y="T47"/>
              </a:cxn>
              <a:cxn ang="T148">
                <a:pos x="T48" y="T49"/>
              </a:cxn>
              <a:cxn ang="T149">
                <a:pos x="T50" y="T51"/>
              </a:cxn>
              <a:cxn ang="T150">
                <a:pos x="T52" y="T53"/>
              </a:cxn>
              <a:cxn ang="T151">
                <a:pos x="T54" y="T55"/>
              </a:cxn>
              <a:cxn ang="T152">
                <a:pos x="T56" y="T57"/>
              </a:cxn>
              <a:cxn ang="T153">
                <a:pos x="T58" y="T59"/>
              </a:cxn>
              <a:cxn ang="T154">
                <a:pos x="T60" y="T61"/>
              </a:cxn>
              <a:cxn ang="T155">
                <a:pos x="T62" y="T63"/>
              </a:cxn>
              <a:cxn ang="T156">
                <a:pos x="T64" y="T65"/>
              </a:cxn>
              <a:cxn ang="T157">
                <a:pos x="T66" y="T67"/>
              </a:cxn>
              <a:cxn ang="T158">
                <a:pos x="T68" y="T69"/>
              </a:cxn>
              <a:cxn ang="T159">
                <a:pos x="T70" y="T71"/>
              </a:cxn>
              <a:cxn ang="T160">
                <a:pos x="T72" y="T73"/>
              </a:cxn>
              <a:cxn ang="T161">
                <a:pos x="T74" y="T75"/>
              </a:cxn>
              <a:cxn ang="T162">
                <a:pos x="T76" y="T77"/>
              </a:cxn>
              <a:cxn ang="T163">
                <a:pos x="T78" y="T79"/>
              </a:cxn>
              <a:cxn ang="T164">
                <a:pos x="T80" y="T81"/>
              </a:cxn>
              <a:cxn ang="T165">
                <a:pos x="T82" y="T83"/>
              </a:cxn>
              <a:cxn ang="T166">
                <a:pos x="T84" y="T85"/>
              </a:cxn>
              <a:cxn ang="T167">
                <a:pos x="T86" y="T87"/>
              </a:cxn>
              <a:cxn ang="T168">
                <a:pos x="T88" y="T89"/>
              </a:cxn>
              <a:cxn ang="T169">
                <a:pos x="T90" y="T91"/>
              </a:cxn>
              <a:cxn ang="T170">
                <a:pos x="T92" y="T93"/>
              </a:cxn>
              <a:cxn ang="T171">
                <a:pos x="T94" y="T95"/>
              </a:cxn>
              <a:cxn ang="T172">
                <a:pos x="T96" y="T97"/>
              </a:cxn>
              <a:cxn ang="T173">
                <a:pos x="T98" y="T99"/>
              </a:cxn>
              <a:cxn ang="T174">
                <a:pos x="T100" y="T101"/>
              </a:cxn>
              <a:cxn ang="T175">
                <a:pos x="T102" y="T103"/>
              </a:cxn>
              <a:cxn ang="T176">
                <a:pos x="T104" y="T105"/>
              </a:cxn>
              <a:cxn ang="T177">
                <a:pos x="T106" y="T107"/>
              </a:cxn>
              <a:cxn ang="T178">
                <a:pos x="T108" y="T109"/>
              </a:cxn>
              <a:cxn ang="T179">
                <a:pos x="T110" y="T111"/>
              </a:cxn>
              <a:cxn ang="T180">
                <a:pos x="T112" y="T113"/>
              </a:cxn>
              <a:cxn ang="T181">
                <a:pos x="T114" y="T115"/>
              </a:cxn>
              <a:cxn ang="T182">
                <a:pos x="T116" y="T117"/>
              </a:cxn>
              <a:cxn ang="T183">
                <a:pos x="T118" y="T119"/>
              </a:cxn>
              <a:cxn ang="T184">
                <a:pos x="T120" y="T121"/>
              </a:cxn>
              <a:cxn ang="T185">
                <a:pos x="T122" y="T123"/>
              </a:cxn>
            </a:cxnLst>
            <a:rect l="T186" t="T187" r="T188" b="T189"/>
            <a:pathLst>
              <a:path w="1687" h="775">
                <a:moveTo>
                  <a:pt x="1374" y="74"/>
                </a:moveTo>
                <a:lnTo>
                  <a:pt x="1308" y="141"/>
                </a:lnTo>
                <a:lnTo>
                  <a:pt x="1248" y="80"/>
                </a:lnTo>
                <a:lnTo>
                  <a:pt x="1177" y="152"/>
                </a:lnTo>
                <a:lnTo>
                  <a:pt x="1100" y="75"/>
                </a:lnTo>
                <a:lnTo>
                  <a:pt x="1169" y="8"/>
                </a:lnTo>
                <a:lnTo>
                  <a:pt x="1229" y="68"/>
                </a:lnTo>
                <a:lnTo>
                  <a:pt x="1298" y="0"/>
                </a:lnTo>
                <a:lnTo>
                  <a:pt x="1374" y="74"/>
                </a:lnTo>
                <a:close/>
                <a:moveTo>
                  <a:pt x="1687" y="612"/>
                </a:moveTo>
                <a:lnTo>
                  <a:pt x="1686" y="635"/>
                </a:lnTo>
                <a:lnTo>
                  <a:pt x="1683" y="657"/>
                </a:lnTo>
                <a:lnTo>
                  <a:pt x="1677" y="678"/>
                </a:lnTo>
                <a:lnTo>
                  <a:pt x="1669" y="698"/>
                </a:lnTo>
                <a:lnTo>
                  <a:pt x="1656" y="723"/>
                </a:lnTo>
                <a:lnTo>
                  <a:pt x="1649" y="731"/>
                </a:lnTo>
                <a:lnTo>
                  <a:pt x="1641" y="739"/>
                </a:lnTo>
                <a:lnTo>
                  <a:pt x="1633" y="745"/>
                </a:lnTo>
                <a:lnTo>
                  <a:pt x="1623" y="750"/>
                </a:lnTo>
                <a:lnTo>
                  <a:pt x="1603" y="753"/>
                </a:lnTo>
                <a:lnTo>
                  <a:pt x="1583" y="751"/>
                </a:lnTo>
                <a:lnTo>
                  <a:pt x="1561" y="743"/>
                </a:lnTo>
                <a:lnTo>
                  <a:pt x="1542" y="731"/>
                </a:lnTo>
                <a:lnTo>
                  <a:pt x="1523" y="715"/>
                </a:lnTo>
                <a:lnTo>
                  <a:pt x="1504" y="695"/>
                </a:lnTo>
                <a:lnTo>
                  <a:pt x="1488" y="672"/>
                </a:lnTo>
                <a:lnTo>
                  <a:pt x="1474" y="646"/>
                </a:lnTo>
                <a:lnTo>
                  <a:pt x="1462" y="619"/>
                </a:lnTo>
                <a:lnTo>
                  <a:pt x="1425" y="640"/>
                </a:lnTo>
                <a:lnTo>
                  <a:pt x="1387" y="660"/>
                </a:lnTo>
                <a:lnTo>
                  <a:pt x="1346" y="678"/>
                </a:lnTo>
                <a:lnTo>
                  <a:pt x="1305" y="694"/>
                </a:lnTo>
                <a:lnTo>
                  <a:pt x="1251" y="710"/>
                </a:lnTo>
                <a:lnTo>
                  <a:pt x="1198" y="722"/>
                </a:lnTo>
                <a:lnTo>
                  <a:pt x="1146" y="729"/>
                </a:lnTo>
                <a:lnTo>
                  <a:pt x="1095" y="731"/>
                </a:lnTo>
                <a:lnTo>
                  <a:pt x="1060" y="728"/>
                </a:lnTo>
                <a:lnTo>
                  <a:pt x="1025" y="719"/>
                </a:lnTo>
                <a:lnTo>
                  <a:pt x="1008" y="711"/>
                </a:lnTo>
                <a:lnTo>
                  <a:pt x="991" y="702"/>
                </a:lnTo>
                <a:lnTo>
                  <a:pt x="974" y="691"/>
                </a:lnTo>
                <a:lnTo>
                  <a:pt x="957" y="678"/>
                </a:lnTo>
                <a:lnTo>
                  <a:pt x="929" y="653"/>
                </a:lnTo>
                <a:lnTo>
                  <a:pt x="908" y="627"/>
                </a:lnTo>
                <a:lnTo>
                  <a:pt x="900" y="615"/>
                </a:lnTo>
                <a:lnTo>
                  <a:pt x="895" y="603"/>
                </a:lnTo>
                <a:lnTo>
                  <a:pt x="889" y="577"/>
                </a:lnTo>
                <a:lnTo>
                  <a:pt x="780" y="628"/>
                </a:lnTo>
                <a:lnTo>
                  <a:pt x="659" y="683"/>
                </a:lnTo>
                <a:lnTo>
                  <a:pt x="603" y="706"/>
                </a:lnTo>
                <a:lnTo>
                  <a:pt x="552" y="724"/>
                </a:lnTo>
                <a:lnTo>
                  <a:pt x="481" y="746"/>
                </a:lnTo>
                <a:lnTo>
                  <a:pt x="415" y="762"/>
                </a:lnTo>
                <a:lnTo>
                  <a:pt x="355" y="772"/>
                </a:lnTo>
                <a:lnTo>
                  <a:pt x="302" y="775"/>
                </a:lnTo>
                <a:lnTo>
                  <a:pt x="268" y="774"/>
                </a:lnTo>
                <a:lnTo>
                  <a:pt x="236" y="772"/>
                </a:lnTo>
                <a:lnTo>
                  <a:pt x="206" y="769"/>
                </a:lnTo>
                <a:lnTo>
                  <a:pt x="178" y="764"/>
                </a:lnTo>
                <a:lnTo>
                  <a:pt x="153" y="758"/>
                </a:lnTo>
                <a:lnTo>
                  <a:pt x="129" y="751"/>
                </a:lnTo>
                <a:lnTo>
                  <a:pt x="107" y="741"/>
                </a:lnTo>
                <a:lnTo>
                  <a:pt x="88" y="731"/>
                </a:lnTo>
                <a:lnTo>
                  <a:pt x="68" y="717"/>
                </a:lnTo>
                <a:lnTo>
                  <a:pt x="50" y="701"/>
                </a:lnTo>
                <a:lnTo>
                  <a:pt x="35" y="681"/>
                </a:lnTo>
                <a:lnTo>
                  <a:pt x="22" y="661"/>
                </a:lnTo>
                <a:lnTo>
                  <a:pt x="12" y="639"/>
                </a:lnTo>
                <a:lnTo>
                  <a:pt x="8" y="626"/>
                </a:lnTo>
                <a:lnTo>
                  <a:pt x="5" y="613"/>
                </a:lnTo>
                <a:lnTo>
                  <a:pt x="1" y="587"/>
                </a:lnTo>
                <a:lnTo>
                  <a:pt x="0" y="558"/>
                </a:lnTo>
                <a:lnTo>
                  <a:pt x="2" y="523"/>
                </a:lnTo>
                <a:lnTo>
                  <a:pt x="6" y="491"/>
                </a:lnTo>
                <a:lnTo>
                  <a:pt x="13" y="459"/>
                </a:lnTo>
                <a:lnTo>
                  <a:pt x="23" y="428"/>
                </a:lnTo>
                <a:lnTo>
                  <a:pt x="34" y="407"/>
                </a:lnTo>
                <a:lnTo>
                  <a:pt x="48" y="381"/>
                </a:lnTo>
                <a:lnTo>
                  <a:pt x="66" y="379"/>
                </a:lnTo>
                <a:lnTo>
                  <a:pt x="52" y="411"/>
                </a:lnTo>
                <a:lnTo>
                  <a:pt x="45" y="432"/>
                </a:lnTo>
                <a:lnTo>
                  <a:pt x="41" y="455"/>
                </a:lnTo>
                <a:lnTo>
                  <a:pt x="38" y="478"/>
                </a:lnTo>
                <a:lnTo>
                  <a:pt x="37" y="502"/>
                </a:lnTo>
                <a:lnTo>
                  <a:pt x="38" y="522"/>
                </a:lnTo>
                <a:lnTo>
                  <a:pt x="42" y="540"/>
                </a:lnTo>
                <a:lnTo>
                  <a:pt x="47" y="557"/>
                </a:lnTo>
                <a:lnTo>
                  <a:pt x="55" y="573"/>
                </a:lnTo>
                <a:lnTo>
                  <a:pt x="66" y="588"/>
                </a:lnTo>
                <a:lnTo>
                  <a:pt x="78" y="603"/>
                </a:lnTo>
                <a:lnTo>
                  <a:pt x="93" y="616"/>
                </a:lnTo>
                <a:lnTo>
                  <a:pt x="110" y="629"/>
                </a:lnTo>
                <a:lnTo>
                  <a:pt x="128" y="641"/>
                </a:lnTo>
                <a:lnTo>
                  <a:pt x="149" y="650"/>
                </a:lnTo>
                <a:lnTo>
                  <a:pt x="171" y="659"/>
                </a:lnTo>
                <a:lnTo>
                  <a:pt x="183" y="662"/>
                </a:lnTo>
                <a:lnTo>
                  <a:pt x="194" y="665"/>
                </a:lnTo>
                <a:lnTo>
                  <a:pt x="220" y="671"/>
                </a:lnTo>
                <a:lnTo>
                  <a:pt x="245" y="675"/>
                </a:lnTo>
                <a:lnTo>
                  <a:pt x="274" y="677"/>
                </a:lnTo>
                <a:lnTo>
                  <a:pt x="304" y="678"/>
                </a:lnTo>
                <a:lnTo>
                  <a:pt x="352" y="676"/>
                </a:lnTo>
                <a:lnTo>
                  <a:pt x="379" y="673"/>
                </a:lnTo>
                <a:lnTo>
                  <a:pt x="405" y="669"/>
                </a:lnTo>
                <a:lnTo>
                  <a:pt x="462" y="657"/>
                </a:lnTo>
                <a:lnTo>
                  <a:pt x="522" y="641"/>
                </a:lnTo>
                <a:lnTo>
                  <a:pt x="571" y="625"/>
                </a:lnTo>
                <a:lnTo>
                  <a:pt x="623" y="606"/>
                </a:lnTo>
                <a:lnTo>
                  <a:pt x="738" y="559"/>
                </a:lnTo>
                <a:lnTo>
                  <a:pt x="923" y="476"/>
                </a:lnTo>
                <a:lnTo>
                  <a:pt x="927" y="494"/>
                </a:lnTo>
                <a:lnTo>
                  <a:pt x="932" y="512"/>
                </a:lnTo>
                <a:lnTo>
                  <a:pt x="940" y="529"/>
                </a:lnTo>
                <a:lnTo>
                  <a:pt x="949" y="545"/>
                </a:lnTo>
                <a:lnTo>
                  <a:pt x="961" y="561"/>
                </a:lnTo>
                <a:lnTo>
                  <a:pt x="975" y="575"/>
                </a:lnTo>
                <a:lnTo>
                  <a:pt x="990" y="588"/>
                </a:lnTo>
                <a:lnTo>
                  <a:pt x="1007" y="600"/>
                </a:lnTo>
                <a:lnTo>
                  <a:pt x="1035" y="617"/>
                </a:lnTo>
                <a:lnTo>
                  <a:pt x="1049" y="624"/>
                </a:lnTo>
                <a:lnTo>
                  <a:pt x="1064" y="629"/>
                </a:lnTo>
                <a:lnTo>
                  <a:pt x="1092" y="637"/>
                </a:lnTo>
                <a:lnTo>
                  <a:pt x="1106" y="639"/>
                </a:lnTo>
                <a:lnTo>
                  <a:pt x="1120" y="639"/>
                </a:lnTo>
                <a:lnTo>
                  <a:pt x="1164" y="638"/>
                </a:lnTo>
                <a:lnTo>
                  <a:pt x="1210" y="631"/>
                </a:lnTo>
                <a:lnTo>
                  <a:pt x="1256" y="622"/>
                </a:lnTo>
                <a:lnTo>
                  <a:pt x="1304" y="608"/>
                </a:lnTo>
                <a:lnTo>
                  <a:pt x="1343" y="593"/>
                </a:lnTo>
                <a:lnTo>
                  <a:pt x="1379" y="578"/>
                </a:lnTo>
                <a:lnTo>
                  <a:pt x="1411" y="561"/>
                </a:lnTo>
                <a:lnTo>
                  <a:pt x="1439" y="543"/>
                </a:lnTo>
                <a:lnTo>
                  <a:pt x="1429" y="509"/>
                </a:lnTo>
                <a:lnTo>
                  <a:pt x="1415" y="445"/>
                </a:lnTo>
                <a:lnTo>
                  <a:pt x="1409" y="413"/>
                </a:lnTo>
                <a:lnTo>
                  <a:pt x="1406" y="365"/>
                </a:lnTo>
                <a:lnTo>
                  <a:pt x="1403" y="317"/>
                </a:lnTo>
                <a:lnTo>
                  <a:pt x="1385" y="251"/>
                </a:lnTo>
                <a:lnTo>
                  <a:pt x="1411" y="149"/>
                </a:lnTo>
                <a:lnTo>
                  <a:pt x="1507" y="340"/>
                </a:lnTo>
                <a:lnTo>
                  <a:pt x="1507" y="365"/>
                </a:lnTo>
                <a:lnTo>
                  <a:pt x="1465" y="336"/>
                </a:lnTo>
                <a:lnTo>
                  <a:pt x="1461" y="341"/>
                </a:lnTo>
                <a:lnTo>
                  <a:pt x="1458" y="347"/>
                </a:lnTo>
                <a:lnTo>
                  <a:pt x="1461" y="381"/>
                </a:lnTo>
                <a:lnTo>
                  <a:pt x="1469" y="424"/>
                </a:lnTo>
                <a:lnTo>
                  <a:pt x="1475" y="451"/>
                </a:lnTo>
                <a:lnTo>
                  <a:pt x="1483" y="475"/>
                </a:lnTo>
                <a:lnTo>
                  <a:pt x="1491" y="495"/>
                </a:lnTo>
                <a:lnTo>
                  <a:pt x="1501" y="511"/>
                </a:lnTo>
                <a:lnTo>
                  <a:pt x="1525" y="498"/>
                </a:lnTo>
                <a:lnTo>
                  <a:pt x="1549" y="490"/>
                </a:lnTo>
                <a:lnTo>
                  <a:pt x="1571" y="483"/>
                </a:lnTo>
                <a:lnTo>
                  <a:pt x="1592" y="481"/>
                </a:lnTo>
                <a:lnTo>
                  <a:pt x="1616" y="484"/>
                </a:lnTo>
                <a:lnTo>
                  <a:pt x="1626" y="488"/>
                </a:lnTo>
                <a:lnTo>
                  <a:pt x="1636" y="494"/>
                </a:lnTo>
                <a:lnTo>
                  <a:pt x="1651" y="506"/>
                </a:lnTo>
                <a:lnTo>
                  <a:pt x="1663" y="518"/>
                </a:lnTo>
                <a:lnTo>
                  <a:pt x="1672" y="532"/>
                </a:lnTo>
                <a:lnTo>
                  <a:pt x="1680" y="548"/>
                </a:lnTo>
                <a:lnTo>
                  <a:pt x="1685" y="576"/>
                </a:lnTo>
                <a:lnTo>
                  <a:pt x="1687" y="612"/>
                </a:lnTo>
                <a:close/>
                <a:moveTo>
                  <a:pt x="553" y="364"/>
                </a:moveTo>
                <a:lnTo>
                  <a:pt x="487" y="431"/>
                </a:lnTo>
                <a:lnTo>
                  <a:pt x="428" y="370"/>
                </a:lnTo>
                <a:lnTo>
                  <a:pt x="356" y="441"/>
                </a:lnTo>
                <a:lnTo>
                  <a:pt x="280" y="365"/>
                </a:lnTo>
                <a:lnTo>
                  <a:pt x="347" y="297"/>
                </a:lnTo>
                <a:lnTo>
                  <a:pt x="409" y="359"/>
                </a:lnTo>
                <a:lnTo>
                  <a:pt x="479" y="289"/>
                </a:lnTo>
                <a:lnTo>
                  <a:pt x="553" y="364"/>
                </a:lnTo>
                <a:close/>
                <a:moveTo>
                  <a:pt x="1636" y="637"/>
                </a:moveTo>
                <a:lnTo>
                  <a:pt x="1622" y="613"/>
                </a:lnTo>
                <a:lnTo>
                  <a:pt x="1605" y="593"/>
                </a:lnTo>
                <a:lnTo>
                  <a:pt x="1597" y="587"/>
                </a:lnTo>
                <a:lnTo>
                  <a:pt x="1589" y="583"/>
                </a:lnTo>
                <a:lnTo>
                  <a:pt x="1577" y="582"/>
                </a:lnTo>
                <a:lnTo>
                  <a:pt x="1561" y="584"/>
                </a:lnTo>
                <a:lnTo>
                  <a:pt x="1543" y="591"/>
                </a:lnTo>
                <a:lnTo>
                  <a:pt x="1536" y="595"/>
                </a:lnTo>
                <a:lnTo>
                  <a:pt x="1556" y="624"/>
                </a:lnTo>
                <a:lnTo>
                  <a:pt x="1568" y="636"/>
                </a:lnTo>
                <a:lnTo>
                  <a:pt x="1580" y="644"/>
                </a:lnTo>
                <a:lnTo>
                  <a:pt x="1590" y="649"/>
                </a:lnTo>
                <a:lnTo>
                  <a:pt x="1601" y="652"/>
                </a:lnTo>
                <a:lnTo>
                  <a:pt x="1611" y="649"/>
                </a:lnTo>
                <a:lnTo>
                  <a:pt x="1625" y="644"/>
                </a:lnTo>
                <a:lnTo>
                  <a:pt x="1636" y="637"/>
                </a:lnTo>
                <a:close/>
                <a:moveTo>
                  <a:pt x="1288" y="458"/>
                </a:moveTo>
                <a:lnTo>
                  <a:pt x="1287" y="475"/>
                </a:lnTo>
                <a:lnTo>
                  <a:pt x="1285" y="489"/>
                </a:lnTo>
                <a:lnTo>
                  <a:pt x="1280" y="500"/>
                </a:lnTo>
                <a:lnTo>
                  <a:pt x="1275" y="509"/>
                </a:lnTo>
                <a:lnTo>
                  <a:pt x="1268" y="516"/>
                </a:lnTo>
                <a:lnTo>
                  <a:pt x="1259" y="522"/>
                </a:lnTo>
                <a:lnTo>
                  <a:pt x="1248" y="525"/>
                </a:lnTo>
                <a:lnTo>
                  <a:pt x="1237" y="526"/>
                </a:lnTo>
                <a:lnTo>
                  <a:pt x="1222" y="523"/>
                </a:lnTo>
                <a:lnTo>
                  <a:pt x="1214" y="518"/>
                </a:lnTo>
                <a:lnTo>
                  <a:pt x="1208" y="513"/>
                </a:lnTo>
                <a:lnTo>
                  <a:pt x="1198" y="499"/>
                </a:lnTo>
                <a:lnTo>
                  <a:pt x="1191" y="483"/>
                </a:lnTo>
                <a:lnTo>
                  <a:pt x="1183" y="505"/>
                </a:lnTo>
                <a:lnTo>
                  <a:pt x="1179" y="513"/>
                </a:lnTo>
                <a:lnTo>
                  <a:pt x="1173" y="523"/>
                </a:lnTo>
                <a:lnTo>
                  <a:pt x="1165" y="529"/>
                </a:lnTo>
                <a:lnTo>
                  <a:pt x="1158" y="534"/>
                </a:lnTo>
                <a:lnTo>
                  <a:pt x="1150" y="538"/>
                </a:lnTo>
                <a:lnTo>
                  <a:pt x="1142" y="539"/>
                </a:lnTo>
                <a:lnTo>
                  <a:pt x="1134" y="538"/>
                </a:lnTo>
                <a:lnTo>
                  <a:pt x="1123" y="534"/>
                </a:lnTo>
                <a:lnTo>
                  <a:pt x="1114" y="529"/>
                </a:lnTo>
                <a:lnTo>
                  <a:pt x="1107" y="522"/>
                </a:lnTo>
                <a:lnTo>
                  <a:pt x="1101" y="513"/>
                </a:lnTo>
                <a:lnTo>
                  <a:pt x="1097" y="504"/>
                </a:lnTo>
                <a:lnTo>
                  <a:pt x="1094" y="492"/>
                </a:lnTo>
                <a:lnTo>
                  <a:pt x="1092" y="466"/>
                </a:lnTo>
                <a:lnTo>
                  <a:pt x="1095" y="430"/>
                </a:lnTo>
                <a:lnTo>
                  <a:pt x="1098" y="407"/>
                </a:lnTo>
                <a:lnTo>
                  <a:pt x="1070" y="439"/>
                </a:lnTo>
                <a:lnTo>
                  <a:pt x="1070" y="427"/>
                </a:lnTo>
                <a:lnTo>
                  <a:pt x="1079" y="408"/>
                </a:lnTo>
                <a:lnTo>
                  <a:pt x="1094" y="387"/>
                </a:lnTo>
                <a:lnTo>
                  <a:pt x="1113" y="373"/>
                </a:lnTo>
                <a:lnTo>
                  <a:pt x="1112" y="399"/>
                </a:lnTo>
                <a:lnTo>
                  <a:pt x="1112" y="424"/>
                </a:lnTo>
                <a:lnTo>
                  <a:pt x="1113" y="455"/>
                </a:lnTo>
                <a:lnTo>
                  <a:pt x="1117" y="476"/>
                </a:lnTo>
                <a:lnTo>
                  <a:pt x="1122" y="483"/>
                </a:lnTo>
                <a:lnTo>
                  <a:pt x="1127" y="490"/>
                </a:lnTo>
                <a:lnTo>
                  <a:pt x="1133" y="493"/>
                </a:lnTo>
                <a:lnTo>
                  <a:pt x="1142" y="494"/>
                </a:lnTo>
                <a:lnTo>
                  <a:pt x="1157" y="490"/>
                </a:lnTo>
                <a:lnTo>
                  <a:pt x="1164" y="485"/>
                </a:lnTo>
                <a:lnTo>
                  <a:pt x="1172" y="480"/>
                </a:lnTo>
                <a:lnTo>
                  <a:pt x="1181" y="467"/>
                </a:lnTo>
                <a:lnTo>
                  <a:pt x="1186" y="455"/>
                </a:lnTo>
                <a:lnTo>
                  <a:pt x="1182" y="433"/>
                </a:lnTo>
                <a:lnTo>
                  <a:pt x="1175" y="403"/>
                </a:lnTo>
                <a:lnTo>
                  <a:pt x="1171" y="387"/>
                </a:lnTo>
                <a:lnTo>
                  <a:pt x="1191" y="359"/>
                </a:lnTo>
                <a:lnTo>
                  <a:pt x="1196" y="376"/>
                </a:lnTo>
                <a:lnTo>
                  <a:pt x="1203" y="399"/>
                </a:lnTo>
                <a:lnTo>
                  <a:pt x="1206" y="425"/>
                </a:lnTo>
                <a:lnTo>
                  <a:pt x="1210" y="448"/>
                </a:lnTo>
                <a:lnTo>
                  <a:pt x="1214" y="464"/>
                </a:lnTo>
                <a:lnTo>
                  <a:pt x="1221" y="473"/>
                </a:lnTo>
                <a:lnTo>
                  <a:pt x="1227" y="480"/>
                </a:lnTo>
                <a:lnTo>
                  <a:pt x="1236" y="483"/>
                </a:lnTo>
                <a:lnTo>
                  <a:pt x="1246" y="484"/>
                </a:lnTo>
                <a:lnTo>
                  <a:pt x="1255" y="483"/>
                </a:lnTo>
                <a:lnTo>
                  <a:pt x="1261" y="479"/>
                </a:lnTo>
                <a:lnTo>
                  <a:pt x="1265" y="473"/>
                </a:lnTo>
                <a:lnTo>
                  <a:pt x="1268" y="464"/>
                </a:lnTo>
                <a:lnTo>
                  <a:pt x="1263" y="444"/>
                </a:lnTo>
                <a:lnTo>
                  <a:pt x="1260" y="431"/>
                </a:lnTo>
                <a:lnTo>
                  <a:pt x="1254" y="415"/>
                </a:lnTo>
                <a:lnTo>
                  <a:pt x="1239" y="384"/>
                </a:lnTo>
                <a:lnTo>
                  <a:pt x="1261" y="353"/>
                </a:lnTo>
                <a:lnTo>
                  <a:pt x="1279" y="401"/>
                </a:lnTo>
                <a:lnTo>
                  <a:pt x="1286" y="429"/>
                </a:lnTo>
                <a:lnTo>
                  <a:pt x="1288" y="458"/>
                </a:lnTo>
                <a:close/>
                <a:moveTo>
                  <a:pt x="846" y="364"/>
                </a:moveTo>
                <a:lnTo>
                  <a:pt x="1275" y="242"/>
                </a:lnTo>
                <a:lnTo>
                  <a:pt x="1222" y="284"/>
                </a:lnTo>
                <a:lnTo>
                  <a:pt x="792" y="406"/>
                </a:lnTo>
                <a:lnTo>
                  <a:pt x="846" y="364"/>
                </a:lnTo>
                <a:close/>
                <a:moveTo>
                  <a:pt x="892" y="106"/>
                </a:moveTo>
                <a:lnTo>
                  <a:pt x="881" y="110"/>
                </a:lnTo>
                <a:lnTo>
                  <a:pt x="875" y="101"/>
                </a:lnTo>
                <a:lnTo>
                  <a:pt x="869" y="95"/>
                </a:lnTo>
                <a:lnTo>
                  <a:pt x="863" y="92"/>
                </a:lnTo>
                <a:lnTo>
                  <a:pt x="859" y="95"/>
                </a:lnTo>
                <a:lnTo>
                  <a:pt x="853" y="100"/>
                </a:lnTo>
                <a:lnTo>
                  <a:pt x="844" y="125"/>
                </a:lnTo>
                <a:lnTo>
                  <a:pt x="834" y="162"/>
                </a:lnTo>
                <a:lnTo>
                  <a:pt x="825" y="205"/>
                </a:lnTo>
                <a:lnTo>
                  <a:pt x="813" y="205"/>
                </a:lnTo>
                <a:lnTo>
                  <a:pt x="805" y="178"/>
                </a:lnTo>
                <a:lnTo>
                  <a:pt x="797" y="156"/>
                </a:lnTo>
                <a:lnTo>
                  <a:pt x="787" y="144"/>
                </a:lnTo>
                <a:lnTo>
                  <a:pt x="780" y="140"/>
                </a:lnTo>
                <a:lnTo>
                  <a:pt x="762" y="140"/>
                </a:lnTo>
                <a:lnTo>
                  <a:pt x="754" y="138"/>
                </a:lnTo>
                <a:lnTo>
                  <a:pt x="748" y="134"/>
                </a:lnTo>
                <a:lnTo>
                  <a:pt x="743" y="128"/>
                </a:lnTo>
                <a:lnTo>
                  <a:pt x="738" y="121"/>
                </a:lnTo>
                <a:lnTo>
                  <a:pt x="736" y="115"/>
                </a:lnTo>
                <a:lnTo>
                  <a:pt x="736" y="106"/>
                </a:lnTo>
                <a:lnTo>
                  <a:pt x="737" y="96"/>
                </a:lnTo>
                <a:lnTo>
                  <a:pt x="741" y="88"/>
                </a:lnTo>
                <a:lnTo>
                  <a:pt x="747" y="84"/>
                </a:lnTo>
                <a:lnTo>
                  <a:pt x="755" y="83"/>
                </a:lnTo>
                <a:lnTo>
                  <a:pt x="769" y="85"/>
                </a:lnTo>
                <a:lnTo>
                  <a:pt x="781" y="94"/>
                </a:lnTo>
                <a:lnTo>
                  <a:pt x="793" y="106"/>
                </a:lnTo>
                <a:lnTo>
                  <a:pt x="802" y="125"/>
                </a:lnTo>
                <a:lnTo>
                  <a:pt x="820" y="165"/>
                </a:lnTo>
                <a:lnTo>
                  <a:pt x="828" y="129"/>
                </a:lnTo>
                <a:lnTo>
                  <a:pt x="834" y="103"/>
                </a:lnTo>
                <a:lnTo>
                  <a:pt x="842" y="83"/>
                </a:lnTo>
                <a:lnTo>
                  <a:pt x="846" y="74"/>
                </a:lnTo>
                <a:lnTo>
                  <a:pt x="850" y="68"/>
                </a:lnTo>
                <a:lnTo>
                  <a:pt x="854" y="63"/>
                </a:lnTo>
                <a:lnTo>
                  <a:pt x="859" y="59"/>
                </a:lnTo>
                <a:lnTo>
                  <a:pt x="867" y="56"/>
                </a:lnTo>
                <a:lnTo>
                  <a:pt x="874" y="57"/>
                </a:lnTo>
                <a:lnTo>
                  <a:pt x="880" y="61"/>
                </a:lnTo>
                <a:lnTo>
                  <a:pt x="893" y="75"/>
                </a:lnTo>
                <a:lnTo>
                  <a:pt x="892" y="106"/>
                </a:lnTo>
                <a:close/>
                <a:moveTo>
                  <a:pt x="500" y="84"/>
                </a:moveTo>
                <a:lnTo>
                  <a:pt x="500" y="92"/>
                </a:lnTo>
                <a:lnTo>
                  <a:pt x="497" y="101"/>
                </a:lnTo>
                <a:lnTo>
                  <a:pt x="487" y="117"/>
                </a:lnTo>
                <a:lnTo>
                  <a:pt x="481" y="123"/>
                </a:lnTo>
                <a:lnTo>
                  <a:pt x="472" y="131"/>
                </a:lnTo>
                <a:lnTo>
                  <a:pt x="450" y="143"/>
                </a:lnTo>
                <a:lnTo>
                  <a:pt x="389" y="167"/>
                </a:lnTo>
                <a:lnTo>
                  <a:pt x="356" y="167"/>
                </a:lnTo>
                <a:lnTo>
                  <a:pt x="398" y="148"/>
                </a:lnTo>
                <a:lnTo>
                  <a:pt x="420" y="136"/>
                </a:lnTo>
                <a:lnTo>
                  <a:pt x="440" y="123"/>
                </a:lnTo>
                <a:lnTo>
                  <a:pt x="471" y="98"/>
                </a:lnTo>
                <a:lnTo>
                  <a:pt x="395" y="98"/>
                </a:lnTo>
                <a:lnTo>
                  <a:pt x="387" y="99"/>
                </a:lnTo>
                <a:lnTo>
                  <a:pt x="370" y="112"/>
                </a:lnTo>
                <a:lnTo>
                  <a:pt x="370" y="91"/>
                </a:lnTo>
                <a:lnTo>
                  <a:pt x="383" y="72"/>
                </a:lnTo>
                <a:lnTo>
                  <a:pt x="393" y="64"/>
                </a:lnTo>
                <a:lnTo>
                  <a:pt x="404" y="62"/>
                </a:lnTo>
                <a:lnTo>
                  <a:pt x="500" y="62"/>
                </a:lnTo>
                <a:lnTo>
                  <a:pt x="502" y="69"/>
                </a:lnTo>
                <a:lnTo>
                  <a:pt x="500" y="84"/>
                </a:lnTo>
                <a:close/>
                <a:moveTo>
                  <a:pt x="117" y="259"/>
                </a:moveTo>
                <a:lnTo>
                  <a:pt x="113" y="276"/>
                </a:lnTo>
                <a:lnTo>
                  <a:pt x="105" y="294"/>
                </a:lnTo>
                <a:lnTo>
                  <a:pt x="96" y="303"/>
                </a:lnTo>
                <a:lnTo>
                  <a:pt x="88" y="310"/>
                </a:lnTo>
                <a:lnTo>
                  <a:pt x="78" y="314"/>
                </a:lnTo>
                <a:lnTo>
                  <a:pt x="68" y="315"/>
                </a:lnTo>
                <a:lnTo>
                  <a:pt x="58" y="314"/>
                </a:lnTo>
                <a:lnTo>
                  <a:pt x="48" y="310"/>
                </a:lnTo>
                <a:lnTo>
                  <a:pt x="41" y="303"/>
                </a:lnTo>
                <a:lnTo>
                  <a:pt x="35" y="294"/>
                </a:lnTo>
                <a:lnTo>
                  <a:pt x="29" y="282"/>
                </a:lnTo>
                <a:lnTo>
                  <a:pt x="25" y="270"/>
                </a:lnTo>
                <a:lnTo>
                  <a:pt x="23" y="259"/>
                </a:lnTo>
                <a:lnTo>
                  <a:pt x="22" y="246"/>
                </a:lnTo>
                <a:lnTo>
                  <a:pt x="23" y="227"/>
                </a:lnTo>
                <a:lnTo>
                  <a:pt x="26" y="205"/>
                </a:lnTo>
                <a:lnTo>
                  <a:pt x="33" y="182"/>
                </a:lnTo>
                <a:lnTo>
                  <a:pt x="40" y="156"/>
                </a:lnTo>
                <a:lnTo>
                  <a:pt x="50" y="131"/>
                </a:lnTo>
                <a:lnTo>
                  <a:pt x="60" y="107"/>
                </a:lnTo>
                <a:lnTo>
                  <a:pt x="71" y="86"/>
                </a:lnTo>
                <a:lnTo>
                  <a:pt x="84" y="67"/>
                </a:lnTo>
                <a:lnTo>
                  <a:pt x="83" y="80"/>
                </a:lnTo>
                <a:lnTo>
                  <a:pt x="79" y="97"/>
                </a:lnTo>
                <a:lnTo>
                  <a:pt x="74" y="117"/>
                </a:lnTo>
                <a:lnTo>
                  <a:pt x="68" y="140"/>
                </a:lnTo>
                <a:lnTo>
                  <a:pt x="55" y="184"/>
                </a:lnTo>
                <a:lnTo>
                  <a:pt x="52" y="202"/>
                </a:lnTo>
                <a:lnTo>
                  <a:pt x="51" y="217"/>
                </a:lnTo>
                <a:lnTo>
                  <a:pt x="53" y="231"/>
                </a:lnTo>
                <a:lnTo>
                  <a:pt x="57" y="245"/>
                </a:lnTo>
                <a:lnTo>
                  <a:pt x="64" y="256"/>
                </a:lnTo>
                <a:lnTo>
                  <a:pt x="70" y="260"/>
                </a:lnTo>
                <a:lnTo>
                  <a:pt x="75" y="261"/>
                </a:lnTo>
                <a:lnTo>
                  <a:pt x="84" y="258"/>
                </a:lnTo>
                <a:lnTo>
                  <a:pt x="91" y="249"/>
                </a:lnTo>
                <a:lnTo>
                  <a:pt x="100" y="234"/>
                </a:lnTo>
                <a:lnTo>
                  <a:pt x="109" y="212"/>
                </a:lnTo>
                <a:lnTo>
                  <a:pt x="112" y="217"/>
                </a:lnTo>
                <a:lnTo>
                  <a:pt x="116" y="225"/>
                </a:lnTo>
                <a:lnTo>
                  <a:pt x="117" y="242"/>
                </a:lnTo>
                <a:lnTo>
                  <a:pt x="117" y="259"/>
                </a:lnTo>
                <a:close/>
              </a:path>
            </a:pathLst>
          </a:custGeom>
          <a:solidFill>
            <a:schemeClr val="bg1"/>
          </a:solidFill>
          <a:ln w="9525">
            <a:noFill/>
            <a:round/>
            <a:headEnd/>
            <a:tailEnd/>
          </a:ln>
        </p:spPr>
        <p:txBody>
          <a:bodyPr/>
          <a:lstStyle/>
          <a:p>
            <a:endParaRPr lang="ar-SA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2040</TotalTime>
  <Words>13389</Words>
  <Application>Microsoft Office PowerPoint</Application>
  <PresentationFormat>A4 Paper (210x297 mm)‎</PresentationFormat>
  <Paragraphs>1047</Paragraphs>
  <Slides>211</Slides>
  <Notes>3</Notes>
  <HiddenSlides>0</HiddenSlides>
  <MMClips>0</MMClips>
  <ScaleCrop>false</ScaleCrop>
  <HeadingPairs>
    <vt:vector size="4" baseType="variant">
      <vt:variant>
        <vt:lpstr>سمة</vt:lpstr>
      </vt:variant>
      <vt:variant>
        <vt:i4>1</vt:i4>
      </vt:variant>
      <vt:variant>
        <vt:lpstr>عناوين الشرائح</vt:lpstr>
      </vt:variant>
      <vt:variant>
        <vt:i4>211</vt:i4>
      </vt:variant>
    </vt:vector>
  </HeadingPairs>
  <TitlesOfParts>
    <vt:vector size="212" baseType="lpstr">
      <vt:lpstr>Office Theme</vt:lpstr>
      <vt:lpstr>الشريحة 1</vt:lpstr>
      <vt:lpstr>الكلاسيكيَّةُ بين الهدفِ والغايةِ والازدهارِ :</vt:lpstr>
      <vt:lpstr>- الكلاسيكيَّة وإعلاؤها من الأدبين :  ( اليونانيِّ والرُّومانيِّ )  </vt:lpstr>
      <vt:lpstr>الكلاسيكيَّة ورؤيتها للأدبِ ( شعرًا ونثرًا )</vt:lpstr>
      <vt:lpstr> - الكلاسيكيَّةُ والأجناسُ الأدبيَّةُ :   </vt:lpstr>
      <vt:lpstr>استقرارُ الكلاسيكيَّة في فرنسا مع ( بوالو )</vt:lpstr>
      <vt:lpstr>رؤيةُ « بوالو» إزاء الأجناس الأدبيَّة والوحدات الثلاث </vt:lpstr>
      <vt:lpstr>- العقلُ والعقليَّةُ عندَ الكلاسيكيِّينَ : </vt:lpstr>
      <vt:lpstr>- تابعُ العقلِ والعقليَّةِ عندَ الكلاسيكيِّينَ : </vt:lpstr>
      <vt:lpstr>العقل عند الكلاسيكيِّينَ مرادفٌ لِلذَّوقِ السليم :</vt:lpstr>
      <vt:lpstr>الحمهور الكلاسيكيّ ( صفوته وأرستقراطيَّته ) :</vt:lpstr>
      <vt:lpstr>- سماتُ الأدبِ الكلاسيكيِّ : </vt:lpstr>
      <vt:lpstr>تابعُ سماتِ الأدبِ الكلاسيكيِّ :</vt:lpstr>
      <vt:lpstr> الملهاة ومحو الذَّاتيَّةِ عنَ الكلاسيكيِّينَ : </vt:lpstr>
      <vt:lpstr>الكلاسيكيَّةُ ودورُها في الحياةِ الأدبيَّة والنَّقديَّة : </vt:lpstr>
      <vt:lpstr>عمر تلك الكلاسيكية واستعادتها للفلسفة الأرسطية :  </vt:lpstr>
      <vt:lpstr>- الكلاسيكيَّةُ الأوربيَّة وفاعليَّتُها في الأجناسِ الأدبيَّةِ : </vt:lpstr>
      <vt:lpstr> - تابعُ الكلاسيكيَّةِ الأوربيَّةِ وفاعليَّتِها في الأجناسِ الأدبيَّةِ :  </vt:lpstr>
      <vt:lpstr>- مهمَّةُ النَّقدِ عندَ الكلاسيكيِّينَ :  </vt:lpstr>
      <vt:lpstr>- شخصيَّاتٌ ومدارس عبرَ التَّاريخِ الكلاسيكيِّ : </vt:lpstr>
      <vt:lpstr>- تابعُ شخصيَّاتٍ ومدارسَ عبرَ التَّاريخِ الكلاسيكيِّ :</vt:lpstr>
      <vt:lpstr>- المذهبُ الكلاسيكيُّ الحديثُ وقيادةُ فرنسا له : </vt:lpstr>
      <vt:lpstr>- أبرزُ شخصيَّاتِ المذهبِ الكلاسيكيِّ بعدَ « بوالو »  : </vt:lpstr>
      <vt:lpstr>تابعُ أبرزُ شخصيَّاتِ المذهبِ الكلاسيكيِّ بعدَ « بوالو »  :</vt:lpstr>
      <vt:lpstr>تابعُ أبرزُ شخصيَّاتِ المذهبِ الكلاسيكيِّ بعدَ « بوالو » : </vt:lpstr>
      <vt:lpstr>أسسُ المذهبِ الكلاسيكيِّ الحديثِ : </vt:lpstr>
      <vt:lpstr>- تابعُ أسسِ المذهبِ الكلاسيكيِّ الحديثِ : </vt:lpstr>
      <vt:lpstr>- تأثير الكلاسيكيَّة على الأدب العربيِّ : </vt:lpstr>
      <vt:lpstr>- نماذج تطبيقيَّة للتَّأثير الكلاسيكيِّ في الأدب العربيِّ </vt:lpstr>
      <vt:lpstr>أحمد شوقي واقتناؤُهُ عناصر المذهب الكلاسيكي : </vt:lpstr>
      <vt:lpstr>تشابكُ الموضوعيَّة بالذَّاتيَّةِ من جَرَّاءِ ذلك التَّأثُّرِ : </vt:lpstr>
      <vt:lpstr>تراجعُ الكلاسيكيَّةِ وظهور شمس الرُّومانتيكيَّةِ : </vt:lpstr>
      <vt:lpstr>- جدليَّةُ خفوت الكلاسيكيَّة ونهوضِ الرومانتيكيَّة :  </vt:lpstr>
      <vt:lpstr>الشريحة 34</vt:lpstr>
      <vt:lpstr>الرُّومانسيَّةُ حركةٌ فنِّيَّةٌ وثقافيَّةٌ :  </vt:lpstr>
      <vt:lpstr>- بدايةُ الرُّومانسيَّةِ وموقِعُهَا واستخدامُهَا نقديًّا : </vt:lpstr>
      <vt:lpstr>«فريدريك شليجل» ومصطلح «الرُّومانسيَّة » وتبلورها كمذهبٍ أدبيٍّ </vt:lpstr>
      <vt:lpstr>- الرُّومانسيَّةُ في أوروبَّا : </vt:lpstr>
      <vt:lpstr>- تابعُ الرُّومانسيَّةِ في أوروبَّا : </vt:lpstr>
      <vt:lpstr>- تابعُ الرُّومانسيَّةِ في أوروبَّا : </vt:lpstr>
      <vt:lpstr>- أبرزُ الرُّومانسيِّينَ في التَّاريخِ الأدبيِّ النَّقديِّ : </vt:lpstr>
      <vt:lpstr>- تابعُ أبرزِ الرُّومانسيِّينَ في التَّاريخِ الأدبيِّ النَّقديِّ : </vt:lpstr>
      <vt:lpstr>- تابعُ أبرزِ الرُّومانسيِّينَ في التَّاريخِ الأدبيِّ النَّقديِّ : </vt:lpstr>
      <vt:lpstr>- أهدافُ الرُّومانسيَّةِ : </vt:lpstr>
      <vt:lpstr>- الرُّومانسيَّةُ ثورةٌ على القيودِ القديمةِ المتوارثةِ :</vt:lpstr>
      <vt:lpstr> - غلبة نزعة التَّمرُّدِ على الرُّومانسيِّينَ :   </vt:lpstr>
      <vt:lpstr>- الرُّومانسيَّةُ وإشادتُها بأدب العاطفة والحزنِ والأم والخيالِ والتَّمرُّدِ الوجدانيِّ : </vt:lpstr>
      <vt:lpstr>الرُّومانسيُّونَ واتِّخاذُهُم «الرُّومانسيَّةَ» مبدأً لمذهبهم : </vt:lpstr>
      <vt:lpstr>- الرُّومانسيَّةُ تعني الإبداعيَّةَ أو الابتداعيَّةَ : </vt:lpstr>
      <vt:lpstr>الرُّومانسيَّةُ والتَّشديدُ على العواطفِ القويَّةِ : </vt:lpstr>
      <vt:lpstr>الرُّومانسيَّةُ والسٍّياقُ الفلسفيُّ : </vt:lpstr>
      <vt:lpstr>- الرُّومانسيَّةُ مذهبٌ أدبيٌّ يهتمُّ بالنَّفسِ الإنسانيَّةِ : </vt:lpstr>
      <vt:lpstr>الرُّومانسيُّون وتحويلُ اهتمامهم : </vt:lpstr>
      <vt:lpstr>- الرُّومانسيَّةُ ثورة تحريريَّةٌ للأدبِ والنَّقدِ : </vt:lpstr>
      <vt:lpstr>تقدُّمُ الشِّعر الغِنائيِّ على نظيرِهِ الموضوعيِّ عند الرُّومانسيِّينَ </vt:lpstr>
      <vt:lpstr>- صفاتُ المذهبِ الرُّومانسيِّ :  </vt:lpstr>
      <vt:lpstr>- احتواءُ المذهبِ الرُّومانسيِّ على جميع تيارات الفكر: </vt:lpstr>
      <vt:lpstr>- أصول الرُّومانسيَّةِ : </vt:lpstr>
      <vt:lpstr>- الرُّومانسيُّون وتطلُّعُهم إلى المطلقِ : </vt:lpstr>
      <vt:lpstr>- من سماتِ الرُّومانسيَّةِ : </vt:lpstr>
      <vt:lpstr>- ظهور الإجراءاتِ  النَّقديَّةِ « الرُّومانسيَّةِ » : </vt:lpstr>
      <vt:lpstr>مهمَّةُ النَّقدِ عندَ الرُّومانسيِّينَ « الرُّومانتيكيِّينَ » : </vt:lpstr>
      <vt:lpstr>أفكارُ ومبادئ الرُّومانسيَّةِ : </vt:lpstr>
      <vt:lpstr>- تابعُ أفكارِ ومبادئ الرُّومانسيَّةِ :</vt:lpstr>
      <vt:lpstr>- الرُّومانسيَّةُ الجديدةُ : </vt:lpstr>
      <vt:lpstr>- الرَومانسيَّةُ في الإسلامِ : </vt:lpstr>
      <vt:lpstr>- أثرُ الرُّومانسيَّةِ في الأدبِ العربيِّ : </vt:lpstr>
      <vt:lpstr>- المدارسُ الأدبيَّةُ العربيَّةُ تحتَ مظلَّةِ الرُّومانسيَّةِ : </vt:lpstr>
      <vt:lpstr>- مدرسةُ الدِّيوانِ نموذجٌ تطبيقيٌّ عربيٌّ للرُّومانسيَّةِ </vt:lpstr>
      <vt:lpstr>- أعلامٌ رومانسيِّون من شعرائنا العرب : </vt:lpstr>
      <vt:lpstr>خلاصةٌ عن الرُّومانسيَّةِ : </vt:lpstr>
      <vt:lpstr>                                الواقِعِيَّةُ               </vt:lpstr>
      <vt:lpstr>- الواقعيَّةُ العربيَّةُ بين النَّشأةِ والتَّطوُّرِ : </vt:lpstr>
      <vt:lpstr>- دعوة الواقعيَّةِ :  </vt:lpstr>
      <vt:lpstr>الشريحة 75</vt:lpstr>
      <vt:lpstr>الواقعيَّةُ مذهبٌ في الفنِّ والأدب : </vt:lpstr>
      <vt:lpstr>- الكاتبُ الواقعيُّ ومادَّتُهُ الإبداعيَّةُ وغايتُهُ : </vt:lpstr>
      <vt:lpstr>- الواقعيَّةُ لا تناهضُ الرُّومانسيَّةَ : </vt:lpstr>
      <vt:lpstr>- خصائصُ الواقعيَّةِ إجمالًا : </vt:lpstr>
      <vt:lpstr>- تابعُ خصائصِ الواقعيَّةِ إجمالًا : </vt:lpstr>
      <vt:lpstr>- روَّاد الواقعيَّةِ في أوربَّا : </vt:lpstr>
      <vt:lpstr>- تابعُ روَّادِ الواقعيَّةِ في أوربَّا : </vt:lpstr>
      <vt:lpstr> </vt:lpstr>
      <vt:lpstr>الشريحة 84</vt:lpstr>
      <vt:lpstr>- المجتمعُ الاشتراكيُّ ومفهومُهُ للواعيَّةِ : </vt:lpstr>
      <vt:lpstr> أمثلةُ الواقعية :  </vt:lpstr>
      <vt:lpstr>- تابعُ أمثلةُ ذلك : </vt:lpstr>
      <vt:lpstr> - الواقعيَّة وعلاقتُها بالفلسفةِ المثاليَّةِ  </vt:lpstr>
      <vt:lpstr> </vt:lpstr>
      <vt:lpstr> </vt:lpstr>
      <vt:lpstr>تبلورُ الواقعيَّةِ كمصطلحٍ «أدبيِّ» أو مذهبٍ «نقديٍّ»</vt:lpstr>
      <vt:lpstr>- أعمالُ بلزاك الرِّوائيَّةُ « الواقعيَّةُ »</vt:lpstr>
      <vt:lpstr>- أبرز روَّاد الواقعيَّةِ بعدَ « بلزاك »</vt:lpstr>
      <vt:lpstr>الشريحة 94</vt:lpstr>
      <vt:lpstr>- عدم اِصطدام « الرُّومانتيكيَّةِ » بـ «الواقعيَّةِ» </vt:lpstr>
      <vt:lpstr>- الواقعيَّةُ تغايرُ الرُّومانسيَّةَ في الموضوعِ :</vt:lpstr>
      <vt:lpstr>- الواقعيَّةُ من منظورِ « جامعةِ برستون »</vt:lpstr>
      <vt:lpstr> - الشِّعرُ الواقعيُّ الأمثلُ من منظورِ « البرستونيّة »  </vt:lpstr>
      <vt:lpstr>- أهدافُ الواقعيَّةِ :</vt:lpstr>
      <vt:lpstr>- أنماطُ الواقعيَّةِ وأنواعُهَا :  </vt:lpstr>
      <vt:lpstr>الواقعيَّةُ الغربيَّةُ لا تقدِّمُ حلولًا أيديولوجيَّةً: </vt:lpstr>
      <vt:lpstr>- الصِّدقُ عندَ « الواقعيَّةِ الاشتراكيَّةِ » : </vt:lpstr>
      <vt:lpstr>« ما يمكن حدوثهُ » في قصِّ الواقعيِّ الاشتراكيِّ :</vt:lpstr>
      <vt:lpstr>هيبوليت تين وانضمامُهُ إلى المذهب الواقعيِّ التجريبيِّ </vt:lpstr>
      <vt:lpstr>« هيبوليت تين » وتحديدُ الأدب وأسبابُهُ : </vt:lpstr>
      <vt:lpstr>«هيبوليت تين» وأسباب الأدبِ وعناصرُها المركَّبةُ </vt:lpstr>
      <vt:lpstr> « هيبوليت تين » وتحديده للمركَّبِ بأنَّهُ الأدبُ </vt:lpstr>
      <vt:lpstr>الفنَّ القصصيُّ الواقعيُّ وثورَتُهُ وشخصيَّاتُهُ </vt:lpstr>
      <vt:lpstr>المسرحيَّة الواقعيَّةُ بينَ التَّشكيلِ والتَّطوُّرِ : </vt:lpstr>
      <vt:lpstr>المسرحيَّة الواقعيَّةُ وأشكالُهَا المتناميةُ : </vt:lpstr>
      <vt:lpstr>المذهبُ الواقعيُّ «الواقعيَّةُ» وأثرُهُ في الأدب العربيِّ </vt:lpstr>
      <vt:lpstr>- الأدباء العرب واستيحاءُ أدبهم الواقعيِّ من بيئتِهِم</vt:lpstr>
      <vt:lpstr>محمود تيمور وريادتُهُ للأدبِ الواقعيِّ في عالمنا العربيِّ وتأثُّرُهُ ودعوتُهُ إلى الواقعيَّةِ </vt:lpstr>
      <vt:lpstr>- أعمالٌ أدبيَّةٌ واقعيَّةٌ لكتَّابِنَا العربِ : </vt:lpstr>
      <vt:lpstr>الشريحة 115</vt:lpstr>
      <vt:lpstr>- البرناسيَّةُ بين المفهوم والنَّشأةِ : </vt:lpstr>
      <vt:lpstr> « نسبةُ » المذهبِ البَرْنَاسِيُّ</vt:lpstr>
      <vt:lpstr> - اعتمادُ « المذهبِ البَرْنَاسِيِّ »</vt:lpstr>
      <vt:lpstr>المدرسةُ البَرْنَاسِيَّةُ وتأثيرُ الأسلوبِ الُّلغويِّ </vt:lpstr>
      <vt:lpstr>البرناسيَّةُ تَرُدُّ رُوحَ الاعتدالِ إلى الرُّومانسيِّينَ </vt:lpstr>
      <vt:lpstr>اِتِّخَاذُ « البَرْنَاسِيَّةِ » الشِّعرَ تَمْرِينًا لفظيًّا </vt:lpstr>
      <vt:lpstr>الشريحة 122</vt:lpstr>
      <vt:lpstr>- تابِعُ علاقَتِهَا بالفلسفةِ المثاليَّةِ :</vt:lpstr>
      <vt:lpstr>علاقةُ البرناسيَّةِ بالفلسفَةِ الواقعيَّةِ </vt:lpstr>
      <vt:lpstr>البَرْنَاسِيُّون وترفُّعُهم بالأدبِ إلى الصَّفوةِ </vt:lpstr>
      <vt:lpstr>توافقُ دعوةِ البرناسيِّينَ مع دعوةِ الرُّومانتيكيِّينَ</vt:lpstr>
      <vt:lpstr>- البَرْنَاسِيَّةُ تَارِيخٌ وَتَطَوُّرٌ </vt:lpstr>
      <vt:lpstr>تشكُّلُ المَذهبِ البَرْنَاسِيِّ أو البَرناسيَّةِ </vt:lpstr>
      <vt:lpstr>أبرزُ منسوبي البَرْنَاسِيَّةِ وأهمُّ خَصَائِصِهَا </vt:lpstr>
      <vt:lpstr>- بقيَّةُ روَّادِ ومنسوبي المذهبِ البَرْنَاسِيِّ </vt:lpstr>
      <vt:lpstr>- هَمُّ البَرْنَاسِيَّةِ تَصويرُ الحياةِ الوَاقِعِيَّةِ </vt:lpstr>
      <vt:lpstr>- الشِّعرُ عندَ البَرْنَاسِيِّينَ صِناعةٌ </vt:lpstr>
      <vt:lpstr>- البَرْنَاسِيُّونَ والعنايةُ بالبيتِ الشِّعريِّ </vt:lpstr>
      <vt:lpstr>البَرْنَاسِيُّونَ وثورتُهُمُ الشِّعريَّةُ </vt:lpstr>
      <vt:lpstr>- مَيزَاتُ « البَرْنَاسِيَّةِ » أو مميِّزاتُهَا </vt:lpstr>
      <vt:lpstr>تَابعُ مَيزَاتِ « البَرناسيَّةِ » أو مميِّزاتِهَا </vt:lpstr>
      <vt:lpstr>تَابعُ مَيزَاتِ « البَرْنَاسِيَّةِ » أو مميِّزاتِهَا :</vt:lpstr>
      <vt:lpstr>جَوهرُ البَرْنَاسِيَّةِ أو قاعدَتُهَا الأساسيَّةُ </vt:lpstr>
      <vt:lpstr>- البَرْنَاسِيَّةُ والوقوفُ في وجهِ المسيحيَّةِ </vt:lpstr>
      <vt:lpstr>البَْرَناسِيَّةُ بينَ الكلاسيكيَّةِ والرُّومانتيكيَّةِ  </vt:lpstr>
      <vt:lpstr>الشَّاعرُ البَرْنَاسِيُّ « مُورْيَاسُ » مثالٌ للخليطِ النَّقديِّ  </vt:lpstr>
      <vt:lpstr>- الشَّاعرُ البَرْنَاسِيُّ « مُورْيَاسْ » وكتابُهُ </vt:lpstr>
      <vt:lpstr>- الشَّاعرُ البَرْنَاسِيُّ « مُورْيَاسْ » وشعرُهُ </vt:lpstr>
      <vt:lpstr>الشَّاعرُ البَرْنَاسِيُّ « مُورْيَاسْ » وتصريحُهُ بالانفصالِ عنِ الرَّمزيَّةِ </vt:lpstr>
      <vt:lpstr>- خلاصةٌ عن البَرْنَاسِيَّةِ : </vt:lpstr>
      <vt:lpstr>الشريحة 146</vt:lpstr>
      <vt:lpstr>سيادة الرَّمزيَّة في فرنسا في القرنِ التَّاسعِ عشر </vt:lpstr>
      <vt:lpstr>- شكري الزيَّات ورؤيتهما إلى الرَّمزيَّةِ  </vt:lpstr>
      <vt:lpstr>- الرَّمزُ بِمفهومِهِ العامِّ والمُطلقِ : </vt:lpstr>
      <vt:lpstr>- الرَّمزِ في مجالِ الأدبِ : </vt:lpstr>
      <vt:lpstr>- الرموز بين العمومِ والخصوصِ : </vt:lpstr>
      <vt:lpstr>- أمثلةٌ تطبيقيَّةٌ دالَّةٌ على الرُّموزِ الخَاصَّةِ </vt:lpstr>
      <vt:lpstr>- اهتمامُ الشِّعرِ الغربيِّ بالرَّمزِ وتوظيفُهُ </vt:lpstr>
      <vt:lpstr>اِستخدامُ الرَّمزِ في النَّصِّ الأدبيِّ لا يعني إطلاقَ « المذهبِ الرَّمزيِّ » </vt:lpstr>
      <vt:lpstr>- الرَّمزيَّةُ وتاريخُهَا الإنسانيُّ والأدبيُّ</vt:lpstr>
      <vt:lpstr>موضوعُ المدرسةِ الرَّمزيَّةِ النَّقديَّةِ </vt:lpstr>
      <vt:lpstr>مواضعُ الاختلافِ بينَ الرَّمزيَّةِ والرُّومانسيَّةِ </vt:lpstr>
      <vt:lpstr>الرَّمزيَّةُ من حركةٍ نقديَّةٍ إلى مدرسةٍ نقديَّة</vt:lpstr>
      <vt:lpstr>الرَّمزيَّةُ من حركةٍ نقديَّةٍ إلى مدرسةٍ نقديَّة</vt:lpstr>
      <vt:lpstr>- أصولُ الرَّمزيَّةِ والمثاليَّةُ الأفلاطونيَّةُ </vt:lpstr>
      <vt:lpstr>حقائقُ الأشياءِ عند الرَّمزيِّينَ وعلاقَتُهَا بالعقلِ </vt:lpstr>
      <vt:lpstr>العقلُ الواعي والعقلُ الَّلاواعي عندَ الرَّمزيِّينَ </vt:lpstr>
      <vt:lpstr>الُّلغةُ – كالعقلِ الواعي – غير مدركةِ للحقائقِ المثاليَّةِ عندَ الرَّمزيِّينَ </vt:lpstr>
      <vt:lpstr>- الرَّمزُ وتوظيفُهُ شعريًّا </vt:lpstr>
      <vt:lpstr>- الشِّعرُ العربيُّ الحداثيُّ وعلاقَتُهُ بالرَّمزيَّةِ </vt:lpstr>
      <vt:lpstr>الشِّعرُ العربيُّ الحداثيُّ واختلافُهُ عن شعر المدرسةِ الرَّمزيَّةِ  </vt:lpstr>
      <vt:lpstr>إكثارُ الشعراءِ العربِ المحدَثين من استخدامِ الرَّمزِ وتوظيفِهِ </vt:lpstr>
      <vt:lpstr>علاقةُ الشِّعرِ الرَّمزيِّ بالشِّعرِ الصُّوفيِّ </vt:lpstr>
      <vt:lpstr>الُّلُغةُ في سياقِ المذهبِ الرَّمزيِّ </vt:lpstr>
      <vt:lpstr>القصيدةُ الرَّمزيَّةُ والوظيفةُ الأدبيَّةُ </vt:lpstr>
      <vt:lpstr>الرَّمزيُّون ورفضُهُم النظرةَ البلاغيَّةَ كوظيفةٍ أدبيَّةٍ </vt:lpstr>
      <vt:lpstr> مبررات رفضِ الرَّمزيِّينَ لكلِّ هذه الأشياءِ  </vt:lpstr>
      <vt:lpstr>الدَّاعي إلى تصوُّر الرَّمزيِّينَ السَّابقِ </vt:lpstr>
      <vt:lpstr>المذهبُ الرَّمزيُّ وبروزُ مصطلحِ التَّراسُلِ </vt:lpstr>
      <vt:lpstr> رؤية « بودلير » لأنواعِ التَّراسُلِ </vt:lpstr>
      <vt:lpstr>المذهبُ الرَّمزيُّ في البيئةِ العربيَّةِ </vt:lpstr>
      <vt:lpstr>غربةُ المذهبِ الرَّمزيِّ في البيئةِ العربيَّةِ </vt:lpstr>
      <vt:lpstr>الشريحة 178</vt:lpstr>
      <vt:lpstr>ماهيةُ المذهبِ السِّرياليِّ </vt:lpstr>
      <vt:lpstr>السِّرياليَّةُ في سياقِ الأدبِ  </vt:lpstr>
      <vt:lpstr>السِّرياليَّةُ إملاءٌ للفِكرِ دونَ مراقبَةِ العقلِ </vt:lpstr>
      <vt:lpstr>دعاةُ السِّرياليَّةِ بينَ فرنسا وإنجلترا </vt:lpstr>
      <vt:lpstr>تأثُّرُ السِّرياليَّةِ : </vt:lpstr>
      <vt:lpstr>تشابُهُ المذهبِ السِّرياليِّ معَ مذهبِ أهلِ الطَّبعِ في الشِّعرِ العربيِّ </vt:lpstr>
      <vt:lpstr>الشُّعراءُ السِّرياليُّونَ وعدمُ اهتمامِهم بنظمِ الأشعارِ </vt:lpstr>
      <vt:lpstr>المذهبُ السِّرياليُّ الجديدُ في شعرِ بعضِ شعرائنا العربِ اَلْمُحْدَثِينَ </vt:lpstr>
      <vt:lpstr>- العقَّادُ ورؤيتُهُ للفنِّ وعلاقةُ ذلك بالسِّرياليَّةِ </vt:lpstr>
      <vt:lpstr>العقَّادُ وَرَابِطُ السِّرياليَّةِ بِالْفَنِّ </vt:lpstr>
      <vt:lpstr>العقَّادُ ورؤيتُهُ الجامعةُ للسِّرياليَّةِ والتَّجريديَّةِ </vt:lpstr>
      <vt:lpstr>التَّجريدُ وقتلُهُ للفنونِ التَّشكيليَّةِ </vt:lpstr>
      <vt:lpstr>تساؤلٌ مُتَعَجِّبٌ من العقَّادِ وزملائِهِ حولَ هذه التَّقليعاتِ </vt:lpstr>
      <vt:lpstr>التَّصويرُ وعالمُ التَّجريدِ </vt:lpstr>
      <vt:lpstr>تقريرُ التَّصويرِ التَّجريديِّ </vt:lpstr>
      <vt:lpstr>خلاصةُ القولِ فيما يُسمَّى بالمدرستينِ السِّرياليَّةِ والتَّجريديَّةِ </vt:lpstr>
      <vt:lpstr>تعميقُ الخلاصةِ  </vt:lpstr>
      <vt:lpstr>الشريحة 196</vt:lpstr>
      <vt:lpstr>الأدبُ بينَ الوظيفةِ والتَّعبيرِ </vt:lpstr>
      <vt:lpstr>رؤيةُ مذهبِ « الفنِّ للحياةِ » للأدبِ   </vt:lpstr>
      <vt:lpstr>بعضُ نقَّادِ هذا المذهبِ والربط بين الأدبِ والأخلاقِ والمثلِ </vt:lpstr>
      <vt:lpstr>واقعيَّةُ مذهبِ « الفنِّ للحياةِ » الإيجابيَّةُ </vt:lpstr>
      <vt:lpstr>ما سبقَ يمثِّلُ صورةً للواقعيَّةِ كما يشير النَّاقد الكبير الدكتور : محمَّد مندور </vt:lpstr>
      <vt:lpstr>- ثانيًا : مَذْهبُ « الفَنِّ لِلْفَنِّ »</vt:lpstr>
      <vt:lpstr>نشأة هذا المذهبِ وأبرزُ أنصارِهِ وكيفيَّةُ ظهورِهِ </vt:lpstr>
      <vt:lpstr>مذهبُ « الفنِّ للفنِّ » والبعدُ الأخلاقيُّ </vt:lpstr>
      <vt:lpstr>النُّقَّادُ وَمُهَاجَمَةُ مَذْهَبِ « الفَنِّ لِلْفَنِّ »</vt:lpstr>
      <vt:lpstr>مذهبُ « الفنِّ للفنِّ » وبروزُهُ في النَّقدِ العربيِّ القديمِ </vt:lpstr>
      <vt:lpstr>مذهبُ « الفنِّ للفنِّ » وعدمُ خُلُوُّهِ من الموضوعِ </vt:lpstr>
      <vt:lpstr>الأدبُ لا يتجاهلُ مواصفاتِ الأخلاقِ </vt:lpstr>
      <vt:lpstr>خُلاصَةٌ عن مَذْهَبِ « الفَنِّ لِلْفَنِّ » </vt:lpstr>
      <vt:lpstr>ثالثًا مَذْهَبُ « أَصْحَابِ الْمَدْرَسَةِ الْحَدِيثَةِ » </vt:lpstr>
      <vt:lpstr>الشريحة 211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nader darawsheh</dc:creator>
  <cp:lastModifiedBy>ABUMADA</cp:lastModifiedBy>
  <cp:revision>305</cp:revision>
  <cp:lastPrinted>2013-02-03T07:13:20Z</cp:lastPrinted>
  <dcterms:created xsi:type="dcterms:W3CDTF">2009-10-14T19:14:34Z</dcterms:created>
  <dcterms:modified xsi:type="dcterms:W3CDTF">2017-05-05T15:27:28Z</dcterms:modified>
</cp:coreProperties>
</file>