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342" r:id="rId5"/>
    <p:sldId id="350" r:id="rId6"/>
    <p:sldId id="352" r:id="rId7"/>
    <p:sldId id="353" r:id="rId8"/>
    <p:sldId id="354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نمط ذو سمات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الصرف 1 (تصريف الأفعال)، 7402202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بن محمد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mtClean="0">
                <a:solidFill>
                  <a:srgbClr val="376092"/>
                </a:solidFill>
                <a:cs typeface="DecoType Thuluth" pitchFamily="2" charset="-78"/>
              </a:rPr>
              <a:t>المحاضرة الرابعة عشرة</a:t>
            </a:r>
            <a:endParaRPr lang="en-US" dirty="0" smtClean="0">
              <a:solidFill>
                <a:srgbClr val="376092"/>
              </a:solidFill>
              <a:cs typeface="DecoType Thuluth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توكيد الفعل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عناصر المحاضرة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توكيد الفعل</a:t>
            </a:r>
            <a:endParaRPr lang="ar-EG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0" y="0"/>
          <a:ext cx="9906000" cy="6096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55134"/>
                <a:gridCol w="5268434"/>
                <a:gridCol w="2982432"/>
              </a:tblGrid>
              <a:tr h="274320">
                <a:tc grid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3200" b="1" dirty="0">
                          <a:latin typeface="Traditional Arabic" pitchFamily="18" charset="-78"/>
                          <a:cs typeface="Traditional Arabic" pitchFamily="18" charset="-78"/>
                        </a:rPr>
                        <a:t>حُكْمُ آخِرِ الفعل المؤكَّد بنون التوكيد إذا لحقت النون بالفعل فإن كان مسندًا إلى</a:t>
                      </a:r>
                      <a:endParaRPr lang="en-US" sz="3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اسم ظاهر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rowSpan="2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فُتِحَ آخره لمباشرة النون له، ولم يحذف منه شيء، سواء كان صحيحًا أو معتلاً، ورد لام الفعل إلى أصلها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rowSpan="2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>
                          <a:latin typeface="Traditional Arabic" pitchFamily="18" charset="-78"/>
                          <a:cs typeface="Traditional Arabic" pitchFamily="18" charset="-78"/>
                        </a:rPr>
                        <a:t>لَيَنْصُرَنَّ زيد، وَلَيَقضِيَنَّ، وَلَيَغْزُوَنَّ، وَلَيَسْعَيَنَّ</a:t>
                      </a:r>
                      <a:endParaRPr lang="en-US" sz="23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274320"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ضمير الواحد المذكر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>
                          <a:latin typeface="Traditional Arabic" pitchFamily="18" charset="-78"/>
                          <a:cs typeface="Traditional Arabic" pitchFamily="18" charset="-78"/>
                        </a:rPr>
                        <a:t>ضمير الاثنين</a:t>
                      </a:r>
                      <a:endParaRPr lang="en-US" sz="23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لم يُحْذَفْ أيضًا من الفعل شيء، وحُذِفت نون الرفع فقط، لتوالى الأمثال، وكُسِرَت نون التوكيد، تشبيهًا لها بنون الرفع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لَتَنْصُرَانِّ يا زيدان، وَلَتَقضِيانِّ، ولَتغزُوَانِّ، وَلَتَسْعَيانِّ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274320">
                <a:tc row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واو الجمع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فإن كان صحيحًا حذفت نون الرفع لتوالى الأمثال، وواو الجمع لالتقاء الساكنين، وضم ما قبل النون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لَتَنصُرُنَّ يا قوم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27432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8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وإن كان ناقصًا وكانت عين الفعل مضمومة أو مكسورة = وحذفت لام الفعل، وضم ما قبل النون للدلالة على المحذوف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لَتَغْزُنّ</a:t>
                      </a: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 </a:t>
                      </a: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وَلَتَقضُنَّ</a:t>
                      </a: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 يا قوم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27432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8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وإن كان ناقصًا وكانت عين الفعل مفتوحة = وحُذفت لام الفعل فقط، </a:t>
                      </a:r>
                      <a:r>
                        <a:rPr lang="ar-SA" sz="23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وبقي </a:t>
                      </a: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فتح ما قبلها، وحرِّكت واو الجمع بالضمة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لَتَخْشَوُنَّ وَلَتَسْعَوُنَّ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274320">
                <a:tc rowSpan="2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ياء المخاطبة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حذفت الياء والنون، وكسر ما قبل النون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لتَنْصُرِنّ يا </a:t>
                      </a: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دعدُ</a:t>
                      </a: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، </a:t>
                      </a: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ولتَغْزِنّ</a:t>
                      </a: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 ولتَرْمِنَّ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27432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8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>
                          <a:latin typeface="Traditional Arabic" pitchFamily="18" charset="-78"/>
                          <a:cs typeface="Traditional Arabic" pitchFamily="18" charset="-78"/>
                        </a:rPr>
                        <a:t>إلا إذا كان الفعل ناقصًا، وكانت عينه مفتوحة، فتبقى ياء المخاطبة محركة بالكسر، مع فتح ما قبلها</a:t>
                      </a:r>
                      <a:endParaRPr lang="en-US" sz="23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لتَسْعَيِنَّ ولتَخْشَيِنَّ يا </a:t>
                      </a: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دَعدُ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274320"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>
                          <a:latin typeface="Traditional Arabic" pitchFamily="18" charset="-78"/>
                          <a:cs typeface="Traditional Arabic" pitchFamily="18" charset="-78"/>
                        </a:rPr>
                        <a:t>نون الإناث</a:t>
                      </a:r>
                      <a:endParaRPr lang="en-US" sz="23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>
                          <a:latin typeface="Traditional Arabic" pitchFamily="18" charset="-78"/>
                          <a:cs typeface="Traditional Arabic" pitchFamily="18" charset="-78"/>
                        </a:rPr>
                        <a:t>زيدت ألف بينها وبين نون التوكيد، وكسرت نون التوكيد، لوقوعها بعد الألف</a:t>
                      </a:r>
                      <a:endParaRPr lang="en-US" sz="23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لتَنصُرْنانِّ</a:t>
                      </a: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 يا نسوة </a:t>
                      </a: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ولتَسْعَيْنَانِّ</a:t>
                      </a: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، </a:t>
                      </a: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ولتَغْزُونَانِّ</a:t>
                      </a:r>
                      <a:r>
                        <a:rPr lang="ar-SA" sz="2300" b="1" dirty="0">
                          <a:latin typeface="Traditional Arabic" pitchFamily="18" charset="-78"/>
                          <a:cs typeface="Traditional Arabic" pitchFamily="18" charset="-78"/>
                        </a:rPr>
                        <a:t>، </a:t>
                      </a:r>
                      <a:r>
                        <a:rPr lang="ar-SA" sz="2300" b="1" dirty="0" err="1">
                          <a:latin typeface="Traditional Arabic" pitchFamily="18" charset="-78"/>
                          <a:cs typeface="Traditional Arabic" pitchFamily="18" charset="-78"/>
                        </a:rPr>
                        <a:t>ولَترْمِينَانِّ</a:t>
                      </a: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0" y="0"/>
          <a:ext cx="9906000" cy="648244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4372"/>
                <a:gridCol w="1003491"/>
                <a:gridCol w="1564679"/>
                <a:gridCol w="1104479"/>
                <a:gridCol w="1214927"/>
                <a:gridCol w="1096527"/>
                <a:gridCol w="1556726"/>
                <a:gridCol w="1840799"/>
              </a:tblGrid>
              <a:tr h="388663"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gridSpan="7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حُكْمُ آخِرِ الفعل المؤكَّد بنون التوكيد إذا لحقت النون بالفعل فإن كان مسندًا </a:t>
                      </a: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إلى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777325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الفعل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إذا أسند إلى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gridSpan="5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الأمثلة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4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4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الحكم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635993">
                <a:tc rowSpan="7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36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صحيح الآخر (يَنْصُرُ)</a:t>
                      </a: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اسم ظاهر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لـ(يَنْصُر) زيدٌ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grid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(يَنْصُر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4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لـ(يَنْصُر</a:t>
                      </a:r>
                      <a:r>
                        <a:rPr lang="ar-SA" sz="2200" b="1" u="none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َنَّ</a:t>
                      </a:r>
                      <a:r>
                        <a:rPr lang="ar-SA" sz="2200" b="1" u="none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زيدٌ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rowSpan="2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فُتِحَ آخره لمباشرة النون له</a:t>
                      </a:r>
                    </a:p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ولم يحذف منه شيء</a:t>
                      </a:r>
                    </a:p>
                  </a:txBody>
                  <a:tcPr marL="37954" marR="37954" marT="0" marB="0" anchor="ctr"/>
                </a:tc>
              </a:tr>
              <a:tr h="1165988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ضمير الواحد المذكر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زيدٌ لـ(يَنْصُر)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(يَنْصُر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زيدٌ لـ(يَنْصُر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َ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777325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ضمير الاثنين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لـ(تَنْصُرانِ) يا زيدان</a:t>
                      </a:r>
                      <a:endParaRPr lang="ar-SA" sz="2200" u="none" dirty="0"/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(تَنْصُرانِ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(تَنْصُرا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كُسِرَت نون التوكيد، تشبيهًا لها بنون الرفع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777325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واو الجمع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لـ(تَنْصُرونَ) يا زيدون</a:t>
                      </a:r>
                      <a:endParaRPr lang="ar-SA" sz="2200" u="none" dirty="0"/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(تَنْصُرُونَ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تَنْصُرُو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(تَنْصُرُ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ضم ما قبل النون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388663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rowSpan="2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ياء المخاطبة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لـ(تَنْصُرِينَ) يا</a:t>
                      </a:r>
                      <a:r>
                        <a:rPr lang="ar-SA" sz="2200" b="1" u="none" baseline="0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هند</a:t>
                      </a:r>
                      <a:endParaRPr lang="ar-SA" sz="2200" u="none" dirty="0"/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(تَنْصُرِينَ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(تَنْصُرِي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(تَنْصُرِ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كسر ما قبل النون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565327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8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لم يُحْذَفْ من الفعل شيء</a:t>
                      </a:r>
                      <a:endParaRPr lang="ar-SA" sz="1600" u="none" dirty="0">
                        <a:solidFill>
                          <a:srgbClr val="FF0000"/>
                        </a:solidFill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حذفت نون</a:t>
                      </a:r>
                      <a:r>
                        <a:rPr lang="ar-SA" sz="1600" b="1" u="none" baseline="0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الرفع لتوالي الأمثال</a:t>
                      </a:r>
                      <a:endParaRPr lang="en-US" sz="1600" b="1" u="none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حذفت الواو والياء لالتقاء الساكنين</a:t>
                      </a:r>
                      <a:endParaRPr lang="en-US" sz="1600" b="1" u="none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6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6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84799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نون الإناث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لـ(تَنْصُرْنَ) يا نسوة</a:t>
                      </a:r>
                      <a:endParaRPr lang="ar-SA" sz="2200" u="none" dirty="0" smtClean="0"/>
                    </a:p>
                    <a:p>
                      <a:pPr algn="ctr" rtl="1"/>
                      <a:endParaRPr lang="ar-SA" sz="2200" u="none" dirty="0"/>
                    </a:p>
                  </a:txBody>
                  <a:tcPr marL="37954" marR="37954" marT="0" marB="0" anchor="ctr"/>
                </a:tc>
                <a:tc grid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(تَنْصُرْنَ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ا 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4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4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تَنْصُرْنَ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نسوة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زيدت ألف بينها وبين نون التوكيد، وكسرت نون التوكيد، لوقوعها بعد الألف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0" y="0"/>
          <a:ext cx="9906000" cy="5791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83968"/>
                <a:gridCol w="1458492"/>
                <a:gridCol w="1891319"/>
                <a:gridCol w="1727295"/>
                <a:gridCol w="1743867"/>
                <a:gridCol w="2401059"/>
              </a:tblGrid>
              <a:tr h="723900">
                <a:tc gridSpan="6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حُكْمُ آخِرِ الفعل المؤكَّد بنون التوكيد إذا لحقت النون بالفعل فإن كان مسندًا </a:t>
                      </a: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إلى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7239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الفعل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إذا أسند إلى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grid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الأمثلة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4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الحكم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B w="12700" cmpd="sng">
                      <a:noFill/>
                    </a:lnB>
                  </a:tcPr>
                </a:tc>
              </a:tr>
              <a:tr h="723900">
                <a:tc rowSpan="6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36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معتل الآخر</a:t>
                      </a: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 row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اسم </a:t>
                      </a: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ظاهر، وضمير الواحد المذكر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لـ(يخشى) زيد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(يخشى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(يخشيَ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12700" cmpd="sng">
                      <a:noFill/>
                    </a:lnR>
                  </a:tcPr>
                </a:tc>
                <a:tc row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فُتِحَ آخره لمباشرة النون له</a:t>
                      </a:r>
                    </a:p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ولم يحذف منه شيء</a:t>
                      </a:r>
                    </a:p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ورد لام الفعل إلى أصلها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390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لـ(يدعو) زيد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(يدعو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(يدعوَ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72390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لـ(يرمي) زيد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(يرمي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(يرميَ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72390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نون الإناث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لـ(تخشَيْنَ) يا نسوة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(تخشَيْنَ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ا 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12700" cmpd="sng">
                      <a:noFill/>
                    </a:lnR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تخشَيْنَ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زيدت ألف بينها وبين نون التوكيد، وكسرت نون التوكيد، لوقوعها بعد الألف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390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لـ(تدعوْنَ)</a:t>
                      </a:r>
                      <a:r>
                        <a:rPr lang="ar-SA" sz="2200" b="1" u="none" baseline="0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يا نسوة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(تدعوْنَ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ا 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تدعُوْنَ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72390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لـ(ترمِين) يا نسوة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(ترمِين 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ا 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ترمِينَ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0" y="0"/>
          <a:ext cx="9906000" cy="7193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05863"/>
                <a:gridCol w="1078700"/>
                <a:gridCol w="1605235"/>
                <a:gridCol w="1328530"/>
                <a:gridCol w="1134386"/>
                <a:gridCol w="1187701"/>
                <a:gridCol w="1682721"/>
                <a:gridCol w="1382864"/>
              </a:tblGrid>
              <a:tr h="171450"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gridSpan="7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حُكْمُ آخِرِ الفعل المؤكَّد بنون التوكيد إذا لحقت النون بالفعل فإن كان مسندًا </a:t>
                      </a: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إلى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17145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الفعل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إذا أسند إلى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gridSpan="4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الأمثلة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14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الحكم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B w="12700" cmpd="sng">
                      <a:noFill/>
                    </a:lnB>
                  </a:tcPr>
                </a:tc>
              </a:tr>
              <a:tr h="171450">
                <a:tc rowSpan="10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36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معتل الآخر</a:t>
                      </a: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 row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ألف الاثنين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لـ(تخشَيَانِ)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لـ(تخشَيَانِ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لـ(تخشَيَا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لـ(تخشَيَا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لـ(تخشَيَا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كُسِرَت نون التوكيد، تشبيهًا لها بنون الرفع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لـ(تدعوانِ)</a:t>
                      </a:r>
                      <a:r>
                        <a:rPr lang="ar-SA" sz="2200" b="1" u="none" baseline="0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لـ(تدعوانِ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لـ(تدعوَا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لـ(تدعوَا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لـ(تدعوَا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714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لـ(ترمِيانِ)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لـ(ترمِيانِ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7145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واو الجماعة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لـ(تدعوْنَ)</a:t>
                      </a:r>
                      <a:r>
                        <a:rPr lang="ar-SA" sz="2200" b="1" u="none" baseline="0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لـ(تدعُوْنَ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لـ(تدعُوْ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ضم ما قبل النون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لـ(ترمُون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لـ(ترمُونَ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ترمُو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لـ(تخشَونَ)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لـ(تخشَونَ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تخشَو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تخشَوُ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لـ(تخشَوُ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لم تحذف الواو ولا الياء، وضمت الواو وكسرت الياء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ياء المخاطبة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لـ(تخشَيْنَ)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لـ(تخشَيْنَ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لـ(تخشَيْ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لـ(تدعِيْنَ)</a:t>
                      </a:r>
                      <a:r>
                        <a:rPr lang="ar-SA" sz="2200" b="1" u="none" baseline="0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لـ(تدعِيْنَ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لـ(تدعِيْ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ضم ما قبل النون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لـ(ترمِين)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لـ(ترمِين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+ 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حذفت نون</a:t>
                      </a:r>
                      <a:r>
                        <a:rPr lang="ar-SA" sz="1600" b="1" u="none" baseline="0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 الرفع لتوالي الأمثال</a:t>
                      </a:r>
                      <a:endParaRPr lang="en-US" sz="1600" b="1" u="none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16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حذفت الواو والياء لالتقاء الساكنين</a:t>
                      </a:r>
                      <a:endParaRPr lang="en-US" sz="1600" b="1" u="none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" y="0"/>
          <a:ext cx="5181599" cy="617220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9530"/>
                <a:gridCol w="1129169"/>
                <a:gridCol w="1761450"/>
                <a:gridCol w="1761450"/>
              </a:tblGrid>
              <a:tr h="363071"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الأمر كالمضارع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363071"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المضارع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الأمر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rowSpan="15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36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معتل الآخر</a:t>
                      </a: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المفرد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(يخشيَ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(اخشَيَ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(يدعوَ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(ادعُوَ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(يرميَ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(ارمِيَ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نون الإناث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تخشَيْنَ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اخْشَيْنَ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تدعُوْنَ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ادعُوْنَ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ترمِينَ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ارمِينَ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ألف الاثنين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لـ(تخشَيَا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اخشَيَا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لـ(تدعوَا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ادعوَا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لـ(ترمِيا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ارمِيا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واو الجماعة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ادعُ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ارمُ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لـ(تخشَوُ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اخشَوُ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ياء المخاطبة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لـ(تخشَيِ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(اخشَيِ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لـ(تدعِ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ادعِ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307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لـ(ترمِ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ارمِ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5181601" y="0"/>
          <a:ext cx="4724399" cy="609599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3758"/>
                <a:gridCol w="1021455"/>
                <a:gridCol w="1584593"/>
                <a:gridCol w="1584593"/>
              </a:tblGrid>
              <a:tr h="485990">
                <a:tc gridSpan="4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الأمر كالمضارع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</a:tr>
              <a:tr h="971978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المضارع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الأمر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95256">
                <a:tc rowSpan="5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3600" b="1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صحيح الآخر (يَنْصُرُ)</a:t>
                      </a:r>
                      <a:endParaRPr lang="en-US" sz="36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vert="vert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المفرد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لـ(يَنْصُر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َنَّ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زيدٌ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(انْصُر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َنَّ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71978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ضمير الاثنين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لـ(تَنْصُرا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انْصُرا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زيدان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71978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واو الجمع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(انْصُرُ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زيدون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38478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ياء المخاطبة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لـ(تَنْصُرِ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(انْصُرِ</a:t>
                      </a:r>
                      <a:r>
                        <a:rPr lang="ar-SA" sz="2200" b="1" u="none" dirty="0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نَّ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هند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060341">
                <a:tc vMerge="1"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endParaRPr lang="en-US" sz="23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/>
                </a:tc>
                <a:tc>
                  <a:txBody>
                    <a:bodyPr/>
                    <a:lstStyle/>
                    <a:p>
                      <a:pPr indent="0" algn="ctr" rtl="1">
                        <a:spcAft>
                          <a:spcPts val="0"/>
                        </a:spcAft>
                      </a:pPr>
                      <a:r>
                        <a:rPr lang="ar-SA" sz="2200" b="1" dirty="0">
                          <a:latin typeface="Traditional Arabic" pitchFamily="18" charset="-78"/>
                          <a:cs typeface="Traditional Arabic" pitchFamily="18" charset="-78"/>
                        </a:rPr>
                        <a:t>نون الإناث</a:t>
                      </a:r>
                      <a:endParaRPr lang="en-US" sz="2200" b="1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لـ(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تَنْصُرْنَ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نسوة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(</a:t>
                      </a:r>
                      <a:r>
                        <a:rPr lang="ar-SA" sz="2200" b="1" u="none" dirty="0" err="1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انْصُرْنَ</a:t>
                      </a:r>
                      <a:r>
                        <a:rPr lang="ar-SA" sz="2200" b="1" u="none" dirty="0" err="1" smtClean="0">
                          <a:solidFill>
                            <a:srgbClr val="FF0000"/>
                          </a:solidFill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انِّ</a:t>
                      </a:r>
                      <a:r>
                        <a:rPr lang="ar-SA" sz="2200" b="1" u="none" dirty="0" smtClean="0">
                          <a:latin typeface="Traditional Arabic" pitchFamily="18" charset="-78"/>
                          <a:ea typeface="Times New Roman"/>
                          <a:cs typeface="Traditional Arabic" pitchFamily="18" charset="-78"/>
                        </a:rPr>
                        <a:t>) يا نسوة</a:t>
                      </a:r>
                      <a:endParaRPr lang="en-US" sz="2200" b="1" u="none" dirty="0">
                        <a:latin typeface="Traditional Arabic" pitchFamily="18" charset="-78"/>
                        <a:ea typeface="Times New Roman"/>
                        <a:cs typeface="Traditional Arabic" pitchFamily="18" charset="-78"/>
                      </a:endParaRPr>
                    </a:p>
                  </a:txBody>
                  <a:tcPr marL="37954" marR="37954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1021</Words>
  <Application>Microsoft Office PowerPoint</Application>
  <PresentationFormat>A4 Paper (210x297 mm)‎</PresentationFormat>
  <Paragraphs>236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المحاضرة الرابعة عشرة</vt:lpstr>
      <vt:lpstr>عناصر المحاضرة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163</cp:revision>
  <dcterms:created xsi:type="dcterms:W3CDTF">2009-10-14T19:14:34Z</dcterms:created>
  <dcterms:modified xsi:type="dcterms:W3CDTF">2010-12-14T13:27:29Z</dcterms:modified>
</cp:coreProperties>
</file>