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7" r:id="rId4"/>
    <p:sldId id="259" r:id="rId5"/>
    <p:sldId id="268" r:id="rId6"/>
    <p:sldId id="269" r:id="rId7"/>
    <p:sldId id="270" r:id="rId8"/>
    <p:sldId id="271" r:id="rId9"/>
    <p:sldId id="272" r:id="rId10"/>
    <p:sldId id="273" r:id="rId11"/>
    <p:sldId id="274" r:id="rId12"/>
    <p:sldId id="275" r:id="rId13"/>
    <p:sldId id="276"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00"/>
    <a:srgbClr val="009900"/>
    <a:srgbClr val="709256"/>
    <a:srgbClr val="AD9968"/>
    <a:srgbClr val="3B84AF"/>
    <a:srgbClr val="FF33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1807" autoAdjust="0"/>
    <p:restoredTop sz="94664" autoAdjust="0"/>
  </p:normalViewPr>
  <p:slideViewPr>
    <p:cSldViewPr>
      <p:cViewPr>
        <p:scale>
          <a:sx n="66" d="100"/>
          <a:sy n="66" d="100"/>
        </p:scale>
        <p:origin x="-294" y="-19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11/10/2002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مدخل إلى اللسانيات</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سميح </a:t>
            </a:r>
            <a:r>
              <a:rPr lang="ar-SA" sz="2600" b="1" dirty="0" err="1" smtClean="0">
                <a:solidFill>
                  <a:srgbClr val="7F7F7F"/>
                </a:solidFill>
                <a:latin typeface="Calibri" pitchFamily="34" charset="0"/>
                <a:cs typeface="Times New Roman" pitchFamily="18" charset="0"/>
              </a:rPr>
              <a:t>مقدادي</a:t>
            </a:r>
            <a:endParaRPr lang="ar-SA" sz="2600" b="1" dirty="0" smtClean="0">
              <a:solidFill>
                <a:srgbClr val="7F7F7F"/>
              </a:solidFill>
              <a:latin typeface="Calibri" pitchFamily="34" charset="0"/>
              <a:cs typeface="Times New Roman" pitchFamily="18"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الأولى</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تعريفات اللغة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a:ln>
            <a:solidFill>
              <a:srgbClr val="000000"/>
            </a:solidFill>
          </a:ln>
        </p:spPr>
        <p:txBody>
          <a:bodyPr/>
          <a:lstStyle/>
          <a:p>
            <a:pPr rtl="1" eaLnBrk="1" hangingPunct="1"/>
            <a:r>
              <a:rPr lang="ar-SA" sz="2800" b="1" dirty="0" smtClean="0">
                <a:cs typeface="Arial" pitchFamily="34" charset="0"/>
              </a:rPr>
              <a:t>	اللغة لغة: مأخوذة من لغو.</a:t>
            </a:r>
          </a:p>
          <a:p>
            <a:pPr rtl="1" eaLnBrk="1" hangingPunct="1"/>
            <a:r>
              <a:rPr lang="ar-SA" sz="2800" b="1" dirty="0" smtClean="0">
                <a:cs typeface="Arial" pitchFamily="34" charset="0"/>
              </a:rPr>
              <a:t>	قال تعالى:( وإذا مروا باللغو مروا كراما)الفرقان:25. اللغو هنا معناه: الباطل.</a:t>
            </a:r>
          </a:p>
          <a:p>
            <a:pPr rtl="1" eaLnBrk="1" hangingPunct="1"/>
            <a:r>
              <a:rPr lang="ar-SA" sz="2800" b="1" dirty="0" smtClean="0">
                <a:cs typeface="Arial" pitchFamily="34" charset="0"/>
              </a:rPr>
              <a:t>وقال تعالى:( وقال الذين كفروا لا تسمعوا لهذا القرآن والغوا فيه)فصلت:41. أي: قولوا فيه كلاما غير مفيد.</a:t>
            </a:r>
          </a:p>
          <a:p>
            <a:pPr rtl="1" eaLnBrk="1" hangingPunct="1"/>
            <a:r>
              <a:rPr lang="ar-SA" sz="2800" b="1" dirty="0" smtClean="0">
                <a:cs typeface="Arial" pitchFamily="34" charset="0"/>
              </a:rPr>
              <a:t>وقال الرسول صلى الله عليه وسلم: (من قال لصاحبه يوم الجمعة </a:t>
            </a:r>
            <a:r>
              <a:rPr lang="en-US" sz="2800" b="1" dirty="0" smtClean="0">
                <a:cs typeface="Arial" pitchFamily="34" charset="0"/>
              </a:rPr>
              <a:t>     </a:t>
            </a:r>
            <a:r>
              <a:rPr lang="ar-SA" sz="2800" b="1" dirty="0" smtClean="0">
                <a:cs typeface="Arial" pitchFamily="34" charset="0"/>
              </a:rPr>
              <a:t>صهٍ فقد لغا) أي: خاب وخسر.</a:t>
            </a:r>
          </a:p>
          <a:p>
            <a:pPr rtl="1" eaLnBrk="1" hangingPunct="1"/>
            <a:endParaRPr lang="ar-SA" sz="2800" b="1" dirty="0" smtClean="0">
              <a:cs typeface="Arial" pitchFamily="34" charset="0"/>
            </a:endParaRPr>
          </a:p>
          <a:p>
            <a:pPr lvl="1" rtl="1" eaLnBrk="1" hangingPunct="1"/>
            <a:endParaRPr lang="ar-SA" sz="3600" b="1" dirty="0" smtClean="0">
              <a:solidFill>
                <a:srgbClr val="FF0000"/>
              </a:solidFill>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صر نائب للمحتوى 8"/>
          <p:cNvSpPr>
            <a:spLocks noGrp="1"/>
          </p:cNvSpPr>
          <p:nvPr>
            <p:ph idx="1"/>
          </p:nvPr>
        </p:nvSpPr>
        <p:spPr/>
        <p:txBody>
          <a:bodyPr/>
          <a:lstStyle/>
          <a:p>
            <a:r>
              <a:rPr lang="ar-SA" sz="2800" b="1" dirty="0" smtClean="0">
                <a:cs typeface="Arial" pitchFamily="34" charset="0"/>
              </a:rPr>
              <a:t>وقال أحد العلماء:( الهمز لم يكن مستخدما في لغة قريش، وإنما هو لغة تميم). </a:t>
            </a:r>
            <a:r>
              <a:rPr lang="ar-JO" sz="2800" b="1" dirty="0" smtClean="0">
                <a:cs typeface="Arial" pitchFamily="34" charset="0"/>
              </a:rPr>
              <a:t>واللغة هنا بمعنى اللهجة.</a:t>
            </a:r>
            <a:endParaRPr lang="ar-SA" sz="2800" b="1" dirty="0" smtClean="0">
              <a:cs typeface="Arial" pitchFamily="34" charset="0"/>
            </a:endParaRPr>
          </a:p>
          <a:p>
            <a:pPr algn="just" rtl="1"/>
            <a:r>
              <a:rPr lang="ar-SA" sz="2800" b="1" dirty="0" smtClean="0">
                <a:cs typeface="Arial" pitchFamily="34" charset="0"/>
              </a:rPr>
              <a:t>الواقع أن كلمة ( لغة) لم تستخدم في القرآن الكريم لتدل على معناها المعروف في أيامنا هذه، بل عُوِض عنها بكلمة ( لسان)، فقال </a:t>
            </a:r>
            <a:r>
              <a:rPr lang="en-US" sz="2800" b="1" dirty="0" smtClean="0">
                <a:cs typeface="Arial" pitchFamily="34" charset="0"/>
              </a:rPr>
              <a:t> </a:t>
            </a:r>
            <a:r>
              <a:rPr lang="ar-SA" sz="2800" b="1" dirty="0" smtClean="0">
                <a:cs typeface="Arial" pitchFamily="34" charset="0"/>
              </a:rPr>
              <a:t>تعالى:(وما أرسلنا من رسول إلا بسان قومه) إبراهيم: 14</a:t>
            </a:r>
            <a:r>
              <a:rPr lang="ar-SA" sz="3600" dirty="0" smtClean="0"/>
              <a:t>. </a:t>
            </a:r>
            <a:r>
              <a:rPr lang="ar-SA" sz="3600" dirty="0" smtClean="0"/>
              <a:t>أي: بلغتهم.</a:t>
            </a:r>
            <a:endParaRPr lang="ar-SA" sz="3600" dirty="0" smtClean="0"/>
          </a:p>
          <a:p>
            <a:pPr algn="just" rtl="1"/>
            <a:endParaRPr lang="ar-SA" sz="3600" dirty="0" smtClean="0"/>
          </a:p>
          <a:p>
            <a:pPr rtl="1"/>
            <a:r>
              <a:rPr lang="ar-SA" b="1" dirty="0" smtClean="0">
                <a:cs typeface="Arial" pitchFamily="34" charset="0"/>
              </a:rPr>
              <a:t>أما اللغة اصطلاحا:</a:t>
            </a:r>
            <a:endParaRPr lang="ar-SA" dirty="0" smtClean="0"/>
          </a:p>
          <a:p>
            <a:pPr rtl="1"/>
            <a:r>
              <a:rPr lang="en-US" sz="2800" b="1" dirty="0" smtClean="0">
                <a:cs typeface="Arial" pitchFamily="34" charset="0"/>
              </a:rPr>
              <a:t> </a:t>
            </a:r>
            <a:r>
              <a:rPr lang="ar-SA" sz="2800" b="1" dirty="0" smtClean="0">
                <a:cs typeface="Arial" pitchFamily="34" charset="0"/>
              </a:rPr>
              <a:t>فإن محاولة تعريفها ليست بالأمر </a:t>
            </a:r>
            <a:r>
              <a:rPr lang="ar-SA" sz="2800" b="1" dirty="0" smtClean="0">
                <a:cs typeface="Arial" pitchFamily="34" charset="0"/>
              </a:rPr>
              <a:t>الهيّن</a:t>
            </a:r>
            <a:r>
              <a:rPr lang="ar-SA" sz="2800" b="1" dirty="0" smtClean="0">
                <a:cs typeface="Arial" pitchFamily="34" charset="0"/>
              </a:rPr>
              <a:t>، ذلك </a:t>
            </a:r>
            <a:r>
              <a:rPr lang="ar-SA" sz="2800" b="1" dirty="0" smtClean="0">
                <a:cs typeface="Arial" pitchFamily="34" charset="0"/>
              </a:rPr>
              <a:t>أنّها </a:t>
            </a:r>
            <a:r>
              <a:rPr lang="ar-SA" sz="2800" b="1" dirty="0" smtClean="0">
                <a:cs typeface="Arial" pitchFamily="34" charset="0"/>
              </a:rPr>
              <a:t>ظاهرة شديدة </a:t>
            </a:r>
            <a:r>
              <a:rPr lang="ar-SA" sz="2800" b="1" dirty="0" smtClean="0">
                <a:cs typeface="Arial" pitchFamily="34" charset="0"/>
              </a:rPr>
              <a:t>التعقيد</a:t>
            </a:r>
            <a:r>
              <a:rPr lang="ar-SA" sz="2800" b="1" dirty="0" smtClean="0">
                <a:cs typeface="Arial" pitchFamily="34" charset="0"/>
              </a:rPr>
              <a:t>، وقد اختلف العلماء في هذا الأمر اختلافا كبيرا سببه طبيعة اللغة.</a:t>
            </a:r>
            <a:endParaRPr lang="ar-SA" sz="3600" dirty="0"/>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23844" y="285728"/>
            <a:ext cx="8915400" cy="5768997"/>
          </a:xfrm>
        </p:spPr>
        <p:txBody>
          <a:bodyPr/>
          <a:lstStyle/>
          <a:p>
            <a:endParaRPr lang="ar-SA" sz="2800" b="1" dirty="0" smtClean="0">
              <a:cs typeface="Arial" pitchFamily="34" charset="0"/>
            </a:endParaRPr>
          </a:p>
          <a:p>
            <a:endParaRPr lang="ar-SA" sz="2800" b="1" dirty="0" smtClean="0">
              <a:cs typeface="Arial" pitchFamily="34" charset="0"/>
            </a:endParaRPr>
          </a:p>
          <a:p>
            <a:r>
              <a:rPr lang="ar-SA" sz="2800" b="1" dirty="0" smtClean="0">
                <a:cs typeface="Arial" pitchFamily="34" charset="0"/>
              </a:rPr>
              <a:t>ومن أشهر تعريفات اللغة قديما وحديثا ما يلي:</a:t>
            </a:r>
            <a:endParaRPr lang="en-US" sz="2800" b="1" dirty="0" smtClean="0">
              <a:cs typeface="Arial" pitchFamily="34" charset="0"/>
            </a:endParaRPr>
          </a:p>
          <a:p>
            <a:r>
              <a:rPr lang="ar-SA" sz="2800" b="1" dirty="0" smtClean="0">
                <a:cs typeface="Arial" pitchFamily="34" charset="0"/>
              </a:rPr>
              <a:t>الأول: لأبي الفتح عثمان بن جنِِِِي: </a:t>
            </a:r>
          </a:p>
          <a:p>
            <a:r>
              <a:rPr lang="ar-SA" sz="2800" b="1" dirty="0" smtClean="0">
                <a:cs typeface="Arial" pitchFamily="34" charset="0"/>
              </a:rPr>
              <a:t>يقول:“ أما حدٌّها فهي أصوات يعبّر </a:t>
            </a:r>
            <a:r>
              <a:rPr lang="ar-SA" sz="2800" b="1" dirty="0" err="1" smtClean="0">
                <a:cs typeface="Arial" pitchFamily="34" charset="0"/>
              </a:rPr>
              <a:t>بها</a:t>
            </a:r>
            <a:r>
              <a:rPr lang="ar-SA" sz="2800" b="1" dirty="0" smtClean="0">
                <a:cs typeface="Arial" pitchFamily="34" charset="0"/>
              </a:rPr>
              <a:t> </a:t>
            </a:r>
            <a:r>
              <a:rPr lang="ar-SA" sz="2800" b="1" dirty="0" smtClean="0">
                <a:cs typeface="Arial" pitchFamily="34" charset="0"/>
              </a:rPr>
              <a:t>كلّ </a:t>
            </a:r>
            <a:r>
              <a:rPr lang="ar-SA" sz="2800" b="1" dirty="0" smtClean="0">
                <a:cs typeface="Arial" pitchFamily="34" charset="0"/>
              </a:rPr>
              <a:t>قوم عن أغراضهم“. وعند تحليل هذا التعريف نجد ما يلي:</a:t>
            </a:r>
          </a:p>
          <a:p>
            <a:r>
              <a:rPr lang="ar-SA" sz="2800" b="1" dirty="0" smtClean="0">
                <a:cs typeface="Arial" pitchFamily="34" charset="0"/>
              </a:rPr>
              <a:t>1- </a:t>
            </a:r>
            <a:r>
              <a:rPr lang="ar-SA" sz="2800" b="1" dirty="0" smtClean="0">
                <a:cs typeface="Arial" pitchFamily="34" charset="0"/>
              </a:rPr>
              <a:t>أنّه </a:t>
            </a:r>
            <a:r>
              <a:rPr lang="ar-SA" sz="2800" b="1" dirty="0" smtClean="0">
                <a:cs typeface="Arial" pitchFamily="34" charset="0"/>
              </a:rPr>
              <a:t>لم </a:t>
            </a:r>
            <a:r>
              <a:rPr lang="ar-SA" sz="2800" b="1" dirty="0" smtClean="0">
                <a:cs typeface="Arial" pitchFamily="34" charset="0"/>
              </a:rPr>
              <a:t>يُعرِّف اللغة، </a:t>
            </a:r>
            <a:r>
              <a:rPr lang="ar-SA" sz="2800" b="1" dirty="0" smtClean="0">
                <a:cs typeface="Arial" pitchFamily="34" charset="0"/>
              </a:rPr>
              <a:t>بل </a:t>
            </a:r>
            <a:r>
              <a:rPr lang="ar-SA" sz="2800" b="1" dirty="0" smtClean="0">
                <a:cs typeface="Arial" pitchFamily="34" charset="0"/>
              </a:rPr>
              <a:t>عرّف </a:t>
            </a:r>
            <a:r>
              <a:rPr lang="ar-SA" sz="2800" b="1" dirty="0" smtClean="0">
                <a:cs typeface="Arial" pitchFamily="34" charset="0"/>
              </a:rPr>
              <a:t>الكلام، بدليل </a:t>
            </a:r>
            <a:r>
              <a:rPr lang="ar-SA" sz="2800" b="1" dirty="0" smtClean="0">
                <a:cs typeface="Arial" pitchFamily="34" charset="0"/>
              </a:rPr>
              <a:t>أنّه قال: إنّها </a:t>
            </a:r>
            <a:r>
              <a:rPr lang="ar-SA" sz="2800" b="1" dirty="0" smtClean="0">
                <a:cs typeface="Arial" pitchFamily="34" charset="0"/>
              </a:rPr>
              <a:t>أصوات، والصوت مظهر فيزيائي خارجي للغة.</a:t>
            </a:r>
          </a:p>
          <a:p>
            <a:r>
              <a:rPr lang="ar-SA" sz="2800" b="1" dirty="0" smtClean="0">
                <a:cs typeface="Arial" pitchFamily="34" charset="0"/>
              </a:rPr>
              <a:t>2- </a:t>
            </a:r>
            <a:r>
              <a:rPr lang="ar-SA" sz="2800" b="1" dirty="0" smtClean="0">
                <a:cs typeface="Arial" pitchFamily="34" charset="0"/>
              </a:rPr>
              <a:t>أنّ </a:t>
            </a:r>
            <a:r>
              <a:rPr lang="ar-SA" sz="2800" b="1" dirty="0" smtClean="0">
                <a:cs typeface="Arial" pitchFamily="34" charset="0"/>
              </a:rPr>
              <a:t>للغة وظيفة تؤديها، هي الاتصال.</a:t>
            </a:r>
          </a:p>
          <a:p>
            <a:r>
              <a:rPr lang="ar-SA" sz="2800" b="1" dirty="0" smtClean="0">
                <a:cs typeface="Arial" pitchFamily="34" charset="0"/>
              </a:rPr>
              <a:t>3- </a:t>
            </a:r>
            <a:r>
              <a:rPr lang="ar-SA" sz="2800" b="1" dirty="0" smtClean="0">
                <a:cs typeface="Arial" pitchFamily="34" charset="0"/>
              </a:rPr>
              <a:t>أنّ لكلّ </a:t>
            </a:r>
            <a:r>
              <a:rPr lang="ar-SA" sz="2800" b="1" dirty="0" smtClean="0">
                <a:cs typeface="Arial" pitchFamily="34" charset="0"/>
              </a:rPr>
              <a:t>قوم لغة </a:t>
            </a:r>
            <a:r>
              <a:rPr lang="ar-SA" sz="2800" b="1" dirty="0" smtClean="0">
                <a:cs typeface="Arial" pitchFamily="34" charset="0"/>
              </a:rPr>
              <a:t>خاصّة </a:t>
            </a:r>
            <a:r>
              <a:rPr lang="ar-SA" sz="2800" b="1" dirty="0" smtClean="0">
                <a:cs typeface="Arial" pitchFamily="34" charset="0"/>
              </a:rPr>
              <a:t>بهم.</a:t>
            </a:r>
          </a:p>
          <a:p>
            <a:r>
              <a:rPr lang="ar-SA" sz="2800" b="1" dirty="0" smtClean="0">
                <a:cs typeface="Arial" pitchFamily="34" charset="0"/>
              </a:rPr>
              <a:t>4- </a:t>
            </a:r>
            <a:r>
              <a:rPr lang="ar-SA" sz="2800" b="1" dirty="0" smtClean="0">
                <a:cs typeface="Arial" pitchFamily="34" charset="0"/>
              </a:rPr>
              <a:t>أنّ </a:t>
            </a:r>
            <a:r>
              <a:rPr lang="ar-SA" sz="2800" b="1" dirty="0" smtClean="0">
                <a:cs typeface="Arial" pitchFamily="34" charset="0"/>
              </a:rPr>
              <a:t>اللغة ظاهرة اجتماعية، وليست فردية.</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23844" y="1571612"/>
            <a:ext cx="8915400" cy="4525963"/>
          </a:xfrm>
        </p:spPr>
        <p:txBody>
          <a:bodyPr/>
          <a:lstStyle/>
          <a:p>
            <a:r>
              <a:rPr lang="ar-SA" sz="2800" b="1" dirty="0" smtClean="0">
                <a:cs typeface="Arial" pitchFamily="34" charset="0"/>
              </a:rPr>
              <a:t>الثاني: تعريف ابن خلدون:</a:t>
            </a:r>
            <a:endParaRPr lang="ar-JO" sz="2800" b="1" dirty="0" smtClean="0">
              <a:cs typeface="Arial" pitchFamily="34" charset="0"/>
            </a:endParaRPr>
          </a:p>
          <a:p>
            <a:r>
              <a:rPr lang="ar-SA" sz="2800" b="1" dirty="0" smtClean="0">
                <a:cs typeface="Arial" pitchFamily="34" charset="0"/>
              </a:rPr>
              <a:t>عن المقصود“</a:t>
            </a:r>
            <a:r>
              <a:rPr lang="en-US" sz="2800" b="1" dirty="0" smtClean="0">
                <a:cs typeface="Arial" pitchFamily="34" charset="0"/>
              </a:rPr>
              <a:t> </a:t>
            </a:r>
            <a:r>
              <a:rPr lang="ar-JO" sz="2800" b="1" dirty="0" smtClean="0">
                <a:cs typeface="Arial" pitchFamily="34" charset="0"/>
              </a:rPr>
              <a:t>يقول:“اللغة عبارة </a:t>
            </a:r>
            <a:r>
              <a:rPr lang="ar-JO" sz="2800" b="1" dirty="0" smtClean="0">
                <a:cs typeface="Arial" pitchFamily="34" charset="0"/>
              </a:rPr>
              <a:t>المتكلِّم</a:t>
            </a:r>
            <a:endParaRPr lang="en-US" sz="2800" b="1" dirty="0" smtClean="0">
              <a:cs typeface="Arial" pitchFamily="34" charset="0"/>
            </a:endParaRPr>
          </a:p>
          <a:p>
            <a:r>
              <a:rPr lang="ar-SA" sz="2800" b="1" dirty="0" smtClean="0">
                <a:cs typeface="Arial" pitchFamily="34" charset="0"/>
              </a:rPr>
              <a:t>تحليل:</a:t>
            </a:r>
          </a:p>
          <a:p>
            <a:r>
              <a:rPr lang="ar-SA" sz="2800" b="1" dirty="0" smtClean="0">
                <a:cs typeface="Arial" pitchFamily="34" charset="0"/>
              </a:rPr>
              <a:t>في كلمة (عبارة) إشارة إلى الجانب الوظيفي للغة، فهي وسيلة لإيصال ما </a:t>
            </a:r>
            <a:r>
              <a:rPr lang="ar-SA" sz="2800" b="1" dirty="0" smtClean="0">
                <a:cs typeface="Arial" pitchFamily="34" charset="0"/>
              </a:rPr>
              <a:t>يَقصِد </a:t>
            </a:r>
            <a:r>
              <a:rPr lang="ar-SA" sz="2800" b="1" dirty="0" smtClean="0">
                <a:cs typeface="Arial" pitchFamily="34" charset="0"/>
              </a:rPr>
              <a:t>المتكلم.</a:t>
            </a:r>
          </a:p>
          <a:p>
            <a:endParaRPr lang="ar-SA"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en-US" sz="2800" b="1" dirty="0" smtClean="0">
                <a:cs typeface="Arial" pitchFamily="34" charset="0"/>
              </a:rPr>
              <a:t>  </a:t>
            </a:r>
            <a:r>
              <a:rPr lang="ar-SA" sz="2800" b="1" dirty="0" smtClean="0">
                <a:cs typeface="Arial" pitchFamily="34" charset="0"/>
              </a:rPr>
              <a:t> الثالث: </a:t>
            </a:r>
            <a:r>
              <a:rPr lang="ar-SA" sz="2800" b="1" dirty="0" err="1" smtClean="0">
                <a:cs typeface="Arial" pitchFamily="34" charset="0"/>
              </a:rPr>
              <a:t>دي</a:t>
            </a:r>
            <a:r>
              <a:rPr lang="ar-SA" sz="2800" b="1" dirty="0" smtClean="0">
                <a:cs typeface="Arial" pitchFamily="34" charset="0"/>
              </a:rPr>
              <a:t> </a:t>
            </a:r>
            <a:r>
              <a:rPr lang="ar-SA" sz="2800" b="1" dirty="0" err="1" smtClean="0">
                <a:cs typeface="Arial" pitchFamily="34" charset="0"/>
              </a:rPr>
              <a:t>سوسير</a:t>
            </a:r>
            <a:r>
              <a:rPr lang="ar-SA" sz="2800" b="1" dirty="0" smtClean="0">
                <a:cs typeface="Arial" pitchFamily="34" charset="0"/>
              </a:rPr>
              <a:t>:</a:t>
            </a:r>
          </a:p>
          <a:p>
            <a:r>
              <a:rPr lang="ar-SA" sz="2800" b="1" dirty="0" smtClean="0">
                <a:cs typeface="Arial" pitchFamily="34" charset="0"/>
              </a:rPr>
              <a:t>يقول:“ هي نظام من الإشارات اللسانية المفارقة“.</a:t>
            </a:r>
          </a:p>
          <a:p>
            <a:r>
              <a:rPr lang="ar-SA" sz="2800" b="1" dirty="0" smtClean="0">
                <a:cs typeface="Arial" pitchFamily="34" charset="0"/>
              </a:rPr>
              <a:t>تحليل:</a:t>
            </a:r>
          </a:p>
          <a:p>
            <a:r>
              <a:rPr lang="ar-SA" sz="2800" b="1" dirty="0" smtClean="0">
                <a:cs typeface="Arial" pitchFamily="34" charset="0"/>
              </a:rPr>
              <a:t>- النظام: هو مجموعة من القواعد التي </a:t>
            </a:r>
            <a:r>
              <a:rPr lang="ar-SA" sz="2800" b="1" dirty="0" smtClean="0">
                <a:cs typeface="Arial" pitchFamily="34" charset="0"/>
              </a:rPr>
              <a:t>تضبِط </a:t>
            </a:r>
            <a:r>
              <a:rPr lang="ar-SA" sz="2800" b="1" dirty="0" smtClean="0">
                <a:cs typeface="Arial" pitchFamily="34" charset="0"/>
              </a:rPr>
              <a:t>سير عمل </a:t>
            </a:r>
            <a:r>
              <a:rPr lang="ar-SA" sz="2800" b="1" dirty="0" smtClean="0">
                <a:cs typeface="Arial" pitchFamily="34" charset="0"/>
              </a:rPr>
              <a:t>مُعيَّن</a:t>
            </a:r>
            <a:r>
              <a:rPr lang="ar-SA" sz="2800" b="1" dirty="0" smtClean="0">
                <a:cs typeface="Arial" pitchFamily="34" charset="0"/>
              </a:rPr>
              <a:t>.</a:t>
            </a:r>
          </a:p>
          <a:p>
            <a:r>
              <a:rPr lang="ar-SA" sz="2800" b="1" dirty="0" smtClean="0">
                <a:cs typeface="Arial" pitchFamily="34" charset="0"/>
              </a:rPr>
              <a:t>- الإشارات اللسانية: تعني (الدال، والمدلول).</a:t>
            </a:r>
          </a:p>
          <a:p>
            <a:r>
              <a:rPr lang="ar-SA" sz="2800" b="1" dirty="0" smtClean="0">
                <a:cs typeface="Arial" pitchFamily="34" charset="0"/>
              </a:rPr>
              <a:t>الدال: هو تسلسل من الحروف يساوي كلمة مثل (شجرة) التي تساوي تسلسل الحروف التالية: الشين والجيم والراء والتاء المربوطة، وهي صورة صوتية سمعية.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sz="2800" b="1" dirty="0" smtClean="0">
                <a:cs typeface="Arial" pitchFamily="34" charset="0"/>
              </a:rPr>
              <a:t>المدلول: هو الفكرة التي تنقش في الذهن عند سماع الكلمة.</a:t>
            </a:r>
          </a:p>
          <a:p>
            <a:r>
              <a:rPr lang="ar-SA" sz="2800" b="1" dirty="0" smtClean="0">
                <a:cs typeface="Arial" pitchFamily="34" charset="0"/>
              </a:rPr>
              <a:t>أما الشيء الموجود في الواقع (الشجرة) فيسمى مرجعا.</a:t>
            </a:r>
          </a:p>
          <a:p>
            <a:r>
              <a:rPr lang="ar-SA" sz="2800" b="1" dirty="0" smtClean="0">
                <a:cs typeface="Arial" pitchFamily="34" charset="0"/>
              </a:rPr>
              <a:t>ملاحظة: العلاقة بين الدال والمدلول علاقة اعتباطية: أي ليس هناك أسباب منطقية دعت إلى إطلاق دال معين ليدل على مدلول معين. حيث عادة ما نجد هذه العلاقة المنطقية في الرمز، </a:t>
            </a:r>
            <a:r>
              <a:rPr lang="ar-SA" sz="2800" b="1" dirty="0" smtClean="0">
                <a:cs typeface="Arial" pitchFamily="34" charset="0"/>
              </a:rPr>
              <a:t>فنتّخذ </a:t>
            </a:r>
            <a:r>
              <a:rPr lang="ar-SA" sz="2800" b="1" dirty="0" smtClean="0">
                <a:cs typeface="Arial" pitchFamily="34" charset="0"/>
              </a:rPr>
              <a:t>صورة الميزان رمزا للعدل، والأسد رمزا للقوة. ولا يمكن أن </a:t>
            </a:r>
            <a:r>
              <a:rPr lang="ar-SA" sz="2800" b="1" dirty="0" smtClean="0">
                <a:cs typeface="Arial" pitchFamily="34" charset="0"/>
              </a:rPr>
              <a:t>نتّخذ </a:t>
            </a:r>
            <a:r>
              <a:rPr lang="ar-SA" sz="2800" b="1" dirty="0" smtClean="0">
                <a:cs typeface="Arial" pitchFamily="34" charset="0"/>
              </a:rPr>
              <a:t>صورة الأرنب رمزا للقوة، لأن المنطق يرفض ذلك. وهذه العلاقة المنطقية بين صورة الأسد والقوة لا تتوفر بين الدال والمدلول؛ لذلك سميت العلاقة بينهما اعتباطية. والدليل على هذه الاعتباطية أن أهل كل لغة اختاروا دالا مختلفا عما اختاره أهل لغة أخرى في الدلالة على المدلول نفسه.</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38158" y="1571612"/>
            <a:ext cx="8915400" cy="4525963"/>
          </a:xfrm>
        </p:spPr>
        <p:txBody>
          <a:bodyPr/>
          <a:lstStyle/>
          <a:p>
            <a:pPr algn="just" rtl="1"/>
            <a:r>
              <a:rPr lang="ar-SA" sz="2800" b="1" dirty="0" smtClean="0">
                <a:cs typeface="Arial" pitchFamily="34" charset="0"/>
              </a:rPr>
              <a:t> </a:t>
            </a:r>
            <a:r>
              <a:rPr lang="en-US" sz="2800" b="1" dirty="0" smtClean="0">
                <a:cs typeface="Arial" pitchFamily="34" charset="0"/>
              </a:rPr>
              <a:t>  </a:t>
            </a:r>
            <a:r>
              <a:rPr lang="ar-SA" sz="2800" b="1" dirty="0" smtClean="0">
                <a:cs typeface="Arial" pitchFamily="34" charset="0"/>
              </a:rPr>
              <a:t>فتسلسل الحروف (الدال) للمدلول (شجرة) في الإنجليزية </a:t>
            </a:r>
            <a:r>
              <a:rPr lang="ar-SA" sz="2800" b="1" dirty="0" smtClean="0">
                <a:cs typeface="Arial" pitchFamily="34" charset="0"/>
              </a:rPr>
              <a:t>مكوّن </a:t>
            </a:r>
            <a:r>
              <a:rPr lang="ar-SA" sz="2800" b="1" dirty="0" smtClean="0">
                <a:cs typeface="Arial" pitchFamily="34" charset="0"/>
              </a:rPr>
              <a:t>من حروف كلمة </a:t>
            </a:r>
            <a:r>
              <a:rPr lang="en-US" sz="2800" b="1" dirty="0" smtClean="0">
                <a:cs typeface="Arial" pitchFamily="34" charset="0"/>
              </a:rPr>
              <a:t>tree</a:t>
            </a:r>
            <a:r>
              <a:rPr lang="ar-SA" sz="2800" b="1" dirty="0" smtClean="0">
                <a:cs typeface="Arial" pitchFamily="34" charset="0"/>
              </a:rPr>
              <a:t>.</a:t>
            </a:r>
          </a:p>
          <a:p>
            <a:pPr algn="just" rtl="1"/>
            <a:r>
              <a:rPr lang="ar-SA" sz="2800" b="1" dirty="0" smtClean="0">
                <a:cs typeface="Arial" pitchFamily="34" charset="0"/>
              </a:rPr>
              <a:t>- نظام من الإشارات </a:t>
            </a:r>
            <a:r>
              <a:rPr lang="ar-SA" sz="2800" b="1" dirty="0" smtClean="0">
                <a:cs typeface="Arial" pitchFamily="34" charset="0"/>
              </a:rPr>
              <a:t>المفارِقة</a:t>
            </a:r>
            <a:r>
              <a:rPr lang="ar-SA" sz="2800" b="1" dirty="0" smtClean="0">
                <a:cs typeface="Arial" pitchFamily="34" charset="0"/>
              </a:rPr>
              <a:t>: أي المغايرة؛ </a:t>
            </a:r>
            <a:r>
              <a:rPr lang="ar-SA" sz="2800" b="1" dirty="0" smtClean="0">
                <a:cs typeface="Arial" pitchFamily="34" charset="0"/>
              </a:rPr>
              <a:t>لأنّ </a:t>
            </a:r>
            <a:r>
              <a:rPr lang="ar-SA" sz="2800" b="1" dirty="0" smtClean="0">
                <a:cs typeface="Arial" pitchFamily="34" charset="0"/>
              </a:rPr>
              <a:t>كل عنصر لغوي يحمل قيمة تضادية خلافية مع الآخر. مثال ذلك ( نام ) </a:t>
            </a:r>
            <a:r>
              <a:rPr lang="ar-SA" sz="2800" b="1" dirty="0" err="1" smtClean="0">
                <a:cs typeface="Arial" pitchFamily="34" charset="0"/>
              </a:rPr>
              <a:t>و</a:t>
            </a:r>
            <a:r>
              <a:rPr lang="ar-SA" sz="2800" b="1" dirty="0" smtClean="0">
                <a:cs typeface="Arial" pitchFamily="34" charset="0"/>
              </a:rPr>
              <a:t>( عام ). فالعنصر (ع) يحمل في ذاته قيمة خلافية مع العنصر (ن) فهو يحتفظ بالفرق في المعنى بين كلمتين؛ أي أن لكل عنصر لغوي من الإشارات اللسانية خصوصية </a:t>
            </a:r>
            <a:r>
              <a:rPr lang="ar-SA" sz="2800" b="1" dirty="0" smtClean="0">
                <a:cs typeface="Arial" pitchFamily="34" charset="0"/>
              </a:rPr>
              <a:t>تُمكِّنه </a:t>
            </a:r>
            <a:r>
              <a:rPr lang="ar-SA" sz="2800" b="1" dirty="0" smtClean="0">
                <a:cs typeface="Arial" pitchFamily="34" charset="0"/>
              </a:rPr>
              <a:t>من تغيير المعنى إذا </a:t>
            </a:r>
            <a:r>
              <a:rPr lang="ar-SA" sz="2800" b="1" dirty="0" smtClean="0">
                <a:cs typeface="Arial" pitchFamily="34" charset="0"/>
              </a:rPr>
              <a:t>استُبدِل </a:t>
            </a:r>
            <a:r>
              <a:rPr lang="ar-SA" sz="2800" b="1" dirty="0" smtClean="0">
                <a:cs typeface="Arial" pitchFamily="34" charset="0"/>
              </a:rPr>
              <a:t>بعنصر آخر من تسلسل الأصوات التي </a:t>
            </a:r>
            <a:r>
              <a:rPr lang="ar-SA" sz="2800" b="1" dirty="0" smtClean="0">
                <a:cs typeface="Arial" pitchFamily="34" charset="0"/>
              </a:rPr>
              <a:t>تُشكِّل </a:t>
            </a:r>
            <a:r>
              <a:rPr lang="ar-SA" sz="2800" b="1" dirty="0" smtClean="0">
                <a:cs typeface="Arial" pitchFamily="34" charset="0"/>
              </a:rPr>
              <a:t>دالا معينا.</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r"/>
            <a:r>
              <a:rPr lang="en-US" sz="2800" b="1" dirty="0" smtClean="0">
                <a:cs typeface="Arial" pitchFamily="34" charset="0"/>
              </a:rPr>
              <a:t>   </a:t>
            </a:r>
            <a:r>
              <a:rPr lang="ar-SA" sz="2800" b="1" dirty="0" err="1" smtClean="0">
                <a:cs typeface="Arial" pitchFamily="34" charset="0"/>
              </a:rPr>
              <a:t>هومبولت</a:t>
            </a:r>
            <a:r>
              <a:rPr lang="en-US" sz="2800" b="1" dirty="0" smtClean="0">
                <a:cs typeface="Arial" pitchFamily="34" charset="0"/>
              </a:rPr>
              <a:t> </a:t>
            </a:r>
            <a:r>
              <a:rPr lang="ar-SA" sz="2800" b="1" dirty="0" smtClean="0">
                <a:cs typeface="Arial" pitchFamily="34" charset="0"/>
              </a:rPr>
              <a:t>الرابع:</a:t>
            </a:r>
            <a:endParaRPr lang="en-US" sz="2800" b="1" dirty="0" smtClean="0">
              <a:cs typeface="Arial" pitchFamily="34" charset="0"/>
            </a:endParaRPr>
          </a:p>
          <a:p>
            <a:pPr algn="r"/>
            <a:r>
              <a:rPr lang="ar-SA" sz="2800" b="1" dirty="0" smtClean="0">
                <a:cs typeface="Arial" pitchFamily="34" charset="0"/>
              </a:rPr>
              <a:t>يقول:“اللغة جهاز عضوي حيوي يصوغ الفكر“.</a:t>
            </a:r>
          </a:p>
          <a:p>
            <a:pPr algn="r"/>
            <a:r>
              <a:rPr lang="ar-SA" sz="2800" b="1" dirty="0" smtClean="0">
                <a:cs typeface="Arial" pitchFamily="34" charset="0"/>
              </a:rPr>
              <a:t>تحليل:</a:t>
            </a:r>
          </a:p>
          <a:p>
            <a:pPr algn="r"/>
            <a:r>
              <a:rPr lang="ar-SA" sz="2800" b="1" dirty="0" smtClean="0">
                <a:cs typeface="Arial" pitchFamily="34" charset="0"/>
              </a:rPr>
              <a:t>1- معنى أنها جهاز حيوي، أي جهاز متطور وكائن حي.</a:t>
            </a:r>
          </a:p>
          <a:p>
            <a:pPr algn="r"/>
            <a:r>
              <a:rPr lang="ar-SA" sz="2800" b="1" dirty="0" smtClean="0">
                <a:cs typeface="Arial" pitchFamily="34" charset="0"/>
              </a:rPr>
              <a:t>2- يصوغ الفكر: أن هناك علاقة وطيدة (متينة) بين الفكر واللغة، فكل منهما يؤثر في الآخر.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en-US" sz="2800" b="1" dirty="0" smtClean="0">
                <a:cs typeface="Arial" pitchFamily="34" charset="0"/>
              </a:rPr>
              <a:t>   </a:t>
            </a:r>
            <a:r>
              <a:rPr lang="ar-SA" sz="2800" b="1" dirty="0" smtClean="0">
                <a:cs typeface="Arial" pitchFamily="34" charset="0"/>
              </a:rPr>
              <a:t> الخامس: </a:t>
            </a:r>
            <a:r>
              <a:rPr lang="ar-SA" sz="2800" b="1" dirty="0" err="1" smtClean="0">
                <a:cs typeface="Arial" pitchFamily="34" charset="0"/>
              </a:rPr>
              <a:t>سابير</a:t>
            </a:r>
            <a:r>
              <a:rPr lang="ar-SA" sz="2800" b="1" dirty="0" smtClean="0">
                <a:cs typeface="Arial" pitchFamily="34" charset="0"/>
              </a:rPr>
              <a:t>.</a:t>
            </a:r>
          </a:p>
          <a:p>
            <a:r>
              <a:rPr lang="ar-SA" sz="2800" b="1" dirty="0" smtClean="0">
                <a:cs typeface="Arial" pitchFamily="34" charset="0"/>
              </a:rPr>
              <a:t>يقول:“ اللغة ظاهرة إنسانية وغير غريزية، لتوصيل العواطف والأفكار والرغبات، بواسطة نظام من الرموز الصوتية الاصطلاحية“.</a:t>
            </a:r>
          </a:p>
          <a:p>
            <a:r>
              <a:rPr lang="ar-SA" sz="2800" b="1" dirty="0" smtClean="0">
                <a:cs typeface="Arial" pitchFamily="34" charset="0"/>
              </a:rPr>
              <a:t>تحليل:</a:t>
            </a:r>
          </a:p>
          <a:p>
            <a:r>
              <a:rPr lang="ar-SA" sz="2800" b="1" dirty="0" smtClean="0">
                <a:cs typeface="Arial" pitchFamily="34" charset="0"/>
              </a:rPr>
              <a:t>1- اللغة </a:t>
            </a:r>
            <a:r>
              <a:rPr lang="ar-SA" sz="2800" b="1" dirty="0" smtClean="0">
                <a:cs typeface="Arial" pitchFamily="34" charset="0"/>
              </a:rPr>
              <a:t>مُكتَسَبَة</a:t>
            </a:r>
            <a:r>
              <a:rPr lang="ar-SA" sz="2800" b="1" dirty="0" smtClean="0">
                <a:cs typeface="Arial" pitchFamily="34" charset="0"/>
              </a:rPr>
              <a:t>؛ أي أنها لا </a:t>
            </a:r>
            <a:r>
              <a:rPr lang="ar-SA" sz="2800" b="1" dirty="0" smtClean="0">
                <a:cs typeface="Arial" pitchFamily="34" charset="0"/>
              </a:rPr>
              <a:t>تُوْلَد </a:t>
            </a:r>
            <a:r>
              <a:rPr lang="ar-SA" sz="2800" b="1" dirty="0" smtClean="0">
                <a:cs typeface="Arial" pitchFamily="34" charset="0"/>
              </a:rPr>
              <a:t>مع الإنسان، بل يكتسبها بعد الولادة.</a:t>
            </a:r>
          </a:p>
          <a:p>
            <a:r>
              <a:rPr lang="ar-SA" sz="2800" b="1" dirty="0" smtClean="0">
                <a:cs typeface="Arial" pitchFamily="34" charset="0"/>
              </a:rPr>
              <a:t>2- اللغة نظام.</a:t>
            </a:r>
          </a:p>
          <a:p>
            <a:r>
              <a:rPr lang="ar-SA" sz="2800" b="1" dirty="0" smtClean="0">
                <a:cs typeface="Arial" pitchFamily="34" charset="0"/>
              </a:rPr>
              <a:t>3- هي خاصة بالإنسان فقط.</a:t>
            </a:r>
          </a:p>
          <a:p>
            <a:r>
              <a:rPr lang="ar-SA" sz="2800" b="1" dirty="0" smtClean="0">
                <a:cs typeface="Arial" pitchFamily="34" charset="0"/>
              </a:rPr>
              <a:t>4- رموز صوتية مصطلح عليها؛ أي اتفق عليها أبناء مجتمع بعينه.</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sz="2800" b="1" dirty="0" smtClean="0">
                <a:cs typeface="Arial" pitchFamily="34" charset="0"/>
              </a:rPr>
              <a:t>السادس: </a:t>
            </a:r>
            <a:r>
              <a:rPr lang="ar-SA" sz="2800" b="1" dirty="0" err="1" smtClean="0">
                <a:cs typeface="Arial" pitchFamily="34" charset="0"/>
              </a:rPr>
              <a:t>تشومسكي</a:t>
            </a:r>
            <a:r>
              <a:rPr lang="ar-SA" sz="2800" b="1" dirty="0" smtClean="0">
                <a:cs typeface="Arial" pitchFamily="34" charset="0"/>
              </a:rPr>
              <a:t>.</a:t>
            </a:r>
          </a:p>
          <a:p>
            <a:r>
              <a:rPr lang="ar-SA" sz="2800" b="1" dirty="0" smtClean="0">
                <a:cs typeface="Arial" pitchFamily="34" charset="0"/>
              </a:rPr>
              <a:t>يقول:“ اللغة </a:t>
            </a:r>
            <a:r>
              <a:rPr lang="ar-SA" sz="2800" b="1" dirty="0" smtClean="0">
                <a:cs typeface="Arial" pitchFamily="34" charset="0"/>
              </a:rPr>
              <a:t>مَلَكَة فِطرِيّة </a:t>
            </a:r>
            <a:r>
              <a:rPr lang="ar-SA" sz="2800" b="1" dirty="0" smtClean="0">
                <a:cs typeface="Arial" pitchFamily="34" charset="0"/>
              </a:rPr>
              <a:t>عند المتكلمين بلغة ما، لتكوين وفهم جمل نحوية“.</a:t>
            </a:r>
          </a:p>
          <a:p>
            <a:r>
              <a:rPr lang="ar-SA" sz="2800" b="1" dirty="0" smtClean="0">
                <a:cs typeface="Arial" pitchFamily="34" charset="0"/>
              </a:rPr>
              <a:t> تحليل:</a:t>
            </a:r>
          </a:p>
          <a:p>
            <a:r>
              <a:rPr lang="en-US" sz="2800" b="1" dirty="0" smtClean="0">
                <a:cs typeface="Arial" pitchFamily="34" charset="0"/>
              </a:rPr>
              <a:t> </a:t>
            </a:r>
            <a:r>
              <a:rPr lang="ar-SA" sz="2800" b="1" dirty="0" smtClean="0">
                <a:cs typeface="Arial" pitchFamily="34" charset="0"/>
              </a:rPr>
              <a:t>1- الإنسان </a:t>
            </a:r>
            <a:r>
              <a:rPr lang="ar-SA" sz="2800" b="1" dirty="0" smtClean="0">
                <a:cs typeface="Arial" pitchFamily="34" charset="0"/>
              </a:rPr>
              <a:t>مزوَّد </a:t>
            </a:r>
            <a:r>
              <a:rPr lang="ar-SA" sz="2800" b="1" dirty="0" smtClean="0">
                <a:cs typeface="Arial" pitchFamily="34" charset="0"/>
              </a:rPr>
              <a:t>بقدرة لغوية فطرية (غير مكتسبة)، </a:t>
            </a:r>
            <a:r>
              <a:rPr lang="ar-SA" sz="2800" b="1" dirty="0" smtClean="0">
                <a:cs typeface="Arial" pitchFamily="34" charset="0"/>
              </a:rPr>
              <a:t>تمكّنه </a:t>
            </a:r>
            <a:r>
              <a:rPr lang="ar-SA" sz="2800" b="1" dirty="0" smtClean="0">
                <a:cs typeface="Arial" pitchFamily="34" charset="0"/>
              </a:rPr>
              <a:t>من استخدام لغة معينة.</a:t>
            </a:r>
          </a:p>
          <a:p>
            <a:r>
              <a:rPr lang="ar-SA" sz="2800" b="1" dirty="0" smtClean="0">
                <a:cs typeface="Arial" pitchFamily="34" charset="0"/>
              </a:rPr>
              <a:t>2- </a:t>
            </a:r>
            <a:r>
              <a:rPr lang="ar-SA" sz="2800" b="1" dirty="0" smtClean="0">
                <a:cs typeface="Arial" pitchFamily="34" charset="0"/>
              </a:rPr>
              <a:t>الجُمَل- </a:t>
            </a:r>
            <a:r>
              <a:rPr lang="ar-SA" sz="2800" b="1" dirty="0" smtClean="0">
                <a:cs typeface="Arial" pitchFamily="34" charset="0"/>
              </a:rPr>
              <a:t>وليست المفردات- هي محور نشاط الاتصال الإنساني </a:t>
            </a:r>
            <a:r>
              <a:rPr lang="ar-SA" sz="2800" b="1" dirty="0" smtClean="0">
                <a:cs typeface="Arial" pitchFamily="34" charset="0"/>
              </a:rPr>
              <a:t>أداءً </a:t>
            </a:r>
            <a:r>
              <a:rPr lang="ar-SA" sz="2800" b="1" dirty="0" smtClean="0">
                <a:cs typeface="Arial" pitchFamily="34" charset="0"/>
              </a:rPr>
              <a:t>وفهما.</a:t>
            </a:r>
          </a:p>
          <a:p>
            <a:r>
              <a:rPr lang="ar-SA" sz="2800" b="1" dirty="0" smtClean="0">
                <a:cs typeface="Arial" pitchFamily="34" charset="0"/>
              </a:rPr>
              <a:t>3- اللغة وسيلة لفهم طبيعة الفعل الإنساني.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sz="2800" b="1" dirty="0" smtClean="0">
                <a:cs typeface="Arial" pitchFamily="34" charset="0"/>
              </a:rPr>
              <a:t>التعريفات السابقة </a:t>
            </a:r>
            <a:r>
              <a:rPr lang="ar-JO" sz="2800" b="1" dirty="0" smtClean="0">
                <a:cs typeface="Arial" pitchFamily="34" charset="0"/>
              </a:rPr>
              <a:t>تتفق فيما بينها</a:t>
            </a:r>
            <a:r>
              <a:rPr lang="ar-SA" sz="2800" b="1" smtClean="0">
                <a:cs typeface="Arial" pitchFamily="34" charset="0"/>
              </a:rPr>
              <a:t> حول </a:t>
            </a:r>
            <a:r>
              <a:rPr lang="ar-SA" sz="2800" b="1" dirty="0" smtClean="0">
                <a:cs typeface="Arial" pitchFamily="34" charset="0"/>
              </a:rPr>
              <a:t>بعض الحقائق الأساسية </a:t>
            </a:r>
            <a:r>
              <a:rPr lang="ar-SA" sz="2800" b="1" smtClean="0">
                <a:cs typeface="Arial" pitchFamily="34" charset="0"/>
              </a:rPr>
              <a:t>عن ماهيّة </a:t>
            </a:r>
            <a:r>
              <a:rPr lang="ar-SA" sz="2800" b="1" dirty="0" smtClean="0">
                <a:cs typeface="Arial" pitchFamily="34" charset="0"/>
              </a:rPr>
              <a:t>اللغة، ومنها:</a:t>
            </a:r>
          </a:p>
          <a:p>
            <a:r>
              <a:rPr lang="ar-SA" sz="2800" b="1" dirty="0" smtClean="0">
                <a:cs typeface="Arial" pitchFamily="34" charset="0"/>
              </a:rPr>
              <a:t>1- اللغة نظام.</a:t>
            </a:r>
          </a:p>
          <a:p>
            <a:r>
              <a:rPr lang="ar-SA" sz="2800" b="1" dirty="0" smtClean="0">
                <a:cs typeface="Arial" pitchFamily="34" charset="0"/>
              </a:rPr>
              <a:t>2- للغة وظيفة اجتماعية، هي الاتصال والتعبير.</a:t>
            </a:r>
          </a:p>
          <a:p>
            <a:r>
              <a:rPr lang="ar-SA" sz="2800" b="1" dirty="0" smtClean="0">
                <a:cs typeface="Arial" pitchFamily="34" charset="0"/>
              </a:rPr>
              <a:t>3- اللغة أصوات إرادية.</a:t>
            </a:r>
          </a:p>
          <a:p>
            <a:r>
              <a:rPr lang="ar-SA" sz="2800" b="1" dirty="0" smtClean="0">
                <a:cs typeface="Arial" pitchFamily="34" charset="0"/>
              </a:rPr>
              <a:t>	وهذه الحقائق تصدق على لغات الأرض كلها، قديما وحديثا، ولا تخص لغة بعينها، كالعربية أو الإنجليزية. وإنما اللغة من حيث كونها ظاهرة إنسانية عامة، فاللغة بهذا المعنى هي موضوع الدرس اللغوي اللساني.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1784</TotalTime>
  <Words>738</Words>
  <Application>Microsoft Office PowerPoint</Application>
  <PresentationFormat>A4 Paper (210x297 mm)‎</PresentationFormat>
  <Paragraphs>74</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المحاضرة الأولى</vt:lpstr>
      <vt:lpstr>تعريفات اللغة</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DR.SAMEEH</cp:lastModifiedBy>
  <cp:revision>141</cp:revision>
  <dcterms:created xsi:type="dcterms:W3CDTF">2009-10-14T19:14:34Z</dcterms:created>
  <dcterms:modified xsi:type="dcterms:W3CDTF">2002-11-10T22:41:06Z</dcterms:modified>
</cp:coreProperties>
</file>