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77" r:id="rId15"/>
    <p:sldId id="278"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نشأة اللغة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a:ln>
            <a:solidFill>
              <a:srgbClr val="000000"/>
            </a:solidFill>
          </a:ln>
        </p:spPr>
        <p:txBody>
          <a:bodyPr/>
          <a:lstStyle/>
          <a:p>
            <a:pPr algn="just" rtl="1" eaLnBrk="1" hangingPunct="1"/>
            <a:r>
              <a:rPr lang="ar-SA" sz="2800" b="1" dirty="0" smtClean="0">
                <a:cs typeface="Arial" pitchFamily="34" charset="0"/>
              </a:rPr>
              <a:t>		</a:t>
            </a:r>
            <a:r>
              <a:rPr lang="ar-SA" b="1" dirty="0" smtClean="0"/>
              <a:t>وهي </a:t>
            </a:r>
            <a:r>
              <a:rPr lang="ar-SA" b="1" dirty="0"/>
              <a:t>من أكثر الموضوعات اللغوية إثارة للخلاف بين العلماء والدارسين قديما وحديثا، وقد كان لعلماء العربية صولات وجولات حاولوا من خلالها الوصول إلى تفسير مقنع لنشأة اللغة، لكن كل ما جاءوا به هم ومن أتى بعدهم من المحدثين لا </a:t>
            </a:r>
            <a:r>
              <a:rPr lang="ar-SA" b="1" dirty="0" smtClean="0"/>
              <a:t>يعدو </a:t>
            </a:r>
            <a:r>
              <a:rPr lang="ar-SA" b="1" dirty="0"/>
              <a:t>أن يكون فرضيات حاولت التفسير، بيد أن </a:t>
            </a:r>
            <a:r>
              <a:rPr lang="ar-SA" b="1" dirty="0" smtClean="0"/>
              <a:t>أيّا </a:t>
            </a:r>
            <a:r>
              <a:rPr lang="ar-SA" b="1" dirty="0"/>
              <a:t>منها في نهاية المطاف لم يصل إلى درجة اليقين والحقيقة المطلقة، والسبب أن مسالة نشأة اللغة أمر ضارب في أعماق التاريخ، يعود إلى بدايات الخليقة التي شهدت نشوء المجتمعات البشرية. ونتعرض هنا لأبرز النظريات التي فسرتها:</a:t>
            </a:r>
          </a:p>
          <a:p>
            <a:pPr rtl="1" eaLnBrk="1" hangingPunct="1"/>
            <a:endParaRPr lang="ar-SA" sz="2800" b="1" dirty="0" smtClean="0">
              <a:cs typeface="Arial" pitchFamily="34" charset="0"/>
            </a:endParaRPr>
          </a:p>
          <a:p>
            <a:pPr lvl="1" rtl="1" eaLnBrk="1" hangingPunct="1"/>
            <a:endParaRPr lang="ar-SA" sz="3600"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95300" y="332656"/>
            <a:ext cx="8850188" cy="5793507"/>
          </a:xfrm>
        </p:spPr>
        <p:txBody>
          <a:bodyPr/>
          <a:lstStyle/>
          <a:p>
            <a:pPr algn="just" rtl="1"/>
            <a:r>
              <a:rPr lang="ar-SA" sz="2800" b="1" dirty="0" smtClean="0">
                <a:cs typeface="Arial" pitchFamily="34" charset="0"/>
              </a:rPr>
              <a:t>		</a:t>
            </a:r>
            <a:r>
              <a:rPr lang="ar-SA" b="1" dirty="0"/>
              <a:t>النظرية الأولى: الوحي والإلهام: أو ما يسمى بالتوقيف كما </a:t>
            </a:r>
            <a:r>
              <a:rPr lang="ar-SA" b="1" dirty="0" smtClean="0"/>
              <a:t>يقول </a:t>
            </a:r>
            <a:r>
              <a:rPr lang="ar-SA" b="1" dirty="0"/>
              <a:t>ابن </a:t>
            </a:r>
            <a:r>
              <a:rPr lang="ar-SA" b="1" dirty="0" smtClean="0"/>
              <a:t>فارس. </a:t>
            </a:r>
            <a:r>
              <a:rPr lang="ar-SA" b="1" dirty="0"/>
              <a:t>ويتلخص ما جاءت به في أن الله سبحانه وتعالى لما خلق </a:t>
            </a:r>
            <a:r>
              <a:rPr lang="ar-SA" b="1" dirty="0" smtClean="0"/>
              <a:t>الأشياء أَلْهَمَ </a:t>
            </a:r>
            <a:r>
              <a:rPr lang="ar-SA" b="1" dirty="0"/>
              <a:t>آدم عليه السلام </a:t>
            </a:r>
            <a:r>
              <a:rPr lang="ar-SA" b="1" dirty="0" smtClean="0"/>
              <a:t>أن </a:t>
            </a:r>
            <a:r>
              <a:rPr lang="ar-SA" b="1" dirty="0"/>
              <a:t>يضع لها أسماء فوصعها، وقد استند </a:t>
            </a:r>
            <a:r>
              <a:rPr lang="ar-SA" b="1" dirty="0" smtClean="0"/>
              <a:t>أصحاب </a:t>
            </a:r>
            <a:r>
              <a:rPr lang="ar-SA" b="1" dirty="0"/>
              <a:t>نظرية الإلهام إلى أدلة نقلية منها قوله تعالى:( وعلم آدم </a:t>
            </a:r>
            <a:r>
              <a:rPr lang="ar-SA" b="1" dirty="0" smtClean="0"/>
              <a:t>الأسماء </a:t>
            </a:r>
            <a:r>
              <a:rPr lang="ar-SA" b="1" dirty="0"/>
              <a:t>كلها ثم عرضهم على الملائكة). فقال ابن عباس: أي علمه الأسماء كلها، وهي الأسماء التي يتعارفها الناس، من دابة وأرض وسهل وجبل وحمار وأشباهها من </a:t>
            </a:r>
            <a:r>
              <a:rPr lang="ar-SA" b="1" dirty="0" smtClean="0"/>
              <a:t>الأمم </a:t>
            </a:r>
            <a:r>
              <a:rPr lang="ar-SA" b="1" dirty="0"/>
              <a:t>وغيرها.</a:t>
            </a:r>
          </a:p>
          <a:p>
            <a:pPr algn="just" rtl="1"/>
            <a:r>
              <a:rPr lang="ar-SA" b="1" dirty="0"/>
              <a:t>		فاللغة في نظر هؤلاء العلماء بمفهومها المعقد ليست من صنع الإنسان، وإنما هي من صنع الله سبحانه، وقد </a:t>
            </a:r>
            <a:r>
              <a:rPr lang="ar-SA" b="1" dirty="0" smtClean="0"/>
              <a:t>أوقف </a:t>
            </a:r>
            <a:r>
              <a:rPr lang="ar-SA" b="1" dirty="0"/>
              <a:t>الإنسان الأول عليها</a:t>
            </a:r>
            <a:r>
              <a:rPr lang="ar-SA" b="1" dirty="0" smtClean="0"/>
              <a:t>، أي </a:t>
            </a:r>
            <a:r>
              <a:rPr lang="ar-SA" b="1" dirty="0"/>
              <a:t>ألهمه إياها.</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459432"/>
            <a:ext cx="8821644" cy="6514157"/>
          </a:xfrm>
        </p:spPr>
        <p:txBody>
          <a:bodyPr/>
          <a:lstStyle/>
          <a:p>
            <a:endParaRPr lang="ar-SA" sz="2800" b="1" dirty="0" smtClean="0">
              <a:cs typeface="Arial" pitchFamily="34" charset="0"/>
            </a:endParaRPr>
          </a:p>
          <a:p>
            <a:pPr algn="just" rtl="1"/>
            <a:r>
              <a:rPr lang="ar-SA" sz="2800" b="1" dirty="0" smtClean="0">
                <a:cs typeface="Arial" pitchFamily="34" charset="0"/>
              </a:rPr>
              <a:t>		</a:t>
            </a:r>
            <a:r>
              <a:rPr lang="ar-SA" b="1" dirty="0" smtClean="0"/>
              <a:t>وقد </a:t>
            </a:r>
            <a:r>
              <a:rPr lang="ar-SA" b="1" dirty="0"/>
              <a:t>دافع ابن فارس عن هذه النظرية بالقول بعدم تجدد اللغة، وأن للغة </a:t>
            </a:r>
            <a:r>
              <a:rPr lang="ar-SA" b="1" dirty="0" smtClean="0"/>
              <a:t>قياسا </a:t>
            </a:r>
            <a:r>
              <a:rPr lang="ar-SA" b="1" dirty="0"/>
              <a:t>لا تشذ عنه، فليس لأحد أن يحدث فيها ما ليس منها أو على نظامها.	</a:t>
            </a:r>
          </a:p>
          <a:p>
            <a:pPr algn="just" rtl="1"/>
            <a:r>
              <a:rPr lang="ar-SA" b="1" dirty="0"/>
              <a:t>		وقد شارك غير العرب في اتباع نظرية الإلهام من فلاسفة اليونان </a:t>
            </a:r>
            <a:r>
              <a:rPr lang="ar-SA" b="1" dirty="0" smtClean="0"/>
              <a:t>وأحبار </a:t>
            </a:r>
            <a:r>
              <a:rPr lang="ar-SA" b="1" dirty="0"/>
              <a:t>اليهود، ومن قبيل التعصب الديني أو العرقي حاول كل فريق اعتبار اللغة الأولى التي ألهمها الله عز وجل لآدم عليه السلام لغة قومه أو معتقده الديني، فابن فارس جعل اللغة الأولى </a:t>
            </a:r>
            <a:r>
              <a:rPr lang="ar-SA" b="1" dirty="0" smtClean="0"/>
              <a:t>هي </a:t>
            </a:r>
            <a:r>
              <a:rPr lang="ar-SA" b="1" dirty="0"/>
              <a:t>العربية، بينما رأى أحبار اليهود أنها العبرية، وهلم جرا.</a:t>
            </a:r>
          </a:p>
          <a:p>
            <a:pPr algn="just" rtl="1"/>
            <a:r>
              <a:rPr lang="ar-SA" b="1" dirty="0" smtClean="0"/>
              <a:t>		وقد </a:t>
            </a:r>
            <a:r>
              <a:rPr lang="ar-SA" b="1" dirty="0"/>
              <a:t>رد بعض العلماء على أصحاب هذه النظرية بكون الآية </a:t>
            </a:r>
            <a:r>
              <a:rPr lang="ar-SA" b="1" dirty="0" smtClean="0"/>
              <a:t> </a:t>
            </a:r>
            <a:r>
              <a:rPr lang="ar-SA" b="1" dirty="0"/>
              <a:t>ليست دليلا على صواب مذهبهم؛ لأنه من المحتمل أن يكون المقصود من (علم) هو (أقدره على ذلك) والدليل إذا دخله الاحتمال سقط به الاستدلال. </a:t>
            </a:r>
          </a:p>
          <a:p>
            <a:pPr algn="just" rtl="1"/>
            <a:endParaRPr lang="ar-SA" sz="2800" b="1" dirty="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571612"/>
            <a:ext cx="8915400" cy="4525963"/>
          </a:xfrm>
        </p:spPr>
        <p:txBody>
          <a:bodyPr/>
          <a:lstStyle/>
          <a:p>
            <a:pPr algn="just" rtl="1"/>
            <a:r>
              <a:rPr lang="ar-SA" b="1" dirty="0" smtClean="0"/>
              <a:t>النظرية الثانية: المواضعة والاصطلاح: ومن المتشجعين لهذه النظرية العالم العربي ابن جني الذي يقول</a:t>
            </a:r>
            <a:r>
              <a:rPr lang="ar-SA" b="1" dirty="0" smtClean="0">
                <a:sym typeface="Wingdings" pitchFamily="2" charset="2"/>
              </a:rPr>
              <a:t>:( إن أصل اللغة لا بد فيه من المواضعة، وذلك كأن يجتمع حكيمان أو ثلاثة فصاعدا، فيحتاجون إلى الإبانة عن الأشياء، فيضعوا لكل منها سمة، ولفظا يدل عليه، ويغني عن إحضاره أما البصر).</a:t>
            </a:r>
          </a:p>
          <a:p>
            <a:pPr algn="just" rtl="1"/>
            <a:r>
              <a:rPr lang="ar-SA" b="1" dirty="0" smtClean="0">
                <a:sym typeface="Wingdings" pitchFamily="2" charset="2"/>
              </a:rPr>
              <a:t>		يرى أصحاب هذه النظرية أن الإنسان هو مصدر اللغة ومبدعها، لأن الحاجة هي التي دعته لأن يسمي الأشياء ويتواضع على ذلك مع إخوانه. واستدلوا بأدلة منها:</a:t>
            </a:r>
          </a:p>
          <a:p>
            <a:pPr algn="just" rtl="1"/>
            <a:r>
              <a:rPr lang="ar-SA" b="1" dirty="0" smtClean="0">
                <a:sym typeface="Wingdings" pitchFamily="2" charset="2"/>
              </a:rPr>
              <a:t>1- أن العلاقة بين اللفظ والمعنى علاقة عرفية، لا تخضع لمنطق أو </a:t>
            </a:r>
            <a:endParaRPr lang="ar-SA"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04664"/>
            <a:ext cx="8922196" cy="5721499"/>
          </a:xfrm>
        </p:spPr>
        <p:txBody>
          <a:bodyPr/>
          <a:lstStyle/>
          <a:p>
            <a:pPr algn="just" rtl="1"/>
            <a:r>
              <a:rPr lang="ar-SA" b="1" dirty="0"/>
              <a:t>عقل</a:t>
            </a:r>
            <a:r>
              <a:rPr lang="ar-SA" sz="2800" b="1" dirty="0" smtClean="0">
                <a:cs typeface="Arial" pitchFamily="34" charset="0"/>
              </a:rPr>
              <a:t>.</a:t>
            </a:r>
            <a:endParaRPr lang="ar-SA" b="1" dirty="0"/>
          </a:p>
          <a:p>
            <a:pPr algn="just" rtl="1"/>
            <a:r>
              <a:rPr lang="ar-SA" b="1" dirty="0"/>
              <a:t>2- أن معظم اللغات فيها مفردات من نوع (المشترك اللفظي) وهو أن تدل الكلمة الواحدة على أكثر من معنى، وكذلك (الترادف) الذي يعني </a:t>
            </a:r>
            <a:r>
              <a:rPr lang="ar-SA" b="1" dirty="0" smtClean="0"/>
              <a:t>أن </a:t>
            </a:r>
            <a:r>
              <a:rPr lang="ar-SA" b="1" dirty="0"/>
              <a:t>تجتمع أكثر من كلمة على معنى واحد.</a:t>
            </a:r>
          </a:p>
          <a:p>
            <a:pPr algn="just" rtl="1"/>
            <a:r>
              <a:rPr lang="ar-SA" b="1" dirty="0" smtClean="0"/>
              <a:t>		ومن الانتقادات </a:t>
            </a:r>
            <a:r>
              <a:rPr lang="ar-SA" b="1" dirty="0"/>
              <a:t>التي </a:t>
            </a:r>
            <a:r>
              <a:rPr lang="ar-SA" b="1" dirty="0" smtClean="0"/>
              <a:t>وُجِهت </a:t>
            </a:r>
            <a:r>
              <a:rPr lang="ar-SA" b="1" dirty="0"/>
              <a:t>لهذه النظرية أن ما تقرره يتعارض مع النواميس العامة التي تسير عليها النظم الاجتماعية، فهي نظم لا ترتجل ارتجالا، ولا تخلق خلقا، بل تتكون بالتدريج من تلقاء نفسها، كما أن التواضع على التسمية يتوقف في كثير من </a:t>
            </a:r>
            <a:r>
              <a:rPr lang="ar-SA" b="1" dirty="0" smtClean="0"/>
              <a:t>مظاهره على </a:t>
            </a:r>
            <a:r>
              <a:rPr lang="ar-SA" b="1" dirty="0"/>
              <a:t>لغة صوتية يتفاهم بها المتواضعون، </a:t>
            </a:r>
            <a:r>
              <a:rPr lang="ar-SA" b="1" dirty="0" smtClean="0"/>
              <a:t>فكيف </a:t>
            </a:r>
            <a:r>
              <a:rPr lang="ar-SA" b="1" dirty="0"/>
              <a:t>نشأت هذه اللغة الصوتية إذن؟ وهكذا يكون ما يجعله أصحاب هذه النظرية منشأ للغة يتوقف هو نفسه على وجودها من قبل.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cs typeface="Arial" pitchFamily="34" charset="0"/>
              </a:rPr>
              <a:t>النظرية الثالثة: التقليد والمحاكاة: وخلاصتها أن الإنسان سمّى الأشياء بأسماء مقتبسة من أصواتها، بمعنى أن تكون أصوات الكلمة تقليدا مباشرا لأصوات الطبيعة الصادرة عن الحيوانات والجمادات أو الإنسان نفسه، وقد تحمّس لهذا الرأي ابن جني نفسه فقال:( وذهب بعضهم إلى أن أصل اللغات كلها إنما هو من الأصوات المسموعة، كدوي الريح، وحنين الرعد، وخرير الماء...الخ ثم وُلِدت اللغات من ذلك فيما بعد). والطريقة أن الإنسان سمع هذه الأصوات، ثم رددها بلسانه، وصنع منها ألفاظا تشبه في جرسها الأصوات الطبيعية وتدل عليها. ثم خطا في هذا الاتجاه خطوة أخرى، فحمّل الألفاظ المحسوسة معاني مجردة فكانت اللغة.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38158" y="1571612"/>
            <a:ext cx="8915400" cy="4525963"/>
          </a:xfrm>
        </p:spPr>
        <p:txBody>
          <a:bodyPr/>
          <a:lstStyle/>
          <a:p>
            <a:pPr algn="just" rtl="1"/>
            <a:r>
              <a:rPr lang="ar-SA" sz="2800" b="1" dirty="0" smtClean="0">
                <a:cs typeface="Arial" pitchFamily="34" charset="0"/>
              </a:rPr>
              <a:t> 		دافع عن هذه النظرية العالم الألماني (</a:t>
            </a:r>
            <a:r>
              <a:rPr lang="ar-SA" sz="2800" b="1" dirty="0" err="1" smtClean="0">
                <a:cs typeface="Arial" pitchFamily="34" charset="0"/>
              </a:rPr>
              <a:t>هَرْدَر</a:t>
            </a:r>
            <a:r>
              <a:rPr lang="ar-SA" sz="2800" b="1" dirty="0" smtClean="0">
                <a:cs typeface="Arial" pitchFamily="34" charset="0"/>
              </a:rPr>
              <a:t>). ومما قد </a:t>
            </a:r>
            <a:r>
              <a:rPr lang="ar-SA" sz="2800" b="1" dirty="0" smtClean="0">
                <a:cs typeface="Arial" pitchFamily="34" charset="0"/>
              </a:rPr>
              <a:t>يؤيّدها </a:t>
            </a:r>
            <a:r>
              <a:rPr lang="ar-SA" sz="2800" b="1" dirty="0" smtClean="0">
                <a:cs typeface="Arial" pitchFamily="34" charset="0"/>
              </a:rPr>
              <a:t>ما نجده في بعض الأحيان من اشتراك في بعض الأصوات في الكلمات التي تحاكي الطبيعة في عدة لغات؛ فإن الكلمة التي تدل على الهمس في العربية هي كلمة(همس) وفي الإنجليزية (</a:t>
            </a:r>
            <a:r>
              <a:rPr lang="en-US" sz="2800" b="1" dirty="0" smtClean="0">
                <a:cs typeface="Arial" pitchFamily="34" charset="0"/>
              </a:rPr>
              <a:t>whisper</a:t>
            </a:r>
            <a:r>
              <a:rPr lang="ar-SA" sz="2800" b="1" dirty="0" smtClean="0">
                <a:cs typeface="Arial" pitchFamily="34" charset="0"/>
              </a:rPr>
              <a:t>) وفي الألمانية (</a:t>
            </a:r>
            <a:r>
              <a:rPr lang="en-US" sz="2800" b="1" dirty="0" err="1" smtClean="0">
                <a:cs typeface="Arial" pitchFamily="34" charset="0"/>
              </a:rPr>
              <a:t>flustern</a:t>
            </a:r>
            <a:r>
              <a:rPr lang="ar-SA" sz="2800" b="1" dirty="0" smtClean="0">
                <a:cs typeface="Arial" pitchFamily="34" charset="0"/>
              </a:rPr>
              <a:t>) وفي العبرية (صفصف) وفي الحبشية (</a:t>
            </a:r>
            <a:r>
              <a:rPr lang="ar-SA" sz="2800" b="1" dirty="0" err="1" smtClean="0">
                <a:cs typeface="Arial" pitchFamily="34" charset="0"/>
              </a:rPr>
              <a:t>فاصى</a:t>
            </a:r>
            <a:r>
              <a:rPr lang="ar-SA" sz="2800" b="1" dirty="0" smtClean="0">
                <a:cs typeface="Arial" pitchFamily="34" charset="0"/>
              </a:rPr>
              <a:t>) وفي التركية (</a:t>
            </a:r>
            <a:r>
              <a:rPr lang="ar-SA" sz="2800" b="1" dirty="0" err="1">
                <a:cs typeface="Arial" pitchFamily="34" charset="0"/>
              </a:rPr>
              <a:t>س</a:t>
            </a:r>
            <a:r>
              <a:rPr lang="ar-SA" sz="2800" b="1" dirty="0" err="1" smtClean="0">
                <a:cs typeface="Arial" pitchFamily="34" charset="0"/>
              </a:rPr>
              <a:t>وسمك</a:t>
            </a:r>
            <a:r>
              <a:rPr lang="ar-SA" sz="2800" b="1" dirty="0" smtClean="0">
                <a:cs typeface="Arial" pitchFamily="34" charset="0"/>
              </a:rPr>
              <a:t>). فالعامل المشترك بين هذه اللغات جميعها في تلك الكلمات هو صوت الصفير: السين أو الصاد، وهو الصوت المميز لعملية الهمس في الطبيعة.</a:t>
            </a:r>
          </a:p>
          <a:p>
            <a:pPr algn="just" rtl="1"/>
            <a:r>
              <a:rPr lang="ar-SA" sz="2800" b="1" dirty="0" smtClean="0">
                <a:cs typeface="Arial" pitchFamily="34" charset="0"/>
              </a:rPr>
              <a:t>		لكن اشتراك اللغات في الكلمات </a:t>
            </a:r>
            <a:r>
              <a:rPr lang="ar-SA" sz="2800" b="1" dirty="0" err="1" smtClean="0">
                <a:cs typeface="Arial" pitchFamily="34" charset="0"/>
              </a:rPr>
              <a:t>المحاكية</a:t>
            </a:r>
            <a:r>
              <a:rPr lang="ar-SA" sz="2800" b="1" dirty="0" smtClean="0">
                <a:cs typeface="Arial" pitchFamily="34" charset="0"/>
              </a:rPr>
              <a:t> للطبيعة على هذا النحو أمر نادر، فعلى الرغم من أن الديك في بلاد العرب وبلاد الألمان يصيح بطريقة واحدة، إلا أننا نحاكيه بقولنا: </a:t>
            </a:r>
            <a:r>
              <a:rPr lang="ar-SA" sz="2800" b="1" dirty="0" err="1" smtClean="0">
                <a:cs typeface="Arial" pitchFamily="34" charset="0"/>
              </a:rPr>
              <a:t>كوكوكو</a:t>
            </a:r>
            <a:r>
              <a:rPr lang="ar-SA" sz="2800" b="1" dirty="0" smtClean="0">
                <a:cs typeface="Arial" pitchFamily="34" charset="0"/>
              </a:rPr>
              <a:t>، ويحاكونه بقولهم: </a:t>
            </a:r>
            <a:r>
              <a:rPr lang="ar-SA" sz="2800" b="1" dirty="0" err="1" smtClean="0">
                <a:cs typeface="Arial" pitchFamily="34" charset="0"/>
              </a:rPr>
              <a:t>كيكيركى</a:t>
            </a:r>
            <a:r>
              <a:rPr lang="ar-SA" sz="2800" b="1" dirty="0" smtClean="0">
                <a:cs typeface="Arial" pitchFamily="34"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cs typeface="Arial" pitchFamily="34" charset="0"/>
              </a:rPr>
              <a:t>		ومما يُؤخذ على هذه النظرية أنها تحصر أساس نشأة اللغة في الملاحظة المبنية على الإحساس بما يحدث في البيئة، وتتجاهل الحاجة الطبيعية الماسة إلى التخاطب والتفاهم والتعبير عما يجول في النفس، تلك الحاجة التي هي من أهم الدوافع إلى نشأة اللغة الإنسانية.</a:t>
            </a:r>
          </a:p>
          <a:p>
            <a:pPr lvl="2" algn="just" rtl="1"/>
            <a:r>
              <a:rPr lang="ar-SA" sz="2800" b="1" dirty="0" smtClean="0">
                <a:cs typeface="Arial" pitchFamily="34" charset="0"/>
              </a:rPr>
              <a:t>		كما أن النظرية لم تبيّن لنا كيف نشأت الكلمات الكثيرة في اللغات المختلفة؟ ولا نرى فيها محاكات لأصوات المسميات، لا سيما في أصوات المعاني، كالحب والكره والكرم...الخ.</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cs typeface="Arial" pitchFamily="34" charset="0"/>
              </a:rPr>
              <a:t>النظرية الرابعة: الأصوات </a:t>
            </a:r>
            <a:r>
              <a:rPr lang="ar-SA" sz="2800" b="1" dirty="0" err="1" smtClean="0">
                <a:cs typeface="Arial" pitchFamily="34" charset="0"/>
              </a:rPr>
              <a:t>الإنفعالية</a:t>
            </a:r>
            <a:r>
              <a:rPr lang="ar-SA" sz="2800" b="1" dirty="0" smtClean="0">
                <a:cs typeface="Arial" pitchFamily="34" charset="0"/>
              </a:rPr>
              <a:t>: وتسمى أيضا بنظرية التنفيس عن النفس، وتشير إلى أن مرحلة الألفاظ قد سبقتها مرحلة الأصوات الساذجة التلقائية التي صدرت عن الإنسان للتعبير عن ألمه وسروره، أو رضاه أو نفوره، فهذه الأصوات الساذجة تطورت عبر الزمن حتى صارت ألفاظا.</a:t>
            </a:r>
          </a:p>
          <a:p>
            <a:pPr algn="just" rtl="1"/>
            <a:r>
              <a:rPr lang="ar-SA" sz="2800" b="1" dirty="0" smtClean="0">
                <a:cs typeface="Arial" pitchFamily="34" charset="0"/>
              </a:rPr>
              <a:t>		إذن هذه الأصوات التي هي في الأصل ردة فعل تعبيرا عن ألم </a:t>
            </a:r>
            <a:r>
              <a:rPr lang="ar-SA" sz="2800" b="1" dirty="0">
                <a:cs typeface="Arial" pitchFamily="34" charset="0"/>
              </a:rPr>
              <a:t>أ</a:t>
            </a:r>
            <a:r>
              <a:rPr lang="ar-SA" sz="2800" b="1" dirty="0" smtClean="0">
                <a:cs typeface="Arial" pitchFamily="34" charset="0"/>
              </a:rPr>
              <a:t>و غضب أو حاجة إلى مساعدة، أخذت تتحول تدريجيا إلى رموز معبرة متعارف عليها لدى مجموعة بشرية تحتك ببعضها. ومن أشهر رواد هذه النظرية دارون لأنها تتناسب مع نظريته في تطور الإنسان. </a:t>
            </a:r>
            <a:endParaRPr lang="en-US" sz="2800" b="1" dirty="0" smtClean="0">
              <a:cs typeface="Arial" pitchFamily="34" charset="0"/>
            </a:endParaRPr>
          </a:p>
          <a:p>
            <a:pPr algn="just" rtl="1"/>
            <a:r>
              <a:rPr lang="ar-SA" sz="2800" b="1" dirty="0" smtClean="0">
                <a:cs typeface="Arial" pitchFamily="34" charset="0"/>
              </a:rPr>
              <a:t> وتمتاز هذه النظرية عن </a:t>
            </a:r>
            <a:r>
              <a:rPr lang="ar-SA" sz="2800" b="1" dirty="0">
                <a:cs typeface="Arial" pitchFamily="34" charset="0"/>
              </a:rPr>
              <a:t>سابقتها </a:t>
            </a:r>
            <a:r>
              <a:rPr lang="ar-SA" sz="2800" b="1" dirty="0" smtClean="0">
                <a:cs typeface="Arial" pitchFamily="34" charset="0"/>
              </a:rPr>
              <a:t>بأنها تعزو </a:t>
            </a:r>
            <a:r>
              <a:rPr lang="ar-SA" sz="2800" b="1" dirty="0">
                <a:cs typeface="Arial" pitchFamily="34" charset="0"/>
              </a:rPr>
              <a:t>نشأة </a:t>
            </a:r>
            <a:r>
              <a:rPr lang="ar-SA" sz="2800" b="1" dirty="0" smtClean="0">
                <a:cs typeface="Arial" pitchFamily="34" charset="0"/>
              </a:rPr>
              <a:t>اللغة إلى </a:t>
            </a:r>
            <a:r>
              <a:rPr lang="ar-SA" sz="2800" b="1" dirty="0">
                <a:cs typeface="Arial" pitchFamily="34" charset="0"/>
              </a:rPr>
              <a:t>أمر </a:t>
            </a:r>
            <a:r>
              <a:rPr lang="ar-SA" sz="2800" b="1" dirty="0" smtClean="0">
                <a:cs typeface="Arial" pitchFamily="34" charset="0"/>
              </a:rPr>
              <a:t>ذاتي أي </a:t>
            </a:r>
            <a:r>
              <a:rPr lang="ar-SA" sz="2800" b="1" dirty="0">
                <a:cs typeface="Arial" pitchFamily="34" charset="0"/>
              </a:rPr>
              <a:t>أنها</a:t>
            </a:r>
            <a:r>
              <a:rPr lang="en-US" sz="2800" b="1" dirty="0">
                <a:cs typeface="Arial" pitchFamily="34" charset="0"/>
              </a:rPr>
              <a:t> </a:t>
            </a:r>
            <a:endParaRPr lang="ar-SA" sz="2800" b="1"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sz="2800" b="1" dirty="0" smtClean="0">
                <a:cs typeface="Arial" pitchFamily="34" charset="0"/>
              </a:rPr>
              <a:t>  </a:t>
            </a:r>
            <a:r>
              <a:rPr lang="ar-SA" sz="2800" b="1" dirty="0" smtClean="0">
                <a:cs typeface="Arial" pitchFamily="34" charset="0"/>
              </a:rPr>
              <a:t>عما يجيش في صدر </a:t>
            </a:r>
            <a:r>
              <a:rPr lang="en-US" sz="2800" b="1" dirty="0" smtClean="0">
                <a:cs typeface="Arial" pitchFamily="34" charset="0"/>
              </a:rPr>
              <a:t> </a:t>
            </a:r>
            <a:r>
              <a:rPr lang="ar-SA" sz="2800" b="1" dirty="0" smtClean="0">
                <a:cs typeface="Arial" pitchFamily="34" charset="0"/>
              </a:rPr>
              <a:t>تعتد بالشعور الوجداني للإنسان، وبالحاجة إلى التعبير</a:t>
            </a:r>
            <a:endParaRPr lang="en-US" sz="2800" b="1" dirty="0" smtClean="0">
              <a:cs typeface="Arial" pitchFamily="34" charset="0"/>
            </a:endParaRPr>
          </a:p>
          <a:p>
            <a:r>
              <a:rPr lang="ar-SA" sz="2800" b="1" dirty="0" smtClean="0">
                <a:cs typeface="Arial" pitchFamily="34" charset="0"/>
              </a:rPr>
              <a:t>الإنسان من انفعالات وأحاسيس، فهذه النظرية تشرح لنا منشأ بعض الكلمات التي تعجز عنها النظرية السابقة. </a:t>
            </a:r>
          </a:p>
          <a:p>
            <a:r>
              <a:rPr lang="ar-SA" sz="2800" b="1" dirty="0" smtClean="0">
                <a:cs typeface="Arial" pitchFamily="34" charset="0"/>
              </a:rPr>
              <a:t>ومع هذا فإنها نظرية غامضة وقاصرة، ويأتي غموضها من كونها لا تشرح لنا السر في أن تلك الأصوات الساذجة الانفعالية تحولت إلى أصوات وألفاظ مقطعية. أما نقصها فلأنها لا تبيّن منشأ الكلمات الكثيرة التي لا يمكن ردها إلى الأصوات انفعالية.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cs typeface="Arial" pitchFamily="34" charset="0"/>
              </a:rPr>
              <a:t>النظرية الخامسة: الاجتماعية: يرى أصحابها أن النطق الإنساني بدأ في صورة جماعية، وذلك بصدوره عن مجموعة من الناس في أثناء قيامهم بعمل ما تعاونوا على أدائه، فالإنسان يشعر بالراحة أثناء قيامه بعمل شاق إذا تنفّس أو تنهّد بقوة وعنف، وكرر هذا عدة مرات، فهو يُخرِج من رئتيه قدرا من الهواء ويستريح لهذه العملية العضلية. وخروج الهواء بقوة يجعله يحتك بأعضاء النطق، فيصدر صوتا.</a:t>
            </a:r>
          </a:p>
          <a:p>
            <a:r>
              <a:rPr lang="ar-SA" sz="2800" b="1" dirty="0" smtClean="0">
                <a:cs typeface="Arial" pitchFamily="34" charset="0"/>
              </a:rPr>
              <a:t>وهذه النظرية تربط بين نشأة اللغة وتكوّن المجتمع الإنساني، وخير مثال عليها، الأصوات التي يصدرها الرجال الذين يعملون في البحر كقولهم: </a:t>
            </a:r>
            <a:r>
              <a:rPr lang="ar-SA" sz="2800" b="1" dirty="0" err="1" smtClean="0">
                <a:cs typeface="Arial" pitchFamily="34" charset="0"/>
              </a:rPr>
              <a:t>هيلاهُبّا</a:t>
            </a:r>
            <a:r>
              <a:rPr lang="ar-SA" sz="2800" b="1" dirty="0" smtClean="0">
                <a:cs typeface="Arial" pitchFamily="34" charset="0"/>
              </a:rPr>
              <a:t>.</a:t>
            </a:r>
          </a:p>
          <a:p>
            <a:r>
              <a:rPr lang="ar-SA" sz="2800" b="1" dirty="0" smtClean="0">
                <a:cs typeface="Arial" pitchFamily="34" charset="0"/>
              </a:rPr>
              <a:t>وهذه النظرية فيها قدر كبير من الخيال.</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cs typeface="Arial" pitchFamily="34" charset="0"/>
              </a:rPr>
              <a:t>الأخطاء </a:t>
            </a:r>
            <a:r>
              <a:rPr lang="ar-SA" sz="2800" b="1" dirty="0">
                <a:cs typeface="Arial" pitchFamily="34" charset="0"/>
              </a:rPr>
              <a:t>المنهجية التي وقعت بها هذه النظريات</a:t>
            </a:r>
            <a:r>
              <a:rPr lang="ar-SA" sz="2800" b="1" dirty="0" smtClean="0">
                <a:cs typeface="Arial" pitchFamily="34" charset="0"/>
              </a:rPr>
              <a:t>:</a:t>
            </a:r>
            <a:endParaRPr lang="en-US" sz="2800" b="1" dirty="0" smtClean="0">
              <a:cs typeface="Arial" pitchFamily="34" charset="0"/>
            </a:endParaRPr>
          </a:p>
          <a:p>
            <a:r>
              <a:rPr lang="ar-SA" sz="2800" b="1" dirty="0" smtClean="0">
                <a:cs typeface="Arial" pitchFamily="34" charset="0"/>
              </a:rPr>
              <a:t>1- أن هذه النظريات على تعددها لم تحاول أن تفسر لنا إلا ناحية واحدة من نواحي اللغة، وهي عملية إطلاق الألفاظ على المسميات، في حين أن اللغة ليست مجرد ألفاظ، فمعرفتك بمعاني الألفاظ للغة ما، لا يعني أنك قادر على صوغ جملة واحدة صحيحة، في مقاييس هذه اللغة.</a:t>
            </a:r>
          </a:p>
          <a:p>
            <a:r>
              <a:rPr lang="ar-SA" sz="2800" b="1" dirty="0" smtClean="0">
                <a:cs typeface="Arial" pitchFamily="34" charset="0"/>
              </a:rPr>
              <a:t>2- شُغلِت هذه النظريات بمصدر اللغة أكثر من عملية النشأة، فكان محور هذه النظريات هو الإجابة على السؤال الذي يقول: هل مصدر اللغة هو الله سبحانه؟ أم الإنسان؟ أم الطبيعة؟</a:t>
            </a:r>
          </a:p>
          <a:p>
            <a:r>
              <a:rPr lang="ar-SA" sz="2800" b="1" dirty="0" smtClean="0">
                <a:cs typeface="Arial" pitchFamily="34" charset="0"/>
              </a:rPr>
              <a:t>3- اعتمد الباحثون في استدلالاتهم على التخيل والحدس والتخمين والافتراض النظري، فلم يتعرضوا لدراسة هذا الموضوع بشكل علمي. </a:t>
            </a:r>
            <a:endParaRPr lang="ar-SA" sz="2800" b="1" dirty="0">
              <a:cs typeface="Arial" pitchFamily="34" charset="0"/>
            </a:endParaRPr>
          </a:p>
        </p:txBody>
      </p:sp>
    </p:spTree>
    <p:extLst>
      <p:ext uri="{BB962C8B-B14F-4D97-AF65-F5344CB8AC3E}">
        <p14:creationId xmlns:p14="http://schemas.microsoft.com/office/powerpoint/2010/main" val="3880228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a:cs typeface="Arial" pitchFamily="34" charset="0"/>
              </a:rPr>
              <a:t>أ</a:t>
            </a:r>
            <a:r>
              <a:rPr lang="ar-SA" sz="2800" b="1" dirty="0" smtClean="0">
                <a:cs typeface="Arial" pitchFamily="34" charset="0"/>
              </a:rPr>
              <a:t>خيرا: قررت الجمعية اللغوية بباريس عام 1878 منع تقديم أبحاث في موضوع نشأة اللغة؛ لأن البحث فيه لا يفضي إلى نتائج مفيدة، فاضطر العلماء إلى طي المسألة برمتها، وانصرفوا إلى البحث في مسائل اللغة الأخرى المفيدة.</a:t>
            </a:r>
            <a:r>
              <a:rPr lang="en-US" sz="2800" b="1" dirty="0" smtClean="0">
                <a:cs typeface="Arial" pitchFamily="34" charset="0"/>
              </a:rPr>
              <a:t> </a:t>
            </a:r>
            <a:r>
              <a:rPr lang="ar-SA" sz="2800" b="1" smtClean="0">
                <a:cs typeface="Arial" pitchFamily="34" charset="0"/>
              </a:rPr>
              <a:t> </a:t>
            </a:r>
            <a:endParaRPr lang="ar-SA" sz="2800" b="1" dirty="0">
              <a:cs typeface="Arial" pitchFamily="34" charset="0"/>
            </a:endParaRPr>
          </a:p>
        </p:txBody>
      </p:sp>
    </p:spTree>
    <p:extLst>
      <p:ext uri="{BB962C8B-B14F-4D97-AF65-F5344CB8AC3E}">
        <p14:creationId xmlns:p14="http://schemas.microsoft.com/office/powerpoint/2010/main" val="337375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2056</TotalTime>
  <Words>621</Words>
  <Application>Microsoft Office PowerPoint</Application>
  <PresentationFormat>A4 Paper (210x297 mm)</PresentationFormat>
  <Paragraphs>50</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المحاضرة الثانية</vt:lpstr>
      <vt:lpstr>نشأة اللغة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184</cp:revision>
  <dcterms:created xsi:type="dcterms:W3CDTF">2009-10-14T19:14:34Z</dcterms:created>
  <dcterms:modified xsi:type="dcterms:W3CDTF">2011-09-27T09:42:26Z</dcterms:modified>
</cp:coreProperties>
</file>