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83732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خصائص اللغة</a:t>
            </a:r>
            <a:endParaRPr lang="en-US" dirty="0">
              <a:solidFill>
                <a:srgbClr val="C00000"/>
              </a:solidFill>
            </a:endParaRPr>
          </a:p>
        </p:txBody>
      </p:sp>
      <p:sp>
        <p:nvSpPr>
          <p:cNvPr id="7171" name="Text Placeholder 5"/>
          <p:cNvSpPr>
            <a:spLocks noGrp="1"/>
          </p:cNvSpPr>
          <p:nvPr>
            <p:ph idx="1"/>
          </p:nvPr>
        </p:nvSpPr>
        <p:spPr>
          <a:xfrm>
            <a:off x="495300" y="1600200"/>
            <a:ext cx="8994204" cy="4709119"/>
          </a:xfrm>
          <a:ln>
            <a:solidFill>
              <a:srgbClr val="000000"/>
            </a:solidFill>
          </a:ln>
        </p:spPr>
        <p:txBody>
          <a:bodyPr/>
          <a:lstStyle/>
          <a:p>
            <a:pPr algn="just" rtl="1" eaLnBrk="1" hangingPunct="1"/>
            <a:r>
              <a:rPr lang="ar-SA" b="1" dirty="0" smtClean="0">
                <a:cs typeface="Arial" pitchFamily="34" charset="0"/>
              </a:rPr>
              <a:t>للغة مجموعة من الخصائص، نسردها على النحو الآتي:</a:t>
            </a:r>
          </a:p>
          <a:p>
            <a:pPr algn="just" rtl="1" eaLnBrk="1" hangingPunct="1"/>
            <a:r>
              <a:rPr lang="ar-SA" b="1" dirty="0">
                <a:cs typeface="Arial" pitchFamily="34" charset="0"/>
              </a:rPr>
              <a:t>أ</a:t>
            </a:r>
            <a:r>
              <a:rPr lang="ar-SA" b="1" dirty="0" smtClean="0">
                <a:cs typeface="Arial" pitchFamily="34" charset="0"/>
              </a:rPr>
              <a:t>ولا: أنها علامات وإشارات: والعلامة هي نتاج ارتباط الدال بالمدلول، فهي ليست لفظا مجردا عن المعنى، بل هي لفظ يُفهم منه معنى عند إطلاقه، فلا يمكن الفصل بينهما، والعلامات أنواع:</a:t>
            </a:r>
          </a:p>
          <a:p>
            <a:pPr algn="just" rtl="1" eaLnBrk="1" hangingPunct="1"/>
            <a:r>
              <a:rPr lang="ar-SA" b="1" dirty="0" smtClean="0">
                <a:cs typeface="Arial" pitchFamily="34" charset="0"/>
              </a:rPr>
              <a:t>1- العلامات المعجمية: وهي التي يحملها جذر لغوي معين، مثل كلمة ( حجر ) أو ( تراب ).</a:t>
            </a:r>
          </a:p>
          <a:p>
            <a:pPr algn="just" rtl="1" eaLnBrk="1" hangingPunct="1"/>
            <a:r>
              <a:rPr lang="ar-SA" b="1" dirty="0" smtClean="0">
                <a:cs typeface="Arial" pitchFamily="34" charset="0"/>
              </a:rPr>
              <a:t>2- العلامات القواعدية: وهي المتعلقة بعلم القواعد، المتمثل في النحو والصرف، مثل: أداة التعريف، تاء التأنيث، وغيرها.</a:t>
            </a: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95300" y="1412776"/>
            <a:ext cx="8850188" cy="4713387"/>
          </a:xfrm>
        </p:spPr>
        <p:txBody>
          <a:bodyPr/>
          <a:lstStyle/>
          <a:p>
            <a:pPr algn="just" rtl="1"/>
            <a:r>
              <a:rPr lang="ar-SA" b="1" dirty="0" smtClean="0"/>
              <a:t>		والكلمة أحيانا تحمل العلامتين في آن معا مثل: كلمة (ساهر) ففيها المعنى المعجمي المأخوذ من الجذر (س هـ ر) ويعني المكوث يقظا بعد موعد النوم. وفيها صيغة اسم الفاعل التي تدل على من قام بالفعل المأخوذ من المعنى المعجمي.</a:t>
            </a:r>
          </a:p>
          <a:p>
            <a:pPr algn="just" rtl="1"/>
            <a:r>
              <a:rPr lang="ar-SA" b="1" dirty="0" smtClean="0"/>
              <a:t>		والحقيقة أن العلامات القواعدية محصورة، ندرسها في علمي النحو والصرف، بينما يصعب حصر العلامات المعجمية؛ لأنها غير محددة العدد.</a:t>
            </a:r>
          </a:p>
          <a:p>
            <a:pPr algn="just" rtl="1"/>
            <a:r>
              <a:rPr lang="ar-SA" b="1" dirty="0" smtClean="0"/>
              <a:t>		وكل علامة من هذه العلامات تحمل معنى بسيطا لا يمكن تقسيمه، وتسمى العلامة في هذه الحال بالمورفيم، وهو ما سندرسه في </a:t>
            </a:r>
            <a:endParaRPr lang="ar-SA" b="1"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المستوى الثاني من مستويات الدرس اللساني، وهو المستوى الصرفي.</a:t>
            </a:r>
          </a:p>
          <a:p>
            <a:pPr algn="just" rtl="1"/>
            <a:endParaRPr lang="ar-SA" sz="2800" b="1" dirty="0">
              <a:cs typeface="Arial" pitchFamily="34" charset="0"/>
            </a:endParaRPr>
          </a:p>
          <a:p>
            <a:pPr algn="just" rtl="1"/>
            <a:r>
              <a:rPr lang="ar-SA" sz="2800" b="1" dirty="0" smtClean="0">
                <a:cs typeface="Arial" pitchFamily="34" charset="0"/>
              </a:rPr>
              <a:t>ثانيا: الاعتباطية: سبق أن تعرضنا لهذا المفهوم، عند حديثنا عن تعريف دي </a:t>
            </a:r>
            <a:r>
              <a:rPr lang="ar-SA" sz="2800" b="1" dirty="0" err="1" smtClean="0">
                <a:cs typeface="Arial" pitchFamily="34" charset="0"/>
              </a:rPr>
              <a:t>سوسير</a:t>
            </a:r>
            <a:r>
              <a:rPr lang="ar-SA" sz="2800" b="1" dirty="0" smtClean="0">
                <a:cs typeface="Arial" pitchFamily="34" charset="0"/>
              </a:rPr>
              <a:t> للغة. وزيادة في التوضيح نقول إننا إذا نظرنا في أصوات كلمة(ضرب) في اللغة العربية، وتأملنا في سبب اختيار العرب لهذه الأصوات بالذات للتعبير عن معنى الضرب، فلن نجد علّة منطقية من قريب أو بعيد تفسر هذا الاختيار، فكان بإمكانهم أن يستعملوا (ربض) أو أي لفظ آخر للدلالة على هذا المعنى. يقول الجرجاني</a:t>
            </a:r>
            <a:r>
              <a:rPr lang="ar-SA" sz="2800" b="1" dirty="0" smtClean="0">
                <a:cs typeface="Arial" pitchFamily="34" charset="0"/>
                <a:sym typeface="Wingdings" pitchFamily="2" charset="2"/>
              </a:rPr>
              <a:t>( فلو أن واضع اللغة كان قد قال (ربض) لما كان في ذلك ما يؤدي إلى فساد). فلو كان في اللفظ ما يدل على معناه، أو في المعنى ما يقتضي أن يعبر عنه بلفظ معين، لما اختلفت اللغات، وهكذا يمكن أن نستنتج أن اختيار الدال لمدلول معين إنما هو</a:t>
            </a:r>
            <a:endParaRPr lang="ar-SA" sz="2800" b="1" dirty="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571612"/>
            <a:ext cx="8915400" cy="4525963"/>
          </a:xfrm>
        </p:spPr>
        <p:txBody>
          <a:bodyPr/>
          <a:lstStyle/>
          <a:p>
            <a:pPr algn="just"/>
            <a:r>
              <a:rPr lang="ar-SA" b="1" dirty="0" smtClean="0"/>
              <a:t>عمل اعتباطي عشوائي لا يخضع لمنطق. وفي هذا تخالف اللغة الرموز المعبرة، كإشارة السيف التي تدل على معنى القوة.</a:t>
            </a:r>
          </a:p>
          <a:p>
            <a:pPr algn="just"/>
            <a:endParaRPr lang="ar-SA" b="1" dirty="0"/>
          </a:p>
          <a:p>
            <a:pPr algn="just"/>
            <a:r>
              <a:rPr lang="ar-SA" b="1" dirty="0" smtClean="0"/>
              <a:t>ثالثا: نظام: كان اللغويون قبل دي </a:t>
            </a:r>
            <a:r>
              <a:rPr lang="ar-SA" b="1" dirty="0" err="1" smtClean="0"/>
              <a:t>سوسير</a:t>
            </a:r>
            <a:r>
              <a:rPr lang="ar-SA" b="1" dirty="0" smtClean="0"/>
              <a:t> ينظرون إلى اللغة على </a:t>
            </a:r>
            <a:r>
              <a:rPr lang="ar-SA" b="1" dirty="0" smtClean="0"/>
              <a:t>أنها </a:t>
            </a:r>
            <a:r>
              <a:rPr lang="ar-SA" b="1" dirty="0" smtClean="0"/>
              <a:t>مجموعة من الأصوات، والأصوات عناصر مادية يمكن سماعها ونطقها، وتتسم بخصائص فيزيائية مميزة. وهذا التعريف للغة شبيه بمن يعرف البيت بأنه أكوام من الرمال والإسمنت والطين والخشب والزجاج، دون الالتفات إلى هيئة الرصف والترتيب. فاللغة العربية ليست أصواتها، بل الطرائق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2776"/>
            <a:ext cx="8994204" cy="4896544"/>
          </a:xfrm>
        </p:spPr>
        <p:txBody>
          <a:bodyPr/>
          <a:lstStyle/>
          <a:p>
            <a:pPr algn="just"/>
            <a:r>
              <a:rPr lang="ar-SA" b="1" dirty="0" smtClean="0"/>
              <a:t>التي تُرصَف بها هذه الأصوات، لتكوين كلمات وجملا مختلفة، وفقا لأغراض المتكلم وحاجاته. وهذه الطرائق هي جانب ذهني داخلي مكانه العقل، وما </a:t>
            </a:r>
            <a:r>
              <a:rPr lang="ar-SA" b="1" dirty="0" smtClean="0"/>
              <a:t>الأصوات </a:t>
            </a:r>
            <a:r>
              <a:rPr lang="ar-SA" b="1" dirty="0" smtClean="0"/>
              <a:t>إلا مظهر من مظاهره.</a:t>
            </a:r>
          </a:p>
          <a:p>
            <a:pPr algn="just"/>
            <a:endParaRPr lang="ar-SA" b="1" dirty="0"/>
          </a:p>
          <a:p>
            <a:pPr algn="just"/>
            <a:r>
              <a:rPr lang="ar-SA" b="1" dirty="0" smtClean="0"/>
              <a:t>رابعا: القابلية للتجزئة: ذكرنا فيما سلف أن اللغة علامات معجمية وقواعدية، يقوم المتكلم بترتيبها على صورة ما ليعبر عن معنى معين، ومعنى قابلية التجزئة أن المتكلم نفسه يستطيع أن يقوم بتجزئة وتفكيك هذه العلامات وإعادة تركيبها في صور مختلفة للتعبير عن معنى مغاير، كما يفعل الطفل بألعاب الفك إذ يرسم  </a:t>
            </a:r>
            <a:endParaRPr lang="ar-S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2776"/>
            <a:ext cx="8994204" cy="4713387"/>
          </a:xfrm>
        </p:spPr>
        <p:txBody>
          <a:bodyPr/>
          <a:lstStyle/>
          <a:p>
            <a:pPr algn="just" rtl="1"/>
            <a:r>
              <a:rPr lang="ar-SA" sz="2800" b="1" dirty="0">
                <a:cs typeface="Arial" pitchFamily="34" charset="0"/>
              </a:rPr>
              <a:t>أ</a:t>
            </a:r>
            <a:r>
              <a:rPr lang="ar-SA" sz="2800" b="1" dirty="0" smtClean="0">
                <a:cs typeface="Arial" pitchFamily="34" charset="0"/>
              </a:rPr>
              <a:t>شكالا جديدة </a:t>
            </a:r>
            <a:r>
              <a:rPr lang="ar-SA" sz="2800" b="1" dirty="0">
                <a:cs typeface="Arial" pitchFamily="34" charset="0"/>
              </a:rPr>
              <a:t>م</a:t>
            </a:r>
            <a:r>
              <a:rPr lang="ar-SA" sz="2800" b="1" dirty="0" smtClean="0">
                <a:cs typeface="Arial" pitchFamily="34" charset="0"/>
              </a:rPr>
              <a:t>ختلفة من خلال أعادة الفك والتركيب.</a:t>
            </a:r>
          </a:p>
          <a:p>
            <a:pPr algn="just" rtl="1"/>
            <a:endParaRPr lang="ar-SA" sz="2800" b="1" dirty="0">
              <a:cs typeface="Arial" pitchFamily="34" charset="0"/>
            </a:endParaRPr>
          </a:p>
          <a:p>
            <a:pPr algn="just" rtl="1"/>
            <a:r>
              <a:rPr lang="ar-SA" sz="2800" b="1" dirty="0" smtClean="0">
                <a:cs typeface="Arial" pitchFamily="34" charset="0"/>
              </a:rPr>
              <a:t>خامسا: الإنتاجية: من أهم الخصائص التي تميز اللغة البشرية عن لغات الحيوان ما يعرف بالإنتاجية، وتعني أن المتكلمين يستطيعون أن ينطقوا تركيبات لم يسبق لهم أن سمعوها من قبل،  ويعود هذا الأمر إلى الوضع السابق للغة، وجزئيا إلى استعمال المتكلم؛ أي أن ما تعارف عليه أهل اللغة يقتصر فقط على وضع المفردات والأنماط والمناويل التركيبية، دون </a:t>
            </a:r>
            <a:r>
              <a:rPr lang="ar-SA" sz="2800" b="1" dirty="0" err="1" smtClean="0">
                <a:cs typeface="Arial" pitchFamily="34" charset="0"/>
              </a:rPr>
              <a:t>القولات</a:t>
            </a:r>
            <a:r>
              <a:rPr lang="ar-SA" sz="2800" b="1" dirty="0" smtClean="0">
                <a:cs typeface="Arial" pitchFamily="34" charset="0"/>
              </a:rPr>
              <a:t> التي يستخدمها المتكلمون، فالمتكلمون غير مقيدين في كلامهم بما قيل سابقا؛ أي ليس عليهم أن يحفظوا كل الجمل التي قيلت قبلهم كي يصدق عليهم أنهم يتكلمون العربية، فالمتكلم يلتزم بالمفردات ليشكل منها ما يشاء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38158" y="1412776"/>
            <a:ext cx="8895362" cy="4684799"/>
          </a:xfrm>
        </p:spPr>
        <p:txBody>
          <a:bodyPr/>
          <a:lstStyle/>
          <a:p>
            <a:pPr algn="just" rtl="1"/>
            <a:r>
              <a:rPr lang="ar-SA" sz="2800" b="1" dirty="0" smtClean="0">
                <a:cs typeface="Arial" pitchFamily="34" charset="0"/>
              </a:rPr>
              <a:t>من الجمل التي ربما تكون جديدة لم تنطق من قبل.</a:t>
            </a:r>
          </a:p>
          <a:p>
            <a:pPr algn="just" rtl="1"/>
            <a:r>
              <a:rPr lang="ar-SA" sz="2800" b="1" dirty="0" smtClean="0">
                <a:cs typeface="Arial" pitchFamily="34" charset="0"/>
              </a:rPr>
              <a:t>		وقد اهتم بهذه الخصيصة النحاة </a:t>
            </a:r>
            <a:r>
              <a:rPr lang="ar-SA" sz="2800" b="1" dirty="0" err="1" smtClean="0">
                <a:cs typeface="Arial" pitchFamily="34" charset="0"/>
              </a:rPr>
              <a:t>التحويليون</a:t>
            </a:r>
            <a:r>
              <a:rPr lang="ar-SA" sz="2800" b="1" dirty="0" smtClean="0">
                <a:cs typeface="Arial" pitchFamily="34" charset="0"/>
              </a:rPr>
              <a:t> بزعامة </a:t>
            </a:r>
            <a:r>
              <a:rPr lang="ar-SA" sz="2800" b="1" dirty="0" err="1" smtClean="0">
                <a:cs typeface="Arial" pitchFamily="34" charset="0"/>
              </a:rPr>
              <a:t>تشومسكي</a:t>
            </a:r>
            <a:r>
              <a:rPr lang="ar-SA" sz="2800" b="1" dirty="0" smtClean="0">
                <a:cs typeface="Arial" pitchFamily="34" charset="0"/>
              </a:rPr>
              <a:t>، وأسسوا نظريتهم استنادا إليها، ولذلك وجدنا </a:t>
            </a:r>
            <a:r>
              <a:rPr lang="ar-SA" sz="2800" b="1" dirty="0" err="1" smtClean="0">
                <a:cs typeface="Arial" pitchFamily="34" charset="0"/>
              </a:rPr>
              <a:t>تشومسكي</a:t>
            </a:r>
            <a:r>
              <a:rPr lang="ar-SA" sz="2800" b="1" dirty="0" smtClean="0">
                <a:cs typeface="Arial" pitchFamily="34" charset="0"/>
              </a:rPr>
              <a:t> فيما سلف </a:t>
            </a:r>
            <a:r>
              <a:rPr lang="ar-SA" sz="2800" b="1" dirty="0" smtClean="0">
                <a:cs typeface="Arial" pitchFamily="34" charset="0"/>
              </a:rPr>
              <a:t>يعرّف </a:t>
            </a:r>
            <a:r>
              <a:rPr lang="ar-SA" sz="2800" b="1" dirty="0" smtClean="0">
                <a:cs typeface="Arial" pitchFamily="34" charset="0"/>
              </a:rPr>
              <a:t>اللغة على أنها مجموعة من الجمل غير المحدودة العدد. والحقيقة أن الإنتاجية لا تتوقف عند حدود قدرة الفرد المتكلم للغة ما على أن يؤلف جملا جديدة لم يسمعها من قبل، بل تسلط الضوء أيضا على قدرة الفرد على فهم جمل لم يسمعها من قبل.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rPr>
              <a:t>وظائف اللغة</a:t>
            </a:r>
            <a:endParaRPr lang="ar-SA" dirty="0">
              <a:solidFill>
                <a:srgbClr val="C00000"/>
              </a:solidFill>
            </a:endParaRPr>
          </a:p>
        </p:txBody>
      </p:sp>
      <p:sp>
        <p:nvSpPr>
          <p:cNvPr id="4" name="عنصر نائب للمحتوى 3"/>
          <p:cNvSpPr>
            <a:spLocks noGrp="1"/>
          </p:cNvSpPr>
          <p:nvPr>
            <p:ph idx="1"/>
          </p:nvPr>
        </p:nvSpPr>
        <p:spPr/>
        <p:txBody>
          <a:bodyPr/>
          <a:lstStyle/>
          <a:p>
            <a:pPr algn="just" rtl="1"/>
            <a:r>
              <a:rPr lang="ar-SA" sz="2800" b="1" dirty="0" smtClean="0"/>
              <a:t>		لا نكون مبالغين إذا قلنا إن الوظيفة الأساسية للغة هي (التعبير)، أو كما يسميها علماء اللغة المحدثون (التوصيل) وقد كان هذا الأمر واضحا في تعريف ابن جني للغة عندما قال:( أصوات يعبر بها كل قوم عن أغاضهم) فقد نص على ذلك بقوله (يعبر).</a:t>
            </a:r>
          </a:p>
          <a:p>
            <a:pPr algn="just" rtl="1"/>
            <a:r>
              <a:rPr lang="ar-SA" sz="2800" b="1" dirty="0" smtClean="0"/>
              <a:t>		فاللغة وسيلة التواصل بين بني الإنسان، وتكمن أهمية هذه الوظيفة في أن الإنسان كائن اجتماعي، يعيش في جماعات، ولا بد لأبناء المجتمع الواحد من التواصل لتسيير شؤون حياتهم.</a:t>
            </a:r>
          </a:p>
          <a:p>
            <a:pPr algn="just" rtl="1"/>
            <a:r>
              <a:rPr lang="ar-SA" sz="2800" b="1" dirty="0" smtClean="0"/>
              <a:t>		ولكن بعض العلماء رفض أن تقتصر وظيفة اللغة على التوصيل، ومن هؤلاء الدكتور السعران، الذي يرى أن اللغة تقوم بأدوار أهم وأخطر من التعبير والتوصيل، ومن هذه الأدوار حسب رأيه: </a:t>
            </a:r>
            <a:endParaRPr lang="ar-SA" sz="2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cs typeface="Arial" pitchFamily="34" charset="0"/>
              </a:rPr>
              <a:t>1- الكلام الانفرادي (المنولوج) كالقراءة بصوت عال، وتدوين بعض الملاحظات التي لا يريد الكاتب بها إلا نفسه، وتحديث الإنسان نفسه.</a:t>
            </a:r>
          </a:p>
          <a:p>
            <a:pPr algn="just" rtl="1"/>
            <a:r>
              <a:rPr lang="ar-SA" sz="2800" b="1" dirty="0" smtClean="0">
                <a:cs typeface="Arial" pitchFamily="34" charset="0"/>
              </a:rPr>
              <a:t>2- استعمال اللغة في السلوك الجماعي، كالصلاة والدعاء وغيرها.</a:t>
            </a:r>
          </a:p>
          <a:p>
            <a:pPr algn="just" rtl="1"/>
            <a:r>
              <a:rPr lang="ar-SA" sz="2800" b="1" dirty="0" smtClean="0">
                <a:cs typeface="Arial" pitchFamily="34" charset="0"/>
              </a:rPr>
              <a:t>3- استعمال اللغة في المخاطبات الاجتماعية التي لا تستهدف غاية مثل: لغة التحيات، ولغة التأدب، والكلام عن حالة الجو.</a:t>
            </a:r>
          </a:p>
          <a:p>
            <a:pPr algn="just" rtl="1"/>
            <a:r>
              <a:rPr lang="ar-SA" sz="2800" b="1" dirty="0" smtClean="0">
                <a:cs typeface="Arial" pitchFamily="34" charset="0"/>
              </a:rPr>
              <a:t>4- استعمال اللغة أحيانا لإخفاء أفكار المتكلم، كما هو الحال في لغة السياسة.</a:t>
            </a:r>
          </a:p>
          <a:p>
            <a:pPr algn="just" rtl="1"/>
            <a:r>
              <a:rPr lang="ar-SA" sz="2800" b="1" dirty="0" smtClean="0">
                <a:cs typeface="Arial" pitchFamily="34" charset="0"/>
              </a:rPr>
              <a:t>		والواقع أن كل ما ذكره الدكتور السعران لا يخرج عن إطار التوصيل والتعبير في مجمله. والحقيقة </a:t>
            </a:r>
            <a:r>
              <a:rPr lang="ar-SA" sz="2800" b="1" dirty="0">
                <a:cs typeface="Arial" pitchFamily="34" charset="0"/>
              </a:rPr>
              <a:t>أ</a:t>
            </a:r>
            <a:r>
              <a:rPr lang="ar-SA" sz="2800" b="1" dirty="0" smtClean="0">
                <a:cs typeface="Arial" pitchFamily="34" charset="0"/>
              </a:rPr>
              <a:t>نه إذا ما كان للغة وظيفة غير التوصيل فهي تكمن في كونها أداة التفكير، فالإنسان إذا ما فكر استخدم اللغة، والدليل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2776"/>
            <a:ext cx="8850188" cy="4713387"/>
          </a:xfrm>
        </p:spPr>
        <p:txBody>
          <a:bodyPr/>
          <a:lstStyle/>
          <a:p>
            <a:pPr algn="just" rtl="1"/>
            <a:r>
              <a:rPr lang="ar-SA" sz="2800" b="1" dirty="0" smtClean="0">
                <a:cs typeface="Arial" pitchFamily="34" charset="0"/>
              </a:rPr>
              <a:t>يأتي عبر التجربة، فأي واحد منا إذا ما فكر صاغ تفكير على شكل لغة لا ينطقها.</a:t>
            </a:r>
          </a:p>
          <a:p>
            <a:pPr algn="just" rtl="1"/>
            <a:r>
              <a:rPr lang="ar-SA" sz="2800" b="1" dirty="0" smtClean="0">
                <a:cs typeface="Arial" pitchFamily="34" charset="0"/>
              </a:rPr>
              <a:t>		كما أن اللغة هي وعاء الفكر والحضارة، فالإنسان منذ القدم كان يختزن ما لديه من فكر وحضارة في اللغة بمستوييها المنقول بالتواتر (</a:t>
            </a:r>
            <a:r>
              <a:rPr lang="ar-SA" sz="2800" b="1" dirty="0" err="1" smtClean="0">
                <a:cs typeface="Arial" pitchFamily="34" charset="0"/>
              </a:rPr>
              <a:t>شفاهة</a:t>
            </a:r>
            <a:r>
              <a:rPr lang="ar-SA" sz="2800" b="1" dirty="0" smtClean="0">
                <a:cs typeface="Arial" pitchFamily="34" charset="0"/>
              </a:rPr>
              <a:t>) أو المكتوب على شكل حروف أو نقوش.</a:t>
            </a:r>
          </a:p>
          <a:p>
            <a:pPr algn="just" rtl="1"/>
            <a:r>
              <a:rPr lang="ar-SA" sz="2800" b="1" dirty="0" smtClean="0">
                <a:cs typeface="Arial" pitchFamily="34" charset="0"/>
              </a:rPr>
              <a:t>		وقد لعبت اللغة دورا أساسيا في الدعوة المحمدية، إذ كانت معجزة الرسول صلى الله عليه وسلم، عندما بعث إلى العرب الذين كانوا يعتزون بفصاحتهم، فآمن كثير منهم بالقرآن الكريم لمجرد سماعه، بسبب ما يُعرَف بالإعجاز اللغوي فيه. فضلا عن أن اللغة تلعب دورا في الإمتاع، فقال سيد المرسلين في مقام معين: إن من البيان لسحر.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2171</TotalTime>
  <Words>647</Words>
  <Application>Microsoft Office PowerPoint</Application>
  <PresentationFormat>A4 Paper (210x297 mm)</PresentationFormat>
  <Paragraphs>48</Paragraphs>
  <Slides>13</Slides>
  <Notes>1</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المحاضرة الثالثة</vt:lpstr>
      <vt:lpstr>خصائص اللغة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وظائف اللغة</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197</cp:revision>
  <dcterms:created xsi:type="dcterms:W3CDTF">2009-10-14T19:14:34Z</dcterms:created>
  <dcterms:modified xsi:type="dcterms:W3CDTF">2011-09-27T12:08:43Z</dcterms:modified>
</cp:coreProperties>
</file>