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69" r:id="rId7"/>
    <p:sldId id="274" r:id="rId8"/>
    <p:sldId id="275" r:id="rId9"/>
    <p:sldId id="276" r:id="rId10"/>
    <p:sldId id="277" r:id="rId11"/>
    <p:sldId id="278" r:id="rId12"/>
    <p:sldId id="279" r:id="rId13"/>
    <p:sldId id="28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just" rtl="1" eaLnBrk="1" hangingPunct="1"/>
            <a:r>
              <a:rPr lang="ar-SA" b="1" dirty="0" smtClean="0">
                <a:cs typeface="Arial" pitchFamily="34" charset="0"/>
              </a:rPr>
              <a:t>		لم تعرف الدراسات اللغوية ما يُراد بمصطلح اللسانيات ومناهجه قبل عصر النهضة في أواخر القرن التاسع عشر الميلادي، حيث خضعت العلوم والمعارف الإنسانية والطبيعية للمنهجية والتجريب.</a:t>
            </a:r>
          </a:p>
          <a:p>
            <a:pPr algn="just" rtl="1" eaLnBrk="1" hangingPunct="1"/>
            <a:r>
              <a:rPr lang="ar-SA" b="1" dirty="0" smtClean="0">
                <a:cs typeface="Arial" pitchFamily="34" charset="0"/>
              </a:rPr>
              <a:t>		وليس من المقبول عقلا أن ينشأ علم اللغة (اللسانيات) كاملا أو قريبا من الكمال من فراغ، بل إنه أفاد من جهود العلماء الذين عبّدوا أمامه الطريق، وقطعوا في ميدانه أشواطا قاربوا بها الوصول إلى غايته.</a:t>
            </a:r>
          </a:p>
          <a:p>
            <a:pPr algn="just" rtl="1" eaLnBrk="1" hangingPunct="1"/>
            <a:r>
              <a:rPr lang="ar-SA" b="1" dirty="0" smtClean="0">
                <a:cs typeface="Arial" pitchFamily="34" charset="0"/>
              </a:rPr>
              <a:t>		وفيما يلي سنتعرض إلى المراحل التي مر بها هذا العلم منذ نشأته في أحضان الحضارات القديمة، إلى ما قبل العصر الحديث.</a:t>
            </a:r>
            <a:endParaRPr lang="ar-SA" b="1" dirty="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تاريخ الدرس اللغوي القديم</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560512" y="1340768"/>
            <a:ext cx="8784976" cy="4968552"/>
          </a:xfrm>
        </p:spPr>
        <p:txBody>
          <a:bodyPr/>
          <a:lstStyle/>
          <a:p>
            <a:pPr algn="just" rtl="1"/>
            <a:r>
              <a:rPr lang="ar-SA" b="1" dirty="0" smtClean="0">
                <a:cs typeface="Arial" pitchFamily="34" charset="0"/>
              </a:rPr>
              <a:t>أولا: الدرس اللغوي عند أصحاب الحضارات القديمة:</a:t>
            </a:r>
          </a:p>
          <a:p>
            <a:pPr algn="just" rtl="1"/>
            <a:r>
              <a:rPr lang="ar-SA" b="1" dirty="0" smtClean="0">
                <a:cs typeface="Arial" pitchFamily="34" charset="0"/>
              </a:rPr>
              <a:t>		إذا كانت اللسانيات تعد المظهر الحضاري الحديث لعناية الإنسان باللغة، فإن مظهر عنايته بها في القديم قد أخذ شكل المحافظة عليها بالتسجيل والتدوين، واصطناع الرموز </a:t>
            </a:r>
            <a:r>
              <a:rPr lang="ar-SA" b="1" dirty="0" smtClean="0">
                <a:cs typeface="Arial" pitchFamily="34" charset="0"/>
              </a:rPr>
              <a:t>الكتابية، </a:t>
            </a:r>
            <a:r>
              <a:rPr lang="ar-SA" b="1" dirty="0" smtClean="0">
                <a:cs typeface="Arial" pitchFamily="34" charset="0"/>
              </a:rPr>
              <a:t>وقد ظهرت تلك العناية أول ما ظهرت على يد المصريين القدامى، حين سجلوا لغتهم بالنقوش على جدران المعابد، وحين عرفت قصورهم المترجمين الذي </a:t>
            </a:r>
            <a:r>
              <a:rPr lang="ar-SA" b="1" dirty="0" err="1" smtClean="0">
                <a:cs typeface="Arial" pitchFamily="34" charset="0"/>
              </a:rPr>
              <a:t>اصطحبهم</a:t>
            </a:r>
            <a:r>
              <a:rPr lang="ar-SA" b="1" dirty="0" smtClean="0">
                <a:cs typeface="Arial" pitchFamily="34" charset="0"/>
              </a:rPr>
              <a:t> سفراء الدول معهم.</a:t>
            </a:r>
          </a:p>
          <a:p>
            <a:pPr algn="just" rtl="1"/>
            <a:r>
              <a:rPr lang="ar-SA" b="1" dirty="0" smtClean="0">
                <a:cs typeface="Arial" pitchFamily="34" charset="0"/>
              </a:rPr>
              <a:t>		ووجود معجمات لغوية صينية ذات نظام معين في جمع المادة اللغوية مظهر من مظاهر عناية الإنسانية باللغة ومفرداتها.</a:t>
            </a:r>
            <a:endParaRPr lang="ar-SA" b="1" dirty="0">
              <a:cs typeface="Arial" pitchFamily="34" charset="0"/>
            </a:endParaRP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smtClean="0">
                <a:cs typeface="Arial" pitchFamily="34" charset="0"/>
              </a:rPr>
              <a:t>		ثم وجود معجمات مزدوجة اللغة تجمع بين السومرية والأكادية في هذه العصور السحيقة في القدم، مظهر آخر من مظاهر عناية الإنسان في بدء تحضره بلغته، تجلت في </a:t>
            </a:r>
            <a:r>
              <a:rPr lang="ar-SA" sz="2800" b="1" dirty="0" smtClean="0">
                <a:cs typeface="Arial" pitchFamily="34" charset="0"/>
              </a:rPr>
              <a:t>مقابلة </a:t>
            </a:r>
            <a:r>
              <a:rPr lang="ar-SA" sz="2800" b="1" dirty="0" smtClean="0">
                <a:cs typeface="Arial" pitchFamily="34" charset="0"/>
              </a:rPr>
              <a:t>مفردات لغة أخرى.</a:t>
            </a:r>
          </a:p>
          <a:p>
            <a:pPr algn="just" rtl="1"/>
            <a:endParaRPr lang="ar-SA" sz="2800" b="1" dirty="0">
              <a:cs typeface="Arial" pitchFamily="34" charset="0"/>
            </a:endParaRPr>
          </a:p>
          <a:p>
            <a:pPr algn="just" rtl="1"/>
            <a:r>
              <a:rPr lang="ar-SA" sz="2800" b="1" dirty="0" smtClean="0">
                <a:cs typeface="Arial" pitchFamily="34" charset="0"/>
              </a:rPr>
              <a:t>ثانيا: عند الهنود:</a:t>
            </a:r>
          </a:p>
          <a:p>
            <a:pPr algn="just" rtl="1"/>
            <a:r>
              <a:rPr lang="ar-SA" sz="2800" b="1" dirty="0" smtClean="0">
                <a:cs typeface="Arial" pitchFamily="34" charset="0"/>
              </a:rPr>
              <a:t>		يرجع تاريخ الدراسات اللغوية الهندية إلى ما قبل القرن الرابع (ق.م) الذي عاش فيه (</a:t>
            </a:r>
            <a:r>
              <a:rPr lang="ar-SA" sz="2800" b="1" dirty="0" err="1" smtClean="0">
                <a:cs typeface="Arial" pitchFamily="34" charset="0"/>
              </a:rPr>
              <a:t>بانيني</a:t>
            </a:r>
            <a:r>
              <a:rPr lang="ar-SA" sz="2800" b="1" dirty="0" smtClean="0">
                <a:cs typeface="Arial" pitchFamily="34" charset="0"/>
              </a:rPr>
              <a:t>) أعظم نحاة الهند، ومعنى هذا أن النحو الهندي أقدم من النحو الإغريقي والروماني، بل أكثر تنوعا منه وأكثر تفوقا في نواح عدة. ولم يصبح نحوا مدوّنا متوارثا إلا على يد (</a:t>
            </a:r>
            <a:r>
              <a:rPr lang="ar-SA" sz="2800" b="1" dirty="0" err="1" smtClean="0">
                <a:cs typeface="Arial" pitchFamily="34" charset="0"/>
              </a:rPr>
              <a:t>بانيني</a:t>
            </a:r>
            <a:r>
              <a:rPr lang="ar-SA" sz="2800" b="1" dirty="0" smtClean="0">
                <a:cs typeface="Arial" pitchFamily="34" charset="0"/>
              </a:rPr>
              <a:t>) الذي ألف كتابه (المثمّن) ذا الثمانية أجزاء، الفريد الذ لم يعهد العالم مثله آنذاك.</a:t>
            </a:r>
          </a:p>
          <a:p>
            <a:pPr algn="just" rtl="1"/>
            <a:r>
              <a:rPr lang="ar-SA" sz="2800" b="1" dirty="0" smtClean="0">
                <a:cs typeface="Arial" pitchFamily="34" charset="0"/>
              </a:rPr>
              <a:t>ولذا يعد الهنود من أوائل الأمم التي تناولت النظر للغة بالتأمل الواعي في</a:t>
            </a:r>
            <a:endParaRPr lang="ar-SA" sz="2800" b="1" dirty="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412776"/>
            <a:ext cx="9022748" cy="4896544"/>
          </a:xfrm>
        </p:spPr>
        <p:txBody>
          <a:bodyPr/>
          <a:lstStyle/>
          <a:p>
            <a:pPr algn="just" rtl="1"/>
            <a:r>
              <a:rPr lang="ar-SA" b="1" dirty="0" smtClean="0"/>
              <a:t>	طبيعتها، وبالدرس المنهجي لخصائصها، فظهر عندهم أول وصف دقيق واف مبني على الملاحظة الدقيقة لا على النظريات.</a:t>
            </a:r>
          </a:p>
          <a:p>
            <a:pPr algn="just" rtl="1"/>
            <a:r>
              <a:rPr lang="ar-SA" b="1" dirty="0" smtClean="0"/>
              <a:t>		لقد كان البحث اللغوي عند الهنود وليد شعور ديني راسخ يدفعهم إلى المحافظة على كتابهم المقدس (</a:t>
            </a:r>
            <a:r>
              <a:rPr lang="ar-SA" b="1" dirty="0" err="1" smtClean="0"/>
              <a:t>الفيدا</a:t>
            </a:r>
            <a:r>
              <a:rPr lang="ar-SA" b="1" dirty="0" smtClean="0"/>
              <a:t>) ومن ثم نظروا إلى لغة هذا الكتاب وهي السنسكريتية نظرة التقديس ووسموها بالكمال. ولم يتوقف البحث اللغوي عند الهنود حتى عايش الحضارة الإسلامية، ولم يعرف ميدان البحث اللغوي من أهتمّ بلغته كالهنود إلا العرب، فقد فاق الناتج الهندي في حقل البحث اللغوي ألف مؤلّف.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idx="1"/>
          </p:nvPr>
        </p:nvSpPr>
        <p:spPr>
          <a:xfrm>
            <a:off x="495300" y="1341438"/>
            <a:ext cx="8994775" cy="4967287"/>
          </a:xfrm>
        </p:spPr>
        <p:txBody>
          <a:bodyPr/>
          <a:lstStyle/>
          <a:p>
            <a:pPr algn="just" rtl="1"/>
            <a:r>
              <a:rPr lang="ar-SA" b="1" dirty="0" smtClean="0"/>
              <a:t>ثالثا: عند اليونان.</a:t>
            </a:r>
          </a:p>
          <a:p>
            <a:pPr algn="just" rtl="1"/>
            <a:r>
              <a:rPr lang="ar-SA" b="1" dirty="0" smtClean="0"/>
              <a:t>	كان لليوان دور بارز في الدرس اللغوي، أثّر في محيط الدرس</a:t>
            </a:r>
            <a:endParaRPr lang="ar-SA" b="1" dirty="0"/>
          </a:p>
          <a:p>
            <a:pPr algn="just" rtl="1"/>
            <a:r>
              <a:rPr lang="en-US" b="1" dirty="0" smtClean="0"/>
              <a:t>   </a:t>
            </a:r>
            <a:r>
              <a:rPr lang="ar-SA" b="1" dirty="0" smtClean="0"/>
              <a:t> اللغوي الغربي الكلاسيكي فيما بعد. وقد اتسم بسمتين هما:</a:t>
            </a:r>
          </a:p>
          <a:p>
            <a:pPr marL="0" indent="0" algn="just" rtl="1"/>
            <a:r>
              <a:rPr lang="ar-SA" b="1" dirty="0" smtClean="0"/>
              <a:t>أ-الغموض: يحوط تاريخ الفكر اليوناني القديم، ومن ثم الغربي الكلاسيكي، بوجه عام غموض وجدل. ويرجع هذا بشكل أساسي إلى حقيقة أن معظم المصادر الأصلية قد اختفت.</a:t>
            </a:r>
          </a:p>
          <a:p>
            <a:pPr marL="3543300" lvl="8" indent="0" algn="just" rtl="1">
              <a:buNone/>
            </a:pPr>
            <a:r>
              <a:rPr lang="ar-SA" sz="3200" b="1" dirty="0" smtClean="0"/>
              <a:t>ب- </a:t>
            </a:r>
            <a:r>
              <a:rPr lang="ar-SA" sz="3200" b="1" dirty="0" smtClean="0">
                <a:latin typeface="Arial" pitchFamily="34" charset="0"/>
                <a:cs typeface="Arial" pitchFamily="34" charset="0"/>
              </a:rPr>
              <a:t>تأثّره بالفلسفة؟ </a:t>
            </a:r>
            <a:r>
              <a:rPr lang="ar-SA" sz="3200" b="1" dirty="0">
                <a:latin typeface="Arial" pitchFamily="34" charset="0"/>
                <a:cs typeface="Arial" pitchFamily="34" charset="0"/>
              </a:rPr>
              <a:t>كان </a:t>
            </a:r>
            <a:r>
              <a:rPr lang="ar-SA" sz="3200" b="1" dirty="0" smtClean="0">
                <a:latin typeface="Arial" pitchFamily="34" charset="0"/>
                <a:cs typeface="Arial" pitchFamily="34" charset="0"/>
              </a:rPr>
              <a:t>النحو الإغريقي منذ  البداية جزءا من الفلسفة، فقد كان جزءا من بحثهم العام في طبيعة العالم  </a:t>
            </a:r>
          </a:p>
          <a:p>
            <a:pPr algn="just" rtl="1"/>
            <a:endParaRPr lang="ar-SA"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856984" cy="4896544"/>
          </a:xfrm>
        </p:spPr>
        <p:txBody>
          <a:bodyPr/>
          <a:lstStyle/>
          <a:p>
            <a:pPr algn="just" rtl="1"/>
            <a:r>
              <a:rPr lang="ar-SA" sz="2800" b="1" dirty="0" smtClean="0">
                <a:cs typeface="Arial" pitchFamily="34" charset="0"/>
              </a:rPr>
              <a:t>حولهم، وفي مؤسساتهم الاجتماعية.</a:t>
            </a:r>
          </a:p>
          <a:p>
            <a:pPr algn="just" rtl="1"/>
            <a:r>
              <a:rPr lang="ar-SA" sz="2800" b="1" dirty="0" smtClean="0">
                <a:cs typeface="Arial" pitchFamily="34" charset="0"/>
              </a:rPr>
              <a:t>		ومن القضايا التي عالجها اليونان قضية القول عن اللغة، فقد تساءلوا عن ماهيتها، وأصلها، وعن ماهية الكلمة، وهل هناك علاقة طبيعية بين الكلمة والشيء الذي ترمز إليه، هل تَعَلُّق الكلمات بالمعاني تعلق بالطبع أم تعلق بالاصطلاح؟</a:t>
            </a:r>
          </a:p>
          <a:p>
            <a:pPr algn="just" rtl="1"/>
            <a:r>
              <a:rPr lang="ar-SA" sz="2800" b="1" dirty="0" smtClean="0">
                <a:cs typeface="Arial" pitchFamily="34" charset="0"/>
              </a:rPr>
              <a:t>		وقد ظهرت عندهم ما سمية بمدرسة الإسكندرية، التي ظلت بحوثها اللغوية ذات تأثير بالغ في البحوث اللغوية إلى زمن طويل.</a:t>
            </a:r>
          </a:p>
          <a:p>
            <a:pPr algn="just" rtl="1"/>
            <a:endParaRPr lang="ar-SA" sz="2800" b="1" dirty="0">
              <a:cs typeface="Arial" pitchFamily="34" charset="0"/>
            </a:endParaRPr>
          </a:p>
          <a:p>
            <a:pPr algn="just" rtl="1"/>
            <a:r>
              <a:rPr lang="ar-SA" sz="2800" b="1" dirty="0" smtClean="0">
                <a:cs typeface="Arial" pitchFamily="34" charset="0"/>
              </a:rPr>
              <a:t>رابعا: عند العرب:</a:t>
            </a:r>
          </a:p>
          <a:p>
            <a:pPr algn="just" rtl="1"/>
            <a:r>
              <a:rPr lang="ar-SA" sz="2800" b="1" dirty="0" smtClean="0">
                <a:cs typeface="Arial" pitchFamily="34" charset="0"/>
              </a:rPr>
              <a:t>ارتبط تاريخ البحث اللغوي عند العرب بظهور الإسلام، فقد كانت نشأة جميع</a:t>
            </a:r>
          </a:p>
          <a:p>
            <a:pPr algn="just" rtl="1"/>
            <a:r>
              <a:rPr lang="ar-SA" sz="2800" b="1" dirty="0" smtClean="0">
                <a:cs typeface="Arial"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922196" cy="4968552"/>
          </a:xfrm>
        </p:spPr>
        <p:txBody>
          <a:bodyPr/>
          <a:lstStyle/>
          <a:p>
            <a:pPr algn="just" rtl="1"/>
            <a:r>
              <a:rPr lang="ar-SA" b="1" dirty="0" smtClean="0"/>
              <a:t>	العلوم </a:t>
            </a:r>
            <a:r>
              <a:rPr lang="ar-SA" b="1" dirty="0" smtClean="0"/>
              <a:t>اللغوية العربية أثرا من آثار الإسلام، فلم يُعرَف عن العرب في تاريخهم أيّة دراسات أو مجهودات لغوية، تناولت دراسة اللغة نحوها وصرفها ومعجمها إلا عندما تصدى المسلمون لدراسة القرآن الكريم بهدف فهمه ومعرفة أسراره اللغوية. فضبطوا اللغة وتعرفوا على متنها ومفرداتها بصورة علمية، كما ضبطوا القواعد النحوية والصرفية والدلالية، لا سيما بعد دخول غير العرب في الإسلام، وانتشار اللحن؛ فخاف ألو الأمر والعماء على القرآن الكريم من أن يصيبه شيء من ذلك.</a:t>
            </a:r>
          </a:p>
          <a:p>
            <a:pPr algn="just" rtl="1"/>
            <a:r>
              <a:rPr lang="ar-SA" b="1" dirty="0" smtClean="0"/>
              <a:t> 		وقد شجعهم على ذلك أيضا اتساع رقعة الدولة الإسلامية، ورغبة غير العرب من المسلمين في تعلّم العربية بوصفها وسيلة للعبادة.</a:t>
            </a:r>
          </a:p>
        </p:txBody>
      </p:sp>
    </p:spTree>
    <p:extLst>
      <p:ext uri="{BB962C8B-B14F-4D97-AF65-F5344CB8AC3E}">
        <p14:creationId xmlns:p14="http://schemas.microsoft.com/office/powerpoint/2010/main" val="138960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412776"/>
            <a:ext cx="9066212" cy="4968552"/>
          </a:xfrm>
        </p:spPr>
        <p:txBody>
          <a:bodyPr/>
          <a:lstStyle/>
          <a:p>
            <a:pPr algn="just" rtl="1"/>
            <a:r>
              <a:rPr lang="ar-SA" dirty="0" smtClean="0"/>
              <a:t>		إضافة إلى ما سبق فإن نشأة العلوم العربية كانت أثرا من آثار نضج العقلية العربية، لاحتكاكها بالحضارات الأخرى، والاستفادة منها.</a:t>
            </a:r>
          </a:p>
          <a:p>
            <a:pPr algn="just" rtl="1"/>
            <a:r>
              <a:rPr lang="ar-SA" dirty="0" smtClean="0"/>
              <a:t>		اعتمد علماء العربية في دراستهم للغة العربية على مصادر أساسية منها: القرآن الكريم، الحديث الشريف، الشعر الجاهلي</a:t>
            </a:r>
            <a:r>
              <a:rPr lang="ar-SA" smtClean="0"/>
              <a:t>، </a:t>
            </a:r>
            <a:r>
              <a:rPr lang="ar-SA" smtClean="0"/>
              <a:t>الأمثال</a:t>
            </a:r>
            <a:r>
              <a:rPr lang="ar-SA" dirty="0" smtClean="0"/>
              <a:t>، كلام العرب الموثوق بهم. فجمعوا المادة سماعا من أفواه العرب الخُلَّص، في بواديهم وصحاريهم، فكان منهجهم قريب من المنهج الوصفي الحديث عند الغربيين، فدرسوا المجالات الآتية:</a:t>
            </a:r>
          </a:p>
          <a:p>
            <a:pPr algn="just" rtl="1"/>
            <a:r>
              <a:rPr lang="ar-SA" dirty="0" smtClean="0"/>
              <a:t>1- الأصوات: وكانت أول مادة لغوية صوتية للعربية قد درست في مقدمة كتاب العين للخليل بن أحمد الفراهيدي، وتضم نحو مائة  </a:t>
            </a:r>
            <a:endParaRPr lang="ar-SA" dirty="0"/>
          </a:p>
        </p:txBody>
      </p:sp>
    </p:spTree>
    <p:extLst>
      <p:ext uri="{BB962C8B-B14F-4D97-AF65-F5344CB8AC3E}">
        <p14:creationId xmlns:p14="http://schemas.microsoft.com/office/powerpoint/2010/main" val="238314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dirty="0" smtClean="0"/>
              <a:t>	وسبعين مصطلحا في مجال علم الأصوات. كما ضمت المقدمة نصوصا علمية تؤسس لعلم الأصوات النطقي. وقد تبعه في ذلك تلميذه سيبويه في كتابه (الكتاب) فوصف فيه الأصوات وصفا دقيقا. واستمر الأمر عند من جاء بعدهم من العلماء.</a:t>
            </a:r>
          </a:p>
          <a:p>
            <a:pPr algn="just" rtl="1"/>
            <a:r>
              <a:rPr lang="ar-SA" dirty="0" smtClean="0"/>
              <a:t>2- النحو: كان شيوع اللحن من بين الأسباب التي دعت إلى نشأة علم النحو العربي، وترى أغلب الروايات أن أوّل من رسم للناس النحو هو أبو الأسود الدؤلي. فنشأت المدارس النحوية ومنها:</a:t>
            </a:r>
          </a:p>
          <a:p>
            <a:pPr algn="just" rtl="1"/>
            <a:r>
              <a:rPr lang="ar-SA" dirty="0" smtClean="0"/>
              <a:t>أ- البصرة: هي أول مدرسة نحوية عرفها الدرس اللغوي العربي، ومن أبرز شيوخها سيبويه تلميذ الخليل بن أحمد المؤسس الحقيقي لعلم النحو.</a:t>
            </a:r>
            <a:endParaRPr lang="ar-SA" dirty="0"/>
          </a:p>
        </p:txBody>
      </p:sp>
    </p:spTree>
    <p:extLst>
      <p:ext uri="{BB962C8B-B14F-4D97-AF65-F5344CB8AC3E}">
        <p14:creationId xmlns:p14="http://schemas.microsoft.com/office/powerpoint/2010/main" val="227799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dirty="0" smtClean="0"/>
              <a:t>ب- الكوفة: نشأت هذه المدرسة متأخرة عن البصرة، ومن أهم أعلامها الكسائي.</a:t>
            </a:r>
          </a:p>
          <a:p>
            <a:pPr algn="just" rtl="1"/>
            <a:r>
              <a:rPr lang="ar-SA" dirty="0" smtClean="0"/>
              <a:t>3- المعجم: ارتبطت نشأة المعاجم العربية بالبحث في معاني الألفاظ الغريبة في القرآن الكريم، وقد انقسمت المعاجم العربية قسمين: فهناك معاجم الألفاظ ومن أبرزها معجم العين للخليل بن أحمد الفراهيدي، وهناك معاجم المعاني ومن أبرزها فقه اللغة للثعالبي.</a:t>
            </a:r>
            <a:endParaRPr lang="en-US" dirty="0" smtClean="0"/>
          </a:p>
          <a:p>
            <a:pPr algn="just" rtl="1"/>
            <a:endParaRPr lang="en-US" dirty="0"/>
          </a:p>
          <a:p>
            <a:pPr algn="just" rtl="1"/>
            <a:r>
              <a:rPr lang="ar-SA" dirty="0" smtClean="0"/>
              <a:t>خامسا: عند الغربيين قبل العصر الحيث. </a:t>
            </a:r>
          </a:p>
          <a:p>
            <a:pPr algn="just" rtl="1"/>
            <a:r>
              <a:rPr lang="ar-SA" dirty="0" smtClean="0"/>
              <a:t>ظلت البحوث اللغوية في أوروبا حتى أواخر القرن الثامن عشر</a:t>
            </a:r>
            <a:endParaRPr lang="en-US" dirty="0" smtClean="0"/>
          </a:p>
          <a:p>
            <a:pPr algn="just" rtl="1"/>
            <a:endParaRPr lang="en-US" dirty="0"/>
          </a:p>
          <a:p>
            <a:pPr algn="just" rtl="1"/>
            <a:endParaRPr lang="ar-SA" dirty="0"/>
          </a:p>
        </p:txBody>
      </p:sp>
    </p:spTree>
    <p:extLst>
      <p:ext uri="{BB962C8B-B14F-4D97-AF65-F5344CB8AC3E}">
        <p14:creationId xmlns:p14="http://schemas.microsoft.com/office/powerpoint/2010/main" val="1604633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dirty="0" smtClean="0"/>
              <a:t>	محصورة في دائرة البنية والتنظيم في شكليهما التعليمي، لا تتجاوز ذلك إلا في أضيق الحدود، وفي شكل استطرادي وصور سطحية باهته لا عمق فيها ولا وضوح، مع بعد عن المنهجية العلمية اللازمة للبحث.</a:t>
            </a:r>
          </a:p>
          <a:p>
            <a:pPr algn="just" rtl="1"/>
            <a:r>
              <a:rPr lang="ar-SA" smtClean="0"/>
              <a:t>		وفي </a:t>
            </a:r>
            <a:r>
              <a:rPr lang="ar-SA" dirty="0" smtClean="0"/>
              <a:t>هذه الفترة نجد بحوثا متناثرة في الأصوات وأصول الكلمات قام بها أفراد أو هيئات، كما كان البحث مقصورا على الإغريقية واللاتينية، وبعض اللغات الأوروبية الأخرى، دون أن يكون للمستويات اللغوية الأخرى نصيب من البحث.</a:t>
            </a:r>
            <a:endParaRPr lang="ar-SA" dirty="0"/>
          </a:p>
        </p:txBody>
      </p:sp>
    </p:spTree>
    <p:extLst>
      <p:ext uri="{BB962C8B-B14F-4D97-AF65-F5344CB8AC3E}">
        <p14:creationId xmlns:p14="http://schemas.microsoft.com/office/powerpoint/2010/main" val="1477923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2455</TotalTime>
  <Words>127</Words>
  <Application>Microsoft Office PowerPoint</Application>
  <PresentationFormat>A4 Paper (210x297 mm)</PresentationFormat>
  <Paragraphs>54</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المحاضرة الخامسة</vt:lpstr>
      <vt:lpstr>تاريخ الدرس اللغوي القديم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241</cp:revision>
  <dcterms:created xsi:type="dcterms:W3CDTF">2009-10-14T19:14:34Z</dcterms:created>
  <dcterms:modified xsi:type="dcterms:W3CDTF">2011-10-04T12:34:43Z</dcterms:modified>
</cp:coreProperties>
</file>