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59" r:id="rId5"/>
    <p:sldId id="268" r:id="rId6"/>
    <p:sldId id="269" r:id="rId7"/>
    <p:sldId id="274" r:id="rId8"/>
    <p:sldId id="275" r:id="rId9"/>
    <p:sldId id="276" r:id="rId10"/>
    <p:sldId id="277" r:id="rId11"/>
    <p:sldId id="278" r:id="rId12"/>
    <p:sldId id="279"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just" rtl="1" eaLnBrk="1" hangingPunct="1"/>
            <a:r>
              <a:rPr lang="ar-SA" b="1" dirty="0" smtClean="0">
                <a:cs typeface="Arial" pitchFamily="34" charset="0"/>
              </a:rPr>
              <a:t>	</a:t>
            </a:r>
            <a:r>
              <a:rPr lang="ar-SA" b="1" dirty="0" smtClean="0">
                <a:cs typeface="Arial" pitchFamily="34" charset="0"/>
              </a:rPr>
              <a:t>العام </a:t>
            </a:r>
            <a:r>
              <a:rPr lang="ar-SA" b="1" dirty="0" smtClean="0">
                <a:cs typeface="Arial" pitchFamily="34" charset="0"/>
              </a:rPr>
              <a:t>1786 استهلّ أوّل نوع من الأنواع الأربعة للتقدم المفاجئ المهم بشكل حقيقي في التطوّر الحديث لعلم اللغة، حيث إن وليم جونز قرأ ورقته الشهيرة في الجمعية الملكية الآسيوية في </a:t>
            </a:r>
            <a:r>
              <a:rPr lang="ar-SA" b="1" dirty="0" err="1" smtClean="0">
                <a:cs typeface="Arial" pitchFamily="34" charset="0"/>
              </a:rPr>
              <a:t>كلكتا</a:t>
            </a:r>
            <a:r>
              <a:rPr lang="ar-SA" b="1" dirty="0" smtClean="0">
                <a:cs typeface="Arial" pitchFamily="34" charset="0"/>
              </a:rPr>
              <a:t>، التي أثبت فيها القرابة التاريخية للسنسكريتية الهندية مع اللاتينية واليونانية واللغات الجرمانية. هنا كانت بداية علم اللغة التاريخي.</a:t>
            </a:r>
          </a:p>
          <a:p>
            <a:pPr algn="just" rtl="1" eaLnBrk="1" hangingPunct="1"/>
            <a:r>
              <a:rPr lang="ar-SA" b="1" dirty="0">
                <a:cs typeface="Arial" pitchFamily="34" charset="0"/>
              </a:rPr>
              <a:t>	</a:t>
            </a:r>
            <a:r>
              <a:rPr lang="ar-SA" b="1" dirty="0" smtClean="0">
                <a:cs typeface="Arial" pitchFamily="34" charset="0"/>
              </a:rPr>
              <a:t>	كان لدراسة الأوروبيين اللغوية للسنسكريتية أثر مزدوج، فقد شكّلت مقارنة السنسكريتية باللغات الأوروبية المرحلة الأولى في التطور المنهجي لعلم اللغة المقارن وعلم اللغة التاريخي، كما أصبح الأوروبيون على اتصال بالكتابات السنسكريتية وبتراث العلم اللغوي في الهند، الذي تطوّر بشكل مستقل، ويتم الاعتراف</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نشأة اللسانيات</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560512" y="1340768"/>
            <a:ext cx="8784976" cy="4968552"/>
          </a:xfrm>
        </p:spPr>
        <p:txBody>
          <a:bodyPr/>
          <a:lstStyle/>
          <a:p>
            <a:pPr algn="just" rtl="1"/>
            <a:r>
              <a:rPr lang="ar-SA" b="1" dirty="0" smtClean="0">
                <a:cs typeface="Arial" pitchFamily="34" charset="0"/>
              </a:rPr>
              <a:t>	بمزاياه في الوقت نفسه، وكان تأثيره في كثير من فروع علم اللغة الأوروبي عميقا وباقيا.</a:t>
            </a:r>
          </a:p>
          <a:p>
            <a:pPr algn="just" rtl="1"/>
            <a:r>
              <a:rPr lang="ar-SA" b="1" dirty="0" smtClean="0">
                <a:cs typeface="Arial" pitchFamily="34" charset="0"/>
              </a:rPr>
              <a:t>		ورغم كل شيء فإن التفكير اللغوي في القرن الثامن عشر كان متجها بحماسة للمسائل التاريخية، وأصل اللغة أي اللسان الأول والأصلي للإنسان.</a:t>
            </a:r>
          </a:p>
          <a:p>
            <a:pPr algn="just" rtl="1"/>
            <a:r>
              <a:rPr lang="ar-SA" b="1" dirty="0">
                <a:cs typeface="Arial" pitchFamily="34" charset="0"/>
              </a:rPr>
              <a:t>	</a:t>
            </a:r>
            <a:r>
              <a:rPr lang="ar-SA" b="1" dirty="0" smtClean="0">
                <a:cs typeface="Arial" pitchFamily="34" charset="0"/>
              </a:rPr>
              <a:t>	القرن التاسع عشر كان عصر الدراسات التاريخية والمقارنة للغات، وخاصة اللغات </a:t>
            </a:r>
            <a:r>
              <a:rPr lang="ar-SA" b="1" dirty="0" err="1" smtClean="0">
                <a:cs typeface="Arial" pitchFamily="34" charset="0"/>
              </a:rPr>
              <a:t>الهندأوروبية</a:t>
            </a:r>
            <a:r>
              <a:rPr lang="ar-SA" b="1" dirty="0" smtClean="0">
                <a:cs typeface="Arial" pitchFamily="34" charset="0"/>
              </a:rPr>
              <a:t>، وهذا لا يعني أنه تم تجاهل كل الجوانب الأخرى لعلم اللغة. لكن المسألة هي أن هذا القرن قد شهد تطور المفاهيم النظرية والمنهجية الحديثة لعلم اللغة التاريخي والمقارن، كما أن التركيز الأكبر للجهود العلمية </a:t>
            </a:r>
          </a:p>
        </p:txBody>
      </p:sp>
      <p:sp>
        <p:nvSpPr>
          <p:cNvPr id="5" name="Slide Number Placeholder 3"/>
          <p:cNvSpPr>
            <a:spLocks noGrp="1"/>
          </p:cNvSpPr>
          <p:nvPr>
            <p:ph type="sldNum" sz="quarter" idx="4294967295"/>
          </p:nvPr>
        </p:nvSpPr>
        <p:spPr bwMode="auto">
          <a:xfrm>
            <a:off x="94234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23844" y="1412776"/>
            <a:ext cx="9037668" cy="4968552"/>
          </a:xfrm>
        </p:spPr>
        <p:txBody>
          <a:bodyPr/>
          <a:lstStyle/>
          <a:p>
            <a:pPr algn="just" rtl="1"/>
            <a:r>
              <a:rPr lang="ar-SA" sz="2800" b="1" dirty="0" smtClean="0">
                <a:cs typeface="Arial" pitchFamily="34" charset="0"/>
              </a:rPr>
              <a:t>	والمقدرة العلمية في </a:t>
            </a:r>
            <a:r>
              <a:rPr lang="ar-SA" sz="2800" b="1" dirty="0" smtClean="0">
                <a:cs typeface="Arial" pitchFamily="34" charset="0"/>
              </a:rPr>
              <a:t>اللسانيات</a:t>
            </a:r>
            <a:r>
              <a:rPr lang="ar-SA" sz="2800" b="1" dirty="0" smtClean="0">
                <a:cs typeface="Arial" pitchFamily="34" charset="0"/>
              </a:rPr>
              <a:t> </a:t>
            </a:r>
            <a:r>
              <a:rPr lang="ar-SA" sz="2800" b="1" dirty="0" smtClean="0">
                <a:cs typeface="Arial" pitchFamily="34" charset="0"/>
              </a:rPr>
              <a:t>كان </a:t>
            </a:r>
            <a:r>
              <a:rPr lang="ar-SA" sz="2800" b="1" dirty="0" smtClean="0">
                <a:cs typeface="Arial" pitchFamily="34" charset="0"/>
              </a:rPr>
              <a:t>مكرّسا </a:t>
            </a:r>
            <a:r>
              <a:rPr lang="ar-SA" sz="2800" b="1" dirty="0" smtClean="0">
                <a:cs typeface="Arial" pitchFamily="34" charset="0"/>
              </a:rPr>
              <a:t>لهذا الجانب من الموضوع أكثر من غيره من الجوانب. يضاف إلى ذلك أن الدراسات المقارنة قبل هذا القرن كانت موجودة غير أنها مبعثرة وغير متصلة.</a:t>
            </a:r>
          </a:p>
          <a:p>
            <a:pPr algn="just" rtl="1"/>
            <a:r>
              <a:rPr lang="ar-SA" sz="2800" b="1" dirty="0" smtClean="0">
                <a:cs typeface="Arial" pitchFamily="34" charset="0"/>
              </a:rPr>
              <a:t>		في العام 1808 نشر </a:t>
            </a:r>
            <a:r>
              <a:rPr lang="ar-SA" sz="2800" b="1" dirty="0" err="1" smtClean="0">
                <a:cs typeface="Arial" pitchFamily="34" charset="0"/>
              </a:rPr>
              <a:t>شليجل</a:t>
            </a:r>
            <a:r>
              <a:rPr lang="ar-SA" sz="2800" b="1" dirty="0" smtClean="0">
                <a:cs typeface="Arial" pitchFamily="34" charset="0"/>
              </a:rPr>
              <a:t> بحثا أكد فيه على أهمية دراسة التركيبات الداخلية للغات (الصرف) لأنها تبرز علاقاتها الوراثية، ويبدو أن مصطلح (القواعد المقارنة) الذي ظل يستعمل كثيرا عنوانا </a:t>
            </a:r>
            <a:r>
              <a:rPr lang="ar-SA" sz="2800" b="1" dirty="0" smtClean="0">
                <a:cs typeface="Arial" pitchFamily="34" charset="0"/>
              </a:rPr>
              <a:t>للسانيات المقارنة والتاريخية </a:t>
            </a:r>
            <a:r>
              <a:rPr lang="ar-SA" sz="2800" b="1" dirty="0" smtClean="0">
                <a:cs typeface="Arial" pitchFamily="34" charset="0"/>
              </a:rPr>
              <a:t>قد وضعه </a:t>
            </a:r>
            <a:r>
              <a:rPr lang="ar-SA" sz="2800" b="1" dirty="0" err="1" smtClean="0">
                <a:cs typeface="Arial" pitchFamily="34" charset="0"/>
              </a:rPr>
              <a:t>شليجل</a:t>
            </a:r>
            <a:r>
              <a:rPr lang="ar-SA" sz="2800" b="1" dirty="0" smtClean="0">
                <a:cs typeface="Arial" pitchFamily="34" charset="0"/>
              </a:rPr>
              <a:t>.</a:t>
            </a:r>
          </a:p>
          <a:p>
            <a:pPr algn="just" rtl="1"/>
            <a:r>
              <a:rPr lang="ar-SA" sz="2800" b="1" dirty="0">
                <a:cs typeface="Arial" pitchFamily="34" charset="0"/>
              </a:rPr>
              <a:t>	</a:t>
            </a:r>
            <a:r>
              <a:rPr lang="ar-SA" sz="2800" b="1" dirty="0" smtClean="0">
                <a:cs typeface="Arial" pitchFamily="34" charset="0"/>
              </a:rPr>
              <a:t>	في الربع الأخير من القرن التاسع عشر توجّه الجدل اللغوي الرئيسي نحو مذهب القواعديين الجدد الشبان، وهذه الجماعة حاولت تأسيس عملها في علم اللغة التاريخي المقارن في إطار العلوم الطبيعية </a:t>
            </a:r>
            <a:r>
              <a:rPr lang="ar-SA" sz="2800" b="1" dirty="0" smtClean="0">
                <a:cs typeface="Arial" pitchFamily="34" charset="0"/>
              </a:rPr>
              <a:t>كالجيولوجيا. </a:t>
            </a:r>
            <a:r>
              <a:rPr lang="ar-SA" sz="2800" b="1" dirty="0" smtClean="0">
                <a:cs typeface="Arial" pitchFamily="34" charset="0"/>
              </a:rPr>
              <a:t>ونُشِر أساس نظريتهم بشكل مختصر في عام 1878 الذي يرى أن كل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412776"/>
            <a:ext cx="9022748" cy="4896544"/>
          </a:xfrm>
        </p:spPr>
        <p:txBody>
          <a:bodyPr/>
          <a:lstStyle/>
          <a:p>
            <a:pPr algn="just" rtl="1"/>
            <a:r>
              <a:rPr lang="ar-SA" b="1" dirty="0" smtClean="0"/>
              <a:t>	تغييرات الأصوات تحدث بوصفها عملية </a:t>
            </a:r>
            <a:r>
              <a:rPr lang="ar-SA" b="1" dirty="0" err="1" smtClean="0"/>
              <a:t>مكانيكية</a:t>
            </a:r>
            <a:r>
              <a:rPr lang="ar-SA" b="1" dirty="0" smtClean="0"/>
              <a:t>، حسب قوانين لا تسمح بأي استثناء داخل نفس اللهجة، وفي إطار فترة معينة من الزمن.</a:t>
            </a:r>
          </a:p>
          <a:p>
            <a:pPr algn="just" rtl="1"/>
            <a:r>
              <a:rPr lang="ar-SA" b="1" dirty="0"/>
              <a:t>	</a:t>
            </a:r>
            <a:r>
              <a:rPr lang="ar-SA" b="1" dirty="0" smtClean="0"/>
              <a:t>	 وركزوا على اللغات الحية وعلى الأخص اللهجات، فهي ميدان حيوي للبحث العلمي فيما يمكن أن تلقيه من ضوء على التغير اللغوي.</a:t>
            </a:r>
          </a:p>
          <a:p>
            <a:pPr algn="just" rtl="1"/>
            <a:r>
              <a:rPr lang="ar-SA" b="1" dirty="0"/>
              <a:t>	</a:t>
            </a:r>
            <a:r>
              <a:rPr lang="ar-SA" b="1" dirty="0" smtClean="0"/>
              <a:t>	أعطى القواعديون الجدد وزنا أكبر لدراسة الكلمات </a:t>
            </a:r>
            <a:r>
              <a:rPr lang="ar-SA" b="1" dirty="0" smtClean="0"/>
              <a:t>المُقْتَرَضة </a:t>
            </a:r>
            <a:r>
              <a:rPr lang="ar-SA" b="1" dirty="0" smtClean="0"/>
              <a:t>والاقتراض اللغوي، بوصفه ملمحا عاما لتاريخ اللغات.</a:t>
            </a:r>
          </a:p>
          <a:p>
            <a:pPr algn="just" rtl="1"/>
            <a:r>
              <a:rPr lang="ar-SA" b="1" dirty="0"/>
              <a:t>	</a:t>
            </a:r>
            <a:r>
              <a:rPr lang="ar-SA" b="1" dirty="0" smtClean="0"/>
              <a:t>	ومن الأخطاء التي سُجِّلَت على هذه الدراسات المقارنة </a:t>
            </a:r>
          </a:p>
          <a:p>
            <a:pPr algn="just" rtl="1"/>
            <a:r>
              <a:rPr lang="ar-SA" b="1" dirty="0"/>
              <a:t>	</a:t>
            </a:r>
            <a:r>
              <a:rPr lang="ar-SA" b="1"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1"/>
          <p:cNvSpPr>
            <a:spLocks noGrp="1"/>
          </p:cNvSpPr>
          <p:nvPr>
            <p:ph idx="1"/>
          </p:nvPr>
        </p:nvSpPr>
        <p:spPr>
          <a:xfrm>
            <a:off x="495300" y="1341438"/>
            <a:ext cx="8994775" cy="4967287"/>
          </a:xfrm>
        </p:spPr>
        <p:txBody>
          <a:bodyPr/>
          <a:lstStyle/>
          <a:p>
            <a:pPr algn="just" rtl="1"/>
            <a:r>
              <a:rPr lang="ar-SA" b="1" dirty="0" smtClean="0"/>
              <a:t>	بشكل عام أن علماءها لم يتساءلوا أثناء قيامهم بأبحاثهم التي اقتصرت على اللغات </a:t>
            </a:r>
            <a:r>
              <a:rPr lang="ar-SA" b="1" dirty="0" err="1" smtClean="0"/>
              <a:t>الهندأوروبية</a:t>
            </a:r>
            <a:r>
              <a:rPr lang="ar-SA" b="1" dirty="0" smtClean="0"/>
              <a:t> عن مغزى ما كانوا يقومون به من مقارنات بين اللغات، وعن مدلول ما كانوا يكتشفونه من علاقات، فلقد كانت دراستهم دراسة نحوية مقارنة ليس إلا، بدلا من أن تكون دراسة تاريخية. فصحيح أن المقارنة هي الشرط الضروري لكل عملية ترقى إلى إعادة بناء اللغات تاريخيا، لكن اعتماد المقارنة وحدها أمر غير كاف لاستخلاص النتائج النهائية.</a:t>
            </a:r>
          </a:p>
          <a:p>
            <a:pPr algn="just" rtl="1"/>
            <a:r>
              <a:rPr lang="ar-SA" b="1" dirty="0"/>
              <a:t>	</a:t>
            </a:r>
            <a:r>
              <a:rPr lang="ar-SA" b="1" dirty="0" smtClean="0"/>
              <a:t>	ومما زاد في إعاقة هؤلاء المقارنين عن الظفر بمثل هذه الاستنتاجات النهائية أنهم كانوا يعتبرون تطوّر لغتين من اللغات مثلما يعتبر عالم الطبيعة نمو نبتتين من النباتات.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856984" cy="4896544"/>
          </a:xfrm>
        </p:spPr>
        <p:txBody>
          <a:bodyPr/>
          <a:lstStyle/>
          <a:p>
            <a:pPr algn="ctr" rtl="1"/>
            <a:r>
              <a:rPr lang="ar-SA" b="1" dirty="0" smtClean="0">
                <a:solidFill>
                  <a:srgbClr val="C00000"/>
                </a:solidFill>
                <a:cs typeface="Arial" pitchFamily="34" charset="0"/>
              </a:rPr>
              <a:t>نشأة اللسانيات الوصفية الحديثة</a:t>
            </a:r>
          </a:p>
          <a:p>
            <a:pPr algn="just" rtl="1"/>
            <a:r>
              <a:rPr lang="ar-SA" b="1" dirty="0" smtClean="0">
                <a:solidFill>
                  <a:srgbClr val="C00000"/>
                </a:solidFill>
                <a:cs typeface="Arial" pitchFamily="34" charset="0"/>
              </a:rPr>
              <a:t>		</a:t>
            </a:r>
            <a:r>
              <a:rPr lang="ar-SA" b="1" dirty="0" smtClean="0">
                <a:cs typeface="Arial" pitchFamily="34" charset="0"/>
              </a:rPr>
              <a:t>وبالانتقال إلى القرن العشرين نجد أن الفرق الأساسي والأكثر وضوحا بينه وبين القرن التاسع عشر، هو النهوض السريع لعلم اللغة الوصفي، في مقابل علم اللغة التاريخي. ويرى معظم الباحثين أن الشخصية الرئيسية في تغيير مواقف القرن التاسع عشر إلى مواقف القرن العشرين على نحو مهمّ هي اللغوي </a:t>
            </a:r>
            <a:r>
              <a:rPr lang="ar-SA" b="1" dirty="0" smtClean="0">
                <a:cs typeface="Arial" pitchFamily="34" charset="0"/>
              </a:rPr>
              <a:t>السويسري </a:t>
            </a:r>
            <a:r>
              <a:rPr lang="ar-SA" b="1" dirty="0" err="1" smtClean="0">
                <a:cs typeface="Arial" pitchFamily="34" charset="0"/>
              </a:rPr>
              <a:t>فردينان</a:t>
            </a:r>
            <a:r>
              <a:rPr lang="ar-SA" b="1" dirty="0" smtClean="0">
                <a:cs typeface="Arial" pitchFamily="34" charset="0"/>
              </a:rPr>
              <a:t> دي </a:t>
            </a:r>
            <a:r>
              <a:rPr lang="ar-SA" b="1" dirty="0" err="1" smtClean="0">
                <a:cs typeface="Arial" pitchFamily="34" charset="0"/>
              </a:rPr>
              <a:t>سوسير</a:t>
            </a:r>
            <a:r>
              <a:rPr lang="ar-SA" b="1" dirty="0" smtClean="0">
                <a:cs typeface="Arial" pitchFamily="34" charset="0"/>
              </a:rPr>
              <a:t>، الذي عُرِف أولا في المجتمع العلمي من خلال مساهمة مهمّة في علم اللغة </a:t>
            </a:r>
            <a:r>
              <a:rPr lang="ar-SA" b="1" dirty="0" err="1" smtClean="0">
                <a:cs typeface="Arial" pitchFamily="34" charset="0"/>
              </a:rPr>
              <a:t>الهندأوروبي</a:t>
            </a:r>
            <a:r>
              <a:rPr lang="ar-SA" b="1" dirty="0" smtClean="0">
                <a:cs typeface="Arial" pitchFamily="34" charset="0"/>
              </a:rPr>
              <a:t> المقارن بعد دراسته في </a:t>
            </a:r>
            <a:r>
              <a:rPr lang="ar-SA" b="1" dirty="0" err="1" smtClean="0">
                <a:cs typeface="Arial" pitchFamily="34" charset="0"/>
              </a:rPr>
              <a:t>ليبزج</a:t>
            </a:r>
            <a:r>
              <a:rPr lang="ar-SA" b="1" dirty="0" smtClean="0">
                <a:cs typeface="Arial" pitchFamily="34" charset="0"/>
              </a:rPr>
              <a:t> مع أعضاء مدرسة القواعديين الجدد. ومع أن </a:t>
            </a:r>
            <a:r>
              <a:rPr lang="ar-SA" b="1" dirty="0" err="1" smtClean="0">
                <a:cs typeface="Arial" pitchFamily="34" charset="0"/>
              </a:rPr>
              <a:t>سوسير</a:t>
            </a:r>
            <a:r>
              <a:rPr lang="ar-SA" b="1" dirty="0" smtClean="0">
                <a:cs typeface="Arial" pitchFamily="34" charset="0"/>
              </a:rPr>
              <a:t> قد نشر القليل بنفسه إلا ان محاضراته</a:t>
            </a:r>
            <a:endParaRPr lang="ar-SA" b="1" dirty="0" smtClean="0">
              <a:solidFill>
                <a:srgbClr val="C00000"/>
              </a:solidFill>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412776"/>
            <a:ext cx="8922196" cy="4968552"/>
          </a:xfrm>
        </p:spPr>
        <p:txBody>
          <a:bodyPr/>
          <a:lstStyle/>
          <a:p>
            <a:pPr algn="just" rtl="1"/>
            <a:r>
              <a:rPr lang="ar-SA" b="1" dirty="0" smtClean="0"/>
              <a:t>	في علم اللغة في أوائل القرن العشرين قد أثّرت كثيرا في بعض تلاميذه في باريس وجنيف، حتى أنهم نشروها عام 1916 تحت عنوان (محاضرات في علم اللغة العام) وهذا بقدر ما أمكنهم إعادة بنائها، نقلا عن كراسات محاضراتهم ومحاضرات آخرين، ومواد معيّنة كانت باقية بخط دي </a:t>
            </a:r>
            <a:r>
              <a:rPr lang="ar-SA" b="1" dirty="0" err="1" smtClean="0"/>
              <a:t>سوسير</a:t>
            </a:r>
            <a:r>
              <a:rPr lang="ar-SA" b="1" dirty="0" smtClean="0"/>
              <a:t> نفسه</a:t>
            </a:r>
            <a:r>
              <a:rPr lang="ar-SA" b="1" dirty="0"/>
              <a:t>،</a:t>
            </a:r>
            <a:r>
              <a:rPr lang="ar-SA" b="1" dirty="0" smtClean="0"/>
              <a:t> ففي تاريخ </a:t>
            </a:r>
            <a:r>
              <a:rPr lang="ar-SA" b="1" dirty="0" smtClean="0"/>
              <a:t>اللسانيات</a:t>
            </a:r>
            <a:r>
              <a:rPr lang="ar-SA" b="1" dirty="0" smtClean="0"/>
              <a:t> يُعْرَف </a:t>
            </a:r>
            <a:r>
              <a:rPr lang="ar-SA" b="1" dirty="0" smtClean="0"/>
              <a:t>دي </a:t>
            </a:r>
            <a:r>
              <a:rPr lang="ar-SA" b="1" dirty="0" err="1" smtClean="0"/>
              <a:t>سوسير</a:t>
            </a:r>
            <a:r>
              <a:rPr lang="ar-SA" b="1" dirty="0" smtClean="0"/>
              <a:t> </a:t>
            </a:r>
            <a:r>
              <a:rPr lang="ar-SA" b="1" dirty="0" smtClean="0"/>
              <a:t>ويُدْرَس </a:t>
            </a:r>
            <a:r>
              <a:rPr lang="ar-SA" b="1" dirty="0" smtClean="0"/>
              <a:t>من خلال ما ذكره عنه تلاميذه.</a:t>
            </a:r>
          </a:p>
          <a:p>
            <a:pPr algn="just" rtl="1"/>
            <a:r>
              <a:rPr lang="ar-SA" b="1" dirty="0"/>
              <a:t>	</a:t>
            </a:r>
            <a:r>
              <a:rPr lang="ar-SA" b="1" dirty="0" smtClean="0"/>
              <a:t>	صاغ دي </a:t>
            </a:r>
            <a:r>
              <a:rPr lang="ar-SA" b="1" dirty="0" err="1" smtClean="0"/>
              <a:t>سوسير</a:t>
            </a:r>
            <a:r>
              <a:rPr lang="ar-SA" b="1" dirty="0" smtClean="0"/>
              <a:t> وأوضح ما اعتبره اللغويون السابقون أمرا مفروغا منه، أو تجاهلوه، وهما البعدان الأساسيان الضروريان للدراسة اللغوية. </a:t>
            </a:r>
          </a:p>
          <a:p>
            <a:pPr algn="just" rtl="1"/>
            <a:r>
              <a:rPr lang="ar-SA" b="1" dirty="0" smtClean="0"/>
              <a:t>البعد الأول: هو الدراسة التزامنية التي تُعَالَج فيها اللغات بوصفها</a:t>
            </a:r>
          </a:p>
        </p:txBody>
      </p:sp>
    </p:spTree>
    <p:extLst>
      <p:ext uri="{BB962C8B-B14F-4D97-AF65-F5344CB8AC3E}">
        <p14:creationId xmlns:p14="http://schemas.microsoft.com/office/powerpoint/2010/main" val="138960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4488" y="1412776"/>
            <a:ext cx="9066212" cy="4968552"/>
          </a:xfrm>
        </p:spPr>
        <p:txBody>
          <a:bodyPr/>
          <a:lstStyle/>
          <a:p>
            <a:pPr algn="just" rtl="1"/>
            <a:r>
              <a:rPr lang="ar-SA" b="1" dirty="0" smtClean="0"/>
              <a:t>أنظمة اتصال </a:t>
            </a:r>
            <a:r>
              <a:rPr lang="ar-SA" b="1" dirty="0" smtClean="0"/>
              <a:t>تامّة </a:t>
            </a:r>
            <a:r>
              <a:rPr lang="ar-SA" b="1" dirty="0" smtClean="0"/>
              <a:t>في ذاتها في أي زمن بعيد.</a:t>
            </a:r>
          </a:p>
          <a:p>
            <a:pPr algn="just" rtl="1"/>
            <a:r>
              <a:rPr lang="ar-SA" b="1" dirty="0" smtClean="0"/>
              <a:t>البعد الثاني: هو الدراسة </a:t>
            </a:r>
            <a:r>
              <a:rPr lang="ar-SA" b="1" dirty="0" smtClean="0"/>
              <a:t>التعاقبية </a:t>
            </a:r>
            <a:r>
              <a:rPr lang="ar-SA" b="1" dirty="0" smtClean="0"/>
              <a:t>(التاريخية) التي تُعَالَج فيها تاريخيا عوامل التغيير التي تخضع لها اللغات في مسيرة الزمن.</a:t>
            </a:r>
          </a:p>
          <a:p>
            <a:pPr algn="just" rtl="1"/>
            <a:r>
              <a:rPr lang="ar-SA" b="1" dirty="0"/>
              <a:t>	</a:t>
            </a:r>
            <a:r>
              <a:rPr lang="ar-SA" b="1" dirty="0" smtClean="0"/>
              <a:t>	وقد كان إنجازا </a:t>
            </a:r>
            <a:r>
              <a:rPr lang="ar-SA" b="1" dirty="0" err="1" smtClean="0"/>
              <a:t>لسوسير</a:t>
            </a:r>
            <a:r>
              <a:rPr lang="ar-SA" b="1" dirty="0" smtClean="0"/>
              <a:t> أن يميز بين هذين البعدين أو المحورين لعلم اللغة: البعد التزامني أو الوصفي، والبعد التعاقبي أو التاريخي، وكل منهما يستخدم مناهجه ومبادئه الخاصة به، فيجب أن يُنظر إلى ما جاء به في هذا الجانب على أنه عامل أساسي في تطوّر الدراسات اللغوية الوصفية في القرن العشرين.</a:t>
            </a:r>
          </a:p>
          <a:p>
            <a:pPr algn="just" rtl="1"/>
            <a:r>
              <a:rPr lang="ar-SA" b="1" dirty="0"/>
              <a:t>	</a:t>
            </a:r>
            <a:r>
              <a:rPr lang="ar-SA" b="1" dirty="0" smtClean="0"/>
              <a:t>	</a:t>
            </a:r>
            <a:r>
              <a:rPr lang="ar-SA" b="1" dirty="0" smtClean="0"/>
              <a:t>ولكنْ </a:t>
            </a:r>
            <a:r>
              <a:rPr lang="ar-SA" b="1" dirty="0" smtClean="0"/>
              <a:t>من المنصف أن نقول إن تاريخ اللسانيات الوصفية</a:t>
            </a:r>
          </a:p>
        </p:txBody>
      </p:sp>
    </p:spTree>
    <p:extLst>
      <p:ext uri="{BB962C8B-B14F-4D97-AF65-F5344CB8AC3E}">
        <p14:creationId xmlns:p14="http://schemas.microsoft.com/office/powerpoint/2010/main" val="238314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	الحديثة يذكر لنا أن اللسانيات الوصفية كانت قد نُوْدِيَ بها بشكل مستقل من قِبَلِ ثلاثة من الروّاد، في ثلاثة أماكن مختلفة؛ في سويسرا على يد دي </a:t>
            </a:r>
            <a:r>
              <a:rPr lang="ar-SA" b="1" dirty="0" err="1" smtClean="0"/>
              <a:t>سوسير</a:t>
            </a:r>
            <a:r>
              <a:rPr lang="ar-SA" b="1" dirty="0" smtClean="0"/>
              <a:t>، وفي أمريكا على يد فرانس </a:t>
            </a:r>
            <a:r>
              <a:rPr lang="ar-SA" b="1" dirty="0" err="1" smtClean="0"/>
              <a:t>بواس</a:t>
            </a:r>
            <a:r>
              <a:rPr lang="ar-SA" b="1" dirty="0" smtClean="0"/>
              <a:t>، وفي تشيكوسلوفاكيا على يد </a:t>
            </a:r>
            <a:r>
              <a:rPr lang="ar-SA" b="1" dirty="0" err="1" smtClean="0"/>
              <a:t>ماثيسيوس</a:t>
            </a:r>
            <a:r>
              <a:rPr lang="ar-SA" b="1" dirty="0" smtClean="0"/>
              <a:t>. ففي الوقت الذي كان فيه دي </a:t>
            </a:r>
            <a:r>
              <a:rPr lang="ar-SA" b="1" dirty="0" err="1" smtClean="0"/>
              <a:t>سوسير</a:t>
            </a:r>
            <a:r>
              <a:rPr lang="ar-SA" b="1" dirty="0" smtClean="0"/>
              <a:t> يلقي محاضراته في جامعة جنيف حول اللسانيات الوصفية عام 1911، ظهرت مذكرات فرانس </a:t>
            </a:r>
            <a:r>
              <a:rPr lang="ar-SA" b="1" dirty="0" err="1" smtClean="0"/>
              <a:t>بواس</a:t>
            </a:r>
            <a:r>
              <a:rPr lang="ar-SA" b="1" dirty="0" smtClean="0"/>
              <a:t> في العام نفسه منشورة في كتابه (دليل اللغات النهدية الأمريكية) الذي ضمّن مقدمته ملخصا جيّدا للمنهج </a:t>
            </a:r>
            <a:r>
              <a:rPr lang="ar-SA" b="1" dirty="0" smtClean="0"/>
              <a:t>الوصفي في دراسة ا</a:t>
            </a:r>
            <a:r>
              <a:rPr lang="ar-SA" b="1" dirty="0" smtClean="0"/>
              <a:t>ل</a:t>
            </a:r>
            <a:r>
              <a:rPr lang="ar-SA" b="1" dirty="0" smtClean="0"/>
              <a:t>لغة</a:t>
            </a:r>
            <a:r>
              <a:rPr lang="ar-SA" b="1" dirty="0" smtClean="0"/>
              <a:t>. كما اتفق أن ظهرت في العام نفسه دعوة </a:t>
            </a:r>
            <a:r>
              <a:rPr lang="ar-SA" b="1" dirty="0" err="1" smtClean="0"/>
              <a:t>ماثيسيوس</a:t>
            </a:r>
            <a:r>
              <a:rPr lang="ar-SA" b="1" dirty="0" smtClean="0"/>
              <a:t> الأولى لدراسة اللغة بطريقة غير تاريخية. </a:t>
            </a:r>
          </a:p>
        </p:txBody>
      </p:sp>
    </p:spTree>
    <p:extLst>
      <p:ext uri="{BB962C8B-B14F-4D97-AF65-F5344CB8AC3E}">
        <p14:creationId xmlns:p14="http://schemas.microsoft.com/office/powerpoint/2010/main" val="227799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8504" y="1340768"/>
            <a:ext cx="8922196" cy="5112567"/>
          </a:xfrm>
        </p:spPr>
        <p:txBody>
          <a:bodyPr/>
          <a:lstStyle/>
          <a:p>
            <a:pPr algn="just" rtl="1"/>
            <a:r>
              <a:rPr lang="ar-SA" b="1" dirty="0" smtClean="0"/>
              <a:t>		وفي الختام نستطيع أن نقول إن السنوات ما بين 1786-1816 شهدت تحولا بدراسة اللغة إلى اللسانيات الحديثة التي تعتمد على المقارنة، والسنوات 1876-1916 شهدت تحولا في اللسانيات الحديثة إلى الدراسة الوصفية. فالتاريخ الثاني يؤرّخ لظهور علم اللسانيات الحديثة الوصفية على وجه الخصوص. </a:t>
            </a:r>
          </a:p>
        </p:txBody>
      </p:sp>
    </p:spTree>
    <p:extLst>
      <p:ext uri="{BB962C8B-B14F-4D97-AF65-F5344CB8AC3E}">
        <p14:creationId xmlns:p14="http://schemas.microsoft.com/office/powerpoint/2010/main" val="1604633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2681</TotalTime>
  <Words>66</Words>
  <Application>Microsoft Office PowerPoint</Application>
  <PresentationFormat>A4 Paper (210x297 mm)</PresentationFormat>
  <Paragraphs>40</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عرض تقديمي في PowerPoint</vt:lpstr>
      <vt:lpstr>المحاضرة السادسة</vt:lpstr>
      <vt:lpstr>نشأة اللسانيات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269</cp:revision>
  <dcterms:created xsi:type="dcterms:W3CDTF">2009-10-14T19:14:34Z</dcterms:created>
  <dcterms:modified xsi:type="dcterms:W3CDTF">2011-10-11T11:38:40Z</dcterms:modified>
</cp:coreProperties>
</file>