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59" r:id="rId5"/>
    <p:sldId id="268" r:id="rId6"/>
    <p:sldId id="269" r:id="rId7"/>
    <p:sldId id="274" r:id="rId8"/>
    <p:sldId id="275" r:id="rId9"/>
    <p:sldId id="276" r:id="rId10"/>
    <p:sldId id="277" r:id="rId11"/>
    <p:sldId id="278"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07" autoAdjust="0"/>
    <p:restoredTop sz="94664" autoAdjust="0"/>
  </p:normalViewPr>
  <p:slideViewPr>
    <p:cSldViewPr>
      <p:cViewPr>
        <p:scale>
          <a:sx n="66" d="100"/>
          <a:sy n="66" d="100"/>
        </p:scale>
        <p:origin x="-294" y="-19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5996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ctr" rtl="1" eaLnBrk="1" hangingPunct="1"/>
            <a:r>
              <a:rPr lang="ar-SA" b="1" i="1" u="sng" dirty="0" smtClean="0">
                <a:solidFill>
                  <a:srgbClr val="002060"/>
                </a:solidFill>
                <a:cs typeface="Arial" pitchFamily="34" charset="0"/>
              </a:rPr>
              <a:t>اللسانيات الوصفية</a:t>
            </a:r>
          </a:p>
          <a:p>
            <a:pPr algn="just" rtl="1" eaLnBrk="1" hangingPunct="1"/>
            <a:r>
              <a:rPr lang="ar-SA" b="1" dirty="0" smtClean="0">
                <a:solidFill>
                  <a:srgbClr val="002060"/>
                </a:solidFill>
                <a:cs typeface="Arial" pitchFamily="34" charset="0"/>
              </a:rPr>
              <a:t>		</a:t>
            </a:r>
            <a:r>
              <a:rPr lang="ar-SA" b="1" dirty="0" smtClean="0">
                <a:cs typeface="Arial" pitchFamily="34" charset="0"/>
              </a:rPr>
              <a:t>تهتم اللسانيات الوصفية بالدراسة العلمية للغة واحدة أو لهجة واحدة محكومة بزمان ومكان معينين، وتشمل هذه الدراسة الجوانب الصوتية والصرفية والنحوية والدلالية.</a:t>
            </a:r>
          </a:p>
          <a:p>
            <a:pPr algn="just" rtl="1" eaLnBrk="1" hangingPunct="1"/>
            <a:r>
              <a:rPr lang="ar-SA" b="1" dirty="0">
                <a:solidFill>
                  <a:srgbClr val="002060"/>
                </a:solidFill>
                <a:cs typeface="Arial" pitchFamily="34" charset="0"/>
              </a:rPr>
              <a:t>	</a:t>
            </a:r>
            <a:r>
              <a:rPr lang="ar-SA" b="1" dirty="0" smtClean="0">
                <a:solidFill>
                  <a:srgbClr val="002060"/>
                </a:solidFill>
                <a:cs typeface="Arial" pitchFamily="34" charset="0"/>
              </a:rPr>
              <a:t>	</a:t>
            </a:r>
            <a:r>
              <a:rPr lang="ar-SA" b="1" dirty="0" smtClean="0">
                <a:cs typeface="Arial" pitchFamily="34" charset="0"/>
              </a:rPr>
              <a:t>ومن أهم المبادئ التي تنادي بها هو التفريق ما بين الدراسة التاريخية (</a:t>
            </a:r>
            <a:r>
              <a:rPr lang="ar-SA" b="1" dirty="0" err="1" smtClean="0">
                <a:cs typeface="Arial" pitchFamily="34" charset="0"/>
              </a:rPr>
              <a:t>الدياكرونيك</a:t>
            </a:r>
            <a:r>
              <a:rPr lang="ar-SA" b="1" dirty="0" smtClean="0">
                <a:cs typeface="Arial" pitchFamily="34" charset="0"/>
              </a:rPr>
              <a:t>) والدراسة الوصفية (</a:t>
            </a:r>
            <a:r>
              <a:rPr lang="ar-SA" b="1" dirty="0" err="1" smtClean="0">
                <a:cs typeface="Arial" pitchFamily="34" charset="0"/>
              </a:rPr>
              <a:t>السنكرونيك</a:t>
            </a:r>
            <a:r>
              <a:rPr lang="ar-SA" b="1" dirty="0" smtClean="0">
                <a:cs typeface="Arial" pitchFamily="34" charset="0"/>
              </a:rPr>
              <a:t>) فمن أهم ما يميز اللسانيات الحديثة هو النظرة الوصفية، التي تعتمد على الملاحظة المباشرة للظواهر اللغوية الموجودة بالفعل، بالإضافة إلى التفريق بين اللغة والكلام، وتحديد مستوى معين من مستويات  الدراسة اللغوية للغة أو اللهجة موضع الدراسة.</a:t>
            </a:r>
            <a:endParaRPr lang="ar-SA" b="1" dirty="0" smtClean="0">
              <a:solidFill>
                <a:srgbClr val="002060"/>
              </a:solidFill>
              <a:cs typeface="Arial" pitchFamily="34" charset="0"/>
            </a:endParaRPr>
          </a:p>
          <a:p>
            <a:pPr algn="just" rtl="1" eaLnBrk="1" hangingPunct="1"/>
            <a:endParaRPr lang="ar-SA" b="1" dirty="0" smtClean="0">
              <a:solidFill>
                <a:srgbClr val="00206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2" name="عنوان 1"/>
          <p:cNvSpPr>
            <a:spLocks noGrp="1"/>
          </p:cNvSpPr>
          <p:nvPr>
            <p:ph type="title"/>
          </p:nvPr>
        </p:nvSpPr>
        <p:spPr/>
        <p:txBody>
          <a:bodyPr/>
          <a:lstStyle/>
          <a:p>
            <a:r>
              <a:rPr lang="ar-SA" dirty="0" smtClean="0">
                <a:solidFill>
                  <a:srgbClr val="C00000"/>
                </a:solidFill>
              </a:rPr>
              <a:t>فروع اللسانيات</a:t>
            </a:r>
            <a:endParaRPr lang="ar-SA"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560512" y="1340768"/>
            <a:ext cx="8784976" cy="4968552"/>
          </a:xfrm>
        </p:spPr>
        <p:txBody>
          <a:bodyPr/>
          <a:lstStyle/>
          <a:p>
            <a:pPr algn="just" rtl="1"/>
            <a:r>
              <a:rPr lang="ar-SA" b="1" dirty="0" smtClean="0">
                <a:cs typeface="Arial" pitchFamily="34" charset="0"/>
              </a:rPr>
              <a:t>		كان اهتمام اللسانيات الوصفية باللغة المنطوقة عظيما، فاللغة الكلامية تعكس دفء الواقع وصدق الحقيقة، بكل ما تحمله من مميزات وخصائص.</a:t>
            </a:r>
          </a:p>
          <a:p>
            <a:pPr algn="just" rtl="1"/>
            <a:r>
              <a:rPr lang="ar-SA" b="1" dirty="0">
                <a:cs typeface="Arial" pitchFamily="34" charset="0"/>
              </a:rPr>
              <a:t>	</a:t>
            </a:r>
            <a:r>
              <a:rPr lang="ar-SA" b="1" dirty="0" smtClean="0">
                <a:cs typeface="Arial" pitchFamily="34" charset="0"/>
              </a:rPr>
              <a:t>	محاور الدراسة الوصفية:</a:t>
            </a:r>
          </a:p>
          <a:p>
            <a:pPr algn="just" rtl="1"/>
            <a:r>
              <a:rPr lang="ar-SA" b="1" dirty="0">
                <a:cs typeface="Arial" pitchFamily="34" charset="0"/>
              </a:rPr>
              <a:t>	</a:t>
            </a:r>
            <a:r>
              <a:rPr lang="ar-SA" b="1" dirty="0" smtClean="0">
                <a:cs typeface="Arial" pitchFamily="34" charset="0"/>
              </a:rPr>
              <a:t>تتم الدراسة الوصفية وفق ثلاثة محاور أساسية هي:</a:t>
            </a:r>
          </a:p>
          <a:p>
            <a:pPr algn="just" rtl="1"/>
            <a:r>
              <a:rPr lang="ar-SA" b="1" dirty="0" smtClean="0">
                <a:cs typeface="Arial" pitchFamily="34" charset="0"/>
              </a:rPr>
              <a:t>المحور الأول: الزمان: ويقصد به أنه يجب تحديد الفترة الزمانية التي تدرس فيها الظاهرة اللغوية المعيّنة، لأن اللغة تتغير بمرور الزمن، نتيجة لعوامل كثيرة ومعقدة. فدراسة لغة الصحافة في إحدى الدول العربية يجب أن تحدد بفترة زمنية معينة، لأن لغة الصحافة شأنها شأن لغة الخطاب العربي تتغير من حين إلى </a:t>
            </a: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412776"/>
            <a:ext cx="9037668" cy="4968552"/>
          </a:xfrm>
        </p:spPr>
        <p:txBody>
          <a:bodyPr/>
          <a:lstStyle/>
          <a:p>
            <a:pPr algn="just" rtl="1"/>
            <a:r>
              <a:rPr lang="ar-SA" sz="2800" b="1" dirty="0" smtClean="0">
                <a:cs typeface="Arial" pitchFamily="34" charset="0"/>
              </a:rPr>
              <a:t>آخر، وصحيح أن التغيير قد يكون بطيئا، ولا يمكن ملاحظته بسهولة، لكنه موجود في جميع مستويات اللغة، وخاصة في الدلالة.</a:t>
            </a:r>
          </a:p>
          <a:p>
            <a:pPr algn="just" rtl="1"/>
            <a:r>
              <a:rPr lang="ar-SA" sz="2800" b="1" dirty="0" smtClean="0">
                <a:cs typeface="Arial" pitchFamily="34" charset="0"/>
              </a:rPr>
              <a:t>المحور الثاني: المكان: يجب تحديد المكان الذي تقيم فيه الجماعة اللغوية التي تدرس لغتها، لأن اللغة تتغير بتغير المكان، ويلاحظ ذلك جليا في العربية المعاصرة في الوطن العربي، إذ نجد في كل بلد عربي لهجة خاصة تباين بقية اللهجات العربية الأخرى. وحتى في الوطن الواحد نجد لهجات مختلفة حسب المقع الجغرافي.</a:t>
            </a:r>
          </a:p>
          <a:p>
            <a:pPr algn="just" rtl="1"/>
            <a:r>
              <a:rPr lang="ar-SA" sz="2800" b="1" dirty="0" smtClean="0">
                <a:cs typeface="Arial" pitchFamily="34" charset="0"/>
              </a:rPr>
              <a:t>المحور الثالث: المستوى: ويقصد به الوسيلة والمجال والموضوع. فالوسيلة: تعني هل اللغة موضع الدراسة منطوقة أم مكتوبة؟ أما المجال فيقصد به مجال اللغة هل هو شعر أم نثر. والموضوع يعني موضوع الدراسة. </a:t>
            </a:r>
          </a:p>
          <a:p>
            <a:pPr algn="just" rtl="1"/>
            <a:r>
              <a:rPr lang="ar-SA" sz="2800" b="1" dirty="0" smtClean="0">
                <a:cs typeface="Arial" pitchFamily="34" charset="0"/>
              </a:rPr>
              <a:t>ويرى باحثون أن لظهور المنهج الوصفي دورا مهمّا في تحول الدراسات اللغوية </a:t>
            </a:r>
          </a:p>
          <a:p>
            <a:pPr algn="just" rtl="1"/>
            <a:endParaRPr lang="ar-SA" sz="2800" b="1" dirty="0" smtClean="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412776"/>
            <a:ext cx="9022748" cy="4896544"/>
          </a:xfrm>
        </p:spPr>
        <p:txBody>
          <a:bodyPr/>
          <a:lstStyle/>
          <a:p>
            <a:pPr algn="just" rtl="1"/>
            <a:r>
              <a:rPr lang="ar-SA" b="1" dirty="0" smtClean="0"/>
              <a:t>	الحديثة من الدراسات اللغوية الفلسفية، التي تعتمد على الخيال والتصور والتأمل، وعلى الحدس والتخمين، وعلى التدليل والقياس المنطقيين، كما هو شأن الفلسفة، إلى الدراسات الواقعية التي تصف الواقع اللغوي، من خلال الاستعمالات اللغوية، بكل دقة وأمانة.</a:t>
            </a:r>
          </a:p>
          <a:p>
            <a:pPr algn="just" rtl="1"/>
            <a:r>
              <a:rPr lang="ar-SA" b="1" dirty="0"/>
              <a:t>	</a:t>
            </a:r>
            <a:r>
              <a:rPr lang="ar-SA" b="1" dirty="0" smtClean="0"/>
              <a:t>	فيما يخص اللغة العربية واللسانيات الوصفية، فقد وضع علماؤنا قواعدهم </a:t>
            </a:r>
            <a:r>
              <a:rPr lang="ar-SA" b="1" dirty="0"/>
              <a:t>و</a:t>
            </a:r>
            <a:r>
              <a:rPr lang="ar-SA" b="1" dirty="0" smtClean="0"/>
              <a:t>جمعوا مفرداتها على أساس اللغة المنطوقة، وكان مبدؤهم أخذ اللغة سماعا عن الرواة ذوي الصدق والأمانة، كما أنهم كانوا يخرجون إلى البادية ليسمعوا العربية من أفواه الأعراب، مشترطين الفصاحة فيما </a:t>
            </a:r>
            <a:r>
              <a:rPr lang="ar-SA" b="1" smtClean="0"/>
              <a:t>يأخذنوه</a:t>
            </a:r>
            <a:r>
              <a:rPr lang="ar-SA" b="1" dirty="0" smtClean="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idx="1"/>
          </p:nvPr>
        </p:nvSpPr>
        <p:spPr>
          <a:xfrm>
            <a:off x="495300" y="1341438"/>
            <a:ext cx="8994775" cy="4967287"/>
          </a:xfrm>
        </p:spPr>
        <p:txBody>
          <a:bodyPr/>
          <a:lstStyle/>
          <a:p>
            <a:pPr algn="ctr" rtl="1"/>
            <a:r>
              <a:rPr lang="ar-SA" b="1" i="1" u="sng" dirty="0" smtClean="0">
                <a:solidFill>
                  <a:srgbClr val="0070C0"/>
                </a:solidFill>
              </a:rPr>
              <a:t>اللسانيات التاريخية</a:t>
            </a:r>
          </a:p>
          <a:p>
            <a:pPr algn="just" rtl="1"/>
            <a:r>
              <a:rPr lang="ar-SA" b="1" dirty="0" smtClean="0">
                <a:solidFill>
                  <a:srgbClr val="0070C0"/>
                </a:solidFill>
              </a:rPr>
              <a:t>		</a:t>
            </a:r>
            <a:r>
              <a:rPr lang="ar-SA" b="1" dirty="0" smtClean="0"/>
              <a:t>يهدف علم اللغة التاريخي إلى دراسة اللغة في مكان محدد، في مراحل زمنية مختلفة؛ لبيان التغيرات التي لحقتها في أثناء تلك المراحل. وتدخل دراسة اللغة تاريخيا من جوانبها الصوتية والصرفية والنحوية والدلالية في صميم اللسانيات التاريخية؛ ومعنى هذا أن دراسة تطور النظام الصوتي للعربية الفصحى هي دراسة تاريخية، وتطوّر الأبنية الصرفية ووسائل تكوين المفردات في العربية، على مدى القرون مما يدخل في الدراسة الصرفية التاريخية. وتطور الجملة الشرطية أو جملة الاستفهام في العربية الفصحى مما يدخل في الدراسات النحوية التاريخية. والمعاجم</a:t>
            </a:r>
            <a:endParaRPr lang="ar-SA" b="1" dirty="0" smtClean="0">
              <a:solidFill>
                <a:srgbClr val="0070C0"/>
              </a:solidFill>
            </a:endParaRPr>
          </a:p>
          <a:p>
            <a:pPr algn="ctr" rtl="1"/>
            <a:endParaRPr lang="ar-SA" b="1" dirty="0" smtClean="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856984" cy="4896544"/>
          </a:xfrm>
        </p:spPr>
        <p:txBody>
          <a:bodyPr/>
          <a:lstStyle/>
          <a:p>
            <a:pPr algn="just" rtl="1"/>
            <a:r>
              <a:rPr lang="ar-SA" b="1" dirty="0" smtClean="0">
                <a:cs typeface="Arial" pitchFamily="34" charset="0"/>
              </a:rPr>
              <a:t>	التاريخية التي يسجل كل منها تاريخ حياة كل كلمة من كلمات اللغة، من أقدم نص جاءت به، متتبعا تطور دلالتها على مرّ التاريخ، تعدّ أيضا من اللسانيات التاريخية.</a:t>
            </a:r>
          </a:p>
          <a:p>
            <a:pPr algn="just" rtl="1"/>
            <a:r>
              <a:rPr lang="ar-SA" b="1" dirty="0">
                <a:cs typeface="Arial" pitchFamily="34" charset="0"/>
              </a:rPr>
              <a:t>	</a:t>
            </a:r>
            <a:r>
              <a:rPr lang="ar-SA" b="1" dirty="0" smtClean="0">
                <a:cs typeface="Arial" pitchFamily="34" charset="0"/>
              </a:rPr>
              <a:t>	وتعتمد الدراسة التاريخية على الدراسة الوصفية، وقد كان المنهج التاريخي يغلب على طابع البحوث اللغوية في أوروبا في القرن الثامن عشر والقرن التاسع عشر لأسباب أهمّها، مراقبة التطور الدلالي للكلمات والأساليب.</a:t>
            </a:r>
          </a:p>
          <a:p>
            <a:pPr algn="just" rtl="1"/>
            <a:r>
              <a:rPr lang="ar-SA" b="1" dirty="0">
                <a:cs typeface="Arial" pitchFamily="34" charset="0"/>
              </a:rPr>
              <a:t>	</a:t>
            </a:r>
            <a:r>
              <a:rPr lang="ar-SA" b="1" dirty="0" smtClean="0">
                <a:cs typeface="Arial" pitchFamily="34" charset="0"/>
              </a:rPr>
              <a:t>	يقوم البحث التاريخي على الرغبة في إعادة هيكلة الظاهرة اللغوية عبر العصور، من خلال ما تبقى من آثارها، فإن كان ثمّة مساحة للاستنتاج فينبغي أن يكون استنتاجا من خلال النصوص</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922196" cy="4968552"/>
          </a:xfrm>
        </p:spPr>
        <p:txBody>
          <a:bodyPr/>
          <a:lstStyle/>
          <a:p>
            <a:pPr algn="just" rtl="1"/>
            <a:r>
              <a:rPr lang="ar-SA" b="1" dirty="0" smtClean="0"/>
              <a:t>	والوثائق التاريخية لتصوّر الحلقات المفقودة. وعلى هذا فإن الباحث التاريخي في اللغة يشبه عالم الآثار، الذي يهتدي بتصوّر ما فُقِد من قطعة أثرية في ضوء ما عُثِر عليه منها، وبما يتناسب وحجم الفرغ الموجود، سعيا لتكوين هيكل الظاهرة من السياق التاريخي العام.</a:t>
            </a:r>
          </a:p>
          <a:p>
            <a:pPr algn="just" rtl="1"/>
            <a:r>
              <a:rPr lang="ar-SA" b="1" dirty="0"/>
              <a:t>	</a:t>
            </a:r>
            <a:r>
              <a:rPr lang="ar-SA" b="1" dirty="0" smtClean="0"/>
              <a:t>	ومن المشكلات التي تعترض الباحث في اللسانيات التاريخية أنه لا تتوفّر له مادة لغوية منطوقة، لمرحلة لغوية سابقة على المرحلة المعاصرة، فلم تُخْتَرَع وسائل التسجيل إلا حديثا، ومن ثمّ فليس أمامه إلا أن يلجأ إلى الكتابة، وهي وسيلة عاجزة لا تمثل المنطوق تمثيلا صحيحا؛ ولهذا يجب على الباحث عند دراسته  </a:t>
            </a:r>
          </a:p>
        </p:txBody>
      </p:sp>
    </p:spTree>
    <p:extLst>
      <p:ext uri="{BB962C8B-B14F-4D97-AF65-F5344CB8AC3E}">
        <p14:creationId xmlns:p14="http://schemas.microsoft.com/office/powerpoint/2010/main" xmlns="" val="138960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412776"/>
            <a:ext cx="9066212" cy="4968552"/>
          </a:xfrm>
        </p:spPr>
        <p:txBody>
          <a:bodyPr/>
          <a:lstStyle/>
          <a:p>
            <a:pPr algn="just" rtl="1"/>
            <a:r>
              <a:rPr lang="ar-SA" b="1" dirty="0" smtClean="0"/>
              <a:t>	لهذه المادة المكتوبة على الأحجار والصخور أو الطين أو المسجلة في أوراق البردي...الخ أن يحتاط في الاحتجاج بها، وأن يدعم استنتاجه بشواهد أخرى، مثل ملاحظات العلماء، أو الكلمات التي تقترضها اللغة المدروسة من اللغات الأخرى.</a:t>
            </a:r>
          </a:p>
          <a:p>
            <a:pPr algn="just" rtl="1"/>
            <a:r>
              <a:rPr lang="ar-SA" b="1" dirty="0"/>
              <a:t>	</a:t>
            </a:r>
            <a:r>
              <a:rPr lang="ar-SA" b="1" dirty="0" smtClean="0"/>
              <a:t>	وهناك مجالات أخرى لعلم اللغة التاريخي منها:</a:t>
            </a:r>
          </a:p>
          <a:p>
            <a:pPr algn="just" rtl="1"/>
            <a:r>
              <a:rPr lang="ar-SA" b="1" dirty="0" smtClean="0"/>
              <a:t>1- قضية انتشار لغة من اللغات، والظروف التي مهدت لذلك، وأثر ذلك في بنية اللغة.</a:t>
            </a:r>
          </a:p>
          <a:p>
            <a:pPr algn="just" rtl="1"/>
            <a:r>
              <a:rPr lang="ar-SA" b="1" dirty="0" smtClean="0"/>
              <a:t>2- </a:t>
            </a:r>
            <a:r>
              <a:rPr lang="ar-SA" b="1" dirty="0"/>
              <a:t>ارتباط اللغة </a:t>
            </a:r>
            <a:r>
              <a:rPr lang="ar-SA" b="1" dirty="0" smtClean="0"/>
              <a:t>بوظيفتها أو بوظائفها المختلفة في الجماعة اللغوية، يؤثّر بالضرورة في حياة اللغة، فهناك فرق كبير بين أن تكون </a:t>
            </a:r>
          </a:p>
        </p:txBody>
      </p:sp>
    </p:spTree>
    <p:extLst>
      <p:ext uri="{BB962C8B-B14F-4D97-AF65-F5344CB8AC3E}">
        <p14:creationId xmlns:p14="http://schemas.microsoft.com/office/powerpoint/2010/main" xmlns="" val="2383149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b="1" dirty="0" smtClean="0"/>
              <a:t>	اللغة لغة جماعة محددة، أو أن تكون اللغة الرسمية في دولة عظمى، أو أن تكون لغة حضارة دولية.</a:t>
            </a:r>
          </a:p>
          <a:p>
            <a:pPr algn="just" rtl="1"/>
            <a:r>
              <a:rPr lang="ar-SA" b="1" dirty="0" smtClean="0"/>
              <a:t>3- دراسة مستويات الاستخدام اللغوي المختلفة في حياة كل لغة، وأثر ذلك في بنيتها وأهميته الحضارية، ومكانتها بين اللغات، مما يدخل في إطار اللسانيات التاريخية.</a:t>
            </a:r>
          </a:p>
          <a:p>
            <a:pPr algn="just" rtl="1"/>
            <a:r>
              <a:rPr lang="ar-SA" b="1" dirty="0"/>
              <a:t>	</a:t>
            </a:r>
            <a:r>
              <a:rPr lang="ar-SA" b="1" dirty="0" smtClean="0"/>
              <a:t>ومن أهمّ النتائج التي يمكن الحصول عليها بواسطة اللسانيات التاريخية ما يلي:</a:t>
            </a:r>
          </a:p>
          <a:p>
            <a:pPr algn="just" rtl="1"/>
            <a:r>
              <a:rPr lang="ar-SA" b="1" dirty="0" smtClean="0"/>
              <a:t>أ- رصد مظاهر التغيير والتطوّر الذي أصاب اللغة في مسيرتها الزمنية الطويلة.</a:t>
            </a:r>
          </a:p>
        </p:txBody>
      </p:sp>
    </p:spTree>
    <p:extLst>
      <p:ext uri="{BB962C8B-B14F-4D97-AF65-F5344CB8AC3E}">
        <p14:creationId xmlns:p14="http://schemas.microsoft.com/office/powerpoint/2010/main" xmlns="" val="227799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b="1" dirty="0" smtClean="0"/>
              <a:t>ب- الكشف عن القوانين اللغوية التي تطّرد في أمر اللغة، على اختلاف عصورها التاريخية، وعن الاتجاهات التي تميل إليها اللغة، كالميل </a:t>
            </a:r>
            <a:r>
              <a:rPr lang="ar-SA" b="1" smtClean="0"/>
              <a:t>إلى الإيجاز </a:t>
            </a:r>
            <a:r>
              <a:rPr lang="ar-SA" b="1" dirty="0" smtClean="0"/>
              <a:t>والاختصار، والاطناب والتطويل.</a:t>
            </a:r>
          </a:p>
        </p:txBody>
      </p:sp>
    </p:spTree>
    <p:extLst>
      <p:ext uri="{BB962C8B-B14F-4D97-AF65-F5344CB8AC3E}">
        <p14:creationId xmlns:p14="http://schemas.microsoft.com/office/powerpoint/2010/main" xmlns="" val="1604633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2779</TotalTime>
  <Words>198</Words>
  <Application>Microsoft Office PowerPoint</Application>
  <PresentationFormat>A4 Paper (210x297 mm)‎</PresentationFormat>
  <Paragraphs>43</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السابعة</vt:lpstr>
      <vt:lpstr>فروع اللسانيات</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283</cp:revision>
  <dcterms:created xsi:type="dcterms:W3CDTF">2009-10-14T19:14:34Z</dcterms:created>
  <dcterms:modified xsi:type="dcterms:W3CDTF">2011-10-11T14:34:10Z</dcterms:modified>
</cp:coreProperties>
</file>