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268" r:id="rId6"/>
    <p:sldId id="269" r:id="rId7"/>
    <p:sldId id="274" r:id="rId8"/>
    <p:sldId id="275" r:id="rId9"/>
    <p:sldId id="276" r:id="rId10"/>
    <p:sldId id="277" r:id="rId11"/>
    <p:sldId id="278" r:id="rId12"/>
    <p:sldId id="279" r:id="rId13"/>
    <p:sldId id="280" r:id="rId14"/>
    <p:sldId id="281" r:id="rId15"/>
    <p:sldId id="282" r:id="rId16"/>
    <p:sldId id="283" r:id="rId17"/>
    <p:sldId id="284"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ctr" rtl="1" eaLnBrk="1" hangingPunct="1"/>
            <a:r>
              <a:rPr lang="ar-SA" b="1" i="1" u="sng" dirty="0" smtClean="0">
                <a:solidFill>
                  <a:srgbClr val="002060"/>
                </a:solidFill>
                <a:cs typeface="Arial" pitchFamily="34" charset="0"/>
              </a:rPr>
              <a:t>اللسانيات المقارنة</a:t>
            </a:r>
          </a:p>
          <a:p>
            <a:pPr algn="just" rtl="1" eaLnBrk="1" hangingPunct="1"/>
            <a:r>
              <a:rPr lang="ar-SA" b="1" dirty="0" smtClean="0">
                <a:solidFill>
                  <a:srgbClr val="002060"/>
                </a:solidFill>
                <a:cs typeface="Arial" pitchFamily="34" charset="0"/>
              </a:rPr>
              <a:t>	</a:t>
            </a:r>
            <a:r>
              <a:rPr lang="ar-SA" b="1" dirty="0" smtClean="0">
                <a:solidFill>
                  <a:srgbClr val="002060"/>
                </a:solidFill>
                <a:cs typeface="Arial" pitchFamily="34" charset="0"/>
              </a:rPr>
              <a:t>	</a:t>
            </a:r>
            <a:r>
              <a:rPr lang="ar-SA" b="1" dirty="0" smtClean="0">
                <a:cs typeface="Arial" pitchFamily="34" charset="0"/>
              </a:rPr>
              <a:t>موضوع </a:t>
            </a:r>
            <a:r>
              <a:rPr lang="ar-SA" b="1" dirty="0" smtClean="0">
                <a:cs typeface="Arial" pitchFamily="34" charset="0"/>
              </a:rPr>
              <a:t>اللسانيات المقارنة هو دراسة الظواهر اللغوية المشتركة (الصوتية والصرفية والنحوية والدلالية) بين للغات التي بينها علاقة قرابة (التي تنتمي إلى أصل لغوي واحد) بهدف الوصول إلى إعادة بناء هيكل هذا الأصل المشترك.</a:t>
            </a:r>
          </a:p>
          <a:p>
            <a:pPr algn="just" rtl="1" eaLnBrk="1" hangingPunct="1"/>
            <a:r>
              <a:rPr lang="ar-SA" b="1" dirty="0">
                <a:cs typeface="Arial" pitchFamily="34" charset="0"/>
              </a:rPr>
              <a:t>	</a:t>
            </a:r>
            <a:r>
              <a:rPr lang="ar-SA" b="1" dirty="0" smtClean="0">
                <a:cs typeface="Arial" pitchFamily="34" charset="0"/>
              </a:rPr>
              <a:t>	يقسم اللغويون منذ القرن التاسع عشر اللغات المختلفة إلى مجموعات وأسرات، منها أسرة اللغات السامية التي تضم اللغة العربية والعبرية والحبشية والآرامية والأكادية. وأسرة اللغات الحامية، وأسرة اللغات الهندية الأوروبية، وتضم بذلك عددا كبيرا</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فروع اللسانيات</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560512" y="1340768"/>
            <a:ext cx="8784976" cy="4968552"/>
          </a:xfrm>
        </p:spPr>
        <p:txBody>
          <a:bodyPr/>
          <a:lstStyle/>
          <a:p>
            <a:pPr algn="just" rtl="1"/>
            <a:r>
              <a:rPr lang="ar-SA" b="1" dirty="0" smtClean="0">
                <a:cs typeface="Arial" pitchFamily="34" charset="0"/>
              </a:rPr>
              <a:t>	من </a:t>
            </a:r>
            <a:r>
              <a:rPr lang="ar-SA" b="1" dirty="0" smtClean="0">
                <a:cs typeface="Arial" pitchFamily="34" charset="0"/>
              </a:rPr>
              <a:t>اللغات التي عرفتها وتعرفها الهند وإيران وأوروبا.</a:t>
            </a:r>
          </a:p>
          <a:p>
            <a:pPr algn="just" rtl="1"/>
            <a:r>
              <a:rPr lang="ar-SA" b="1" dirty="0">
                <a:cs typeface="Arial" pitchFamily="34" charset="0"/>
              </a:rPr>
              <a:t>	</a:t>
            </a:r>
            <a:r>
              <a:rPr lang="ar-SA" b="1" dirty="0" smtClean="0">
                <a:cs typeface="Arial" pitchFamily="34" charset="0"/>
              </a:rPr>
              <a:t>	وداخل هذه الأسر الكبيرة للغات جعل العلماء أقساما، فاللغات الهندية </a:t>
            </a:r>
            <a:r>
              <a:rPr lang="ar-SA" b="1" dirty="0" smtClean="0">
                <a:cs typeface="Arial" pitchFamily="34" charset="0"/>
              </a:rPr>
              <a:t>الأوروبية </a:t>
            </a:r>
            <a:r>
              <a:rPr lang="ar-SA" b="1" dirty="0" smtClean="0">
                <a:cs typeface="Arial" pitchFamily="34" charset="0"/>
              </a:rPr>
              <a:t>لها فروع منها: الجرماني، والسلافي والإيراني والهندي، ثمّ بينوا اللغات التي تنتمي إلى كل فرع. وقد </a:t>
            </a:r>
            <a:r>
              <a:rPr lang="ar-SA" b="1" dirty="0" smtClean="0">
                <a:cs typeface="Arial" pitchFamily="34" charset="0"/>
              </a:rPr>
              <a:t>تطوّرت </a:t>
            </a:r>
            <a:r>
              <a:rPr lang="ar-SA" b="1" dirty="0" smtClean="0">
                <a:cs typeface="Arial" pitchFamily="34" charset="0"/>
              </a:rPr>
              <a:t>البحوث المقارنة التي درست اللغات العربية والعبرية والفينيقية والأكادية، فوجد لعلماء بين هذه اللغات وجوه شبه قوية، جعلتهم يدّعون أنها تنتمي إلى أصل مشترك واحد هو اللغة السامية.</a:t>
            </a:r>
          </a:p>
          <a:p>
            <a:pPr algn="just" rtl="1"/>
            <a:r>
              <a:rPr lang="ar-SA" b="1" dirty="0">
                <a:cs typeface="Arial" pitchFamily="34" charset="0"/>
              </a:rPr>
              <a:t>	</a:t>
            </a:r>
            <a:r>
              <a:rPr lang="ar-SA" b="1" dirty="0" smtClean="0">
                <a:cs typeface="Arial" pitchFamily="34" charset="0"/>
              </a:rPr>
              <a:t>	ولا تنحصر العلاقة بين اللغات في القرابة، كتلك التي ظهرت بين اللغات السامية، أو الهندية الأوروبية، إنما تتعداها إلى</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smtClean="0">
                <a:cs typeface="Arial" pitchFamily="34" charset="0"/>
              </a:rPr>
              <a:t>	الصلات </a:t>
            </a:r>
            <a:r>
              <a:rPr lang="ar-SA" sz="2800" b="1" dirty="0" smtClean="0">
                <a:cs typeface="Arial" pitchFamily="34" charset="0"/>
              </a:rPr>
              <a:t>الثقافية، التي تنشأ نتيجة اتصالات واقعية بين مجموعات بشرية، حيث نجد بين العربية والفارسية صلة ثقافية مشتركة، تبدو فيما اقترضته كل لغة من الأخرى، من ألفاظ تتصل </a:t>
            </a:r>
            <a:r>
              <a:rPr lang="ar-SA" sz="2800" b="1" dirty="0" smtClean="0">
                <a:cs typeface="Arial" pitchFamily="34" charset="0"/>
              </a:rPr>
              <a:t>بثقافتيهما أيْ </a:t>
            </a:r>
            <a:r>
              <a:rPr lang="ar-SA" sz="2800" b="1" dirty="0" smtClean="0">
                <a:cs typeface="Arial" pitchFamily="34" charset="0"/>
              </a:rPr>
              <a:t>العرب والفرس. وليس بين العربية والفارسية قرابة لغوية، ذلك أن العربية لغة سامية، والفرسية لغة </a:t>
            </a:r>
            <a:r>
              <a:rPr lang="ar-SA" sz="2800" b="1" dirty="0" smtClean="0">
                <a:cs typeface="Arial" pitchFamily="34" charset="0"/>
              </a:rPr>
              <a:t>هند وأوروبية.</a:t>
            </a:r>
            <a:endParaRPr lang="ar-SA" sz="2800" b="1" dirty="0" smtClean="0">
              <a:cs typeface="Arial" pitchFamily="34" charset="0"/>
            </a:endParaRPr>
          </a:p>
          <a:p>
            <a:pPr algn="just" rtl="1"/>
            <a:r>
              <a:rPr lang="ar-SA" sz="2800" b="1" dirty="0">
                <a:cs typeface="Arial" pitchFamily="34" charset="0"/>
              </a:rPr>
              <a:t>	</a:t>
            </a:r>
            <a:r>
              <a:rPr lang="ar-SA" sz="2800" b="1" dirty="0" smtClean="0">
                <a:cs typeface="Arial" pitchFamily="34" charset="0"/>
              </a:rPr>
              <a:t>	وتوجد كذلك العلاقات البنيوية والشكلية، فقد تكون بين لغات ليس بينها علاقات قرابة أو علاقات ثقافية، من ذلك ما لاحظه اللغويون من وجوه شبه قوية بين </a:t>
            </a:r>
            <a:r>
              <a:rPr lang="ar-SA" sz="2800" b="1" dirty="0" err="1" smtClean="0">
                <a:cs typeface="Arial" pitchFamily="34" charset="0"/>
              </a:rPr>
              <a:t>الإجليزية</a:t>
            </a:r>
            <a:r>
              <a:rPr lang="ar-SA" sz="2800" b="1" dirty="0" smtClean="0">
                <a:cs typeface="Arial" pitchFamily="34" charset="0"/>
              </a:rPr>
              <a:t> </a:t>
            </a:r>
            <a:r>
              <a:rPr lang="ar-SA" sz="2800" b="1" dirty="0" smtClean="0">
                <a:cs typeface="Arial" pitchFamily="34" charset="0"/>
              </a:rPr>
              <a:t>والصينية، </a:t>
            </a:r>
            <a:r>
              <a:rPr lang="ar-SA" sz="2800" b="1" dirty="0" smtClean="0">
                <a:cs typeface="Arial" pitchFamily="34" charset="0"/>
              </a:rPr>
              <a:t>لإيثارهما </a:t>
            </a:r>
            <a:r>
              <a:rPr lang="ar-SA" sz="2800" b="1" dirty="0" smtClean="0">
                <a:cs typeface="Arial" pitchFamily="34" charset="0"/>
              </a:rPr>
              <a:t>طريقة مشتركة في بناء الكلمات، ولاحظوا أيضا وجوه شبه </a:t>
            </a:r>
            <a:r>
              <a:rPr lang="ar-SA" sz="2800" b="1" dirty="0" smtClean="0">
                <a:cs typeface="Arial" pitchFamily="34" charset="0"/>
              </a:rPr>
              <a:t>قويّة بين </a:t>
            </a:r>
            <a:r>
              <a:rPr lang="ar-SA" sz="2800" b="1" dirty="0" smtClean="0">
                <a:cs typeface="Arial" pitchFamily="34" charset="0"/>
              </a:rPr>
              <a:t>العربية والسنسكريتية، لإيثارهما منهجا مشتركا </a:t>
            </a:r>
            <a:r>
              <a:rPr lang="ar-SA" sz="2800" b="1" dirty="0">
                <a:cs typeface="Arial" pitchFamily="34" charset="0"/>
              </a:rPr>
              <a:t>ف</a:t>
            </a:r>
            <a:r>
              <a:rPr lang="ar-SA" sz="2800" b="1" dirty="0" smtClean="0">
                <a:cs typeface="Arial" pitchFamily="34" charset="0"/>
              </a:rPr>
              <a:t>ي تصريف الكلمات.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412776"/>
            <a:ext cx="9022748" cy="4896544"/>
          </a:xfrm>
        </p:spPr>
        <p:txBody>
          <a:bodyPr/>
          <a:lstStyle/>
          <a:p>
            <a:pPr algn="ctr" rtl="1"/>
            <a:r>
              <a:rPr lang="ar-SA" b="1" i="1" u="sng" dirty="0">
                <a:solidFill>
                  <a:srgbClr val="0070C0"/>
                </a:solidFill>
              </a:rPr>
              <a:t>اللسانيات </a:t>
            </a:r>
            <a:r>
              <a:rPr lang="ar-SA" b="1" i="1" u="sng" dirty="0" smtClean="0">
                <a:solidFill>
                  <a:srgbClr val="0070C0"/>
                </a:solidFill>
              </a:rPr>
              <a:t>التقابلية</a:t>
            </a:r>
          </a:p>
          <a:p>
            <a:pPr algn="just" rtl="1"/>
            <a:r>
              <a:rPr lang="ar-SA" b="1" dirty="0" smtClean="0"/>
              <a:t>		يقصد </a:t>
            </a:r>
            <a:r>
              <a:rPr lang="ar-SA" b="1" dirty="0" smtClean="0"/>
              <a:t>باللسانيات التقابلية إجراء دراسة يقارن فيها الباحث بين لغتين أو لهجتين أو أكثر، مبينا عناصر التشابه أو الاختلاف بينهما.</a:t>
            </a:r>
          </a:p>
          <a:p>
            <a:pPr algn="just" rtl="1"/>
            <a:r>
              <a:rPr lang="ar-SA" b="1" dirty="0"/>
              <a:t>	</a:t>
            </a:r>
            <a:r>
              <a:rPr lang="ar-SA" b="1" dirty="0" smtClean="0"/>
              <a:t>	ويهدف التقابل اللغوي إلى التنبؤ بالصعوبات التي يمكن أن </a:t>
            </a:r>
            <a:r>
              <a:rPr lang="ar-SA" b="1" dirty="0" err="1" smtClean="0"/>
              <a:t>يواجهها</a:t>
            </a:r>
            <a:r>
              <a:rPr lang="ar-SA" b="1" dirty="0" smtClean="0"/>
              <a:t> الدارسون عند تعلمهم لغة أجنبية.</a:t>
            </a:r>
          </a:p>
          <a:p>
            <a:pPr algn="just" rtl="1"/>
            <a:r>
              <a:rPr lang="ar-SA" b="1" dirty="0"/>
              <a:t>	</a:t>
            </a:r>
            <a:r>
              <a:rPr lang="ar-SA" b="1" dirty="0" smtClean="0"/>
              <a:t>	فدارس اللغة العربية من غير الناطقين بها يتوقع أن يجد صعوبة في نطق بعض أصوات الحلق، والأصوات المفخمة؛ لذا يحاول التقابل اللغوي أن يركز في تدريسه للغة الأجنبية على ما</a:t>
            </a:r>
            <a:endParaRPr lang="ar-SA" b="1" dirty="0"/>
          </a:p>
          <a:p>
            <a:pPr algn="ctr" rtl="1"/>
            <a:endParaRPr lang="ar-SA"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idx="1"/>
          </p:nvPr>
        </p:nvSpPr>
        <p:spPr>
          <a:xfrm>
            <a:off x="495300" y="1341438"/>
            <a:ext cx="8994775" cy="4967287"/>
          </a:xfrm>
        </p:spPr>
        <p:txBody>
          <a:bodyPr/>
          <a:lstStyle/>
          <a:p>
            <a:pPr algn="just" rtl="1"/>
            <a:r>
              <a:rPr lang="ar-SA" b="1" dirty="0" smtClean="0"/>
              <a:t>	اختلفت </a:t>
            </a:r>
            <a:r>
              <a:rPr lang="ar-SA" b="1" dirty="0" smtClean="0"/>
              <a:t>فيه اللغتان، في جميع المستويات اللغوية، الصوتية والصرفية والنحوية والدلالية والثقافية، وأن يتجاوز ما تتشابه فيه اللغتان. ويُبنى التقابل اللغوي على افتراضين اثنين:</a:t>
            </a:r>
          </a:p>
          <a:p>
            <a:pPr algn="just" rtl="1"/>
            <a:r>
              <a:rPr lang="ar-SA" b="1" dirty="0"/>
              <a:t>	</a:t>
            </a:r>
            <a:r>
              <a:rPr lang="ar-SA" b="1" dirty="0"/>
              <a:t>أ</a:t>
            </a:r>
            <a:r>
              <a:rPr lang="ar-SA" b="1" dirty="0" smtClean="0"/>
              <a:t>ولا</a:t>
            </a:r>
            <a:r>
              <a:rPr lang="ar-SA" b="1" dirty="0" smtClean="0"/>
              <a:t>: التداخل اللغوي. ويقصد به أنّ تداخلا لغويا يحدث بين لغته الأم واللغة المنشودة أثناء عملية التعلم، ويؤثّر هذا التداخل سلبا على عملية التعلم.</a:t>
            </a:r>
          </a:p>
          <a:p>
            <a:pPr algn="just" rtl="1"/>
            <a:r>
              <a:rPr lang="ar-SA" b="1" dirty="0"/>
              <a:t>	</a:t>
            </a:r>
            <a:r>
              <a:rPr lang="ar-SA" b="1" dirty="0" smtClean="0"/>
              <a:t>ثانيا: نقل الخبرة. وهو أن ينقل متعلم اللغة الأجنبية خبرته في تعلّم لغته الأمّ إلى تعلّم اللغة المنشودة أو الهدف، ويرى الباحثون أن ذلك يؤثّر سلبا في تعلّم اللغة.	</a:t>
            </a:r>
          </a:p>
          <a:p>
            <a:pPr algn="ctr" rtl="1"/>
            <a:endParaRPr lang="ar-SA" b="1" dirty="0" smtClean="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856984" cy="4896544"/>
          </a:xfrm>
        </p:spPr>
        <p:txBody>
          <a:bodyPr/>
          <a:lstStyle/>
          <a:p>
            <a:pPr algn="just" rtl="1"/>
            <a:r>
              <a:rPr lang="ar-SA" b="1" dirty="0" smtClean="0">
                <a:cs typeface="Arial" pitchFamily="34" charset="0"/>
              </a:rPr>
              <a:t>	نقد </a:t>
            </a:r>
            <a:r>
              <a:rPr lang="ar-SA" b="1" dirty="0" smtClean="0">
                <a:cs typeface="Arial" pitchFamily="34" charset="0"/>
              </a:rPr>
              <a:t>اللسانيات التقابلية: تعرّضت اللسانيات التقابلية لغير قليل من النقد والتعديل على النحو التالي:</a:t>
            </a:r>
          </a:p>
          <a:p>
            <a:pPr marL="457200" indent="-457200" algn="just" rtl="1">
              <a:buFontTx/>
              <a:buChar char="-"/>
            </a:pPr>
            <a:r>
              <a:rPr lang="ar-SA" b="1" dirty="0" smtClean="0">
                <a:cs typeface="Arial" pitchFamily="34" charset="0"/>
              </a:rPr>
              <a:t>يقرر بعض اللغويين أن الأخطاء التي يتوقعها اللغوي، ربما لا ترجع كلها إلى تداخل اللغة الأم.</a:t>
            </a:r>
          </a:p>
          <a:p>
            <a:pPr marL="457200" indent="-457200" algn="just" rtl="1">
              <a:buFontTx/>
              <a:buChar char="-"/>
            </a:pPr>
            <a:r>
              <a:rPr lang="ar-SA" b="1" dirty="0" smtClean="0">
                <a:cs typeface="Arial" pitchFamily="34" charset="0"/>
              </a:rPr>
              <a:t>من الصعوبة بمكان حصر كل المشكلات لكل أشكال العلاقة بين لغتين، ذلك أن الباحث لا يستطيع أن يقابل بين اللغتين في جوانبهما جميعا (الصوتية والصرفية والنحوية والدلالية)</a:t>
            </a:r>
          </a:p>
          <a:p>
            <a:pPr marL="0" indent="0" algn="just" rtl="1"/>
            <a:r>
              <a:rPr lang="ar-SA" b="1" dirty="0" smtClean="0">
                <a:cs typeface="Arial" pitchFamily="34" charset="0"/>
              </a:rPr>
              <a:t>- الدراسة </a:t>
            </a:r>
            <a:r>
              <a:rPr lang="ar-SA" b="1" dirty="0" err="1" smtClean="0">
                <a:cs typeface="Arial" pitchFamily="34" charset="0"/>
              </a:rPr>
              <a:t>التقابيلة</a:t>
            </a:r>
            <a:r>
              <a:rPr lang="ar-SA" b="1" dirty="0" smtClean="0">
                <a:cs typeface="Arial" pitchFamily="34" charset="0"/>
              </a:rPr>
              <a:t> مبنية على افتراض أن ما تلتقي عنده اللغتان لا يمثّل صعوبة عند الدارس، وهذا الافتراض قد يصدق مرّة، ولكنه</a:t>
            </a:r>
          </a:p>
          <a:p>
            <a:pPr algn="just" rtl="1"/>
            <a:r>
              <a:rPr lang="ar-SA" b="1" dirty="0"/>
              <a:t>قد لا يصدق في كثير من المرات.</a:t>
            </a:r>
          </a:p>
          <a:p>
            <a:pPr algn="just" rtl="1"/>
            <a:endParaRPr lang="ar-SA" b="1" dirty="0" smtClean="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922196" cy="4968552"/>
          </a:xfrm>
        </p:spPr>
        <p:txBody>
          <a:bodyPr/>
          <a:lstStyle/>
          <a:p>
            <a:pPr algn="ctr" rtl="1"/>
            <a:r>
              <a:rPr lang="ar-SA" b="1" i="1" u="sng" dirty="0" smtClean="0">
                <a:solidFill>
                  <a:srgbClr val="0070C0"/>
                </a:solidFill>
              </a:rPr>
              <a:t>اللسانيات التطبيقية</a:t>
            </a:r>
          </a:p>
          <a:p>
            <a:pPr algn="just" rtl="1"/>
            <a:r>
              <a:rPr lang="ar-SA" b="1" dirty="0" smtClean="0"/>
              <a:t>		يتّفق </a:t>
            </a:r>
            <a:r>
              <a:rPr lang="ar-SA" b="1" dirty="0" smtClean="0"/>
              <a:t>علماء اللغة المحدثون على تقسيم اللسانيات الحديثة إلى قسمين هما: اللسانيات النظرية، واللسانيات التطبيقية.</a:t>
            </a:r>
          </a:p>
          <a:p>
            <a:pPr algn="just" rtl="1"/>
            <a:r>
              <a:rPr lang="ar-SA" b="1" dirty="0"/>
              <a:t>	</a:t>
            </a:r>
            <a:r>
              <a:rPr lang="ar-SA" b="1" dirty="0" smtClean="0"/>
              <a:t>	تهتم اللسانيات النظرية بدراسة الظاهرة اللغوية بجوانبها المختلفة: الشكلية والوظيفية والتنبؤ، بهدف تطوير مناهج علمية، تتوصل إلى عموميات تنتظم اللغويات جميعا.</a:t>
            </a:r>
          </a:p>
          <a:p>
            <a:pPr algn="just" rtl="1"/>
            <a:r>
              <a:rPr lang="ar-SA" b="1" dirty="0"/>
              <a:t>	</a:t>
            </a:r>
            <a:r>
              <a:rPr lang="ar-SA" b="1" dirty="0" smtClean="0"/>
              <a:t>	أما اللسانيات التطبيقية، فهي قطاع جديد من قطاعات اللسانيات الحديثة ظهر بعد الحرب العالمية الثانية، وأصبحت له مقرراته المتميزة ومؤسساته المعنية التي تتجاوز الجهود القديمة</a:t>
            </a:r>
          </a:p>
        </p:txBody>
      </p:sp>
    </p:spTree>
    <p:extLst>
      <p:ext uri="{BB962C8B-B14F-4D97-AF65-F5344CB8AC3E}">
        <p14:creationId xmlns:p14="http://schemas.microsoft.com/office/powerpoint/2010/main" val="138960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412776"/>
            <a:ext cx="9066212" cy="4968552"/>
          </a:xfrm>
        </p:spPr>
        <p:txBody>
          <a:bodyPr/>
          <a:lstStyle/>
          <a:p>
            <a:pPr algn="just" rtl="1"/>
            <a:r>
              <a:rPr lang="ar-SA" b="1" dirty="0" smtClean="0"/>
              <a:t>	الجزئية </a:t>
            </a:r>
            <a:r>
              <a:rPr lang="ar-SA" b="1" dirty="0" smtClean="0"/>
              <a:t>المبعثرة، لتجعل من هذا القطاع الجديد مجالا واسعا </a:t>
            </a:r>
            <a:r>
              <a:rPr lang="ar-SA" b="1" dirty="0" smtClean="0"/>
              <a:t>للبحث </a:t>
            </a:r>
            <a:r>
              <a:rPr lang="ar-SA" b="1" dirty="0" smtClean="0"/>
              <a:t>والتدريب والتعلّم والتطبيق، ويحاول الإفادة من معطيات علم اللسانيات النظرية، وتوظيف أسسه </a:t>
            </a:r>
            <a:r>
              <a:rPr lang="ar-SA" b="1" dirty="0" smtClean="0"/>
              <a:t>المعرفية </a:t>
            </a:r>
            <a:r>
              <a:rPr lang="ar-SA" b="1" dirty="0" smtClean="0"/>
              <a:t>في مجالات </a:t>
            </a:r>
            <a:r>
              <a:rPr lang="ar-SA" b="1" dirty="0" smtClean="0"/>
              <a:t>تطبيقية </a:t>
            </a:r>
            <a:r>
              <a:rPr lang="ar-SA" b="1" dirty="0"/>
              <a:t>م</a:t>
            </a:r>
            <a:r>
              <a:rPr lang="ar-SA" b="1" dirty="0" smtClean="0"/>
              <a:t>تعددة، أهمها، تعليم اللغات القومية لأبنائها، تعليم اللغات الحية لغير الناطقين بها.</a:t>
            </a:r>
          </a:p>
          <a:p>
            <a:pPr algn="just" rtl="1"/>
            <a:r>
              <a:rPr lang="ar-SA" b="1" dirty="0"/>
              <a:t>	</a:t>
            </a:r>
            <a:r>
              <a:rPr lang="ar-SA" b="1" dirty="0" smtClean="0"/>
              <a:t>	ومن ثمّ فإن اللسانيات النظرية تقدم ثمرة جهدها في الوصف اللغوي، ليقوم عالم اللغة باختيار المنحى التطبيقي الملائم لكل بنية من البنى الموصوفة، وبذا ينطلق من مادة الوصف ومجال التطبيق، ليحيل النظري إلى عملي، وفق منهج علمي دقيق، مضبوط بضوابط العلم ومحدداته.  </a:t>
            </a:r>
          </a:p>
        </p:txBody>
      </p:sp>
    </p:spTree>
    <p:extLst>
      <p:ext uri="{BB962C8B-B14F-4D97-AF65-F5344CB8AC3E}">
        <p14:creationId xmlns:p14="http://schemas.microsoft.com/office/powerpoint/2010/main" val="238314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		يعرّف </a:t>
            </a:r>
            <a:r>
              <a:rPr lang="ar-SA" b="1" dirty="0" smtClean="0"/>
              <a:t>(</a:t>
            </a:r>
            <a:r>
              <a:rPr lang="ar-SA" b="1" dirty="0" err="1" smtClean="0"/>
              <a:t>كوردر</a:t>
            </a:r>
            <a:r>
              <a:rPr lang="ar-SA" b="1" dirty="0" smtClean="0"/>
              <a:t>) اللسانيات التطبيقية بأنها: «الاستفادة من المعارف التي توصلت إليها اللسانيات (النظرية) عن طبيعة اللغة، استفادة تهدف إلى تحسين كفاءة الأداء في بعض المهام العلمية، التي تمثل ركنا أساسيا فيها».</a:t>
            </a:r>
          </a:p>
          <a:p>
            <a:pPr algn="just" rtl="1"/>
            <a:r>
              <a:rPr lang="ar-SA" b="1" dirty="0"/>
              <a:t>	</a:t>
            </a:r>
            <a:r>
              <a:rPr lang="ar-SA" b="1" dirty="0" smtClean="0"/>
              <a:t>	وهو ما شرحناه سابقا مما تقدمه اللسانيات النظرية من مساهمة في حل المشكلات اللغوية، وسنوضح أهم مجالاته فيما يلي من الحديث.</a:t>
            </a:r>
          </a:p>
          <a:p>
            <a:pPr algn="just" rtl="1"/>
            <a:r>
              <a:rPr lang="ar-SA" b="1" dirty="0"/>
              <a:t>	</a:t>
            </a:r>
            <a:r>
              <a:rPr lang="ar-SA" b="1" dirty="0" smtClean="0"/>
              <a:t>	تشير أكثر المصادر إلى أن ولادة اللسانيات التطبيقية كانت في عام 1946، حين صار موضوعا مستقلا في معهد تعليم اللغة الإنجليزية في جامعة (</a:t>
            </a:r>
            <a:r>
              <a:rPr lang="ar-SA" b="1" dirty="0" err="1" smtClean="0"/>
              <a:t>متشيغان</a:t>
            </a:r>
            <a:r>
              <a:rPr lang="ar-SA" b="1" dirty="0" smtClean="0"/>
              <a:t>)، وكان ذلك المعهد مختصا في</a:t>
            </a:r>
          </a:p>
        </p:txBody>
      </p:sp>
    </p:spTree>
    <p:extLst>
      <p:ext uri="{BB962C8B-B14F-4D97-AF65-F5344CB8AC3E}">
        <p14:creationId xmlns:p14="http://schemas.microsoft.com/office/powerpoint/2010/main" val="227799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	تعليم </a:t>
            </a:r>
            <a:r>
              <a:rPr lang="ar-SA" b="1" dirty="0"/>
              <a:t>اللغة </a:t>
            </a:r>
            <a:r>
              <a:rPr lang="ar-SA" b="1" dirty="0" smtClean="0"/>
              <a:t>الإنجليزية، تحت إشراف العالمين (</a:t>
            </a:r>
            <a:r>
              <a:rPr lang="ar-SA" b="1" dirty="0" err="1" smtClean="0"/>
              <a:t>تشازلر</a:t>
            </a:r>
            <a:r>
              <a:rPr lang="ar-SA" b="1" dirty="0" smtClean="0"/>
              <a:t> فريز وروبرت </a:t>
            </a:r>
            <a:r>
              <a:rPr lang="ar-SA" b="1" dirty="0" err="1" smtClean="0"/>
              <a:t>لادو</a:t>
            </a:r>
            <a:r>
              <a:rPr lang="ar-SA" b="1" dirty="0" smtClean="0"/>
              <a:t>)، وقد تأسس الاتحاد الدولي لعلم اللغة التطبيقي عام 1964.</a:t>
            </a:r>
          </a:p>
          <a:p>
            <a:pPr algn="just" rtl="1"/>
            <a:r>
              <a:rPr lang="ar-SA" b="1" dirty="0"/>
              <a:t>	</a:t>
            </a:r>
            <a:r>
              <a:rPr lang="ar-SA" b="1" dirty="0" smtClean="0"/>
              <a:t>	غرض هذا العلم هو المساعدة في حل مشكلة لغوية </a:t>
            </a:r>
            <a:r>
              <a:rPr lang="ar-SA" b="1" dirty="0" smtClean="0"/>
              <a:t>معيّنة، </a:t>
            </a:r>
            <a:r>
              <a:rPr lang="ar-SA" b="1" dirty="0" smtClean="0"/>
              <a:t>مثل: تعدد اللهجات في المجتمع الواحد، وهي مشكلة يمكن التعامل معها بالتخطيط اللغوي. ومشكلة التواصل مع أفراد ثقافات أخرى، وهو ما يمكن التغلب عليه بتعليم اللغات الأجنبية.</a:t>
            </a:r>
          </a:p>
          <a:p>
            <a:pPr algn="just" rtl="1"/>
            <a:r>
              <a:rPr lang="ar-SA" b="1" dirty="0"/>
              <a:t>	</a:t>
            </a:r>
            <a:r>
              <a:rPr lang="ar-SA" b="1" dirty="0" smtClean="0"/>
              <a:t>	مصادر اللسانيات التطبيقية تستمدها من أربع جهات: اللسانيات النظرية، علم اللغة النفسي، علم اللغة الاجتماعي، علوم التربية. </a:t>
            </a:r>
          </a:p>
        </p:txBody>
      </p:sp>
    </p:spTree>
    <p:extLst>
      <p:ext uri="{BB962C8B-B14F-4D97-AF65-F5344CB8AC3E}">
        <p14:creationId xmlns:p14="http://schemas.microsoft.com/office/powerpoint/2010/main" val="1604633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40768"/>
            <a:ext cx="9066212" cy="4968552"/>
          </a:xfrm>
        </p:spPr>
        <p:txBody>
          <a:bodyPr/>
          <a:lstStyle/>
          <a:p>
            <a:pPr algn="just" rtl="1"/>
            <a:r>
              <a:rPr lang="ar-SA" b="1" dirty="0" smtClean="0"/>
              <a:t>	فللسانيات </a:t>
            </a:r>
            <a:r>
              <a:rPr lang="ar-SA" b="1" dirty="0" smtClean="0"/>
              <a:t>النظرية تقدم وصفا علميا للغة، وفق منهج استقرائي واستنباطي، يسهم في الإجابة على مجموعة من الأسئلة من مثل:</a:t>
            </a:r>
          </a:p>
          <a:p>
            <a:pPr algn="just" rtl="1"/>
            <a:r>
              <a:rPr lang="ar-SA" b="1" dirty="0" smtClean="0"/>
              <a:t>1- ماذا ندرس عن اللغة الأجنبية؟</a:t>
            </a:r>
          </a:p>
          <a:p>
            <a:pPr algn="just" rtl="1"/>
            <a:r>
              <a:rPr lang="ar-SA" b="1" dirty="0" smtClean="0"/>
              <a:t>2- ما الأنماط المناسبة في حالة الترجمة؟</a:t>
            </a:r>
          </a:p>
          <a:p>
            <a:pPr algn="just" rtl="1"/>
            <a:r>
              <a:rPr lang="ar-SA" b="1" dirty="0" smtClean="0"/>
              <a:t>3- ما المفردات التي يجب أن يتضمنها المعجم؟</a:t>
            </a:r>
          </a:p>
          <a:p>
            <a:pPr algn="just" rtl="1"/>
            <a:r>
              <a:rPr lang="ar-SA" b="1" dirty="0"/>
              <a:t>	</a:t>
            </a:r>
            <a:r>
              <a:rPr lang="ar-SA" b="1" dirty="0" smtClean="0"/>
              <a:t>	أما علم اللغة النفسي فيهتم بدراسة الظاهرة اللغوية بوصفها ظاهرة سلوكية وإدراكية، </a:t>
            </a:r>
            <a:r>
              <a:rPr lang="ar-SA" b="1" dirty="0" smtClean="0"/>
              <a:t>ويهتم </a:t>
            </a:r>
            <a:r>
              <a:rPr lang="ar-SA" b="1" dirty="0" smtClean="0"/>
              <a:t>بتقديم درس للسلوك اللغوي عند الفرد متمثلا في منطلقين أساسيين هما: الاكتساب والأداء.</a:t>
            </a:r>
          </a:p>
          <a:p>
            <a:pPr algn="just" rtl="1"/>
            <a:r>
              <a:rPr lang="ar-SA" b="1" dirty="0"/>
              <a:t>	</a:t>
            </a:r>
            <a:r>
              <a:rPr lang="ar-SA" b="1" dirty="0" smtClean="0"/>
              <a:t>	واللسانيات الاجتماعية تتناول الظاهرة اللغوية بوصفها ظاهرة</a:t>
            </a:r>
            <a:endParaRPr lang="ar-SA" b="1" dirty="0"/>
          </a:p>
        </p:txBody>
      </p:sp>
    </p:spTree>
    <p:extLst>
      <p:ext uri="{BB962C8B-B14F-4D97-AF65-F5344CB8AC3E}">
        <p14:creationId xmlns:p14="http://schemas.microsoft.com/office/powerpoint/2010/main" val="4290449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a:spLocks noGrp="1"/>
          </p:cNvSpPr>
          <p:nvPr>
            <p:ph idx="1"/>
          </p:nvPr>
        </p:nvSpPr>
        <p:spPr>
          <a:xfrm>
            <a:off x="273050" y="1341438"/>
            <a:ext cx="9137650" cy="5111750"/>
          </a:xfrm>
        </p:spPr>
        <p:txBody>
          <a:bodyPr/>
          <a:lstStyle/>
          <a:p>
            <a:pPr algn="just" rtl="1"/>
            <a:r>
              <a:rPr lang="ar-SA" b="1" dirty="0" smtClean="0"/>
              <a:t>	اجتماعية </a:t>
            </a:r>
            <a:r>
              <a:rPr lang="ar-SA" b="1" dirty="0" smtClean="0"/>
              <a:t>عامة تهدف إلى تحقيق التواصل بين أفراد المجتمع اللغوي الواحد.</a:t>
            </a:r>
          </a:p>
          <a:p>
            <a:pPr algn="just" rtl="1"/>
            <a:r>
              <a:rPr lang="ar-SA" b="1" dirty="0"/>
              <a:t>	</a:t>
            </a:r>
            <a:r>
              <a:rPr lang="ar-SA" b="1" dirty="0" smtClean="0"/>
              <a:t>	وتتكفل علو التربية بالإجابة عن الأسئلة مثل: كيف نُعَلّم؟ كيف نختار الطريقة المناسبة في التعليم؟</a:t>
            </a:r>
          </a:p>
          <a:p>
            <a:pPr algn="just" rtl="1"/>
            <a:r>
              <a:rPr lang="ar-SA" b="1" dirty="0"/>
              <a:t>	</a:t>
            </a:r>
            <a:r>
              <a:rPr lang="ar-SA" b="1" dirty="0" smtClean="0"/>
              <a:t>	 ومن تطبيقات اللسانيات التطبيقية:</a:t>
            </a:r>
          </a:p>
          <a:p>
            <a:pPr algn="just" rtl="1"/>
            <a:r>
              <a:rPr lang="ar-SA" b="1" dirty="0" smtClean="0"/>
              <a:t>1- تصميم المقررات العامة: يتطلب تصميم المقررات </a:t>
            </a:r>
            <a:r>
              <a:rPr lang="ar-SA" b="1" dirty="0" smtClean="0"/>
              <a:t>أولا </a:t>
            </a:r>
            <a:r>
              <a:rPr lang="ar-SA" b="1" dirty="0" smtClean="0"/>
              <a:t>تحديد الهدف من البرنامج الذي يُراد تصميمه، فالأهداف تختلف من فئة إلى أخرى، كالمرحلة الابتدائية أو المتوسطة أو الثانوية. وهو ما يؤدي إلى تحديد المحتوى المنشود الخاص ببنية اللغة، وتحديد المهارات </a:t>
            </a:r>
            <a:r>
              <a:rPr lang="ar-SA" b="1" dirty="0" smtClean="0"/>
              <a:t>اللغوية </a:t>
            </a:r>
            <a:r>
              <a:rPr lang="ar-SA" b="1" dirty="0" smtClean="0"/>
              <a:t>المنشودة ، ومن ثم تحديد الطريقة</a:t>
            </a:r>
            <a:endParaRPr lang="ar-SA" b="1" dirty="0"/>
          </a:p>
        </p:txBody>
      </p:sp>
    </p:spTree>
    <p:extLst>
      <p:ext uri="{BB962C8B-B14F-4D97-AF65-F5344CB8AC3E}">
        <p14:creationId xmlns:p14="http://schemas.microsoft.com/office/powerpoint/2010/main" val="249199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idx="1"/>
          </p:nvPr>
        </p:nvSpPr>
        <p:spPr>
          <a:xfrm>
            <a:off x="415925" y="1341438"/>
            <a:ext cx="8994775" cy="5040312"/>
          </a:xfrm>
        </p:spPr>
        <p:txBody>
          <a:bodyPr/>
          <a:lstStyle/>
          <a:p>
            <a:pPr algn="just" rtl="1"/>
            <a:r>
              <a:rPr lang="ar-SA" b="1" dirty="0" smtClean="0"/>
              <a:t>	المناسبة</a:t>
            </a:r>
            <a:r>
              <a:rPr lang="ar-SA" b="1" dirty="0" smtClean="0"/>
              <a:t>. ولذلك تتناول </a:t>
            </a:r>
            <a:r>
              <a:rPr lang="ar-SA" b="1" dirty="0" smtClean="0"/>
              <a:t>البحوث </a:t>
            </a:r>
            <a:r>
              <a:rPr lang="ar-SA" b="1" dirty="0" smtClean="0"/>
              <a:t>في اللسانيات التطبيقية كل هذه الاتجاهات، من حيث تعرّف </a:t>
            </a:r>
            <a:r>
              <a:rPr lang="ar-SA" b="1" dirty="0" smtClean="0"/>
              <a:t>الأهداف </a:t>
            </a:r>
            <a:r>
              <a:rPr lang="ar-SA" b="1" dirty="0" smtClean="0"/>
              <a:t>وتحديد المحتوى اللغوي، وهذا كله يتم على أساس بحوث ميدانية، من أجل تلبية الحاجات الفعلية، لا لمجرد تلبية حاجات المؤلفين وتصوراتهم </a:t>
            </a:r>
            <a:r>
              <a:rPr lang="ar-SA" b="1" dirty="0" smtClean="0"/>
              <a:t>المنفصلة </a:t>
            </a:r>
            <a:r>
              <a:rPr lang="ar-SA" b="1" dirty="0" smtClean="0"/>
              <a:t>عن حاجات المجتمع.</a:t>
            </a:r>
          </a:p>
          <a:p>
            <a:pPr algn="just" rtl="1"/>
            <a:r>
              <a:rPr lang="ar-SA" b="1" dirty="0" smtClean="0"/>
              <a:t>	2- التخطيط اللغوي: و يطلق عليه: السياسة اللغوية، وهو توجه الدولة المعاصرة إلى جعل التواصل بين البشر ميسورا، وجعل الوسائل الإعلامية والتعليمية المختلفة يتكامل عملها في إطار خطة لغوية واحدة. وهو عمل منهجي يهدف إلى إحداث تغيير في النظام اللغوي، أو الاستعمال اللغوي، كموضوع الفصحى والعامية   </a:t>
            </a:r>
            <a:endParaRPr lang="ar-SA" b="1" dirty="0"/>
          </a:p>
        </p:txBody>
      </p:sp>
    </p:spTree>
    <p:extLst>
      <p:ext uri="{BB962C8B-B14F-4D97-AF65-F5344CB8AC3E}">
        <p14:creationId xmlns:p14="http://schemas.microsoft.com/office/powerpoint/2010/main" val="101780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00472" y="1340768"/>
            <a:ext cx="9210228" cy="5040560"/>
          </a:xfrm>
        </p:spPr>
        <p:txBody>
          <a:bodyPr/>
          <a:lstStyle/>
          <a:p>
            <a:pPr algn="just" rtl="1"/>
            <a:r>
              <a:rPr lang="ar-SA" b="1" dirty="0" smtClean="0"/>
              <a:t>	أو </a:t>
            </a:r>
            <a:r>
              <a:rPr lang="ar-SA" b="1" dirty="0" smtClean="0"/>
              <a:t>إحداث نظام لغوي عالمي أو قومي، أو وطني مشترك، وهو يتجه في الأساس إلى حل مشكلة لغوية قائمة، </a:t>
            </a:r>
            <a:r>
              <a:rPr lang="ar-SA" b="1" dirty="0" smtClean="0"/>
              <a:t>فيستقصي </a:t>
            </a:r>
            <a:r>
              <a:rPr lang="ar-SA" b="1" dirty="0" smtClean="0"/>
              <a:t>البدائل </a:t>
            </a:r>
            <a:r>
              <a:rPr lang="ar-SA" b="1" dirty="0" smtClean="0"/>
              <a:t>الممكنة </a:t>
            </a:r>
            <a:r>
              <a:rPr lang="ar-SA" b="1" dirty="0" smtClean="0"/>
              <a:t>لحلها، ثم يختار أحد هذه البدائل اختيارا مقصودا عن وعي وبينة.</a:t>
            </a:r>
          </a:p>
          <a:p>
            <a:pPr algn="just" rtl="1"/>
            <a:r>
              <a:rPr lang="ar-SA" b="1" dirty="0" smtClean="0"/>
              <a:t>3- تعليم اللغة لأغراض خاصة: وهي كتدريس اللغة لأصحاب المهن الذين يحتاجون اللغة للتواصل مع الآخرين، وذلك مثل: تدريس اللغة للدبلوماسيين، أو المسؤولين عن السياحة.</a:t>
            </a:r>
          </a:p>
          <a:p>
            <a:pPr algn="just" rtl="1"/>
            <a:r>
              <a:rPr lang="ar-SA" b="1" dirty="0" smtClean="0"/>
              <a:t>4- الاختبارات اللغوية: وهي الاختبارات الخاصة بالمهارات اللغوية، فيصمم الاختبار ليقيس مهارة الكلام والاستماع القراءة والكتابة.</a:t>
            </a:r>
          </a:p>
          <a:p>
            <a:pPr algn="just" rtl="1"/>
            <a:r>
              <a:rPr lang="ar-SA" b="1" dirty="0" smtClean="0"/>
              <a:t>5- الترجمة: تحاول اللسانيات التطبيقية تذليل بعض الصعوبات التي   </a:t>
            </a:r>
            <a:endParaRPr lang="ar-SA" b="1" dirty="0"/>
          </a:p>
        </p:txBody>
      </p:sp>
    </p:spTree>
    <p:extLst>
      <p:ext uri="{BB962C8B-B14F-4D97-AF65-F5344CB8AC3E}">
        <p14:creationId xmlns:p14="http://schemas.microsoft.com/office/powerpoint/2010/main" val="3085184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72480" y="1412776"/>
            <a:ext cx="9138220" cy="4968552"/>
          </a:xfrm>
        </p:spPr>
        <p:txBody>
          <a:bodyPr/>
          <a:lstStyle/>
          <a:p>
            <a:pPr algn="just" rtl="1"/>
            <a:r>
              <a:rPr lang="ar-SA" b="1" dirty="0" smtClean="0"/>
              <a:t>تواجه عملية الترجمة كتعدد معاني اللفظة الواحدة بتعدد السياقات.</a:t>
            </a:r>
          </a:p>
          <a:p>
            <a:pPr algn="just" rtl="1"/>
            <a:r>
              <a:rPr lang="ar-SA" b="1" dirty="0" smtClean="0"/>
              <a:t>6- أمراض الكلام: ومثاله ما نجده عند بعض الأطفال الذين يصابون بعدد من العيوب النطقية، فتحاول اللسانيات التطبيقية المساهمة في علاج مثل </a:t>
            </a:r>
            <a:r>
              <a:rPr lang="ar-SA" b="1" smtClean="0"/>
              <a:t>هذه العيوب.</a:t>
            </a:r>
            <a:endParaRPr lang="ar-SA" b="1" dirty="0"/>
          </a:p>
        </p:txBody>
      </p:sp>
    </p:spTree>
    <p:extLst>
      <p:ext uri="{BB962C8B-B14F-4D97-AF65-F5344CB8AC3E}">
        <p14:creationId xmlns:p14="http://schemas.microsoft.com/office/powerpoint/2010/main" val="3534945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2963</TotalTime>
  <Words>72</Words>
  <Application>Microsoft Office PowerPoint</Application>
  <PresentationFormat>A4 Paper (210x297 mm)</PresentationFormat>
  <Paragraphs>64</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المحاضرة الثامنة</vt:lpstr>
      <vt:lpstr>فروع اللسانيات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304</cp:revision>
  <dcterms:created xsi:type="dcterms:W3CDTF">2009-10-14T19:14:34Z</dcterms:created>
  <dcterms:modified xsi:type="dcterms:W3CDTF">2011-10-17T02:59:34Z</dcterms:modified>
</cp:coreProperties>
</file>