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709256"/>
    <a:srgbClr val="AD9968"/>
    <a:srgbClr val="3B84AF"/>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07" autoAdjust="0"/>
    <p:restoredTop sz="94664" autoAdjust="0"/>
  </p:normalViewPr>
  <p:slideViewPr>
    <p:cSldViewPr>
      <p:cViewPr>
        <p:scale>
          <a:sx n="66" d="100"/>
          <a:sy n="66" d="100"/>
        </p:scale>
        <p:origin x="-894" y="-27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9939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959968"/>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مدخل إلى اللسانيات</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سميح مقدادي</a:t>
            </a: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ctr" rtl="1" eaLnBrk="1" hangingPunct="1"/>
            <a:r>
              <a:rPr lang="ar-SA" b="1" i="1" u="sng" dirty="0" smtClean="0">
                <a:solidFill>
                  <a:srgbClr val="002060"/>
                </a:solidFill>
                <a:cs typeface="Arial" pitchFamily="34" charset="0"/>
              </a:rPr>
              <a:t>مدرسة التحليل الشكلي</a:t>
            </a:r>
          </a:p>
          <a:p>
            <a:pPr algn="just" rtl="1" eaLnBrk="1" hangingPunct="1"/>
            <a:r>
              <a:rPr lang="ar-SA" b="1" dirty="0" smtClean="0">
                <a:cs typeface="Arial" pitchFamily="34" charset="0"/>
              </a:rPr>
              <a:t>		</a:t>
            </a:r>
            <a:r>
              <a:rPr lang="ar-JO" b="1" dirty="0" smtClean="0"/>
              <a:t>مدرسة </a:t>
            </a:r>
            <a:r>
              <a:rPr lang="ar-JO" b="1" dirty="0"/>
              <a:t>التحليل الشكلي هي مدرسة لغوية ظهرت في أمريكا، أسسها ووضع أصولها العالم اللغوي الأمريكي ليونارد بلومفيلد، خلال النصف الأول من القرن العشرين، واستمرت مهيمنة على الساحة اللغوية هناك حتى عام 1957 حيث انقلب عليها أحد تلاميذها وهو نعوم </a:t>
            </a:r>
            <a:r>
              <a:rPr lang="ar-JO" b="1" dirty="0" err="1"/>
              <a:t>تشومسكي</a:t>
            </a:r>
            <a:r>
              <a:rPr lang="ar-JO" b="1" dirty="0"/>
              <a:t>، الذي أسس مدرسة جديدة عرفت باسم المدرسة التوليدية التحويلية</a:t>
            </a:r>
            <a:r>
              <a:rPr lang="ar-JO" b="1" dirty="0" smtClean="0"/>
              <a:t>.</a:t>
            </a:r>
            <a:endParaRPr lang="ar-SA" b="1" dirty="0" smtClean="0">
              <a:cs typeface="Arial" pitchFamily="34" charset="0"/>
            </a:endParaRPr>
          </a:p>
          <a:p>
            <a:pPr algn="just" rtl="1" eaLnBrk="1" hangingPunct="1"/>
            <a:r>
              <a:rPr lang="ar-SA" b="1" dirty="0" smtClean="0">
                <a:solidFill>
                  <a:srgbClr val="002060"/>
                </a:solidFill>
                <a:cs typeface="Arial" pitchFamily="34" charset="0"/>
              </a:rPr>
              <a:t>		</a:t>
            </a:r>
            <a:r>
              <a:rPr lang="ar-JO" b="1" dirty="0" smtClean="0"/>
              <a:t>هيمن </a:t>
            </a:r>
            <a:r>
              <a:rPr lang="ar-JO" b="1" dirty="0"/>
              <a:t>تفسير بلومفيلد لعلم اللغة على موقف ووجهات نظر معظم الجهود في علم اللغة الأمريكي أثناء الثلاثينات والأربعينات من خلال كتابه (اللغة) الذي ركز على المنهجية، لأنه. </a:t>
            </a:r>
            <a:endParaRPr lang="ar-SA" b="1" dirty="0" smtClean="0">
              <a:cs typeface="Arial" pitchFamily="34" charset="0"/>
            </a:endParaRPr>
          </a:p>
          <a:p>
            <a:pPr algn="just" rtl="1" eaLnBrk="1" hangingPunct="1"/>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2" name="عنوان 1"/>
          <p:cNvSpPr>
            <a:spLocks noGrp="1"/>
          </p:cNvSpPr>
          <p:nvPr>
            <p:ph type="title"/>
          </p:nvPr>
        </p:nvSpPr>
        <p:spPr/>
        <p:txBody>
          <a:bodyPr/>
          <a:lstStyle/>
          <a:p>
            <a:r>
              <a:rPr lang="ar-SA" dirty="0" smtClean="0">
                <a:solidFill>
                  <a:srgbClr val="C00000"/>
                </a:solidFill>
              </a:rPr>
              <a:t>المدرس اللسانية الحديثة</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Placeholder 5"/>
          <p:cNvSpPr>
            <a:spLocks noGrp="1"/>
          </p:cNvSpPr>
          <p:nvPr>
            <p:ph idx="1"/>
          </p:nvPr>
        </p:nvSpPr>
        <p:spPr>
          <a:xfrm>
            <a:off x="488504" y="1340768"/>
            <a:ext cx="9001000" cy="4968551"/>
          </a:xfrm>
          <a:ln>
            <a:solidFill>
              <a:srgbClr val="000000"/>
            </a:solidFill>
          </a:ln>
        </p:spPr>
        <p:txBody>
          <a:bodyPr/>
          <a:lstStyle/>
          <a:p>
            <a:pPr algn="just" rtl="1" eaLnBrk="1" hangingPunct="1"/>
            <a:r>
              <a:rPr lang="ar-JO" b="1" dirty="0" smtClean="0"/>
              <a:t> </a:t>
            </a:r>
            <a:r>
              <a:rPr lang="ar-SA" b="1" dirty="0">
                <a:cs typeface="Arial" pitchFamily="34" charset="0"/>
              </a:rPr>
              <a:t>	</a:t>
            </a:r>
            <a:r>
              <a:rPr lang="ar-SA" b="1" dirty="0" smtClean="0">
                <a:cs typeface="Arial" pitchFamily="34" charset="0"/>
              </a:rPr>
              <a:t>	</a:t>
            </a:r>
            <a:r>
              <a:rPr lang="ar-JO" b="1" dirty="0" smtClean="0"/>
              <a:t>وقد </a:t>
            </a:r>
            <a:r>
              <a:rPr lang="ar-JO" b="1" dirty="0"/>
              <a:t>نظر الدارسون إلى كثير من الأعمال التي أنجزت في العقدين المذكورين بوصفها توضيحا أو تطويرا لبعض الأفكار أو المقترحات التي عبر عنها </a:t>
            </a:r>
            <a:r>
              <a:rPr lang="ar-JO" b="1" dirty="0" err="1"/>
              <a:t>بلومفيلد</a:t>
            </a:r>
            <a:r>
              <a:rPr lang="ar-JO" b="1" dirty="0"/>
              <a:t>. حتى أصبحت تلك الفترة تعرف الآن بوصفها عهد </a:t>
            </a:r>
            <a:r>
              <a:rPr lang="ar-JO" b="1" dirty="0" err="1"/>
              <a:t>بلومفيلد</a:t>
            </a:r>
            <a:r>
              <a:rPr lang="ar-JO" b="1" dirty="0"/>
              <a:t>. رغم أنه لا يمكن القول إن كل خاصية من خصائصها يمكن إرجاعها مباشرة لتصورات </a:t>
            </a:r>
            <a:r>
              <a:rPr lang="ar-JO" b="1" dirty="0" err="1"/>
              <a:t>بلومفيلد</a:t>
            </a:r>
            <a:r>
              <a:rPr lang="ar-JO" b="1" dirty="0"/>
              <a:t>. فعلم اللغة </a:t>
            </a:r>
            <a:r>
              <a:rPr lang="ar-JO" b="1" dirty="0" err="1"/>
              <a:t>البلومفيلدي</a:t>
            </a:r>
            <a:r>
              <a:rPr lang="ar-JO" b="1" dirty="0"/>
              <a:t> ما بين (1933 و1957) يمكن تناوله بوصفه فرعا معرفيا مستقلا بذاته ليس في جامعات أمريكيا فحسب، بل إن تأثيره وصل إلى المجتمع العلمي في الدراسات اللغوية برمته.</a:t>
            </a:r>
            <a:endParaRPr lang="ar-SA"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extLst>
      <p:ext uri="{BB962C8B-B14F-4D97-AF65-F5344CB8AC3E}">
        <p14:creationId xmlns:p14="http://schemas.microsoft.com/office/powerpoint/2010/main" val="457005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dirty="0" smtClean="0"/>
              <a:t>		</a:t>
            </a:r>
            <a:r>
              <a:rPr lang="ar-JO" b="1" dirty="0" err="1" smtClean="0"/>
              <a:t>وبلومفيلد</a:t>
            </a:r>
            <a:r>
              <a:rPr lang="ar-JO" b="1" dirty="0" smtClean="0"/>
              <a:t> </a:t>
            </a:r>
            <a:r>
              <a:rPr lang="ar-JO" b="1" dirty="0"/>
              <a:t>هو عالم اللغة الأمريكي الذي طبع النصف الأول من القرن العشرين كاملا بطابعه، فعلى الرغم من أن </a:t>
            </a:r>
            <a:r>
              <a:rPr lang="ar-JO" b="1" dirty="0" err="1"/>
              <a:t>سابير</a:t>
            </a:r>
            <a:r>
              <a:rPr lang="ar-JO" b="1" dirty="0"/>
              <a:t> حظي خلال حياته باهتمام أوسع وشهرة أكبر إلا أن الكثير من علماء اللغة الأمريكيين كانوا تلامذة </a:t>
            </a:r>
            <a:r>
              <a:rPr lang="ar-JO" b="1" dirty="0" err="1"/>
              <a:t>لسابير</a:t>
            </a:r>
            <a:r>
              <a:rPr lang="ar-JO" b="1" dirty="0"/>
              <a:t> وأتباعا </a:t>
            </a:r>
            <a:r>
              <a:rPr lang="ar-JO" b="1" dirty="0" err="1"/>
              <a:t>لبلومفيلد</a:t>
            </a:r>
            <a:r>
              <a:rPr lang="ar-JO" b="1" dirty="0"/>
              <a:t>، الذي ترك من خلال كتابه أثرا دائما.</a:t>
            </a:r>
            <a:endParaRPr lang="en-US" b="1" dirty="0"/>
          </a:p>
          <a:p>
            <a:pPr algn="just" rtl="1"/>
            <a:r>
              <a:rPr lang="ar-JO" b="1" dirty="0"/>
              <a:t>	</a:t>
            </a:r>
            <a:r>
              <a:rPr lang="ar-SA" b="1" dirty="0" smtClean="0"/>
              <a:t>	</a:t>
            </a:r>
            <a:r>
              <a:rPr lang="ar-JO" b="1" dirty="0" smtClean="0"/>
              <a:t>وفي </a:t>
            </a:r>
            <a:r>
              <a:rPr lang="ar-JO" b="1" dirty="0"/>
              <a:t>سبيل إرساء أسس ومبادئ مدرسته، مدرسة التحليل الشكلي، </a:t>
            </a:r>
            <a:r>
              <a:rPr lang="ar-JO" b="1" dirty="0" smtClean="0"/>
              <a:t>ألح</a:t>
            </a:r>
            <a:r>
              <a:rPr lang="ar-SA" b="1" dirty="0" smtClean="0"/>
              <a:t>ّ</a:t>
            </a:r>
            <a:r>
              <a:rPr lang="ar-JO" b="1" dirty="0" smtClean="0"/>
              <a:t> </a:t>
            </a:r>
            <a:r>
              <a:rPr lang="ar-JO" b="1" dirty="0"/>
              <a:t>بلومفيلد على وجوب تركيز اللغويين الأمريكان عنايتهم على التحليل الشكلي، عن طريق عمليات ومفاهيم وصفية بشكل موضوعي.</a:t>
            </a:r>
            <a:r>
              <a:rPr lang="ar-JO" dirty="0"/>
              <a:t> </a:t>
            </a:r>
            <a:endParaRPr lang="ar-SA" dirty="0"/>
          </a:p>
        </p:txBody>
      </p:sp>
    </p:spTree>
    <p:extLst>
      <p:ext uri="{BB962C8B-B14F-4D97-AF65-F5344CB8AC3E}">
        <p14:creationId xmlns:p14="http://schemas.microsoft.com/office/powerpoint/2010/main" val="3985637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dirty="0" smtClean="0"/>
              <a:t>		</a:t>
            </a:r>
            <a:r>
              <a:rPr lang="ar-JO" b="1" dirty="0" smtClean="0"/>
              <a:t>ولتحقيق </a:t>
            </a:r>
            <a:r>
              <a:rPr lang="ar-JO" b="1" dirty="0"/>
              <a:t>الموضوعية لهذا المذهب الشكلي نادى بلومفيلد بنبذ المبادئ العقلية في التحليل، واستعاض عن التعريفات العقلية للعناصر اللغوية التي كان يدور حولها الفكر اللغوي مثل الكلمة والاسم والفعل والحرف وغيرها بدراسة سلوك هذه العناصر داخل البنية اللغوية المتمثلة </a:t>
            </a:r>
            <a:r>
              <a:rPr lang="ar-JO" b="1" dirty="0" err="1"/>
              <a:t>بالفونيمات</a:t>
            </a:r>
            <a:r>
              <a:rPr lang="ar-JO" b="1" dirty="0"/>
              <a:t> </a:t>
            </a:r>
            <a:r>
              <a:rPr lang="ar-JO" b="1" dirty="0" err="1"/>
              <a:t>والمورفيمات</a:t>
            </a:r>
            <a:r>
              <a:rPr lang="ar-JO" b="1" dirty="0"/>
              <a:t>، من خلال المواضع والمواقع التي تحتلها في الحدث اللغوي، ورأى أن هذه الوحدات وحدات محصورة محدودة لكنها ذات قدرات توزيعية غير محدودة، فأصبحت التوزيعية هي منهجه ومنهج تلامذته في وصف وتحليل اللغة.</a:t>
            </a:r>
            <a:endParaRPr lang="en-US" b="1" dirty="0"/>
          </a:p>
          <a:p>
            <a:pPr algn="just" rtl="1"/>
            <a:endParaRPr lang="ar-SA" b="1" dirty="0"/>
          </a:p>
        </p:txBody>
      </p:sp>
    </p:spTree>
    <p:extLst>
      <p:ext uri="{BB962C8B-B14F-4D97-AF65-F5344CB8AC3E}">
        <p14:creationId xmlns:p14="http://schemas.microsoft.com/office/powerpoint/2010/main" val="311764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dirty="0" smtClean="0"/>
              <a:t>		</a:t>
            </a:r>
            <a:r>
              <a:rPr lang="ar-JO" b="1" dirty="0" smtClean="0"/>
              <a:t>ولذلك </a:t>
            </a:r>
            <a:r>
              <a:rPr lang="ar-JO" b="1" dirty="0"/>
              <a:t>كله اقترح </a:t>
            </a:r>
            <a:r>
              <a:rPr lang="ar-JO" b="1" dirty="0" err="1"/>
              <a:t>بلومفيلد</a:t>
            </a:r>
            <a:r>
              <a:rPr lang="ar-JO" b="1" dirty="0"/>
              <a:t> أسلوبا صوريا في التحليل هو أسلوب التحليل إلى المؤلفات المباشرة، الذي يتيح تقسيم الجملة خطوة فخطوة إلى حيث بلوغ مؤلفاتها الأولية وهي </a:t>
            </a:r>
            <a:r>
              <a:rPr lang="ar-JO" b="1" dirty="0" err="1"/>
              <a:t>المورفيمات</a:t>
            </a:r>
            <a:r>
              <a:rPr lang="ar-JO" b="1" dirty="0"/>
              <a:t>. حيث إنه ميز في العبارات بين الصيغ الحرة التي يمكن التلفظ بها بصورة معزولة (بيت، أو بيتنا) والصيغ المرتبطة التي لا يمكن التلفظ بها بصورة معزولة كـ(الألف والنون) في (بيتنا) مثلا. وحدد الكلمة بأنها الصيغة الحرة الدنيا. ووصف علم التركيب بأنه دراسة العلاقات داخل الصيغ الأوسع من الكلمة. فيما حفظ لعلم الصرف دراسة الكلمة. واقترح </a:t>
            </a:r>
            <a:r>
              <a:rPr lang="ar-JO" b="1" dirty="0" err="1"/>
              <a:t>بلومفيلد</a:t>
            </a:r>
            <a:r>
              <a:rPr lang="ar-JO" b="1" dirty="0"/>
              <a:t>، بعد استخراج الوحدات اللغوية، تصنيفها على أساس توزعها، أي أساس السياقات التي تظهر فيها. من هنا جاءت تسمية هذه النظرية بالتوزيعية.</a:t>
            </a:r>
            <a:endParaRPr lang="en-US" b="1" dirty="0"/>
          </a:p>
          <a:p>
            <a:pPr algn="just" rtl="1"/>
            <a:endParaRPr lang="ar-SA" dirty="0"/>
          </a:p>
        </p:txBody>
      </p:sp>
    </p:spTree>
    <p:extLst>
      <p:ext uri="{BB962C8B-B14F-4D97-AF65-F5344CB8AC3E}">
        <p14:creationId xmlns:p14="http://schemas.microsoft.com/office/powerpoint/2010/main" val="745982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dirty="0" smtClean="0"/>
              <a:t>		</a:t>
            </a:r>
            <a:r>
              <a:rPr lang="ar-JO" b="1" dirty="0" smtClean="0"/>
              <a:t>وتوزيعية </a:t>
            </a:r>
            <a:r>
              <a:rPr lang="ar-JO" b="1" dirty="0" err="1"/>
              <a:t>بلومفيلد</a:t>
            </a:r>
            <a:r>
              <a:rPr lang="ar-JO" b="1" dirty="0"/>
              <a:t> تنظر إلى الوحدات في التركيب الأفقي على أساس أنها قطع من المكونات أو الوحدات لكل منها موقع أو نقطة محددة واسم مميز لها، فمثلا في جملة(الورد الجميل يفتح أوراقه) ترى أن كلمة (الورد) شغلت موقع المبتدأ وسميت اسما، و(الجميل) شغلت موقع الصفة وسميت صفة، و(يفتح أوراقه) شغلت موقع الخبر وسميت فعلا وهكذا. ومعنى هذا أن السلسة الكلامية يمكن أن تجزأ إلى وحدات مستقلة على نحو ما يجري في القواعد التقليدية. وبعد هذا التقطيع يعمد إلى بيان الأجناس الكلامية التي يصح أن تقع في هذا الموقع المحدد، ووفقا لهذا يمكن تحديد أصناف العناصر اللغوية التي تدخل في هذه الفئة </a:t>
            </a:r>
            <a:r>
              <a:rPr lang="ar-JO" b="1" dirty="0" smtClean="0"/>
              <a:t>أو</a:t>
            </a:r>
            <a:endParaRPr lang="ar-SA" b="1" dirty="0"/>
          </a:p>
        </p:txBody>
      </p:sp>
    </p:spTree>
    <p:extLst>
      <p:ext uri="{BB962C8B-B14F-4D97-AF65-F5344CB8AC3E}">
        <p14:creationId xmlns:p14="http://schemas.microsoft.com/office/powerpoint/2010/main" val="3897431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b="1" dirty="0" smtClean="0"/>
              <a:t>	</a:t>
            </a:r>
            <a:r>
              <a:rPr lang="ar-JO" b="1" dirty="0" smtClean="0"/>
              <a:t>تلك</a:t>
            </a:r>
            <a:r>
              <a:rPr lang="ar-JO" b="1" dirty="0"/>
              <a:t>، وهي أسماء وأفعال وصفات وأدوات. بمعنى آخر، يمكن التعرف إلى أصناف أو أجناس الكلم عن طريق توزيعها في السلسة الكلامية</a:t>
            </a:r>
            <a:r>
              <a:rPr lang="ar-JO" b="1" dirty="0" smtClean="0"/>
              <a:t>.</a:t>
            </a:r>
            <a:endParaRPr lang="ar-SA" b="1" dirty="0" smtClean="0"/>
          </a:p>
          <a:p>
            <a:pPr algn="just" rtl="1"/>
            <a:r>
              <a:rPr lang="ar-SA" b="1" dirty="0" smtClean="0"/>
              <a:t>		</a:t>
            </a:r>
            <a:r>
              <a:rPr lang="ar-JO" b="1" dirty="0" smtClean="0"/>
              <a:t>وقد </a:t>
            </a:r>
            <a:r>
              <a:rPr lang="ar-JO" b="1" dirty="0"/>
              <a:t>عرفت نظرية </a:t>
            </a:r>
            <a:r>
              <a:rPr lang="ar-JO" b="1" dirty="0" err="1"/>
              <a:t>بلومفيلد</a:t>
            </a:r>
            <a:r>
              <a:rPr lang="ar-JO" b="1" dirty="0"/>
              <a:t> هذه أحيانا بالنظرية المادية؛ لأنها تنظر إلى اللغة على أنها مادة كأي أحداث فعلية، وليست هيكلا أو مجموعة من النظم التجريدية، فاهتمامه كان منصبا على الكلام فقط، بعكس </a:t>
            </a:r>
            <a:r>
              <a:rPr lang="ar-JO" b="1" dirty="0" err="1"/>
              <a:t>سوسير</a:t>
            </a:r>
            <a:r>
              <a:rPr lang="ar-JO" b="1" dirty="0"/>
              <a:t> الذي عني باللغة.</a:t>
            </a:r>
            <a:endParaRPr lang="ar-SA" b="1" dirty="0"/>
          </a:p>
        </p:txBody>
      </p:sp>
    </p:spTree>
    <p:extLst>
      <p:ext uri="{BB962C8B-B14F-4D97-AF65-F5344CB8AC3E}">
        <p14:creationId xmlns:p14="http://schemas.microsoft.com/office/powerpoint/2010/main" val="2556679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ctr"/>
            <a:r>
              <a:rPr lang="ar-SA" b="1" i="1" u="sng" dirty="0">
                <a:solidFill>
                  <a:srgbClr val="002060"/>
                </a:solidFill>
                <a:cs typeface="Arial" pitchFamily="34" charset="0"/>
              </a:rPr>
              <a:t>مدرسة </a:t>
            </a:r>
            <a:r>
              <a:rPr lang="ar-SA" b="1" i="1" u="sng" dirty="0" smtClean="0">
                <a:solidFill>
                  <a:srgbClr val="002060"/>
                </a:solidFill>
                <a:cs typeface="Arial" pitchFamily="34" charset="0"/>
              </a:rPr>
              <a:t>براغ</a:t>
            </a:r>
          </a:p>
          <a:p>
            <a:pPr algn="just" rtl="1"/>
            <a:r>
              <a:rPr lang="ar-SA" b="1" dirty="0" smtClean="0">
                <a:solidFill>
                  <a:srgbClr val="002060"/>
                </a:solidFill>
                <a:cs typeface="Arial" pitchFamily="34" charset="0"/>
              </a:rPr>
              <a:t>		</a:t>
            </a:r>
            <a:r>
              <a:rPr lang="ar-SA" b="1" dirty="0" smtClean="0">
                <a:cs typeface="Arial" pitchFamily="34" charset="0"/>
              </a:rPr>
              <a:t>يعدّ ماثيسيوس (1882-1945) أهمّ شخصيات هذه المدرسة، وهو عالِم تشيكي درس في جامعة كارولين في براغ ثم درّس فيها، ونشر دعوته الأولى لمنهج جديد غير تاريخي في دراسة اللغة عام 1911.</a:t>
            </a:r>
          </a:p>
          <a:p>
            <a:pPr algn="just" rtl="1"/>
            <a:r>
              <a:rPr lang="ar-SA" b="1" dirty="0">
                <a:cs typeface="Arial" pitchFamily="34" charset="0"/>
              </a:rPr>
              <a:t>	</a:t>
            </a:r>
            <a:r>
              <a:rPr lang="ar-SA" b="1" dirty="0" smtClean="0">
                <a:cs typeface="Arial" pitchFamily="34" charset="0"/>
              </a:rPr>
              <a:t>	اجتمع حول ماثيسيوس نخبة من العلماء ممن كانوا يشاركونه أفكاره، حيث بدأ هؤلاء في عقد اجتماعات دورية منذ عام 1926.</a:t>
            </a:r>
          </a:p>
          <a:p>
            <a:pPr algn="just" rtl="1"/>
            <a:r>
              <a:rPr lang="ar-SA" b="1" dirty="0">
                <a:cs typeface="Arial" pitchFamily="34" charset="0"/>
              </a:rPr>
              <a:t>	</a:t>
            </a:r>
            <a:r>
              <a:rPr lang="ar-SA" b="1" dirty="0" smtClean="0">
                <a:cs typeface="Arial" pitchFamily="34" charset="0"/>
              </a:rPr>
              <a:t>	حلل أصحاب هذه المدرسة اللغة بهدف إبراز الوظائف التي كانت مكوناتها البنيوية المختلفة تؤديها في استعمال اللغة، </a:t>
            </a:r>
            <a:endParaRPr lang="ar-SA" b="1" dirty="0">
              <a:cs typeface="Arial" pitchFamily="34" charset="0"/>
            </a:endParaRPr>
          </a:p>
          <a:p>
            <a:pPr algn="ctr"/>
            <a:endParaRPr lang="ar-SA" dirty="0"/>
          </a:p>
        </p:txBody>
      </p:sp>
    </p:spTree>
    <p:extLst>
      <p:ext uri="{BB962C8B-B14F-4D97-AF65-F5344CB8AC3E}">
        <p14:creationId xmlns:p14="http://schemas.microsoft.com/office/powerpoint/2010/main" val="214880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b="1" dirty="0" smtClean="0"/>
              <a:t>	وهذا </a:t>
            </a:r>
            <a:r>
              <a:rPr lang="ar-SA" b="1" dirty="0" smtClean="0"/>
              <a:t>ما يميّز هذه المدرسة عن غيرها. </a:t>
            </a:r>
          </a:p>
          <a:p>
            <a:pPr algn="just" rtl="1"/>
            <a:r>
              <a:rPr lang="ar-SA" b="1" dirty="0"/>
              <a:t>	</a:t>
            </a:r>
            <a:r>
              <a:rPr lang="ar-SA" b="1" dirty="0" smtClean="0"/>
              <a:t>	ينظر هؤلاء إلى اللغة كما ينظر المرء إلى محرك، محاولا أن يفهم الوظائف التي تؤديها أجزاؤه المختلفة، وكيف تحدد طبيعة جزء معين طبيعة الأجزاء الأخرى.</a:t>
            </a:r>
          </a:p>
          <a:p>
            <a:pPr algn="just" rtl="1"/>
            <a:r>
              <a:rPr lang="ar-SA" b="1" dirty="0"/>
              <a:t>	</a:t>
            </a:r>
            <a:r>
              <a:rPr lang="ar-SA" b="1" dirty="0" smtClean="0"/>
              <a:t>	وقد استعملوا تعابير مثل (</a:t>
            </a:r>
            <a:r>
              <a:rPr lang="ar-SA" b="1" dirty="0" err="1" smtClean="0"/>
              <a:t>الفونيم</a:t>
            </a:r>
            <a:r>
              <a:rPr lang="ar-SA" b="1" dirty="0" smtClean="0"/>
              <a:t>) و(المورفيم) كمعاصريهم، لكنهم حاولوا تجاوز الوصف إلى التفسير، أيْ أنهم لم يكتفوا بالحديث عن ماهيّة اللغة، بل تحدّثوا عن السبب وراء اتخاذ اللغات أشكالها التي نجدها عليها، بينما اقتصر الأمريكيون كما شهدنا في المدرسة السابقة على الوصف فحسب.</a:t>
            </a:r>
          </a:p>
          <a:p>
            <a:pPr algn="just" rtl="1"/>
            <a:r>
              <a:rPr lang="ar-SA" b="1" dirty="0"/>
              <a:t>	</a:t>
            </a:r>
            <a:r>
              <a:rPr lang="ar-SA" b="1" dirty="0" smtClean="0"/>
              <a:t>	ومن الأمثلة المباشرة عن التفسير الوظيفي في عمل  </a:t>
            </a:r>
            <a:endParaRPr lang="ar-SA" b="1" dirty="0"/>
          </a:p>
        </p:txBody>
      </p:sp>
    </p:spTree>
    <p:extLst>
      <p:ext uri="{BB962C8B-B14F-4D97-AF65-F5344CB8AC3E}">
        <p14:creationId xmlns:p14="http://schemas.microsoft.com/office/powerpoint/2010/main" val="2798244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a:r>
              <a:rPr lang="ar-SA" b="1" dirty="0" smtClean="0"/>
              <a:t>		ماثيسيوس مثال يتعلق في استعماله للعبارتين اللتين تترجمان إلى مسند إليه ومسند، بالإضافة إلى الفكرة التي </a:t>
            </a:r>
            <a:r>
              <a:rPr lang="ar-SA" b="1" dirty="0" smtClean="0"/>
              <a:t>أطلق </a:t>
            </a:r>
            <a:r>
              <a:rPr lang="ar-SA" b="1" dirty="0" smtClean="0"/>
              <a:t>عليها الكتاب المحدثون الذين عملوا وفق تقاليد مدرسة براغ اسم (المنظور الوظيفي للجملة) فمعظم الجمل تقال لكي تعطي السامع بعض المعلومات.</a:t>
            </a:r>
          </a:p>
          <a:p>
            <a:pPr algn="just" rtl="1"/>
            <a:r>
              <a:rPr lang="ar-SA" b="1" dirty="0"/>
              <a:t>	</a:t>
            </a:r>
            <a:r>
              <a:rPr lang="ar-SA" b="1" dirty="0" smtClean="0"/>
              <a:t>	اعتقد ماثيسيوس أن قسمي الجملة المسند إليه والمسند ليس من الضروري أن يكونا متساويين في الطول، فالأول يشير إلى شيء معروف مسبقا لدى السامع، والثاني ينصّ على حقيقة جديدة تتناول الأول. كما أن المسند إليه يسبق المسند، ما لم يهدف المتكلم إلى أمر ما من وراء تقديم المسند.</a:t>
            </a:r>
            <a:endParaRPr lang="ar-SA" b="1" dirty="0"/>
          </a:p>
        </p:txBody>
      </p:sp>
    </p:spTree>
    <p:extLst>
      <p:ext uri="{BB962C8B-B14F-4D97-AF65-F5344CB8AC3E}">
        <p14:creationId xmlns:p14="http://schemas.microsoft.com/office/powerpoint/2010/main" val="629279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ctr" rtl="1" eaLnBrk="1" hangingPunct="1"/>
            <a:r>
              <a:rPr lang="ar-SA" b="1" dirty="0" smtClean="0"/>
              <a:t>		</a:t>
            </a:r>
            <a:r>
              <a:rPr lang="ar-SA" b="1" i="1" u="sng" dirty="0">
                <a:solidFill>
                  <a:srgbClr val="002060"/>
                </a:solidFill>
                <a:cs typeface="Arial" pitchFamily="34" charset="0"/>
              </a:rPr>
              <a:t>مدرسة </a:t>
            </a:r>
            <a:r>
              <a:rPr lang="ar-SA" b="1" i="1" u="sng" dirty="0" err="1" smtClean="0">
                <a:solidFill>
                  <a:srgbClr val="002060"/>
                </a:solidFill>
                <a:cs typeface="Arial" pitchFamily="34" charset="0"/>
              </a:rPr>
              <a:t>كوبنهاقن</a:t>
            </a:r>
            <a:endParaRPr lang="ar-SA" b="1" i="1" u="sng" dirty="0" smtClean="0">
              <a:solidFill>
                <a:srgbClr val="002060"/>
              </a:solidFill>
              <a:cs typeface="Arial" pitchFamily="34" charset="0"/>
            </a:endParaRPr>
          </a:p>
          <a:p>
            <a:pPr algn="just" rtl="1" eaLnBrk="1" hangingPunct="1"/>
            <a:r>
              <a:rPr lang="ar-SA" b="1" dirty="0" smtClean="0">
                <a:cs typeface="Arial" pitchFamily="34" charset="0"/>
              </a:rPr>
              <a:t>		أو علم اللغة الوصفي، مؤسس هذه المدرسة هو لوي </a:t>
            </a:r>
            <a:r>
              <a:rPr lang="ar-SA" b="1" dirty="0" err="1" smtClean="0">
                <a:cs typeface="Arial" pitchFamily="34" charset="0"/>
              </a:rPr>
              <a:t>هيمسليف</a:t>
            </a:r>
            <a:r>
              <a:rPr lang="ar-SA" b="1" dirty="0" smtClean="0">
                <a:cs typeface="Arial" pitchFamily="34" charset="0"/>
              </a:rPr>
              <a:t> (1889-1965) وكان أستاذا في جامعة </a:t>
            </a:r>
            <a:r>
              <a:rPr lang="ar-SA" b="1" dirty="0" err="1" smtClean="0">
                <a:cs typeface="Arial" pitchFamily="34" charset="0"/>
              </a:rPr>
              <a:t>كوبنهاقن</a:t>
            </a:r>
            <a:r>
              <a:rPr lang="ar-SA" b="1" dirty="0" smtClean="0">
                <a:cs typeface="Arial" pitchFamily="34" charset="0"/>
              </a:rPr>
              <a:t>، ومن أهم مؤلفاته (طريقة التحليل البنيوي في علم اللغة) و(اللغة والكلام) ومن من المروجين لأفكار هذه المدرس بريوندال وهو مؤلف علم اللغو البنيوي، </a:t>
            </a:r>
            <a:r>
              <a:rPr lang="ar-SA" b="1" dirty="0" err="1" smtClean="0">
                <a:cs typeface="Arial" pitchFamily="34" charset="0"/>
              </a:rPr>
              <a:t>وأولدال</a:t>
            </a:r>
            <a:r>
              <a:rPr lang="ar-SA" b="1" dirty="0" smtClean="0">
                <a:cs typeface="Arial" pitchFamily="34" charset="0"/>
              </a:rPr>
              <a:t> مؤلف أسس اللغة الوصفي، ويعتد هذا الاتجاه في دراسة اللغة على الأسس الفلسفية، المرتكزة على المنطق، والمنطق الرياضي بشكل خاص، ويرى أصحابه أن علم اللغة يجب أن يدرس دائما بناء العناصر الداخلية الخاصة بكلام الأنسان بشكل عام، وليس الخاص بلغة معيّنة،</a:t>
            </a: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endParaRPr lang="ar-SA" b="1" dirty="0">
              <a:solidFill>
                <a:srgbClr val="002060"/>
              </a:solidFill>
              <a:cs typeface="Arial" pitchFamily="34" charset="0"/>
            </a:endParaRPr>
          </a:p>
          <a:p>
            <a:pPr algn="just" rtl="1"/>
            <a:endParaRPr lang="ar-SA" b="1" dirty="0"/>
          </a:p>
        </p:txBody>
      </p:sp>
    </p:spTree>
    <p:extLst>
      <p:ext uri="{BB962C8B-B14F-4D97-AF65-F5344CB8AC3E}">
        <p14:creationId xmlns:p14="http://schemas.microsoft.com/office/powerpoint/2010/main" val="138037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6496" y="1340768"/>
            <a:ext cx="8994204" cy="5112568"/>
          </a:xfrm>
        </p:spPr>
        <p:txBody>
          <a:bodyPr/>
          <a:lstStyle/>
          <a:p>
            <a:pPr algn="just" rtl="1" eaLnBrk="1" hangingPunct="1"/>
            <a:r>
              <a:rPr lang="ar-SA" b="1" dirty="0" smtClean="0"/>
              <a:t>		أيْ أن هذا الاتجاه يحصر دراسة اللسانيات بالتركيب البنيوي الكامل للغة، وهذه النظرية تعتمد على جمع الأشكال والوظائف والعلاقات اللغوية في إطار نظامي أقرب إلى الجبر والرياضيات، وهذا التوجه وضع بالفعل </a:t>
            </a:r>
            <a:r>
              <a:rPr lang="ar-SA" b="1" smtClean="0"/>
              <a:t>حجر الأساس لقيام علم اللغة الرياضي فيما بعد.</a:t>
            </a:r>
            <a:endParaRPr lang="ar-SA" b="1" dirty="0" smtClean="0">
              <a:cs typeface="Arial" pitchFamily="34" charset="0"/>
            </a:endParaRPr>
          </a:p>
          <a:p>
            <a:pPr algn="just" rtl="1" eaLnBrk="1" hangingPunct="1"/>
            <a:r>
              <a:rPr lang="ar-SA" b="1" dirty="0">
                <a:solidFill>
                  <a:srgbClr val="002060"/>
                </a:solidFill>
                <a:cs typeface="Arial" pitchFamily="34" charset="0"/>
              </a:rPr>
              <a:t>	</a:t>
            </a:r>
            <a:r>
              <a:rPr lang="ar-SA" b="1" dirty="0" smtClean="0">
                <a:solidFill>
                  <a:srgbClr val="002060"/>
                </a:solidFill>
                <a:cs typeface="Arial" pitchFamily="34" charset="0"/>
              </a:rPr>
              <a:t>	</a:t>
            </a:r>
            <a:endParaRPr lang="ar-SA" b="1" dirty="0">
              <a:solidFill>
                <a:srgbClr val="002060"/>
              </a:solidFill>
              <a:cs typeface="Arial" pitchFamily="34" charset="0"/>
            </a:endParaRPr>
          </a:p>
          <a:p>
            <a:pPr algn="just" rtl="1"/>
            <a:endParaRPr lang="ar-SA" b="1" dirty="0"/>
          </a:p>
        </p:txBody>
      </p:sp>
    </p:spTree>
    <p:extLst>
      <p:ext uri="{BB962C8B-B14F-4D97-AF65-F5344CB8AC3E}">
        <p14:creationId xmlns:p14="http://schemas.microsoft.com/office/powerpoint/2010/main" val="835766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3333</TotalTime>
  <Words>37</Words>
  <Application>Microsoft Office PowerPoint</Application>
  <PresentationFormat>A4 Paper (210x297 mm)</PresentationFormat>
  <Paragraphs>40</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Office Theme</vt:lpstr>
      <vt:lpstr>عرض تقديمي في PowerPoint</vt:lpstr>
      <vt:lpstr>المحاضرة الحادية عشرة</vt:lpstr>
      <vt:lpstr>المدرس اللسانية الحديثة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361</cp:revision>
  <dcterms:created xsi:type="dcterms:W3CDTF">2009-10-14T19:14:34Z</dcterms:created>
  <dcterms:modified xsi:type="dcterms:W3CDTF">2011-10-25T09:46:07Z</dcterms:modified>
</cp:coreProperties>
</file>