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68" r:id="rId5"/>
    <p:sldId id="270" r:id="rId6"/>
    <p:sldId id="271" r:id="rId7"/>
    <p:sldId id="273" r:id="rId8"/>
    <p:sldId id="274" r:id="rId9"/>
    <p:sldId id="275" r:id="rId10"/>
    <p:sldId id="277" r:id="rId11"/>
    <p:sldId id="278" r:id="rId12"/>
    <p:sldId id="279" r:id="rId13"/>
    <p:sldId id="280"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a:srgbClr val="009900"/>
    <a:srgbClr val="709256"/>
    <a:srgbClr val="AD9968"/>
    <a:srgbClr val="3B84AF"/>
    <a:srgbClr val="FF33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07" autoAdjust="0"/>
    <p:restoredTop sz="94664" autoAdjust="0"/>
  </p:normalViewPr>
  <p:slideViewPr>
    <p:cSldViewPr>
      <p:cViewPr>
        <p:scale>
          <a:sx n="66" d="100"/>
          <a:sy n="66" d="100"/>
        </p:scale>
        <p:origin x="-294" y="-19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99392"/>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59968"/>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مدخل إلى اللسانيات</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سميح </a:t>
            </a:r>
            <a:r>
              <a:rPr lang="ar-SA" sz="2600" b="1" dirty="0" err="1" smtClean="0">
                <a:solidFill>
                  <a:srgbClr val="7F7F7F"/>
                </a:solidFill>
                <a:latin typeface="Calibri" pitchFamily="34" charset="0"/>
                <a:cs typeface="Times New Roman" pitchFamily="18" charset="0"/>
              </a:rPr>
              <a:t>مقدادي</a:t>
            </a:r>
            <a:endParaRPr lang="ar-SA" sz="2600" b="1" dirty="0" smtClean="0">
              <a:solidFill>
                <a:srgbClr val="7F7F7F"/>
              </a:solidFill>
              <a:latin typeface="Calibri" pitchFamily="34" charset="0"/>
              <a:cs typeface="Times New Roman" pitchFamily="18"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الثالثة عشرة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Placeholder 5"/>
          <p:cNvSpPr>
            <a:spLocks noGrp="1"/>
          </p:cNvSpPr>
          <p:nvPr>
            <p:ph idx="1"/>
          </p:nvPr>
        </p:nvSpPr>
        <p:spPr>
          <a:xfrm>
            <a:off x="488504" y="1340768"/>
            <a:ext cx="9001000" cy="4968551"/>
          </a:xfrm>
          <a:ln>
            <a:solidFill>
              <a:srgbClr val="000000"/>
            </a:solidFill>
          </a:ln>
        </p:spPr>
        <p:txBody>
          <a:bodyPr/>
          <a:lstStyle/>
          <a:p>
            <a:pPr algn="just" rtl="1" eaLnBrk="1" hangingPunct="1"/>
            <a:r>
              <a:rPr lang="ar-SA" b="1" dirty="0" smtClean="0">
                <a:cs typeface="Arial" pitchFamily="34" charset="0"/>
              </a:rPr>
              <a:t>		كانت استقلالية اللسانيات هي الشعار الذي رفعه أنطوان </a:t>
            </a:r>
            <a:r>
              <a:rPr lang="ar-SA" b="1" dirty="0" err="1" smtClean="0">
                <a:cs typeface="Arial" pitchFamily="34" charset="0"/>
              </a:rPr>
              <a:t>ماييه</a:t>
            </a:r>
            <a:r>
              <a:rPr lang="ar-SA" b="1" dirty="0" smtClean="0">
                <a:cs typeface="Arial" pitchFamily="34" charset="0"/>
              </a:rPr>
              <a:t>، وأذاعه في مؤتمر </a:t>
            </a:r>
            <a:r>
              <a:rPr lang="ar-SA" b="1" dirty="0" err="1" smtClean="0">
                <a:cs typeface="Arial" pitchFamily="34" charset="0"/>
              </a:rPr>
              <a:t>هاغو</a:t>
            </a:r>
            <a:r>
              <a:rPr lang="ar-SA" b="1" dirty="0" smtClean="0">
                <a:cs typeface="Arial" pitchFamily="34" charset="0"/>
              </a:rPr>
              <a:t> الأول للسانيات في عام 1928، في حين أن </a:t>
            </a:r>
            <a:r>
              <a:rPr lang="ar-SA" b="1" dirty="0" err="1" smtClean="0">
                <a:cs typeface="Arial" pitchFamily="34" charset="0"/>
              </a:rPr>
              <a:t>سابير</a:t>
            </a:r>
            <a:r>
              <a:rPr lang="ar-SA" b="1" dirty="0" smtClean="0">
                <a:cs typeface="Arial" pitchFamily="34" charset="0"/>
              </a:rPr>
              <a:t> بُعَيْد المؤتمر نادى بضرورة رصّ صفوف اللسانيات مع توسيع جوهري لأفقها. إذ جادل في أن اللسانيين شاءوا أم أبوا يجب أن يصبحوا معنيين أكثر فأكثر بعدد من المشكلات </a:t>
            </a:r>
            <a:r>
              <a:rPr lang="ar-SA" b="1" dirty="0" err="1" smtClean="0">
                <a:cs typeface="Arial" pitchFamily="34" charset="0"/>
              </a:rPr>
              <a:t>الأنثربولوجية</a:t>
            </a:r>
            <a:r>
              <a:rPr lang="ar-SA" b="1" dirty="0" smtClean="0">
                <a:cs typeface="Arial" pitchFamily="34" charset="0"/>
              </a:rPr>
              <a:t>، الاجتماعية، والنفسية التي يحتاجها حقل اللغة.</a:t>
            </a:r>
          </a:p>
          <a:p>
            <a:pPr algn="just" rtl="1" eaLnBrk="1" hangingPunct="1"/>
            <a:r>
              <a:rPr lang="ar-SA" b="1" dirty="0">
                <a:cs typeface="Arial" pitchFamily="34" charset="0"/>
              </a:rPr>
              <a:t>	</a:t>
            </a:r>
            <a:r>
              <a:rPr lang="ar-SA" b="1" dirty="0" smtClean="0">
                <a:cs typeface="Arial" pitchFamily="34" charset="0"/>
              </a:rPr>
              <a:t>	والحقيقة أن العلاقة بين هاتين الفكرتين هي علاقة تكاملية، تقوم على الجمع بين الاستقلالية والتكامل.    	</a:t>
            </a:r>
          </a:p>
          <a:p>
            <a:pPr algn="just" rtl="1"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2" name="عنوان 1"/>
          <p:cNvSpPr>
            <a:spLocks noGrp="1"/>
          </p:cNvSpPr>
          <p:nvPr>
            <p:ph type="title"/>
          </p:nvPr>
        </p:nvSpPr>
        <p:spPr/>
        <p:txBody>
          <a:bodyPr/>
          <a:lstStyle/>
          <a:p>
            <a:r>
              <a:rPr lang="ar-SA" dirty="0" smtClean="0">
                <a:solidFill>
                  <a:srgbClr val="C00000"/>
                </a:solidFill>
              </a:rPr>
              <a:t>علاقة اللسانيات بالعلوم الأخرى</a:t>
            </a:r>
            <a:endParaRPr lang="ar-SA" dirty="0">
              <a:solidFill>
                <a:srgbClr val="C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Placeholder 5"/>
          <p:cNvSpPr>
            <a:spLocks noGrp="1"/>
          </p:cNvSpPr>
          <p:nvPr>
            <p:ph idx="1"/>
          </p:nvPr>
        </p:nvSpPr>
        <p:spPr>
          <a:xfrm>
            <a:off x="488504" y="1340768"/>
            <a:ext cx="9001000" cy="4968551"/>
          </a:xfrm>
          <a:ln>
            <a:solidFill>
              <a:srgbClr val="000000"/>
            </a:solidFill>
          </a:ln>
        </p:spPr>
        <p:txBody>
          <a:bodyPr/>
          <a:lstStyle/>
          <a:p>
            <a:pPr algn="ctr" rtl="1" eaLnBrk="1" hangingPunct="1"/>
            <a:r>
              <a:rPr lang="ar-JO" b="1" i="1" u="sng" dirty="0" smtClean="0">
                <a:solidFill>
                  <a:srgbClr val="92D050"/>
                </a:solidFill>
              </a:rPr>
              <a:t> </a:t>
            </a:r>
            <a:r>
              <a:rPr lang="ar-SA" b="1" i="1" u="sng" dirty="0">
                <a:solidFill>
                  <a:srgbClr val="92D050"/>
                </a:solidFill>
                <a:cs typeface="Arial" pitchFamily="34" charset="0"/>
              </a:rPr>
              <a:t>	</a:t>
            </a:r>
            <a:r>
              <a:rPr lang="ar-SA" b="1" i="1" u="sng" dirty="0" smtClean="0">
                <a:solidFill>
                  <a:srgbClr val="92D050"/>
                </a:solidFill>
                <a:cs typeface="Arial" pitchFamily="34" charset="0"/>
              </a:rPr>
              <a:t>صلة اللسانيات بالعلوم الاجتماعية عموما</a:t>
            </a:r>
          </a:p>
          <a:p>
            <a:pPr algn="just" rtl="1" eaLnBrk="1" hangingPunct="1"/>
            <a:r>
              <a:rPr lang="ar-SA" b="1" dirty="0" smtClean="0">
                <a:solidFill>
                  <a:srgbClr val="92D050"/>
                </a:solidFill>
                <a:cs typeface="Arial" pitchFamily="34" charset="0"/>
              </a:rPr>
              <a:t> 		</a:t>
            </a:r>
            <a:r>
              <a:rPr lang="ar-SA" b="1" dirty="0" smtClean="0">
                <a:cs typeface="Arial" pitchFamily="34" charset="0"/>
              </a:rPr>
              <a:t>إن الصلة بين العلوم الاجتماعية شديد الوثوق، ولما كان علم اللغة واحدا من هذه العلوم، فقد كان شديد الارتباط معها. ذلك أنّ </a:t>
            </a:r>
            <a:r>
              <a:rPr lang="ar-SA" b="1" dirty="0">
                <a:cs typeface="Arial" pitchFamily="34" charset="0"/>
              </a:rPr>
              <a:t>ل</a:t>
            </a:r>
            <a:r>
              <a:rPr lang="ar-SA" b="1" dirty="0" smtClean="0">
                <a:cs typeface="Arial" pitchFamily="34" charset="0"/>
              </a:rPr>
              <a:t>لظواهر الاجتماعية بمختلف أنواعها، آثارا بليغة في مختلف شؤون اللغة. فنشأة اللغة وانقسامها إلى فصائل، وحياتها، وانتشارها، وما يطرأ عليها من قوة وضعف، وانقسامها إلى لهجات ، وتفرعها إلى لغات عامية، والتطورات التي تحدث في أصواتها ومدلولاتها وأساليبها وقواعدها، كل هذه الأمور لا يمكن فهمها والوقوف على أصولها وأسبابها، إلا في ضوء الظواهر الاجتماعية الأخرى، كالسياسة والدين والاقتصاد والتاريخ. </a:t>
            </a:r>
            <a:endParaRPr lang="ar-SA" b="1" dirty="0" smtClean="0">
              <a:solidFill>
                <a:srgbClr val="92D05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xmlns="" val="4570051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ctr" rtl="1" eaLnBrk="1" hangingPunct="1"/>
            <a:r>
              <a:rPr lang="ar-SA" b="1" i="1" u="sng" dirty="0" smtClean="0">
                <a:solidFill>
                  <a:schemeClr val="accent6">
                    <a:lumMod val="25000"/>
                  </a:schemeClr>
                </a:solidFill>
              </a:rPr>
              <a:t>علم اللغة النفسي</a:t>
            </a:r>
            <a:endParaRPr lang="ar-SA" b="1" i="1" u="sng" dirty="0" smtClean="0">
              <a:solidFill>
                <a:schemeClr val="accent6">
                  <a:lumMod val="25000"/>
                </a:schemeClr>
              </a:solidFill>
              <a:cs typeface="Arial" pitchFamily="34" charset="0"/>
            </a:endParaRPr>
          </a:p>
          <a:p>
            <a:pPr algn="just" rtl="1" eaLnBrk="1" hangingPunct="1"/>
            <a:r>
              <a:rPr lang="ar-SA" b="1" dirty="0">
                <a:solidFill>
                  <a:srgbClr val="92D050"/>
                </a:solidFill>
                <a:cs typeface="Arial" pitchFamily="34" charset="0"/>
              </a:rPr>
              <a:t>	</a:t>
            </a:r>
            <a:r>
              <a:rPr lang="ar-SA" b="1" dirty="0" smtClean="0">
                <a:solidFill>
                  <a:srgbClr val="92D050"/>
                </a:solidFill>
                <a:cs typeface="Arial" pitchFamily="34" charset="0"/>
              </a:rPr>
              <a:t>	</a:t>
            </a:r>
            <a:r>
              <a:rPr lang="ar-SA" b="1" dirty="0" smtClean="0">
                <a:cs typeface="Arial" pitchFamily="34" charset="0"/>
              </a:rPr>
              <a:t>من الناحية النفسية تعتبر اللغة أحد مظاهر السلوك الإنساني، كما ترتبط اللغة إلى حد كبير بالإنسان وتميزه عن سائر المخلوقات، ويختص علم النفس بدراسة السلوك الإنساني، ومن هنا فدراسة السلوك اللغوي يمثّل أحد جوانب الالتقاء بين علم اللغة وعلم النفس.</a:t>
            </a:r>
          </a:p>
          <a:p>
            <a:pPr algn="just" rtl="1" eaLnBrk="1" hangingPunct="1"/>
            <a:r>
              <a:rPr lang="ar-SA" b="1" dirty="0">
                <a:cs typeface="Arial" pitchFamily="34" charset="0"/>
              </a:rPr>
              <a:t>	</a:t>
            </a:r>
            <a:r>
              <a:rPr lang="ar-SA" b="1" dirty="0" smtClean="0">
                <a:cs typeface="Arial" pitchFamily="34" charset="0"/>
              </a:rPr>
              <a:t>	وهناك فرق أساسي بين منهج اللغويين وبين علماء النفس تجاه الظاهرة اللغوية، فقد صَرَفَ علماء النفس جهدهم إلى اكتشاف القوانين العامة التي تفسّر السلوك الإنساني، ومع ذلك تبقى هناك علاقة قوية تربط العلمين، فعلم اللغة يحتاج منجزات</a:t>
            </a:r>
            <a:endParaRPr lang="ar-SA" b="1" dirty="0">
              <a:cs typeface="Arial" pitchFamily="34" charset="0"/>
            </a:endParaRPr>
          </a:p>
          <a:p>
            <a:pPr algn="just" rtl="1"/>
            <a:r>
              <a:rPr lang="en-US" b="1" dirty="0"/>
              <a:t>	</a:t>
            </a:r>
            <a:r>
              <a:rPr lang="en-US" b="1" dirty="0" smtClean="0"/>
              <a:t>	</a:t>
            </a:r>
            <a:endParaRPr lang="en-US" b="1" dirty="0"/>
          </a:p>
        </p:txBody>
      </p:sp>
    </p:spTree>
    <p:extLst>
      <p:ext uri="{BB962C8B-B14F-4D97-AF65-F5344CB8AC3E}">
        <p14:creationId xmlns:p14="http://schemas.microsoft.com/office/powerpoint/2010/main" xmlns="" val="31176440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just" rtl="1"/>
            <a:r>
              <a:rPr lang="ar-SA" b="1" dirty="0" smtClean="0">
                <a:cs typeface="Arial" pitchFamily="34" charset="0"/>
              </a:rPr>
              <a:t>	علم </a:t>
            </a:r>
            <a:r>
              <a:rPr lang="ar-SA" b="1" dirty="0">
                <a:cs typeface="Arial" pitchFamily="34" charset="0"/>
              </a:rPr>
              <a:t>النفس لتسخيرها في دراسة </a:t>
            </a:r>
            <a:r>
              <a:rPr lang="ar-SA" b="1" dirty="0" smtClean="0">
                <a:cs typeface="Arial" pitchFamily="34" charset="0"/>
              </a:rPr>
              <a:t>اللغة، دراسة علمية حقّة، وعلم النفس هو أيضا بحاجة لعلم اللغة، لتفسير كثير من الظواهر النفسية في ضوء اللغة، ومن هنا جمعت بينهم روابط مشتركة، تتضح في ظواهر منها: اكتساب وتعلم اللغة، عمليات التفكير وأنماطه، </a:t>
            </a:r>
            <a:r>
              <a:rPr lang="ar-SA" b="1" smtClean="0">
                <a:cs typeface="Arial" pitchFamily="34" charset="0"/>
              </a:rPr>
              <a:t>وأمراض </a:t>
            </a:r>
            <a:r>
              <a:rPr lang="ar-SA" b="1" smtClean="0">
                <a:cs typeface="Arial" pitchFamily="34" charset="0"/>
              </a:rPr>
              <a:t>الكلام. </a:t>
            </a:r>
            <a:endParaRPr lang="en-US" b="1" dirty="0"/>
          </a:p>
          <a:p>
            <a:pPr algn="ctr" rtl="1"/>
            <a:r>
              <a:rPr lang="ar-SA" b="1" i="1" u="sng" dirty="0" smtClean="0">
                <a:solidFill>
                  <a:schemeClr val="accent6">
                    <a:lumMod val="25000"/>
                  </a:schemeClr>
                </a:solidFill>
              </a:rPr>
              <a:t>علم اللغة الاجتماعي</a:t>
            </a:r>
          </a:p>
          <a:p>
            <a:pPr algn="just" rtl="1"/>
            <a:r>
              <a:rPr lang="ar-SA" b="1" dirty="0"/>
              <a:t>	</a:t>
            </a:r>
            <a:r>
              <a:rPr lang="ar-SA" b="1" dirty="0" smtClean="0"/>
              <a:t>	لما كانت اللغة في أساسها ظاهرة اجتماعية إنسانية، فقد كان أمر التقائها بعلم الاجتماع أمرا حتميّا، يتمثل ذلك في بلورة الكثير من القضايا الاجتماعية لغويّا، ويعرّف علم اللغة الاجتماعي بأنه: دراسة اللغة في علاقتها بالمجتمع.</a:t>
            </a:r>
          </a:p>
        </p:txBody>
      </p:sp>
    </p:spTree>
    <p:extLst>
      <p:ext uri="{BB962C8B-B14F-4D97-AF65-F5344CB8AC3E}">
        <p14:creationId xmlns:p14="http://schemas.microsoft.com/office/powerpoint/2010/main" xmlns="" val="7459820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just" rtl="1"/>
            <a:r>
              <a:rPr lang="ar-SA" b="1" dirty="0" smtClean="0"/>
              <a:t>		ومن ثمّ فقد أفاد الباحثون في العلوم الاجتماعية من نتائج البحث اللغوي من عدّة جوانب، منها أن اللغة أهمّ مظاهر السلوك الاجتماعي، ذلك أنه في أحضان المجتمع تكوّنت اللغة، ووجدت يوم أحس الناس بالحاجة إلى التفاهم. وأفاد اللغويون كذلك من الدراسات الاجتماعية، فدراسة الألفاظ ودلالاتها على نحو دقيق لا تتمّ إلا في إطارها الاجتماعي والحضاري، والتغيّر اللغوي لا يُفَسّر تفسيرا كاملا إلا في ضوء الظروف الحضارية والاجتماعية.</a:t>
            </a:r>
          </a:p>
          <a:p>
            <a:pPr algn="just" rtl="1"/>
            <a:r>
              <a:rPr lang="ar-SA" b="1" dirty="0"/>
              <a:t>	</a:t>
            </a:r>
            <a:r>
              <a:rPr lang="ar-SA" b="1" dirty="0" smtClean="0"/>
              <a:t>	ومن أهم المجالات التي تجمع بين اللغة وعلم الاجتماع التنوّعات اللغوية، والطبقات </a:t>
            </a:r>
            <a:r>
              <a:rPr lang="ar-SA" b="1" dirty="0" err="1" smtClean="0"/>
              <a:t>اللهجية</a:t>
            </a:r>
            <a:r>
              <a:rPr lang="ar-SA" b="1" dirty="0" smtClean="0"/>
              <a:t>، ذلك أن المجتمع ينقسم في داخله إلى عدد من اللهجات المتباينة، في مستوياتها الصوتية  </a:t>
            </a:r>
            <a:endParaRPr lang="ar-SA" b="1" dirty="0"/>
          </a:p>
        </p:txBody>
      </p:sp>
    </p:spTree>
    <p:extLst>
      <p:ext uri="{BB962C8B-B14F-4D97-AF65-F5344CB8AC3E}">
        <p14:creationId xmlns:p14="http://schemas.microsoft.com/office/powerpoint/2010/main" xmlns="" val="25566796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just" rtl="1"/>
            <a:r>
              <a:rPr lang="ar-SA" b="1" dirty="0" smtClean="0">
                <a:solidFill>
                  <a:srgbClr val="002060"/>
                </a:solidFill>
                <a:cs typeface="Arial" pitchFamily="34" charset="0"/>
              </a:rPr>
              <a:t>	</a:t>
            </a:r>
            <a:r>
              <a:rPr lang="ar-SA" b="1" dirty="0" smtClean="0">
                <a:cs typeface="Arial" pitchFamily="34" charset="0"/>
              </a:rPr>
              <a:t>والصرفية والنحوية والدلالية، كذلك قضية الازدواجية اللغوية في المستوى، وهي تعني أن يشيع في المجتمع نمطان من الاستخدام اللغوي، مثل الفصحى والعامية.</a:t>
            </a:r>
          </a:p>
          <a:p>
            <a:pPr algn="just" rtl="1"/>
            <a:r>
              <a:rPr lang="ar-SA" b="1" dirty="0">
                <a:cs typeface="Arial" pitchFamily="34" charset="0"/>
              </a:rPr>
              <a:t>	</a:t>
            </a:r>
            <a:r>
              <a:rPr lang="ar-SA" b="1" dirty="0" smtClean="0">
                <a:cs typeface="Arial" pitchFamily="34" charset="0"/>
              </a:rPr>
              <a:t>	كذلك يجعل بعض الباحثين من مجالات علم اللغة الاجتماعي دراسة علاقة اللغة بالثقافة والهُوِيّة والدين والقومية.</a:t>
            </a:r>
          </a:p>
          <a:p>
            <a:pPr algn="just" rtl="1"/>
            <a:r>
              <a:rPr lang="ar-SA" b="1" dirty="0">
                <a:cs typeface="Arial" pitchFamily="34" charset="0"/>
              </a:rPr>
              <a:t>	</a:t>
            </a:r>
            <a:r>
              <a:rPr lang="ar-SA" b="1" dirty="0" smtClean="0">
                <a:cs typeface="Arial" pitchFamily="34" charset="0"/>
              </a:rPr>
              <a:t>	وقد أُطلِقت عدّة تسميات على علاقة علم اللغة بعلم الاجتماع منها: علم اللغة الاجتماعي، وعلم الاجتماع اللغوي.</a:t>
            </a:r>
            <a:endParaRPr lang="ar-SA" b="1" dirty="0">
              <a:cs typeface="Arial" pitchFamily="34" charset="0"/>
            </a:endParaRPr>
          </a:p>
          <a:p>
            <a:pPr algn="ctr"/>
            <a:endParaRPr lang="ar-SA" dirty="0"/>
          </a:p>
        </p:txBody>
      </p:sp>
    </p:spTree>
    <p:extLst>
      <p:ext uri="{BB962C8B-B14F-4D97-AF65-F5344CB8AC3E}">
        <p14:creationId xmlns:p14="http://schemas.microsoft.com/office/powerpoint/2010/main" xmlns="" val="21488026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ctr" rtl="1"/>
            <a:r>
              <a:rPr lang="ar-SA" b="1" i="1" u="sng" dirty="0">
                <a:solidFill>
                  <a:schemeClr val="accent6">
                    <a:lumMod val="25000"/>
                  </a:schemeClr>
                </a:solidFill>
                <a:cs typeface="Arial" pitchFamily="34" charset="0"/>
              </a:rPr>
              <a:t> </a:t>
            </a:r>
            <a:r>
              <a:rPr lang="ar-SA" b="1" i="1" u="sng" dirty="0" smtClean="0">
                <a:solidFill>
                  <a:schemeClr val="accent6">
                    <a:lumMod val="25000"/>
                  </a:schemeClr>
                </a:solidFill>
                <a:cs typeface="Arial" pitchFamily="34" charset="0"/>
              </a:rPr>
              <a:t>علم اللغة الجغرافي</a:t>
            </a:r>
          </a:p>
          <a:p>
            <a:pPr algn="just" rtl="1"/>
            <a:r>
              <a:rPr lang="ar-SA" b="1" dirty="0">
                <a:solidFill>
                  <a:schemeClr val="accent6">
                    <a:lumMod val="25000"/>
                  </a:schemeClr>
                </a:solidFill>
                <a:cs typeface="Arial" pitchFamily="34" charset="0"/>
              </a:rPr>
              <a:t>	</a:t>
            </a:r>
            <a:r>
              <a:rPr lang="ar-SA" b="1" dirty="0" smtClean="0">
                <a:solidFill>
                  <a:schemeClr val="accent6">
                    <a:lumMod val="25000"/>
                  </a:schemeClr>
                </a:solidFill>
                <a:cs typeface="Arial" pitchFamily="34" charset="0"/>
              </a:rPr>
              <a:t>	</a:t>
            </a:r>
            <a:r>
              <a:rPr lang="ar-SA" b="1" dirty="0" smtClean="0">
                <a:cs typeface="Arial" pitchFamily="34" charset="0"/>
              </a:rPr>
              <a:t>صِيْغَت العلاقة بين اللغة والجغرافيا فيما يسمى علم اللغة الجغرافي، أو الجغرافيا اللغوية، أو علم اللهجات. وهو فرع حديث نوعا ما، إذا ما قُوْرِن ببقية فروع علم اللغة الأخرى، ويُعنَى بتحليل ووصف التنوعات المحلية، أو الاجتماعية أو الزمنية للغة معينة، مبينا كيف تختلف هذه التنوعات في النطق أو في القواعد (الصرفية والنحوية)، أو في المعجم، وكيف تتوزع هذه التنوعات الجغرافية. ويختص هذا الفرع بقضايا كثيرة من أهمها:</a:t>
            </a:r>
          </a:p>
          <a:p>
            <a:pPr algn="just" rtl="1"/>
            <a:r>
              <a:rPr lang="ar-SA" b="1" dirty="0">
                <a:cs typeface="Arial" pitchFamily="34" charset="0"/>
              </a:rPr>
              <a:t>	</a:t>
            </a:r>
            <a:r>
              <a:rPr lang="ar-SA" b="1" dirty="0" smtClean="0">
                <a:cs typeface="Arial" pitchFamily="34" charset="0"/>
              </a:rPr>
              <a:t>- التوزيع الجغرافي للغات البشرية المستخدمة على خريطة العالَم، وكشف النقاب عن كل لغة من حيث البيئة التي يسكنها</a:t>
            </a:r>
          </a:p>
          <a:p>
            <a:pPr algn="just" rtl="1"/>
            <a:r>
              <a:rPr lang="ar-SA" b="1" dirty="0" smtClean="0"/>
              <a:t>  </a:t>
            </a:r>
            <a:endParaRPr lang="ar-SA" b="1" dirty="0"/>
          </a:p>
        </p:txBody>
      </p:sp>
    </p:spTree>
    <p:extLst>
      <p:ext uri="{BB962C8B-B14F-4D97-AF65-F5344CB8AC3E}">
        <p14:creationId xmlns:p14="http://schemas.microsoft.com/office/powerpoint/2010/main" xmlns="" val="27982441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just" rtl="1" eaLnBrk="1" hangingPunct="1"/>
            <a:r>
              <a:rPr lang="ar-SA" b="1" dirty="0" smtClean="0"/>
              <a:t>	الناطقون بها، وعدد المتكلمين بها، ومستواهم الاجتماعي والثقافي والاقتصادي والسياسي، وذلك عن طريق الإحصاءات السكانية المتنوعة، والأطالس اللغوية، حتى يمكن تحديد المواقع الجغرافية للغة، وهذا يُوْجِد ما يسمى بظاهرة الجوار اللغوي، وما ينتج عنها من ظواهر لغوية، كالاقتراض والتعريب والدخيل، ثم ما يحدث بسببه غالبا من صرع لغوي، لا يقل في قوته وحدّته أحيانا عن الصراع السياسي والحربي.</a:t>
            </a:r>
          </a:p>
          <a:p>
            <a:pPr algn="just" rtl="1" eaLnBrk="1" hangingPunct="1"/>
            <a:r>
              <a:rPr lang="ar-SA" b="1" dirty="0">
                <a:cs typeface="Arial" pitchFamily="34" charset="0"/>
              </a:rPr>
              <a:t>	</a:t>
            </a:r>
            <a:r>
              <a:rPr lang="ar-SA" b="1" dirty="0" smtClean="0">
                <a:cs typeface="Arial" pitchFamily="34" charset="0"/>
              </a:rPr>
              <a:t>- التطوّر الجغرافي للهجات، سواء كانت اللهجات اللغوية، أو اللهجات الجغرافية، وعلاقة كل لهجة بغيرها من اللهجات الأخرى، خاصة بعد أن أصبح من الواضح أن الفروق بين</a:t>
            </a:r>
          </a:p>
          <a:p>
            <a:pPr algn="just" rtl="1" eaLnBrk="1" hangingPunct="1"/>
            <a:r>
              <a:rPr lang="ar-SA" b="1" dirty="0">
                <a:solidFill>
                  <a:srgbClr val="002060"/>
                </a:solidFill>
                <a:cs typeface="Arial" pitchFamily="34" charset="0"/>
              </a:rPr>
              <a:t>	</a:t>
            </a:r>
            <a:r>
              <a:rPr lang="ar-SA" b="1" dirty="0" smtClean="0">
                <a:solidFill>
                  <a:srgbClr val="002060"/>
                </a:solidFill>
                <a:cs typeface="Arial" pitchFamily="34" charset="0"/>
              </a:rPr>
              <a:t>	</a:t>
            </a:r>
            <a:endParaRPr lang="ar-SA" b="1" dirty="0">
              <a:solidFill>
                <a:srgbClr val="002060"/>
              </a:solidFill>
              <a:cs typeface="Arial" pitchFamily="34" charset="0"/>
            </a:endParaRPr>
          </a:p>
          <a:p>
            <a:pPr algn="just" rtl="1"/>
            <a:endParaRPr lang="ar-SA" b="1" dirty="0"/>
          </a:p>
        </p:txBody>
      </p:sp>
    </p:spTree>
    <p:extLst>
      <p:ext uri="{BB962C8B-B14F-4D97-AF65-F5344CB8AC3E}">
        <p14:creationId xmlns:p14="http://schemas.microsoft.com/office/powerpoint/2010/main" xmlns="" val="1380376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just" rtl="1" eaLnBrk="1" hangingPunct="1"/>
            <a:r>
              <a:rPr lang="ar-SA" b="1" dirty="0" smtClean="0"/>
              <a:t>	</a:t>
            </a:r>
            <a:r>
              <a:rPr lang="ar-SA" b="1" dirty="0"/>
              <a:t> </a:t>
            </a:r>
            <a:r>
              <a:rPr lang="ar-SA" b="1" dirty="0" smtClean="0"/>
              <a:t>اللغات واللهجات ذات الصلة الوثيقة بها في معظمها فروق سياسية وثقافية، أكثر منها لغوية.</a:t>
            </a:r>
          </a:p>
          <a:p>
            <a:pPr algn="just" rtl="1" eaLnBrk="1" hangingPunct="1"/>
            <a:r>
              <a:rPr lang="ar-SA" b="1" dirty="0"/>
              <a:t>	</a:t>
            </a:r>
            <a:r>
              <a:rPr lang="ar-SA" b="1" dirty="0" smtClean="0"/>
              <a:t>- يقدم علم اللغة الجغرافي معلومات على جانب كبير من الأهمية للغويين المتخصصين وغيرهم، إنه من الأهمية بمكان للمتعلم الجامعي، على الأقل، أن يعرف أن البرتغالية تُتَكلّم في البرازيل، وأن الالمانية والروسية أكثر من الإنجليزية والفرنسية، يمكن أن تستعملا الآن كلغات بديلة في المجر والتشيك </a:t>
            </a:r>
            <a:r>
              <a:rPr lang="ar-SA" b="1" dirty="0" err="1" smtClean="0"/>
              <a:t>وسلفاكيا</a:t>
            </a:r>
            <a:r>
              <a:rPr lang="ar-SA" b="1" dirty="0" smtClean="0"/>
              <a:t>.</a:t>
            </a:r>
          </a:p>
          <a:p>
            <a:pPr algn="just" rtl="1" eaLnBrk="1" hangingPunct="1"/>
            <a:r>
              <a:rPr lang="ar-SA" b="1" dirty="0"/>
              <a:t>	</a:t>
            </a:r>
            <a:r>
              <a:rPr lang="ar-SA" b="1" dirty="0" smtClean="0"/>
              <a:t>اللغة واللهجة:</a:t>
            </a:r>
          </a:p>
          <a:p>
            <a:pPr algn="just" rtl="1" eaLnBrk="1" hangingPunct="1"/>
            <a:r>
              <a:rPr lang="ar-SA" b="1" dirty="0"/>
              <a:t>	</a:t>
            </a:r>
            <a:r>
              <a:rPr lang="ar-SA" b="1" dirty="0" smtClean="0"/>
              <a:t>	سبق لنا أن عرفنا اللغة، والفرق بينها وبين اللهجة يكمن في أن بيئة اللهجة هي جزء من بيئة اللغة، والعلاقة بينهما هي</a:t>
            </a:r>
          </a:p>
          <a:p>
            <a:pPr algn="just" rtl="1" eaLnBrk="1" hangingPunct="1"/>
            <a:r>
              <a:rPr lang="ar-SA" b="1" dirty="0">
                <a:cs typeface="Arial" pitchFamily="34" charset="0"/>
              </a:rPr>
              <a:t>	</a:t>
            </a:r>
            <a:endParaRPr lang="ar-SA" b="1" dirty="0" smtClean="0">
              <a:cs typeface="Arial" pitchFamily="34" charset="0"/>
            </a:endParaRPr>
          </a:p>
          <a:p>
            <a:pPr algn="just" rtl="1" eaLnBrk="1" hangingPunct="1"/>
            <a:r>
              <a:rPr lang="ar-SA" b="1" dirty="0">
                <a:solidFill>
                  <a:srgbClr val="002060"/>
                </a:solidFill>
                <a:cs typeface="Arial" pitchFamily="34" charset="0"/>
              </a:rPr>
              <a:t>	</a:t>
            </a:r>
            <a:r>
              <a:rPr lang="ar-SA" b="1" dirty="0" smtClean="0">
                <a:solidFill>
                  <a:srgbClr val="002060"/>
                </a:solidFill>
                <a:cs typeface="Arial" pitchFamily="34" charset="0"/>
              </a:rPr>
              <a:t>	</a:t>
            </a:r>
            <a:endParaRPr lang="ar-SA" b="1" dirty="0">
              <a:solidFill>
                <a:srgbClr val="002060"/>
              </a:solidFill>
              <a:cs typeface="Arial" pitchFamily="34" charset="0"/>
            </a:endParaRPr>
          </a:p>
          <a:p>
            <a:pPr algn="just" rtl="1"/>
            <a:endParaRPr lang="ar-SA" b="1" dirty="0"/>
          </a:p>
        </p:txBody>
      </p:sp>
    </p:spTree>
    <p:extLst>
      <p:ext uri="{BB962C8B-B14F-4D97-AF65-F5344CB8AC3E}">
        <p14:creationId xmlns:p14="http://schemas.microsoft.com/office/powerpoint/2010/main" xmlns="" val="8357665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just" rtl="1" eaLnBrk="1" hangingPunct="1"/>
            <a:r>
              <a:rPr lang="ar-SA" b="1" dirty="0" smtClean="0"/>
              <a:t>	علاقة العام بالخاص. ومن المشكلات التي واجهة الباحثين في أمر اللهجات هي عملية وضع تفريق حاسم بينها وبين اللغة.</a:t>
            </a:r>
          </a:p>
          <a:p>
            <a:pPr algn="just" rtl="1" eaLnBrk="1" hangingPunct="1"/>
            <a:endParaRPr lang="ar-SA" b="1" dirty="0">
              <a:cs typeface="Arial" pitchFamily="34" charset="0"/>
            </a:endParaRPr>
          </a:p>
          <a:p>
            <a:pPr algn="just" rtl="1" eaLnBrk="1" hangingPunct="1"/>
            <a:r>
              <a:rPr lang="ar-SA" b="1" dirty="0" smtClean="0">
                <a:cs typeface="Arial" pitchFamily="34" charset="0"/>
              </a:rPr>
              <a:t>	الأطلس اللغوي:</a:t>
            </a:r>
          </a:p>
          <a:p>
            <a:pPr algn="just" rtl="1" eaLnBrk="1" hangingPunct="1"/>
            <a:r>
              <a:rPr lang="ar-SA" b="1" dirty="0">
                <a:cs typeface="Arial" pitchFamily="34" charset="0"/>
              </a:rPr>
              <a:t>	</a:t>
            </a:r>
            <a:r>
              <a:rPr lang="ar-SA" b="1" dirty="0" smtClean="0">
                <a:cs typeface="Arial" pitchFamily="34" charset="0"/>
              </a:rPr>
              <a:t>	وهو مجموعة من الخرائط واللوحات توضح التوزيع الجغرافي للخصائص الصوتية والنحوية أو المعجمية للغة أو لهجة أو لكليهما، ويجمع مادته باحثون مدرّبون من رواة مختارين بعناية من بين المتحدثين باللغة أو اللهجة المدروسة، من خلال الأحاديث العادية أو الإجابة عن الأسئلة، أو الاستعانة بأشرطة التسجيل. </a:t>
            </a:r>
          </a:p>
          <a:p>
            <a:pPr algn="just" rtl="1" eaLnBrk="1" hangingPunct="1"/>
            <a:r>
              <a:rPr lang="ar-SA" b="1" dirty="0">
                <a:solidFill>
                  <a:srgbClr val="002060"/>
                </a:solidFill>
                <a:cs typeface="Arial" pitchFamily="34" charset="0"/>
              </a:rPr>
              <a:t>	</a:t>
            </a:r>
            <a:r>
              <a:rPr lang="ar-SA" b="1" dirty="0" smtClean="0">
                <a:solidFill>
                  <a:srgbClr val="002060"/>
                </a:solidFill>
                <a:cs typeface="Arial" pitchFamily="34" charset="0"/>
              </a:rPr>
              <a:t>	</a:t>
            </a:r>
            <a:endParaRPr lang="ar-SA" b="1" dirty="0">
              <a:solidFill>
                <a:srgbClr val="002060"/>
              </a:solidFill>
              <a:cs typeface="Arial" pitchFamily="34" charset="0"/>
            </a:endParaRPr>
          </a:p>
          <a:p>
            <a:pPr algn="just" rtl="1"/>
            <a:endParaRPr lang="ar-SA" b="1" dirty="0"/>
          </a:p>
        </p:txBody>
      </p:sp>
    </p:spTree>
    <p:extLst>
      <p:ext uri="{BB962C8B-B14F-4D97-AF65-F5344CB8AC3E}">
        <p14:creationId xmlns:p14="http://schemas.microsoft.com/office/powerpoint/2010/main" xmlns="" val="25096439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lvl="1" algn="just" rtl="1" eaLnBrk="1" hangingPunct="1"/>
            <a:r>
              <a:rPr lang="ar-SA" b="1" dirty="0" smtClean="0"/>
              <a:t>		     </a:t>
            </a:r>
            <a:r>
              <a:rPr lang="ar-SA" sz="3200" b="1" dirty="0" smtClean="0"/>
              <a:t>من هنا فالأطلس قد يكون أطلس لغات أو أطلس لهجات تنتشر في منطقة أو أكثر، وأطالس اللغات لا تستلزم عملا ميدانيا، لأن مناطق </a:t>
            </a:r>
            <a:r>
              <a:rPr lang="ar-SA" sz="3200" b="1" dirty="0" err="1" smtClean="0"/>
              <a:t>التمفصل</a:t>
            </a:r>
            <a:r>
              <a:rPr lang="ar-SA" sz="3200" b="1" dirty="0" smtClean="0"/>
              <a:t> واضحة بين اللغات، فلكل منطقة لغتها، ما عدا مناطق التداخل اللغوي التي تقتضي دراسة من نوع خاص، تبيّن هذا البعد التداخلي بين لغتين أو أكثر.</a:t>
            </a:r>
            <a:endParaRPr lang="ar-SA" sz="3200" b="1" dirty="0" smtClean="0">
              <a:cs typeface="Arial" pitchFamily="34" charset="0"/>
            </a:endParaRPr>
          </a:p>
          <a:p>
            <a:pPr algn="just" rtl="1" eaLnBrk="1" hangingPunct="1"/>
            <a:r>
              <a:rPr lang="ar-SA" b="1" dirty="0">
                <a:solidFill>
                  <a:srgbClr val="002060"/>
                </a:solidFill>
                <a:cs typeface="Arial" pitchFamily="34" charset="0"/>
              </a:rPr>
              <a:t>	</a:t>
            </a:r>
            <a:r>
              <a:rPr lang="ar-SA" b="1" dirty="0" smtClean="0">
                <a:solidFill>
                  <a:srgbClr val="002060"/>
                </a:solidFill>
                <a:cs typeface="Arial" pitchFamily="34" charset="0"/>
              </a:rPr>
              <a:t>	</a:t>
            </a:r>
            <a:endParaRPr lang="ar-SA" b="1" dirty="0">
              <a:solidFill>
                <a:srgbClr val="002060"/>
              </a:solidFill>
              <a:cs typeface="Arial" pitchFamily="34" charset="0"/>
            </a:endParaRPr>
          </a:p>
          <a:p>
            <a:pPr algn="just" rtl="1"/>
            <a:endParaRPr lang="ar-SA" b="1" dirty="0"/>
          </a:p>
        </p:txBody>
      </p:sp>
    </p:spTree>
    <p:extLst>
      <p:ext uri="{BB962C8B-B14F-4D97-AF65-F5344CB8AC3E}">
        <p14:creationId xmlns:p14="http://schemas.microsoft.com/office/powerpoint/2010/main" xmlns="" val="22841526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3621</TotalTime>
  <Words>40</Words>
  <Application>Microsoft Office PowerPoint</Application>
  <PresentationFormat>A4 Paper (210x297 mm)‎</PresentationFormat>
  <Paragraphs>50</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الثالثة عشرة</vt:lpstr>
      <vt:lpstr>علاقة اللسانيات بالعلوم الأخرى</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cp:lastModifiedBy>
  <cp:revision>399</cp:revision>
  <dcterms:created xsi:type="dcterms:W3CDTF">2009-10-14T19:14:34Z</dcterms:created>
  <dcterms:modified xsi:type="dcterms:W3CDTF">2011-11-22T14:34:18Z</dcterms:modified>
</cp:coreProperties>
</file>