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87" r:id="rId5"/>
    <p:sldId id="288" r:id="rId6"/>
    <p:sldId id="289" r:id="rId7"/>
    <p:sldId id="290" r:id="rId8"/>
    <p:sldId id="291" r:id="rId9"/>
    <p:sldId id="292" r:id="rId10"/>
    <p:sldId id="293" r:id="rId11"/>
    <p:sldId id="294" r:id="rId12"/>
    <p:sldId id="295" r:id="rId13"/>
    <p:sldId id="296"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1" d="100"/>
          <a:sy n="61" d="100"/>
        </p:scale>
        <p:origin x="-528" y="-12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0124705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لك</a:t>
            </a:r>
            <a:r>
              <a:rPr lang="ar-SA" sz="1600" b="1" baseline="0" dirty="0" smtClean="0">
                <a:solidFill>
                  <a:schemeClr val="bg1"/>
                </a:solidFill>
                <a:latin typeface="+mn-lt"/>
                <a:cs typeface="+mn-cs"/>
              </a:rPr>
              <a:t>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2406" y="2786058"/>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4000" b="1" dirty="0" smtClean="0">
                <a:solidFill>
                  <a:schemeClr val="accent1">
                    <a:lumMod val="50000"/>
                  </a:schemeClr>
                </a:solidFill>
                <a:latin typeface="AYM Wadiy S_U normal."/>
                <a:cs typeface="Times New Roman" pitchFamily="18" charset="0"/>
              </a:rPr>
              <a:t>النصوص الأدبية القديمة (1</a:t>
            </a:r>
            <a:r>
              <a:rPr lang="ar-EG" sz="4000" b="1" dirty="0" smtClean="0">
                <a:solidFill>
                  <a:schemeClr val="accent1">
                    <a:lumMod val="50000"/>
                  </a:schemeClr>
                </a:solidFill>
                <a:latin typeface="AYM Wadiy S_U normal."/>
                <a:cs typeface="Times New Roman" pitchFamily="18" charset="0"/>
              </a:rPr>
              <a:t>)</a:t>
            </a:r>
            <a:r>
              <a:rPr lang="ar-SA" sz="4000" b="1" dirty="0" smtClean="0">
                <a:solidFill>
                  <a:schemeClr val="accent1">
                    <a:lumMod val="50000"/>
                  </a:schemeClr>
                </a:solidFill>
                <a:latin typeface="AYM Wadiy S_U normal."/>
                <a:cs typeface="Times New Roman" pitchFamily="18" charset="0"/>
              </a:rPr>
              <a:t> </a:t>
            </a:r>
            <a:endParaRPr lang="ar-EG" sz="4000" b="1" dirty="0" smtClean="0">
              <a:solidFill>
                <a:schemeClr val="accent1">
                  <a:lumMod val="50000"/>
                </a:schemeClr>
              </a:solidFill>
              <a:latin typeface="AYM Wadiy S_U normal."/>
              <a:cs typeface="Times New Roman" pitchFamily="18" charset="0"/>
            </a:endParaRPr>
          </a:p>
          <a:p>
            <a:pPr algn="ctr"/>
            <a:r>
              <a:rPr lang="ar-SA" sz="2600" b="1" dirty="0" smtClean="0">
                <a:solidFill>
                  <a:srgbClr val="7F7F7F"/>
                </a:solidFill>
                <a:latin typeface="Calibri" pitchFamily="34" charset="0"/>
                <a:cs typeface="Times New Roman" pitchFamily="18" charset="0"/>
              </a:rPr>
              <a:t>د.</a:t>
            </a:r>
            <a:r>
              <a:rPr lang="ar-SA" sz="2600" b="1" dirty="0" smtClean="0">
                <a:solidFill>
                  <a:schemeClr val="bg2">
                    <a:lumMod val="25000"/>
                  </a:schemeClr>
                </a:solidFill>
                <a:latin typeface="Calibri" pitchFamily="34" charset="0"/>
                <a:cs typeface="Times New Roman" pitchFamily="18" charset="0"/>
              </a:rPr>
              <a:t>عمر </a:t>
            </a:r>
            <a:r>
              <a:rPr lang="ar-SA" sz="2600" b="1" dirty="0" err="1" smtClean="0">
                <a:solidFill>
                  <a:schemeClr val="bg2">
                    <a:lumMod val="25000"/>
                  </a:schemeClr>
                </a:solidFill>
                <a:latin typeface="Calibri" pitchFamily="34" charset="0"/>
                <a:cs typeface="Times New Roman" pitchFamily="18" charset="0"/>
              </a:rPr>
              <a:t>شحاته</a:t>
            </a:r>
            <a:r>
              <a:rPr lang="ar-SA" sz="2600" b="1" dirty="0" smtClean="0">
                <a:solidFill>
                  <a:schemeClr val="bg2">
                    <a:lumMod val="25000"/>
                  </a:schemeClr>
                </a:solidFill>
                <a:latin typeface="Calibri" pitchFamily="34" charset="0"/>
                <a:cs typeface="Times New Roman" pitchFamily="18" charset="0"/>
              </a:rPr>
              <a:t> محمد</a:t>
            </a:r>
            <a:endParaRPr lang="en-US" sz="2600" b="1" dirty="0" smtClean="0">
              <a:solidFill>
                <a:srgbClr val="7F7F7F"/>
              </a:solidFill>
              <a:latin typeface="Calibri" pitchFamily="34" charset="0"/>
            </a:endParaRPr>
          </a:p>
          <a:p>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EG" spc="-150" dirty="0" smtClean="0">
                <a:solidFill>
                  <a:srgbClr val="376092"/>
                </a:solidFill>
                <a:latin typeface="ae_AlMateen" pitchFamily="2" charset="-78"/>
                <a:cs typeface="ae_AlMateen" pitchFamily="2" charset="-78"/>
              </a:rPr>
              <a:t/>
            </a:r>
            <a:br>
              <a:rPr lang="ar-EG"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المحاضرة </a:t>
            </a:r>
            <a:r>
              <a:rPr lang="ar-SA" b="1" spc="-150" dirty="0" err="1" smtClean="0">
                <a:solidFill>
                  <a:srgbClr val="376092"/>
                </a:solidFill>
                <a:latin typeface="ae_AlMateen" pitchFamily="2" charset="-78"/>
                <a:cs typeface="ae_AlMateen" pitchFamily="2" charset="-78"/>
              </a:rPr>
              <a:t>الثال</a:t>
            </a:r>
            <a:r>
              <a:rPr lang="ar-EG" b="1" spc="-150" dirty="0" smtClean="0">
                <a:solidFill>
                  <a:srgbClr val="376092"/>
                </a:solidFill>
                <a:latin typeface="ae_AlMateen" pitchFamily="2" charset="-78"/>
                <a:cs typeface="ae_AlMateen" pitchFamily="2" charset="-78"/>
              </a:rPr>
              <a:t>ث</a:t>
            </a:r>
            <a:r>
              <a:rPr lang="ar-SA" b="1" spc="-150" dirty="0" smtClean="0">
                <a:solidFill>
                  <a:srgbClr val="376092"/>
                </a:solidFill>
                <a:latin typeface="ae_AlMateen" pitchFamily="2" charset="-78"/>
                <a:cs typeface="ae_AlMateen" pitchFamily="2" charset="-78"/>
              </a:rPr>
              <a:t>ة</a:t>
            </a:r>
            <a:r>
              <a:rPr lang="ar-EG" b="1" spc="-150" dirty="0" smtClean="0">
                <a:solidFill>
                  <a:srgbClr val="376092"/>
                </a:solidFill>
                <a:latin typeface="ae_AlMateen" pitchFamily="2" charset="-78"/>
                <a:cs typeface="ae_AlMateen" pitchFamily="2" charset="-78"/>
              </a:rPr>
              <a:t/>
            </a:r>
            <a:br>
              <a:rPr lang="ar-EG" b="1" spc="-150" dirty="0" smtClean="0">
                <a:solidFill>
                  <a:srgbClr val="376092"/>
                </a:solidFill>
                <a:latin typeface="ae_AlMateen" pitchFamily="2" charset="-78"/>
                <a:cs typeface="ae_AlMateen" pitchFamily="2" charset="-78"/>
              </a:rPr>
            </a:br>
            <a:r>
              <a:rPr lang="ar-EG" b="1" spc="-150" dirty="0" smtClean="0">
                <a:solidFill>
                  <a:srgbClr val="376092"/>
                </a:solidFill>
                <a:latin typeface="ae_AlMateen" pitchFamily="2" charset="-78"/>
                <a:cs typeface="ae_AlMateen" pitchFamily="2" charset="-78"/>
              </a:rPr>
              <a:t>طريق السيادة والشرف</a:t>
            </a:r>
            <a:br>
              <a:rPr lang="ar-EG" b="1" spc="-150" dirty="0" smtClean="0">
                <a:solidFill>
                  <a:srgbClr val="376092"/>
                </a:solidFill>
                <a:latin typeface="ae_AlMateen" pitchFamily="2" charset="-78"/>
                <a:cs typeface="ae_AlMateen" pitchFamily="2" charset="-78"/>
              </a:rPr>
            </a:b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en-US" b="1" dirty="0" smtClean="0">
                <a:solidFill>
                  <a:schemeClr val="tx2">
                    <a:lumMod val="75000"/>
                  </a:schemeClr>
                </a:solidFill>
              </a:rPr>
              <a:t>:</a:t>
            </a:r>
            <a:r>
              <a:rPr lang="ar-SA" b="1" dirty="0" smtClean="0">
                <a:solidFill>
                  <a:schemeClr val="tx2">
                    <a:lumMod val="75000"/>
                  </a:schemeClr>
                </a:solidFill>
              </a:rPr>
              <a:t>عناصر المحاضرة</a:t>
            </a:r>
            <a:endParaRPr lang="en-US" b="1" dirty="0">
              <a:solidFill>
                <a:schemeClr val="tx2">
                  <a:lumMod val="75000"/>
                </a:schemeClr>
              </a:solidFill>
            </a:endParaRPr>
          </a:p>
        </p:txBody>
      </p:sp>
      <p:sp>
        <p:nvSpPr>
          <p:cNvPr id="7171" name="Text Placeholder 5"/>
          <p:cNvSpPr>
            <a:spLocks noGrp="1"/>
          </p:cNvSpPr>
          <p:nvPr>
            <p:ph idx="1"/>
          </p:nvPr>
        </p:nvSpPr>
        <p:spPr/>
        <p:txBody>
          <a:bodyPr/>
          <a:lstStyle/>
          <a:p>
            <a:pPr algn="just" rtl="1" eaLnBrk="1" hangingPunct="1">
              <a:buFont typeface="Arial" pitchFamily="34" charset="0"/>
              <a:buChar char="•"/>
            </a:pPr>
            <a:r>
              <a:rPr lang="ar-EG" b="1" dirty="0" smtClean="0">
                <a:cs typeface="Simplified Arabic" pitchFamily="2" charset="-78"/>
              </a:rPr>
              <a:t>الوصية:</a:t>
            </a:r>
            <a:endParaRPr lang="ar-SA" b="1" dirty="0" smtClean="0">
              <a:cs typeface="Simplified Arabic" pitchFamily="2" charset="-78"/>
            </a:endParaRPr>
          </a:p>
          <a:p>
            <a:pPr algn="just" rtl="1" eaLnBrk="1" hangingPunct="1">
              <a:buFont typeface="Arial" pitchFamily="34" charset="0"/>
              <a:buChar char="•"/>
            </a:pPr>
            <a:r>
              <a:rPr lang="ar-EG" b="1" dirty="0" smtClean="0">
                <a:cs typeface="Simplified Arabic" pitchFamily="2" charset="-78"/>
              </a:rPr>
              <a:t>التعريف بالكاتب:</a:t>
            </a:r>
            <a:endParaRPr lang="ar-SA" b="1" dirty="0" smtClean="0">
              <a:cs typeface="Simplified Arabic" pitchFamily="2" charset="-78"/>
            </a:endParaRPr>
          </a:p>
          <a:p>
            <a:pPr algn="just" rtl="1" eaLnBrk="1" hangingPunct="1">
              <a:buFont typeface="Arial" pitchFamily="34" charset="0"/>
              <a:buChar char="•"/>
            </a:pPr>
            <a:r>
              <a:rPr lang="ar-EG" b="1" dirty="0" smtClean="0">
                <a:cs typeface="Simplified Arabic" pitchFamily="2" charset="-78"/>
              </a:rPr>
              <a:t>مناسبة النص:</a:t>
            </a:r>
          </a:p>
          <a:p>
            <a:pPr algn="just" rtl="1" eaLnBrk="1" hangingPunct="1">
              <a:buFont typeface="Arial" pitchFamily="34" charset="0"/>
              <a:buChar char="•"/>
            </a:pPr>
            <a:r>
              <a:rPr lang="ar-EG" b="1" dirty="0" smtClean="0">
                <a:cs typeface="Simplified Arabic" pitchFamily="2" charset="-78"/>
              </a:rPr>
              <a:t>الأفكار الأساسية:</a:t>
            </a:r>
          </a:p>
          <a:p>
            <a:pPr algn="just" rtl="1" eaLnBrk="1" hangingPunct="1">
              <a:buFont typeface="Arial" pitchFamily="34" charset="0"/>
              <a:buChar char="•"/>
            </a:pPr>
            <a:r>
              <a:rPr lang="ar-EG" b="1" dirty="0" smtClean="0">
                <a:cs typeface="Simplified Arabic" pitchFamily="2" charset="-78"/>
              </a:rPr>
              <a:t>شرح المفردات:</a:t>
            </a:r>
          </a:p>
          <a:p>
            <a:pPr algn="just" rtl="1" eaLnBrk="1" hangingPunct="1">
              <a:buFont typeface="Arial" pitchFamily="34" charset="0"/>
              <a:buChar char="•"/>
            </a:pPr>
            <a:r>
              <a:rPr lang="ar-EG" b="1" dirty="0" smtClean="0">
                <a:cs typeface="Simplified Arabic" pitchFamily="2" charset="-78"/>
              </a:rPr>
              <a:t>ما يستنتج من الوصية:</a:t>
            </a:r>
          </a:p>
          <a:p>
            <a:pPr algn="just" rtl="1" eaLnBrk="1" hangingPunct="1">
              <a:buFont typeface="Arial" pitchFamily="34" charset="0"/>
              <a:buChar char="•"/>
            </a:pPr>
            <a:r>
              <a:rPr lang="ar-EG" b="1" dirty="0" smtClean="0">
                <a:cs typeface="Simplified Arabic" pitchFamily="2" charset="-78"/>
              </a:rPr>
              <a:t>الإعراب ، والبلاغة ، وخصائص الأسلوب:</a:t>
            </a:r>
            <a:endParaRPr lang="ar-SA" b="1" dirty="0" smtClean="0">
              <a:cs typeface="Simplified Arabic" pitchFamily="2" charset="-78"/>
            </a:endParaRPr>
          </a:p>
          <a:p>
            <a:pPr algn="just" rtl="1"/>
            <a:r>
              <a:rPr lang="en-US" b="1" dirty="0" smtClean="0">
                <a:cs typeface="Simplified Arabic" pitchFamily="2" charset="-78"/>
              </a:rPr>
              <a:t> </a:t>
            </a:r>
          </a:p>
          <a:p>
            <a:pPr algn="just" rtl="1"/>
            <a:r>
              <a:rPr lang="en-GB" b="1" dirty="0" smtClean="0">
                <a:cs typeface="Simplified Arabic" pitchFamily="2" charset="-78"/>
              </a:rPr>
              <a:t>  </a:t>
            </a:r>
            <a:r>
              <a:rPr lang="en-US" b="1" dirty="0" smtClean="0">
                <a:cs typeface="Simplified Arabic" pitchFamily="2" charset="-78"/>
              </a:rPr>
              <a:t>     </a:t>
            </a:r>
            <a:r>
              <a:rPr lang="en-GB" b="1" dirty="0" smtClean="0">
                <a:cs typeface="Simplified Arabic" pitchFamily="2" charset="-78"/>
              </a:rPr>
              <a:t>     </a:t>
            </a:r>
            <a:endParaRPr lang="ar-EG" b="1" dirty="0" smtClean="0">
              <a:cs typeface="Simplified Arabic" pitchFamily="2"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EG" b="1" dirty="0" smtClean="0">
                <a:solidFill>
                  <a:schemeClr val="accent1">
                    <a:lumMod val="75000"/>
                  </a:schemeClr>
                </a:solidFill>
                <a:cs typeface="Arial" pitchFamily="34" charset="0"/>
              </a:rPr>
              <a:t>الوصية:</a:t>
            </a:r>
            <a:endParaRPr lang="ar-SA" b="1" dirty="0" smtClean="0">
              <a:solidFill>
                <a:schemeClr val="accent1">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algn="just" rtl="1" eaLnBrk="1" hangingPunct="1">
              <a:buNone/>
            </a:pPr>
            <a:r>
              <a:rPr lang="ar-EG" b="1" dirty="0" smtClean="0">
                <a:cs typeface="Simplified Arabic" pitchFamily="2" charset="-78"/>
              </a:rPr>
              <a:t>لما احتضر ذو الأصبع دعي ابنه أسيد فقال له:</a:t>
            </a:r>
          </a:p>
          <a:p>
            <a:pPr algn="just" rtl="1" eaLnBrk="1" hangingPunct="1">
              <a:buNone/>
            </a:pPr>
            <a:r>
              <a:rPr lang="ar-EG" b="1" dirty="0" smtClean="0">
                <a:cs typeface="Simplified Arabic" pitchFamily="2" charset="-78"/>
              </a:rPr>
              <a:t>يا بني، إن أباك قد فني وهو حي، وعاش حتى سئم العيش؛ وإني موصيك بما إن حفظته بلغت في قومك ما بلغته فأحفظ عني: ألِن جانبك لقومك يحبوك، وتواضع لهم يرفعوك، وابسط لهم وجهك يطيعوك، ولا تستأثر عليهم بشيء يُسَوَّدوك، وأكرم صغارهم كما تكرم كبارهم، يكرمك كبارهم، ويكبر على مودَّتك صغيرهم، واسمح بمالك، واحم حريمك، وأعزز جارك، وأعن من استعان بك، وأكرم ضيفك، وأسرع إلى النهضة في الصَّريخ فإن </a:t>
            </a:r>
            <a:r>
              <a:rPr lang="ar-EG" b="1" dirty="0" err="1" smtClean="0">
                <a:cs typeface="Simplified Arabic" pitchFamily="2" charset="-78"/>
              </a:rPr>
              <a:t>لك</a:t>
            </a:r>
            <a:r>
              <a:rPr lang="ar-EG" b="1" dirty="0" smtClean="0">
                <a:cs typeface="Simplified Arabic" pitchFamily="2" charset="-78"/>
              </a:rPr>
              <a:t> أجلاً لا يعدوك، وصن وجهك عن مسألة أحدٍ شيئاً، فبذلك يتم سؤددك.</a:t>
            </a:r>
            <a:endParaRPr lang="en-US" b="1" dirty="0" smtClean="0">
              <a:cs typeface="Simplified Arabic" pitchFamily="2"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التعريف بالأديب:</a:t>
            </a:r>
            <a:endParaRPr lang="ar-EG" b="1" dirty="0"/>
          </a:p>
        </p:txBody>
      </p:sp>
      <p:sp>
        <p:nvSpPr>
          <p:cNvPr id="3" name="عنصر نائب للمحتوى 2"/>
          <p:cNvSpPr>
            <a:spLocks noGrp="1"/>
          </p:cNvSpPr>
          <p:nvPr>
            <p:ph idx="1"/>
          </p:nvPr>
        </p:nvSpPr>
        <p:spPr/>
        <p:txBody>
          <a:bodyPr/>
          <a:lstStyle/>
          <a:p>
            <a:pPr algn="just" rtl="1">
              <a:lnSpc>
                <a:spcPct val="150000"/>
              </a:lnSpc>
            </a:pPr>
            <a:r>
              <a:rPr lang="ar-EG" b="1" dirty="0" smtClean="0">
                <a:cs typeface="Simplified Arabic" pitchFamily="2" charset="-78"/>
              </a:rPr>
              <a:t>الأديب هو ذو الأصبع العدواني، نسبة إلى ( عَدْوَان ) </a:t>
            </a:r>
            <a:r>
              <a:rPr lang="ar-EG" b="1" dirty="0" err="1" smtClean="0">
                <a:cs typeface="Simplified Arabic" pitchFamily="2" charset="-78"/>
              </a:rPr>
              <a:t>المضرية</a:t>
            </a:r>
            <a:r>
              <a:rPr lang="ar-EG" b="1" dirty="0" smtClean="0">
                <a:cs typeface="Simplified Arabic" pitchFamily="2" charset="-78"/>
              </a:rPr>
              <a:t>.</a:t>
            </a:r>
          </a:p>
          <a:p>
            <a:pPr algn="just" rtl="1">
              <a:lnSpc>
                <a:spcPct val="150000"/>
              </a:lnSpc>
            </a:pPr>
            <a:r>
              <a:rPr lang="ar-EG" b="1" dirty="0" smtClean="0">
                <a:cs typeface="Simplified Arabic" pitchFamily="2" charset="-78"/>
              </a:rPr>
              <a:t>ناثر وشاعر جاهلي. وسمي ذا الأصبع؛ لأنه كانت برجله أصبع زائدة، وقيل إن سبب التسمية أن حية نهشت إبهام رجله فقطعها.اشتهر بالفروسية والحِكم.</a:t>
            </a:r>
            <a:endParaRPr lang="ar-EG" b="1" dirty="0">
              <a:cs typeface="Simplified Arabic" pitchFamily="2"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cs typeface="Arial" pitchFamily="34" charset="0"/>
              </a:rPr>
              <a:t/>
            </a:r>
            <a:br>
              <a:rPr lang="ar-EG" b="1" dirty="0" smtClean="0">
                <a:cs typeface="Arial" pitchFamily="34" charset="0"/>
              </a:rPr>
            </a:br>
            <a:r>
              <a:rPr lang="ar-EG" b="1" dirty="0" smtClean="0">
                <a:cs typeface="Arial" pitchFamily="34" charset="0"/>
              </a:rPr>
              <a:t>مناسبة النص:</a:t>
            </a:r>
            <a:br>
              <a:rPr lang="ar-EG" b="1" dirty="0" smtClean="0">
                <a:cs typeface="Arial" pitchFamily="34" charset="0"/>
              </a:rPr>
            </a:br>
            <a:endParaRPr lang="ar-EG" dirty="0"/>
          </a:p>
        </p:txBody>
      </p:sp>
      <p:sp>
        <p:nvSpPr>
          <p:cNvPr id="3" name="عنصر نائب للمحتوى 2"/>
          <p:cNvSpPr>
            <a:spLocks noGrp="1"/>
          </p:cNvSpPr>
          <p:nvPr>
            <p:ph idx="1"/>
          </p:nvPr>
        </p:nvSpPr>
        <p:spPr/>
        <p:txBody>
          <a:bodyPr/>
          <a:lstStyle/>
          <a:p>
            <a:pPr rtl="1">
              <a:lnSpc>
                <a:spcPct val="150000"/>
              </a:lnSpc>
            </a:pPr>
            <a:r>
              <a:rPr lang="ar-EG" b="1" dirty="0" smtClean="0">
                <a:cs typeface="Simplified Arabic" pitchFamily="2" charset="-78"/>
              </a:rPr>
              <a:t>لما تقدمت سن ذي الأصبع ، وأحس قرب أجله ، أخذ يوصي ابنه أُسيداً بطائفة من الوصايا النافعة المستخلصة من تجاربه في الحياة، لعل ابنه ينتفع </a:t>
            </a:r>
            <a:r>
              <a:rPr lang="ar-EG" b="1" dirty="0" err="1" smtClean="0">
                <a:cs typeface="Simplified Arabic" pitchFamily="2" charset="-78"/>
              </a:rPr>
              <a:t>بها</a:t>
            </a:r>
            <a:r>
              <a:rPr lang="ar-EG" b="1" dirty="0" smtClean="0">
                <a:cs typeface="Simplified Arabic" pitchFamily="2" charset="-78"/>
              </a:rPr>
              <a:t> في مستقبل حياته ، ويتهيأ </a:t>
            </a:r>
            <a:r>
              <a:rPr lang="ar-EG" b="1" dirty="0" err="1" smtClean="0">
                <a:cs typeface="Simplified Arabic" pitchFamily="2" charset="-78"/>
              </a:rPr>
              <a:t>بها</a:t>
            </a:r>
            <a:r>
              <a:rPr lang="ar-EG" b="1" dirty="0" smtClean="0">
                <a:cs typeface="Simplified Arabic" pitchFamily="2" charset="-78"/>
              </a:rPr>
              <a:t> للسيادة والشرف.</a:t>
            </a:r>
            <a:endParaRPr lang="ar-EG" b="1" dirty="0">
              <a:cs typeface="Simplified Arabic" pitchFamily="2"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b="1" dirty="0" smtClean="0">
                <a:cs typeface="Arial" pitchFamily="34" charset="0"/>
              </a:rPr>
              <a:t/>
            </a:r>
            <a:br>
              <a:rPr lang="ar-EG" b="1" dirty="0" smtClean="0">
                <a:cs typeface="Arial" pitchFamily="34" charset="0"/>
              </a:rPr>
            </a:br>
            <a:r>
              <a:rPr lang="ar-EG" b="1" dirty="0" smtClean="0">
                <a:cs typeface="Arial" pitchFamily="34" charset="0"/>
              </a:rPr>
              <a:t/>
            </a:r>
            <a:br>
              <a:rPr lang="ar-EG" b="1" dirty="0" smtClean="0">
                <a:cs typeface="Arial" pitchFamily="34" charset="0"/>
              </a:rPr>
            </a:br>
            <a:r>
              <a:rPr lang="ar-EG" b="1" dirty="0" smtClean="0">
                <a:cs typeface="Arial" pitchFamily="34" charset="0"/>
              </a:rPr>
              <a:t>الأفكار الأساسية:</a:t>
            </a:r>
            <a:br>
              <a:rPr lang="ar-EG" b="1" dirty="0" smtClean="0">
                <a:cs typeface="Arial" pitchFamily="34" charset="0"/>
              </a:rPr>
            </a:br>
            <a:r>
              <a:rPr lang="en-US" b="1" dirty="0" smtClean="0">
                <a:cs typeface="Arial" pitchFamily="34" charset="0"/>
              </a:rPr>
              <a:t/>
            </a:r>
            <a:br>
              <a:rPr lang="en-US" b="1" dirty="0" smtClean="0">
                <a:cs typeface="Arial" pitchFamily="34" charset="0"/>
              </a:rPr>
            </a:br>
            <a:endParaRPr lang="ar-EG" dirty="0"/>
          </a:p>
        </p:txBody>
      </p:sp>
      <p:sp>
        <p:nvSpPr>
          <p:cNvPr id="3" name="عنصر نائب للمحتوى 2"/>
          <p:cNvSpPr>
            <a:spLocks noGrp="1"/>
          </p:cNvSpPr>
          <p:nvPr>
            <p:ph idx="1"/>
          </p:nvPr>
        </p:nvSpPr>
        <p:spPr/>
        <p:txBody>
          <a:bodyPr/>
          <a:lstStyle/>
          <a:p>
            <a:pPr algn="just" rtl="1"/>
            <a:r>
              <a:rPr lang="ar-EG" b="1" dirty="0" smtClean="0">
                <a:cs typeface="Simplified Arabic" pitchFamily="2" charset="-78"/>
              </a:rPr>
              <a:t>1- استهل ذو الأصبع الوصية باستمالة ابنه إلى تلقي الوصية بالرضا والقبول الحسن.</a:t>
            </a:r>
          </a:p>
          <a:p>
            <a:pPr algn="just" rtl="1"/>
            <a:r>
              <a:rPr lang="ar-EG" b="1" dirty="0" smtClean="0">
                <a:cs typeface="Simplified Arabic" pitchFamily="2" charset="-78"/>
              </a:rPr>
              <a:t>2- الأب يقبل على الموت ، وتوشك زعامة القبيلة أن تنتقل إلى ابنه الذي يرجو أن ينتفع بوصيته في مستقبل حياته.</a:t>
            </a:r>
          </a:p>
          <a:p>
            <a:pPr algn="just" rtl="1"/>
            <a:r>
              <a:rPr lang="ar-EG" b="1" dirty="0" smtClean="0">
                <a:cs typeface="Simplified Arabic" pitchFamily="2" charset="-78"/>
              </a:rPr>
              <a:t>3- نصح الأب ابنه بما يلي:</a:t>
            </a:r>
          </a:p>
          <a:p>
            <a:pPr marL="514350" indent="-514350" algn="just" rtl="1">
              <a:buAutoNum type="arabic1Minus"/>
            </a:pPr>
            <a:r>
              <a:rPr lang="ar-EG" b="1" dirty="0" smtClean="0">
                <a:cs typeface="Simplified Arabic" pitchFamily="2" charset="-78"/>
              </a:rPr>
              <a:t>أن يعامل قومه باللين ، وأن يترفق بهم ؛ ليحبوه.</a:t>
            </a:r>
          </a:p>
          <a:p>
            <a:pPr marL="514350" indent="-514350" algn="just" rtl="1"/>
            <a:r>
              <a:rPr lang="ar-EG" b="1" dirty="0" smtClean="0">
                <a:cs typeface="Simplified Arabic" pitchFamily="2" charset="-78"/>
              </a:rPr>
              <a:t>ب- أن يلقاهم بوجه طلق وصدر منشرح ، وان يتواضع لهم ليرفعوه ويطيعوه.</a:t>
            </a:r>
            <a:endParaRPr lang="ar-EG" b="1" dirty="0">
              <a:cs typeface="Simplified Arabic" pitchFamily="2"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تابع:</a:t>
            </a:r>
            <a:endParaRPr lang="ar-EG" b="1" dirty="0"/>
          </a:p>
        </p:txBody>
      </p:sp>
      <p:sp>
        <p:nvSpPr>
          <p:cNvPr id="3" name="عنصر نائب للمحتوى 2"/>
          <p:cNvSpPr>
            <a:spLocks noGrp="1"/>
          </p:cNvSpPr>
          <p:nvPr>
            <p:ph idx="1"/>
          </p:nvPr>
        </p:nvSpPr>
        <p:spPr/>
        <p:txBody>
          <a:bodyPr/>
          <a:lstStyle/>
          <a:p>
            <a:pPr algn="just" rtl="1">
              <a:lnSpc>
                <a:spcPct val="150000"/>
              </a:lnSpc>
            </a:pPr>
            <a:r>
              <a:rPr lang="ar-EG" b="1" dirty="0" smtClean="0">
                <a:cs typeface="Simplified Arabic" pitchFamily="2" charset="-78"/>
              </a:rPr>
              <a:t>ج- تحذيره من الأنانية واختصاص نفسه بشيء دون قومه.</a:t>
            </a:r>
          </a:p>
          <a:p>
            <a:pPr algn="just" rtl="1">
              <a:lnSpc>
                <a:spcPct val="150000"/>
              </a:lnSpc>
            </a:pPr>
            <a:r>
              <a:rPr lang="ar-EG" b="1" dirty="0" smtClean="0">
                <a:cs typeface="Simplified Arabic" pitchFamily="2" charset="-78"/>
              </a:rPr>
              <a:t>د- أن يكرم صغار قومه كما يكرم كبارهم؛وذلك مدعاة لأن يكرمه الكبار ، وينشأ على </a:t>
            </a:r>
            <a:r>
              <a:rPr lang="ar-EG" b="1" dirty="0" smtClean="0">
                <a:cs typeface="Simplified Arabic" pitchFamily="2" charset="-78"/>
              </a:rPr>
              <a:t>محب</a:t>
            </a:r>
            <a:r>
              <a:rPr lang="ar-SA" b="1" smtClean="0">
                <a:cs typeface="Simplified Arabic" pitchFamily="2" charset="-78"/>
              </a:rPr>
              <a:t>ته</a:t>
            </a:r>
            <a:r>
              <a:rPr lang="ar-EG" b="1" smtClean="0">
                <a:cs typeface="Simplified Arabic" pitchFamily="2" charset="-78"/>
              </a:rPr>
              <a:t> </a:t>
            </a:r>
            <a:r>
              <a:rPr lang="ar-EG" b="1" dirty="0" smtClean="0">
                <a:cs typeface="Simplified Arabic" pitchFamily="2" charset="-78"/>
              </a:rPr>
              <a:t>الصغار.</a:t>
            </a:r>
          </a:p>
          <a:p>
            <a:pPr algn="just" rtl="1">
              <a:lnSpc>
                <a:spcPct val="150000"/>
              </a:lnSpc>
            </a:pPr>
            <a:r>
              <a:rPr lang="ar-EG" b="1" dirty="0" smtClean="0">
                <a:cs typeface="Simplified Arabic" pitchFamily="2" charset="-78"/>
              </a:rPr>
              <a:t>هـ- أن يتحلى بالكرم، فالبخيل لا يسود قومه، وأن يذود عن الحمى وإعزاز الجار، ونصرة الضعيف، وأن يسرع في إنقاذ المستجير. </a:t>
            </a:r>
            <a:endParaRPr lang="ar-EG" b="1" dirty="0">
              <a:cs typeface="Simplified Arabic" pitchFamily="2"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b="1" dirty="0" smtClean="0">
                <a:cs typeface="Arial" pitchFamily="34" charset="0"/>
              </a:rPr>
              <a:t/>
            </a:r>
            <a:br>
              <a:rPr lang="ar-EG" b="1" dirty="0" smtClean="0">
                <a:cs typeface="Arial" pitchFamily="34" charset="0"/>
              </a:rPr>
            </a:br>
            <a:r>
              <a:rPr lang="ar-EG" b="1" dirty="0" smtClean="0">
                <a:cs typeface="Arial" pitchFamily="34" charset="0"/>
              </a:rPr>
              <a:t>شرح المفردات:</a:t>
            </a:r>
            <a:br>
              <a:rPr lang="ar-EG" b="1" dirty="0" smtClean="0">
                <a:cs typeface="Arial" pitchFamily="34" charset="0"/>
              </a:rPr>
            </a:br>
            <a:endParaRPr lang="ar-EG" dirty="0"/>
          </a:p>
        </p:txBody>
      </p:sp>
      <p:sp>
        <p:nvSpPr>
          <p:cNvPr id="3" name="عنصر نائب للمحتوى 2"/>
          <p:cNvSpPr>
            <a:spLocks noGrp="1"/>
          </p:cNvSpPr>
          <p:nvPr>
            <p:ph idx="1"/>
          </p:nvPr>
        </p:nvSpPr>
        <p:spPr/>
        <p:txBody>
          <a:bodyPr/>
          <a:lstStyle/>
          <a:p>
            <a:pPr algn="just" rtl="1"/>
            <a:r>
              <a:rPr lang="ar-EG" b="1" dirty="0" smtClean="0">
                <a:cs typeface="Simplified Arabic" pitchFamily="2" charset="-78"/>
              </a:rPr>
              <a:t>فني: أي كبر سنه. سئم:مل. العيش: الحياة.</a:t>
            </a:r>
          </a:p>
          <a:p>
            <a:pPr algn="just" rtl="1"/>
            <a:r>
              <a:rPr lang="ar-EG" b="1" dirty="0" smtClean="0">
                <a:cs typeface="Simplified Arabic" pitchFamily="2" charset="-78"/>
              </a:rPr>
              <a:t>حفظته: عملت </a:t>
            </a:r>
            <a:r>
              <a:rPr lang="ar-EG" b="1" dirty="0" err="1" smtClean="0">
                <a:cs typeface="Simplified Arabic" pitchFamily="2" charset="-78"/>
              </a:rPr>
              <a:t>به</a:t>
            </a:r>
            <a:r>
              <a:rPr lang="ar-EG" b="1" dirty="0" smtClean="0">
                <a:cs typeface="Simplified Arabic" pitchFamily="2" charset="-78"/>
              </a:rPr>
              <a:t>. ألن جانبك: كن ليناً. أبسط وجهك: كن باشاً في لقائك. تستأثر: تخص. يسودوك: يجعلونك سيداً عليهم. اسمح بمالك: كن سخياً كريماً. حريمك: كل ما يلزم الإنسان الدفاع عنه من مال وأهل ووطن.أعزز: انصر. النهضة: الاستعداد والقيام.الصَّريخ: المستغيث. </a:t>
            </a:r>
            <a:r>
              <a:rPr lang="ar-EG" b="1" dirty="0" smtClean="0">
                <a:cs typeface="Simplified Arabic" pitchFamily="2" charset="-78"/>
              </a:rPr>
              <a:t>أجلاً</a:t>
            </a:r>
            <a:r>
              <a:rPr lang="ar-SA" b="1" dirty="0" smtClean="0">
                <a:cs typeface="Simplified Arabic" pitchFamily="2" charset="-78"/>
              </a:rPr>
              <a:t> :</a:t>
            </a:r>
            <a:r>
              <a:rPr lang="ar-EG" b="1" dirty="0" smtClean="0">
                <a:cs typeface="Simplified Arabic" pitchFamily="2" charset="-78"/>
              </a:rPr>
              <a:t> </a:t>
            </a:r>
            <a:r>
              <a:rPr lang="ar-EG" b="1" dirty="0" smtClean="0">
                <a:cs typeface="Simplified Arabic" pitchFamily="2" charset="-78"/>
              </a:rPr>
              <a:t>وقتاً محدداً للموت. لا يعدوك: لا يتجاوزك. صن: أحفظ. مسألة: سؤال. سؤددك: شرفك ومجدك.</a:t>
            </a:r>
          </a:p>
          <a:p>
            <a:pPr algn="just"/>
            <a:endParaRPr lang="ar-EG" b="1" dirty="0">
              <a:cs typeface="Simplified Arabic" pitchFamily="2"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ما يستنتج من الوصية:</a:t>
            </a:r>
            <a:endParaRPr lang="ar-EG" b="1" dirty="0"/>
          </a:p>
        </p:txBody>
      </p:sp>
      <p:sp>
        <p:nvSpPr>
          <p:cNvPr id="3" name="عنصر نائب للمحتوى 2"/>
          <p:cNvSpPr>
            <a:spLocks noGrp="1"/>
          </p:cNvSpPr>
          <p:nvPr>
            <p:ph idx="1"/>
          </p:nvPr>
        </p:nvSpPr>
        <p:spPr/>
        <p:txBody>
          <a:bodyPr/>
          <a:lstStyle/>
          <a:p>
            <a:pPr algn="just" rtl="1"/>
            <a:r>
              <a:rPr lang="ar-EG" b="1" dirty="0" smtClean="0">
                <a:cs typeface="Simplified Arabic" pitchFamily="2" charset="-78"/>
              </a:rPr>
              <a:t>1- الرفق بالناس يحقق الحب.</a:t>
            </a:r>
          </a:p>
          <a:p>
            <a:pPr algn="just" rtl="1"/>
            <a:r>
              <a:rPr lang="ar-EG" b="1" dirty="0" smtClean="0">
                <a:cs typeface="Simplified Arabic" pitchFamily="2" charset="-78"/>
              </a:rPr>
              <a:t>2- التواضع من أسباب رفعة الإنسان.</a:t>
            </a:r>
          </a:p>
          <a:p>
            <a:pPr algn="just" rtl="1"/>
            <a:r>
              <a:rPr lang="ar-EG" b="1" dirty="0" smtClean="0">
                <a:cs typeface="Simplified Arabic" pitchFamily="2" charset="-78"/>
              </a:rPr>
              <a:t>3- الحث على البشاشة عند اللقاء، والإيثار ، والعطف على الصغير ، واحترام الكبير.</a:t>
            </a:r>
          </a:p>
          <a:p>
            <a:pPr algn="just" rtl="1"/>
            <a:r>
              <a:rPr lang="ar-EG" b="1" dirty="0" smtClean="0">
                <a:cs typeface="Simplified Arabic" pitchFamily="2" charset="-78"/>
              </a:rPr>
              <a:t>4- الجبن لا يطيل العمر ، كما أن الشجاعة لا تسرع بالموت.</a:t>
            </a:r>
          </a:p>
          <a:p>
            <a:pPr algn="just" rtl="1"/>
            <a:r>
              <a:rPr lang="ar-EG" b="1" dirty="0" smtClean="0">
                <a:cs typeface="Simplified Arabic" pitchFamily="2" charset="-78"/>
              </a:rPr>
              <a:t>5- من صفات السيد الشريف: </a:t>
            </a:r>
          </a:p>
          <a:p>
            <a:pPr algn="just" rtl="1"/>
            <a:r>
              <a:rPr lang="ar-EG" b="1" dirty="0" smtClean="0">
                <a:cs typeface="Simplified Arabic" pitchFamily="2" charset="-78"/>
              </a:rPr>
              <a:t>الكرم، وأن يحمي جاره، وأن يسارع في نجدة المحتاج، وأن يصون وجهه عن ذل السؤال.</a:t>
            </a:r>
            <a:endParaRPr lang="ar-EG" b="1" dirty="0">
              <a:cs typeface="Simplified Arabic" pitchFamily="2"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b="1" dirty="0" smtClean="0">
                <a:cs typeface="Arial" pitchFamily="34" charset="0"/>
              </a:rPr>
              <a:t>الإعراب:</a:t>
            </a:r>
            <a:endParaRPr lang="ar-EG" dirty="0"/>
          </a:p>
        </p:txBody>
      </p:sp>
      <p:sp>
        <p:nvSpPr>
          <p:cNvPr id="3" name="عنصر نائب للمحتوى 2"/>
          <p:cNvSpPr>
            <a:spLocks noGrp="1"/>
          </p:cNvSpPr>
          <p:nvPr>
            <p:ph idx="1"/>
          </p:nvPr>
        </p:nvSpPr>
        <p:spPr/>
        <p:txBody>
          <a:bodyPr/>
          <a:lstStyle/>
          <a:p>
            <a:pPr algn="just" rtl="1"/>
            <a:r>
              <a:rPr lang="ar-EG" b="1" dirty="0" smtClean="0">
                <a:cs typeface="Simplified Arabic" pitchFamily="2" charset="-78"/>
              </a:rPr>
              <a:t>1- فتى ، عاش، سئم، حفظ. أفعال ماضية دلت على حدث وقع في زمن مضى.</a:t>
            </a:r>
          </a:p>
          <a:p>
            <a:pPr algn="just" rtl="1"/>
            <a:r>
              <a:rPr lang="ar-EG" b="1" dirty="0" smtClean="0">
                <a:cs typeface="Simplified Arabic" pitchFamily="2" charset="-78"/>
              </a:rPr>
              <a:t>2- إن حفظته بلغت: أسلوب شرط . إن: أداة شرط.  حفظته: جملة الشرط.بلغت: جملة جواب الشرط.</a:t>
            </a:r>
          </a:p>
          <a:p>
            <a:pPr algn="just" rtl="1"/>
            <a:r>
              <a:rPr lang="ar-EG" b="1" dirty="0" smtClean="0">
                <a:cs typeface="Simplified Arabic" pitchFamily="2" charset="-78"/>
              </a:rPr>
              <a:t>3- إن أباك قد فني وهو حي.</a:t>
            </a:r>
          </a:p>
          <a:p>
            <a:pPr algn="just" rtl="1"/>
            <a:r>
              <a:rPr lang="ar-EG" b="1" dirty="0" smtClean="0">
                <a:cs typeface="Simplified Arabic" pitchFamily="2" charset="-78"/>
              </a:rPr>
              <a:t>إن : حرف توكيد ونصب. أباك: اسم إن منصوب بالألف لأنه اسم من الأسماء الخمسة. وهو حي: جملة اسمية من مبتدأ وخبر، في محل نصب حال.</a:t>
            </a:r>
            <a:endParaRPr lang="ar-EG" b="1" dirty="0">
              <a:cs typeface="Simplified Arabic" pitchFamily="2"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البلاغة:</a:t>
            </a:r>
            <a:endParaRPr lang="ar-EG" b="1" dirty="0"/>
          </a:p>
        </p:txBody>
      </p:sp>
      <p:sp>
        <p:nvSpPr>
          <p:cNvPr id="3" name="عنصر نائب للمحتوى 2"/>
          <p:cNvSpPr>
            <a:spLocks noGrp="1"/>
          </p:cNvSpPr>
          <p:nvPr>
            <p:ph idx="1"/>
          </p:nvPr>
        </p:nvSpPr>
        <p:spPr/>
        <p:txBody>
          <a:bodyPr/>
          <a:lstStyle/>
          <a:p>
            <a:pPr algn="just" rtl="1"/>
            <a:r>
              <a:rPr lang="ar-EG" b="1" dirty="0" smtClean="0">
                <a:cs typeface="Simplified Arabic" pitchFamily="2" charset="-78"/>
              </a:rPr>
              <a:t>1- ( إن أباك قد فني وهو حي ، وعاش حتى سئم العيش).</a:t>
            </a:r>
          </a:p>
          <a:p>
            <a:pPr algn="just" rtl="1"/>
            <a:r>
              <a:rPr lang="ar-EG" b="1" dirty="0" smtClean="0">
                <a:cs typeface="Simplified Arabic" pitchFamily="2" charset="-78"/>
              </a:rPr>
              <a:t>كناية عن طول العمر، وشدة الضعف، .</a:t>
            </a:r>
          </a:p>
          <a:p>
            <a:pPr algn="just" rtl="1"/>
            <a:r>
              <a:rPr lang="ar-EG" b="1" dirty="0" smtClean="0">
                <a:cs typeface="Simplified Arabic" pitchFamily="2" charset="-78"/>
              </a:rPr>
              <a:t>2- ألن جانبك: كناية عن حسن المعاملة.</a:t>
            </a:r>
          </a:p>
          <a:p>
            <a:pPr algn="just" rtl="1"/>
            <a:r>
              <a:rPr lang="ar-EG" b="1" dirty="0" smtClean="0">
                <a:cs typeface="Simplified Arabic" pitchFamily="2" charset="-78"/>
              </a:rPr>
              <a:t>3- أبسط لهم وجهك: كناية عن حسن اللقاء.</a:t>
            </a:r>
          </a:p>
          <a:p>
            <a:pPr algn="just" rtl="1"/>
            <a:r>
              <a:rPr lang="ar-EG" b="1" dirty="0" smtClean="0">
                <a:cs typeface="Simplified Arabic" pitchFamily="2" charset="-78"/>
              </a:rPr>
              <a:t>4- ( أكرم صغارهم كما تكرم كبارهم): تشبيه مجمل.</a:t>
            </a:r>
          </a:p>
          <a:p>
            <a:pPr algn="just" rtl="1"/>
            <a:r>
              <a:rPr lang="ar-EG" b="1" dirty="0" smtClean="0">
                <a:cs typeface="Simplified Arabic" pitchFamily="2" charset="-78"/>
              </a:rPr>
              <a:t>5- صن وجهك: استعارة مكنية.</a:t>
            </a:r>
          </a:p>
          <a:p>
            <a:pPr algn="just" rtl="1"/>
            <a:r>
              <a:rPr lang="ar-EG" b="1" dirty="0" smtClean="0">
                <a:cs typeface="Simplified Arabic" pitchFamily="2" charset="-78"/>
              </a:rPr>
              <a:t>6- طباق بين: ( فني وحي)،( تواضع، يرفعوك)،( صغارهم، كبارهم).</a:t>
            </a:r>
            <a:endParaRPr lang="ar-EG" b="1" dirty="0">
              <a:cs typeface="Simplified Arabic" pitchFamily="2"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b="1" dirty="0" smtClean="0"/>
              <a:t>الخصائص الفنية لأسلوب الكاتب</a:t>
            </a:r>
            <a:r>
              <a:rPr lang="ar-SA" b="1" dirty="0" smtClean="0"/>
              <a:t>:</a:t>
            </a:r>
            <a:endParaRPr lang="ar-EG" dirty="0"/>
          </a:p>
        </p:txBody>
      </p:sp>
      <p:sp>
        <p:nvSpPr>
          <p:cNvPr id="3" name="عنصر نائب للمحتوى 2"/>
          <p:cNvSpPr>
            <a:spLocks noGrp="1"/>
          </p:cNvSpPr>
          <p:nvPr>
            <p:ph idx="1"/>
          </p:nvPr>
        </p:nvSpPr>
        <p:spPr/>
        <p:txBody>
          <a:bodyPr/>
          <a:lstStyle/>
          <a:p>
            <a:pPr algn="just" rtl="1">
              <a:lnSpc>
                <a:spcPct val="150000"/>
              </a:lnSpc>
            </a:pPr>
            <a:r>
              <a:rPr lang="ar-EG" b="1" dirty="0" smtClean="0">
                <a:cs typeface="Simplified Arabic" pitchFamily="2" charset="-78"/>
              </a:rPr>
              <a:t>1- نوع الكاتب بين الأسلوب الخبري والأسلوب الإنشائي.</a:t>
            </a:r>
          </a:p>
          <a:p>
            <a:pPr algn="just" rtl="1">
              <a:lnSpc>
                <a:spcPct val="150000"/>
              </a:lnSpc>
            </a:pPr>
            <a:r>
              <a:rPr lang="ar-EG" b="1" dirty="0" smtClean="0">
                <a:cs typeface="Simplified Arabic" pitchFamily="2" charset="-78"/>
              </a:rPr>
              <a:t>2- استعمل بعض الصور البيانية والمحسنات البديعية.</a:t>
            </a:r>
          </a:p>
          <a:p>
            <a:pPr algn="just" rtl="1">
              <a:lnSpc>
                <a:spcPct val="150000"/>
              </a:lnSpc>
            </a:pPr>
            <a:r>
              <a:rPr lang="ar-EG" b="1" dirty="0" smtClean="0">
                <a:cs typeface="Simplified Arabic" pitchFamily="2" charset="-78"/>
              </a:rPr>
              <a:t>3- الأفكار واضحة ، والألفاظ معبرة.</a:t>
            </a:r>
          </a:p>
          <a:p>
            <a:pPr algn="just" rtl="1">
              <a:lnSpc>
                <a:spcPct val="150000"/>
              </a:lnSpc>
            </a:pPr>
            <a:r>
              <a:rPr lang="ar-EG" b="1" dirty="0" smtClean="0">
                <a:cs typeface="Simplified Arabic" pitchFamily="2" charset="-78"/>
              </a:rPr>
              <a:t>4- الميل إلى الإقناع والتعليل.</a:t>
            </a:r>
          </a:p>
          <a:p>
            <a:pPr algn="just" rtl="1">
              <a:lnSpc>
                <a:spcPct val="150000"/>
              </a:lnSpc>
            </a:pPr>
            <a:r>
              <a:rPr lang="ar-EG" b="1" dirty="0" smtClean="0">
                <a:cs typeface="Simplified Arabic" pitchFamily="2" charset="-78"/>
              </a:rPr>
              <a:t>5- استخدام الجمل القصيرة ، والإيجاز والدقة في التعبير.</a:t>
            </a:r>
            <a:endParaRPr lang="ar-EG" b="1" dirty="0">
              <a:cs typeface="Simplified Arabic" pitchFamily="2"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1675</TotalTime>
  <Words>758</Words>
  <Application>Microsoft Office PowerPoint</Application>
  <PresentationFormat>A4 Paper (210x297 mm)‎</PresentationFormat>
  <Paragraphs>79</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 المحاضرة الثالثة طريق السيادة والشرف </vt:lpstr>
      <vt:lpstr>:عناصر المحاضرة</vt:lpstr>
      <vt:lpstr>الوصية:</vt:lpstr>
      <vt:lpstr>التعريف بالأديب:</vt:lpstr>
      <vt:lpstr> مناسبة النص: </vt:lpstr>
      <vt:lpstr>  الأفكار الأساسية:  </vt:lpstr>
      <vt:lpstr>تابع:</vt:lpstr>
      <vt:lpstr> شرح المفردات: </vt:lpstr>
      <vt:lpstr>ما يستنتج من الوصية:</vt:lpstr>
      <vt:lpstr>الإعراب:</vt:lpstr>
      <vt:lpstr>البلاغة:</vt:lpstr>
      <vt:lpstr>الخصائص الفنية لأسلوب الكاتب:</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120</cp:revision>
  <dcterms:created xsi:type="dcterms:W3CDTF">2009-10-14T19:14:34Z</dcterms:created>
  <dcterms:modified xsi:type="dcterms:W3CDTF">2011-09-26T08:42:39Z</dcterms:modified>
</cp:coreProperties>
</file>