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67" r:id="rId4"/>
    <p:sldId id="259" r:id="rId5"/>
    <p:sldId id="287" r:id="rId6"/>
    <p:sldId id="288" r:id="rId7"/>
    <p:sldId id="289" r:id="rId8"/>
    <p:sldId id="290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66" r:id="rId1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77" d="100"/>
          <a:sy n="77" d="100"/>
        </p:scale>
        <p:origin x="-78" y="60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10/4/2011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124705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لك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6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النصوص الأدبية القديمة (1</a:t>
            </a:r>
            <a:r>
              <a:rPr lang="ar-EG" sz="36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)</a:t>
            </a:r>
            <a:r>
              <a:rPr lang="ar-SA" sz="36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 </a:t>
            </a:r>
            <a:endParaRPr lang="ar-EG" sz="36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</a:t>
            </a:r>
            <a:r>
              <a:rPr lang="ar-SA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عمر </a:t>
            </a:r>
            <a:r>
              <a:rPr lang="ar-SA" sz="2600" b="1" dirty="0" err="1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شحاته</a:t>
            </a:r>
            <a:r>
              <a:rPr lang="ar-SA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 محمد</a:t>
            </a:r>
            <a:endParaRPr lang="en-US" sz="2600" b="1" dirty="0" smtClean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rtl="1" eaLnBrk="1" hangingPunct="1"/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 </a:t>
            </a: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 </a:t>
            </a:r>
            <a:r>
              <a:rPr lang="ar-SA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السادسة</a:t>
            </a:r>
            <a:br>
              <a:rPr lang="ar-SA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ar-SA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الصعلوك الخامل والصعلوك الجريء</a:t>
            </a:r>
            <a:br>
              <a:rPr lang="ar-SA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ar-SA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 لعروة بن الورد</a:t>
            </a:r>
            <a:endParaRPr lang="en-US" b="1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b="1" dirty="0" smtClean="0">
                <a:solidFill>
                  <a:schemeClr val="tx2">
                    <a:lumMod val="75000"/>
                  </a:schemeClr>
                </a:solidFill>
              </a:rPr>
              <a:t>عناصر المحاضرة: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مقدمة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الشاعر والنص.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النص.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المفردات.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الشرح والأفكار الأساسية.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البلاغة والأساليب.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الإعراب.</a:t>
            </a: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مقدمة: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algn="just" rtl="1" eaLnBrk="1" hangingPunct="1">
              <a:lnSpc>
                <a:spcPct val="150000"/>
              </a:lnSpc>
            </a:pPr>
            <a:r>
              <a:rPr lang="ar-SA" b="1" dirty="0" smtClean="0">
                <a:cs typeface="Simplified Arabic" pitchFamily="2" charset="-78"/>
              </a:rPr>
              <a:t>بعد أن عرضنا في المحاضرات السابقة لبعض آيات القرآن الكريم ، والسنة النبوية الشريفة ، وجانب من نثر العصر الجاهلي ،والعصر الأموي،  ووقفنا على بعض الجوانب البلاغية والأفكار الأساسية وما يستفاد من النص .</a:t>
            </a:r>
          </a:p>
          <a:p>
            <a:pPr algn="just" rtl="1" eaLnBrk="1" hangingPunct="1">
              <a:lnSpc>
                <a:spcPct val="150000"/>
              </a:lnSpc>
            </a:pPr>
            <a:r>
              <a:rPr lang="ar-SA" b="1" dirty="0" smtClean="0">
                <a:cs typeface="Simplified Arabic" pitchFamily="2" charset="-78"/>
              </a:rPr>
              <a:t>نحاول الوقوف عند بعض النصوص الشعرية، لنوضح ما فيها من جماليات وأفكار .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rtl="1" eaLnBrk="1" hangingPunct="1"/>
            <a:r>
              <a:rPr lang="ar-SA" b="1" dirty="0" smtClean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الشاعر والنص:</a:t>
            </a:r>
            <a:endParaRPr lang="ar-SA" dirty="0" smtClean="0">
              <a:solidFill>
                <a:schemeClr val="accent1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algn="just" rtl="1"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ar-SA" sz="2800" b="1" dirty="0" smtClean="0">
                <a:cs typeface="Simplified Arabic" pitchFamily="2" charset="-78"/>
              </a:rPr>
              <a:t>عروة بن الورد ، من أبرز الشعراء الصعاليك الذين عرفتهم الجاهلية . </a:t>
            </a:r>
          </a:p>
          <a:p>
            <a:pPr algn="just" rtl="1"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ar-SA" sz="2800" b="1" dirty="0" smtClean="0">
                <a:cs typeface="Simplified Arabic" pitchFamily="2" charset="-78"/>
              </a:rPr>
              <a:t>كان يجمع الصعاليك ويغزو بهم، ولذا سمِّي ” عروة الصعاليك ” ، </a:t>
            </a:r>
            <a:r>
              <a:rPr lang="ar-SA" sz="2800" b="1" dirty="0" err="1" smtClean="0">
                <a:cs typeface="Simplified Arabic" pitchFamily="2" charset="-78"/>
              </a:rPr>
              <a:t>و</a:t>
            </a:r>
            <a:r>
              <a:rPr lang="ar-SA" sz="2800" b="1" dirty="0" smtClean="0">
                <a:cs typeface="Simplified Arabic" pitchFamily="2" charset="-78"/>
              </a:rPr>
              <a:t>“أبو الصعاليك ”.وشعره صوره صادقة لحياته التي عاشها. </a:t>
            </a:r>
          </a:p>
          <a:p>
            <a:pPr algn="just" rtl="1"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ar-SA" sz="2800" b="1" dirty="0" smtClean="0">
                <a:cs typeface="Simplified Arabic" pitchFamily="2" charset="-78"/>
              </a:rPr>
              <a:t>وقطعته الشعرية هذه تصور بوضوح وجلاء رؤيته للصعلوك الذي يستحق الحياة.والقصيدة عبارة عن لوحتين إحداهما للصعلوك الجريء، والأخرى للصعلوك الخامل.</a:t>
            </a:r>
            <a:endParaRPr lang="en-US" sz="2800" b="1" dirty="0" smtClean="0">
              <a:cs typeface="Simplified Arabic" pitchFamily="2" charset="-78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النص: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>
                <a:cs typeface="Simplified Arabic" pitchFamily="2" charset="-78"/>
              </a:rPr>
              <a:t>اللوحة الأولى( الصعلوك الخامل):</a:t>
            </a:r>
          </a:p>
          <a:p>
            <a:pPr algn="just"/>
            <a:r>
              <a:rPr lang="ar-SA" b="1" dirty="0" smtClean="0">
                <a:cs typeface="Simplified Arabic" pitchFamily="2" charset="-78"/>
              </a:rPr>
              <a:t>لحى اللَّهُ صُعلوكاً، إذا جَنّ ليلُهُ    مُصافي </a:t>
            </a:r>
            <a:r>
              <a:rPr lang="ar-SA" b="1" dirty="0" err="1" smtClean="0">
                <a:cs typeface="Simplified Arabic" pitchFamily="2" charset="-78"/>
              </a:rPr>
              <a:t>المُشاشِ</a:t>
            </a:r>
            <a:r>
              <a:rPr lang="ar-SA" b="1" dirty="0" smtClean="0">
                <a:cs typeface="Simplified Arabic" pitchFamily="2" charset="-78"/>
              </a:rPr>
              <a:t>، آلفاً كلَّ مَجزر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يَعُدّ الغِنى من نفسه، كلّ ليلة         أصابَ قِراها من صَديقٍ ميسَّر</a:t>
            </a:r>
          </a:p>
          <a:p>
            <a:pPr algn="just"/>
            <a:r>
              <a:rPr lang="ar-SA" b="1" dirty="0" smtClean="0">
                <a:cs typeface="Simplified Arabic" pitchFamily="2" charset="-78"/>
              </a:rPr>
              <a:t>ينامُ عِشاءً ثم يصبحُ ناعساً         </a:t>
            </a:r>
            <a:r>
              <a:rPr lang="ar-SA" b="1" dirty="0" err="1" smtClean="0">
                <a:cs typeface="Simplified Arabic" pitchFamily="2" charset="-78"/>
              </a:rPr>
              <a:t>يحُتُّ</a:t>
            </a:r>
            <a:r>
              <a:rPr lang="ar-SA" b="1" dirty="0" smtClean="0">
                <a:cs typeface="Simplified Arabic" pitchFamily="2" charset="-78"/>
              </a:rPr>
              <a:t> الحَصى عن جنبِهِ المتعفِّر</a:t>
            </a:r>
          </a:p>
          <a:p>
            <a:pPr algn="just"/>
            <a:r>
              <a:rPr lang="ar-SA" b="1" dirty="0" smtClean="0">
                <a:cs typeface="Simplified Arabic" pitchFamily="2" charset="-78"/>
              </a:rPr>
              <a:t>قليلُ التماسِ الزادِ إلاّ لنفسِهِ        إذا هو أمسَى كالعريشِ </a:t>
            </a:r>
            <a:r>
              <a:rPr lang="ar-SA" b="1" dirty="0" err="1" smtClean="0">
                <a:cs typeface="Simplified Arabic" pitchFamily="2" charset="-78"/>
              </a:rPr>
              <a:t>المجوَّر</a:t>
            </a:r>
            <a:endParaRPr lang="ar-SA" b="1" dirty="0" smtClean="0">
              <a:cs typeface="Simplified Arabic" pitchFamily="2" charset="-78"/>
            </a:endParaRPr>
          </a:p>
          <a:p>
            <a:pPr algn="just"/>
            <a:r>
              <a:rPr lang="ar-SA" b="1" dirty="0" smtClean="0">
                <a:cs typeface="Simplified Arabic" pitchFamily="2" charset="-78"/>
              </a:rPr>
              <a:t>يُعينُ نِساء الحيّ، ما </a:t>
            </a:r>
            <a:r>
              <a:rPr lang="ar-SA" b="1" dirty="0" err="1" smtClean="0">
                <a:cs typeface="Simplified Arabic" pitchFamily="2" charset="-78"/>
              </a:rPr>
              <a:t>يَستعِنّه</a:t>
            </a:r>
            <a:r>
              <a:rPr lang="ar-SA" b="1" dirty="0" smtClean="0">
                <a:cs typeface="Simplified Arabic" pitchFamily="2" charset="-78"/>
              </a:rPr>
              <a:t>       ويمسي </a:t>
            </a:r>
            <a:r>
              <a:rPr lang="ar-SA" b="1" dirty="0" err="1" smtClean="0">
                <a:cs typeface="Simplified Arabic" pitchFamily="2" charset="-78"/>
              </a:rPr>
              <a:t>طليحاً</a:t>
            </a:r>
            <a:r>
              <a:rPr lang="ar-SA" b="1" dirty="0" smtClean="0">
                <a:cs typeface="Simplified Arabic" pitchFamily="2" charset="-78"/>
              </a:rPr>
              <a:t>، كالبعير </a:t>
            </a:r>
            <a:r>
              <a:rPr lang="ar-SA" b="1" dirty="0" err="1" smtClean="0">
                <a:cs typeface="Simplified Arabic" pitchFamily="2" charset="-78"/>
              </a:rPr>
              <a:t>المحسَّر</a:t>
            </a:r>
            <a:endParaRPr lang="ar-SA" b="1" dirty="0">
              <a:cs typeface="Simplified Arabic" pitchFamily="2" charset="-78"/>
            </a:endParaRPr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تابع: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 smtClean="0">
                <a:cs typeface="Simplified Arabic" pitchFamily="2" charset="-78"/>
              </a:rPr>
              <a:t>اللوحة الثانية( الصعلوك الجريء):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ولله صُعلوكٌ، صفيحةُ وجهِهِ         كضَوءِ شِهابِ </a:t>
            </a:r>
            <a:r>
              <a:rPr lang="ar-SA" b="1" dirty="0" err="1" smtClean="0">
                <a:cs typeface="Simplified Arabic" pitchFamily="2" charset="-78"/>
              </a:rPr>
              <a:t>القابس</a:t>
            </a:r>
            <a:r>
              <a:rPr lang="ar-SA" b="1" dirty="0" smtClean="0">
                <a:cs typeface="Simplified Arabic" pitchFamily="2" charset="-78"/>
              </a:rPr>
              <a:t> المتنوِّر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مُطِلاَّ على أعدائِهِ يَزجرونَه          بساحتِهم، زَجرَ </a:t>
            </a:r>
            <a:r>
              <a:rPr lang="ar-SA" b="1" dirty="0" err="1" smtClean="0">
                <a:cs typeface="Simplified Arabic" pitchFamily="2" charset="-78"/>
              </a:rPr>
              <a:t>المَنيح</a:t>
            </a:r>
            <a:r>
              <a:rPr lang="ar-SA" b="1" dirty="0" smtClean="0">
                <a:cs typeface="Simplified Arabic" pitchFamily="2" charset="-78"/>
              </a:rPr>
              <a:t> المشهَّر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إذا بَعُدوا لا </a:t>
            </a:r>
            <a:r>
              <a:rPr lang="ar-SA" b="1" dirty="0" err="1" smtClean="0">
                <a:cs typeface="Simplified Arabic" pitchFamily="2" charset="-78"/>
              </a:rPr>
              <a:t>يأمنون</a:t>
            </a:r>
            <a:r>
              <a:rPr lang="ar-SA" b="1" dirty="0" smtClean="0">
                <a:cs typeface="Simplified Arabic" pitchFamily="2" charset="-78"/>
              </a:rPr>
              <a:t> اقترابَه              تشوُّفَ أهل الغائب </a:t>
            </a:r>
            <a:r>
              <a:rPr lang="ar-SA" b="1" dirty="0" err="1" smtClean="0">
                <a:cs typeface="Simplified Arabic" pitchFamily="2" charset="-78"/>
              </a:rPr>
              <a:t>المتنظَّر</a:t>
            </a:r>
            <a:endParaRPr lang="ar-SA" b="1" dirty="0" smtClean="0">
              <a:cs typeface="Simplified Arabic" pitchFamily="2" charset="-78"/>
            </a:endParaRP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فذلك إن يلقَ المنيّة يَلْقَها          حميداً، وإن يَستَغنِ يوماً، فأجدِر</a:t>
            </a:r>
          </a:p>
          <a:p>
            <a:pPr algn="just" rtl="1"/>
            <a:endParaRPr lang="ar-SA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المفردات: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 smtClean="0">
                <a:cs typeface="Simplified Arabic" pitchFamily="2" charset="-78"/>
              </a:rPr>
              <a:t>لحاه الله:قبحه ولعنه. الصعلوك: الفقير. </a:t>
            </a:r>
            <a:r>
              <a:rPr lang="ar-SA" b="1" dirty="0" err="1" smtClean="0">
                <a:cs typeface="Simplified Arabic" pitchFamily="2" charset="-78"/>
              </a:rPr>
              <a:t>المشاش</a:t>
            </a:r>
            <a:r>
              <a:rPr lang="ar-SA" b="1" dirty="0" smtClean="0">
                <a:cs typeface="Simplified Arabic" pitchFamily="2" charset="-78"/>
              </a:rPr>
              <a:t> : رؤوس العظام اللينة التي يمكن مضغها.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المجزر: موضع الجزر. الميسر: الذي نتجت إبله وغنمه فكثر لديه اللبن.العريش: خيمة من خشب أو جريد.</a:t>
            </a:r>
            <a:r>
              <a:rPr lang="ar-SA" b="1" dirty="0" err="1" smtClean="0">
                <a:cs typeface="Simplified Arabic" pitchFamily="2" charset="-78"/>
              </a:rPr>
              <a:t>المجور</a:t>
            </a:r>
            <a:r>
              <a:rPr lang="ar-SA" b="1" dirty="0" smtClean="0">
                <a:cs typeface="Simplified Arabic" pitchFamily="2" charset="-78"/>
              </a:rPr>
              <a:t>: الساقط المتهدم.المتعفر:الذي عليه عفر وهو التراب.</a:t>
            </a:r>
          </a:p>
          <a:p>
            <a:pPr algn="just" rtl="1"/>
            <a:r>
              <a:rPr lang="ar-SA" b="1" dirty="0" err="1" smtClean="0">
                <a:cs typeface="Simplified Arabic" pitchFamily="2" charset="-78"/>
              </a:rPr>
              <a:t>الطليح</a:t>
            </a:r>
            <a:r>
              <a:rPr lang="ar-SA" b="1" dirty="0" smtClean="0">
                <a:cs typeface="Simplified Arabic" pitchFamily="2" charset="-78"/>
              </a:rPr>
              <a:t>: المتعب.المتحسر من الإبل:الهزيل الذي تساقط وبره.</a:t>
            </a:r>
          </a:p>
          <a:p>
            <a:pPr algn="just" rtl="1"/>
            <a:r>
              <a:rPr lang="ar-SA" b="1" dirty="0" err="1" smtClean="0">
                <a:cs typeface="Simplified Arabic" pitchFamily="2" charset="-78"/>
              </a:rPr>
              <a:t>المنيح</a:t>
            </a:r>
            <a:r>
              <a:rPr lang="ar-SA" b="1" dirty="0" smtClean="0">
                <a:cs typeface="Simplified Arabic" pitchFamily="2" charset="-78"/>
              </a:rPr>
              <a:t>: قدح يستعار يضرب </a:t>
            </a:r>
            <a:r>
              <a:rPr lang="ar-SA" b="1" dirty="0" err="1" smtClean="0">
                <a:cs typeface="Simplified Arabic" pitchFamily="2" charset="-78"/>
              </a:rPr>
              <a:t>به</a:t>
            </a:r>
            <a:r>
              <a:rPr lang="ar-SA" b="1" dirty="0" smtClean="0">
                <a:cs typeface="Simplified Arabic" pitchFamily="2" charset="-78"/>
              </a:rPr>
              <a:t> ثم يرد لصاحبه.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أجدر: أي جدير بما حققه من غنى.</a:t>
            </a:r>
            <a:endParaRPr lang="ar-SA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cs typeface="Arial" pitchFamily="34" charset="0"/>
              </a:rPr>
              <a:t/>
            </a:r>
            <a:br>
              <a:rPr lang="ar-SA" b="1" dirty="0" smtClean="0">
                <a:cs typeface="Arial" pitchFamily="34" charset="0"/>
              </a:rPr>
            </a:br>
            <a:r>
              <a:rPr lang="ar-SA" b="1" dirty="0" smtClean="0">
                <a:cs typeface="Arial" pitchFamily="34" charset="0"/>
              </a:rPr>
              <a:t>الشرح والأفكار الأساسية:</a:t>
            </a:r>
            <a:br>
              <a:rPr lang="ar-SA" b="1" dirty="0" smtClean="0">
                <a:cs typeface="Arial" pitchFamily="34" charset="0"/>
              </a:rPr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 smtClean="0">
                <a:cs typeface="Simplified Arabic" pitchFamily="2" charset="-78"/>
              </a:rPr>
              <a:t>يقدم عروة بن الورد لوحتين، الأولى: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- تصور صعلوكاً خاملاً كسولاً إذا حل عليه الليل يقوم بجمع العظام اللينة من مخلفات المجازر.</a:t>
            </a:r>
          </a:p>
          <a:p>
            <a:pPr algn="just" rtl="1">
              <a:buFontTx/>
              <a:buChar char="-"/>
            </a:pPr>
            <a:r>
              <a:rPr lang="ar-SA" b="1" dirty="0" smtClean="0">
                <a:cs typeface="Simplified Arabic" pitchFamily="2" charset="-78"/>
              </a:rPr>
              <a:t>غاية مناه ومبتغى غناه أن يجد طعامه عند صديق ميسور الحال.</a:t>
            </a:r>
          </a:p>
          <a:p>
            <a:pPr algn="just" rtl="1">
              <a:buFontTx/>
              <a:buChar char="-"/>
            </a:pPr>
            <a:r>
              <a:rPr lang="ar-SA" b="1" dirty="0" smtClean="0">
                <a:cs typeface="Simplified Arabic" pitchFamily="2" charset="-78"/>
              </a:rPr>
              <a:t>ليس لديه أي طموح لا يفكر إلا في نفسه وإطعام ذاته .</a:t>
            </a:r>
          </a:p>
          <a:p>
            <a:pPr algn="just" rtl="1">
              <a:buFontTx/>
              <a:buChar char="-"/>
            </a:pPr>
            <a:r>
              <a:rPr lang="ar-SA" b="1" dirty="0" smtClean="0">
                <a:cs typeface="Simplified Arabic" pitchFamily="2" charset="-78"/>
              </a:rPr>
              <a:t> ينام إلى الضحى كعمود الخيمة الملاصق للأرض.</a:t>
            </a:r>
          </a:p>
          <a:p>
            <a:pPr algn="just" rtl="1"/>
            <a:endParaRPr lang="ar-SA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تابع: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>
              <a:lnSpc>
                <a:spcPct val="150000"/>
              </a:lnSpc>
              <a:buFontTx/>
              <a:buChar char="-"/>
            </a:pPr>
            <a:r>
              <a:rPr lang="ar-SA" b="1" dirty="0" smtClean="0">
                <a:cs typeface="Simplified Arabic" pitchFamily="2" charset="-78"/>
              </a:rPr>
              <a:t>كثير النوم ؛ ينام من العشاء إلى الضحى ومع ذلك يصبح ناعساً ، ومن كثرة نومه التصق الحصى بجنبه.</a:t>
            </a:r>
          </a:p>
          <a:p>
            <a:pPr algn="just" rtl="1">
              <a:lnSpc>
                <a:spcPct val="150000"/>
              </a:lnSpc>
              <a:buFontTx/>
              <a:buChar char="-"/>
            </a:pPr>
            <a:r>
              <a:rPr lang="ar-SA" b="1" dirty="0" smtClean="0">
                <a:cs typeface="Simplified Arabic" pitchFamily="2" charset="-78"/>
              </a:rPr>
              <a:t>دوره في المجتمع وضيع ؛ حيث مهمته تقتصر على إعانة نساء الحي إذا استعن </a:t>
            </a:r>
            <a:r>
              <a:rPr lang="ar-SA" b="1" dirty="0" err="1" smtClean="0">
                <a:cs typeface="Simplified Arabic" pitchFamily="2" charset="-78"/>
              </a:rPr>
              <a:t>به</a:t>
            </a:r>
            <a:r>
              <a:rPr lang="ar-SA" b="1" dirty="0" smtClean="0">
                <a:cs typeface="Simplified Arabic" pitchFamily="2" charset="-78"/>
              </a:rPr>
              <a:t> ، ومن أثر هذه الخدمة الوضيعة ينام متعباً مهدوداً كالبعير الهزيل الذي نحل وتساقط وبره.</a:t>
            </a:r>
          </a:p>
          <a:p>
            <a:pPr algn="just">
              <a:lnSpc>
                <a:spcPct val="150000"/>
              </a:lnSpc>
            </a:pPr>
            <a:endParaRPr lang="ar-SA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تابع: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800" b="1" dirty="0" smtClean="0">
                <a:cs typeface="Simplified Arabic" pitchFamily="2" charset="-78"/>
              </a:rPr>
              <a:t>أما اللوحة الثانية التي يعجب </a:t>
            </a:r>
            <a:r>
              <a:rPr lang="ar-SA" sz="2800" b="1" dirty="0" err="1" smtClean="0">
                <a:cs typeface="Simplified Arabic" pitchFamily="2" charset="-78"/>
              </a:rPr>
              <a:t>بها</a:t>
            </a:r>
            <a:r>
              <a:rPr lang="ar-SA" sz="2800" b="1" dirty="0" smtClean="0">
                <a:cs typeface="Simplified Arabic" pitchFamily="2" charset="-78"/>
              </a:rPr>
              <a:t> عروة ويفخر </a:t>
            </a:r>
            <a:r>
              <a:rPr lang="ar-SA" sz="2800" b="1" dirty="0" err="1" smtClean="0">
                <a:cs typeface="Simplified Arabic" pitchFamily="2" charset="-78"/>
              </a:rPr>
              <a:t>بها</a:t>
            </a:r>
            <a:r>
              <a:rPr lang="ar-SA" sz="2800" b="1" dirty="0" smtClean="0">
                <a:cs typeface="Simplified Arabic" pitchFamily="2" charset="-78"/>
              </a:rPr>
              <a:t>:</a:t>
            </a:r>
          </a:p>
          <a:p>
            <a:pPr algn="just" rtl="1"/>
            <a:r>
              <a:rPr lang="ar-SA" sz="2800" b="1" dirty="0" smtClean="0">
                <a:cs typeface="Simplified Arabic" pitchFamily="2" charset="-78"/>
              </a:rPr>
              <a:t>- فهي لصعلوك وجهه منور كالمصباح المنير.</a:t>
            </a:r>
          </a:p>
          <a:p>
            <a:pPr algn="just" rtl="1">
              <a:buFontTx/>
              <a:buChar char="-"/>
            </a:pPr>
            <a:r>
              <a:rPr lang="ar-SA" sz="2800" b="1" dirty="0" smtClean="0">
                <a:cs typeface="Simplified Arabic" pitchFamily="2" charset="-78"/>
              </a:rPr>
              <a:t>له حضور ووجود ودور مشرِّف في المجتمع ، لا يقبل الذل والمهانة ، عينه على أعدائه يحاولون بشتى الطرق إبعاده عن ساحتهم.</a:t>
            </a:r>
          </a:p>
          <a:p>
            <a:pPr algn="just" rtl="1">
              <a:buFontTx/>
              <a:buChar char="-"/>
            </a:pPr>
            <a:r>
              <a:rPr lang="ar-SA" sz="2800" b="1" dirty="0" smtClean="0">
                <a:cs typeface="Simplified Arabic" pitchFamily="2" charset="-78"/>
              </a:rPr>
              <a:t>وإن بعدوا عنه لا </a:t>
            </a:r>
            <a:r>
              <a:rPr lang="ar-SA" sz="2800" b="1" dirty="0" err="1" smtClean="0">
                <a:cs typeface="Simplified Arabic" pitchFamily="2" charset="-78"/>
              </a:rPr>
              <a:t>يأمنونه</a:t>
            </a:r>
            <a:r>
              <a:rPr lang="ar-SA" sz="2800" b="1" dirty="0" smtClean="0">
                <a:cs typeface="Simplified Arabic" pitchFamily="2" charset="-78"/>
              </a:rPr>
              <a:t> فهم في ترقب له كترقب من ينتظر غائباً عزيزاً عليه.</a:t>
            </a:r>
          </a:p>
          <a:p>
            <a:pPr algn="just" rtl="1">
              <a:buFontTx/>
              <a:buChar char="-"/>
            </a:pPr>
            <a:r>
              <a:rPr lang="ar-SA" sz="2800" b="1" dirty="0" smtClean="0">
                <a:cs typeface="Simplified Arabic" pitchFamily="2" charset="-78"/>
              </a:rPr>
              <a:t>وهو لا يخاف الموت، إن مات ،مات محمود السيرة، وإن عاش عاش غنياً بما حققه من غنى.</a:t>
            </a:r>
            <a:endParaRPr lang="ar-SA" sz="2800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cs typeface="Arial" pitchFamily="34" charset="0"/>
              </a:rPr>
              <a:t>البلاغة والأساليب: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 smtClean="0">
                <a:cs typeface="Simplified Arabic" pitchFamily="2" charset="-78"/>
              </a:rPr>
              <a:t>-( لحى الله صعلوكاً):أسلوب دعاء بالقبح واللعنة.</a:t>
            </a:r>
          </a:p>
          <a:p>
            <a:pPr algn="just" rtl="1">
              <a:buFontTx/>
              <a:buChar char="-"/>
            </a:pPr>
            <a:r>
              <a:rPr lang="ar-SA" b="1" dirty="0" smtClean="0">
                <a:cs typeface="Simplified Arabic" pitchFamily="2" charset="-78"/>
              </a:rPr>
              <a:t>( مصاف </a:t>
            </a:r>
            <a:r>
              <a:rPr lang="ar-SA" b="1" dirty="0" err="1" smtClean="0">
                <a:cs typeface="Simplified Arabic" pitchFamily="2" charset="-78"/>
              </a:rPr>
              <a:t>المشاش</a:t>
            </a:r>
            <a:r>
              <a:rPr lang="ar-SA" b="1" dirty="0" smtClean="0">
                <a:cs typeface="Simplified Arabic" pitchFamily="2" charset="-78"/>
              </a:rPr>
              <a:t> آلفاً كل مجزر): صور الصعلوك الخامل بخنزير أو حيوان يبحث عن الفضلات.</a:t>
            </a:r>
          </a:p>
          <a:p>
            <a:pPr algn="just" rtl="1">
              <a:buFontTx/>
              <a:buChar char="-"/>
            </a:pPr>
            <a:r>
              <a:rPr lang="ar-SA" b="1" dirty="0" smtClean="0">
                <a:cs typeface="Simplified Arabic" pitchFamily="2" charset="-78"/>
              </a:rPr>
              <a:t>( قليل التماس الزاد إلا لنفسه): دلالة على الأنانية وحب الذات وانعدام النخوة والمروءة.</a:t>
            </a:r>
          </a:p>
          <a:p>
            <a:pPr algn="just" rtl="1">
              <a:buFontTx/>
              <a:buChar char="-"/>
            </a:pPr>
            <a:r>
              <a:rPr lang="ar-SA" b="1" dirty="0" smtClean="0">
                <a:cs typeface="Simplified Arabic" pitchFamily="2" charset="-78"/>
              </a:rPr>
              <a:t>( إذا هو أضحى كالعريش </a:t>
            </a:r>
            <a:r>
              <a:rPr lang="ar-SA" b="1" dirty="0" err="1" smtClean="0">
                <a:cs typeface="Simplified Arabic" pitchFamily="2" charset="-78"/>
              </a:rPr>
              <a:t>المجور</a:t>
            </a:r>
            <a:r>
              <a:rPr lang="ar-SA" b="1" dirty="0" smtClean="0">
                <a:cs typeface="Simplified Arabic" pitchFamily="2" charset="-78"/>
              </a:rPr>
              <a:t>):صور الصعلوك الخامل بعمود الخيمة الملقى على الأرض ، وهذا دلالة على الكسل والخمول وعدم النشاط.</a:t>
            </a:r>
          </a:p>
          <a:p>
            <a:pPr algn="just" rtl="1">
              <a:buFontTx/>
              <a:buChar char="-"/>
            </a:pPr>
            <a:endParaRPr lang="ar-SA" b="1" dirty="0" smtClean="0">
              <a:cs typeface="Simplified Arabic" pitchFamily="2" charset="-78"/>
            </a:endParaRPr>
          </a:p>
          <a:p>
            <a:pPr algn="just" rtl="1">
              <a:buFontTx/>
              <a:buChar char="-"/>
            </a:pPr>
            <a:endParaRPr lang="ar-SA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تابع: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 smtClean="0">
                <a:cs typeface="Simplified Arabic" pitchFamily="2" charset="-78"/>
              </a:rPr>
              <a:t>-( ينام عشاءً ثم يصبح ناعساً ): دلالة على الكسل والوخم.</a:t>
            </a:r>
          </a:p>
          <a:p>
            <a:pPr algn="just" rtl="1">
              <a:buFontTx/>
              <a:buChar char="-"/>
            </a:pPr>
            <a:r>
              <a:rPr lang="ar-SA" b="1" dirty="0" smtClean="0">
                <a:cs typeface="Simplified Arabic" pitchFamily="2" charset="-78"/>
              </a:rPr>
              <a:t>(</a:t>
            </a:r>
            <a:r>
              <a:rPr lang="ar-SA" b="1" dirty="0" err="1" smtClean="0">
                <a:cs typeface="Simplified Arabic" pitchFamily="2" charset="-78"/>
              </a:rPr>
              <a:t>يحت</a:t>
            </a:r>
            <a:r>
              <a:rPr lang="ar-SA" b="1" dirty="0" smtClean="0">
                <a:cs typeface="Simplified Arabic" pitchFamily="2" charset="-78"/>
              </a:rPr>
              <a:t> الحصى عن جنبه المتعفر):دلالة على كثرة النوم.</a:t>
            </a:r>
          </a:p>
          <a:p>
            <a:pPr algn="just" rtl="1">
              <a:buFontTx/>
              <a:buChar char="-"/>
            </a:pPr>
            <a:r>
              <a:rPr lang="ar-SA" b="1" dirty="0" smtClean="0">
                <a:cs typeface="Simplified Arabic" pitchFamily="2" charset="-78"/>
              </a:rPr>
              <a:t>( يعين نساء الحي ما </a:t>
            </a:r>
            <a:r>
              <a:rPr lang="ar-SA" b="1" dirty="0" err="1" smtClean="0">
                <a:cs typeface="Simplified Arabic" pitchFamily="2" charset="-78"/>
              </a:rPr>
              <a:t>يستعنه</a:t>
            </a:r>
            <a:r>
              <a:rPr lang="ar-SA" b="1" dirty="0" smtClean="0">
                <a:cs typeface="Simplified Arabic" pitchFamily="2" charset="-78"/>
              </a:rPr>
              <a:t>):إيحاء بعدم الكرامة والنخوة فهو لا يتعامل إلا مع النساء.</a:t>
            </a:r>
          </a:p>
          <a:p>
            <a:pPr algn="just" rtl="1">
              <a:buFontTx/>
              <a:buChar char="-"/>
            </a:pPr>
            <a:r>
              <a:rPr lang="ar-SA" b="1" dirty="0" smtClean="0">
                <a:cs typeface="Simplified Arabic" pitchFamily="2" charset="-78"/>
              </a:rPr>
              <a:t>( فيضحى </a:t>
            </a:r>
            <a:r>
              <a:rPr lang="ar-SA" b="1" dirty="0" err="1" smtClean="0">
                <a:cs typeface="Simplified Arabic" pitchFamily="2" charset="-78"/>
              </a:rPr>
              <a:t>طليحاً</a:t>
            </a:r>
            <a:r>
              <a:rPr lang="ar-SA" b="1" dirty="0" smtClean="0">
                <a:cs typeface="Simplified Arabic" pitchFamily="2" charset="-78"/>
              </a:rPr>
              <a:t> كالبعير </a:t>
            </a:r>
            <a:r>
              <a:rPr lang="ar-SA" b="1" dirty="0" err="1" smtClean="0">
                <a:cs typeface="Simplified Arabic" pitchFamily="2" charset="-78"/>
              </a:rPr>
              <a:t>المحسر</a:t>
            </a:r>
            <a:r>
              <a:rPr lang="ar-SA" b="1" dirty="0" smtClean="0">
                <a:cs typeface="Simplified Arabic" pitchFamily="2" charset="-78"/>
              </a:rPr>
              <a:t>):صور الصعلوك في هزله وضعفه بالبعير المتعب الهزيل الذي تساقط وبره.</a:t>
            </a:r>
          </a:p>
          <a:p>
            <a:pPr algn="just" rtl="1">
              <a:buFontTx/>
              <a:buChar char="-"/>
            </a:pPr>
            <a:r>
              <a:rPr lang="ar-SA" b="1" dirty="0" smtClean="0">
                <a:cs typeface="Simplified Arabic" pitchFamily="2" charset="-78"/>
              </a:rPr>
              <a:t>( </a:t>
            </a:r>
            <a:r>
              <a:rPr lang="ar-SA" b="1" smtClean="0">
                <a:cs typeface="Simplified Arabic" pitchFamily="2" charset="-78"/>
              </a:rPr>
              <a:t>ولله صعلوك): </a:t>
            </a:r>
            <a:r>
              <a:rPr lang="ar-SA" b="1" dirty="0" smtClean="0">
                <a:cs typeface="Simplified Arabic" pitchFamily="2" charset="-78"/>
              </a:rPr>
              <a:t>تقديم وتأخير يوحي بمكانة هذا الصعلوك وقدره.</a:t>
            </a:r>
          </a:p>
          <a:p>
            <a:pPr algn="just" rtl="1">
              <a:buFontTx/>
              <a:buChar char="-"/>
            </a:pPr>
            <a:endParaRPr lang="ar-SA" b="1" dirty="0" smtClean="0">
              <a:cs typeface="Simplified Arabic" pitchFamily="2" charset="-78"/>
            </a:endParaRPr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تابع: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>
              <a:buFontTx/>
              <a:buChar char="-"/>
            </a:pPr>
            <a:r>
              <a:rPr lang="ar-SA" b="1" dirty="0" smtClean="0">
                <a:cs typeface="Simplified Arabic" pitchFamily="2" charset="-78"/>
              </a:rPr>
              <a:t>( ولله صعلوك صفيحة وجهه كضوء شهاب </a:t>
            </a:r>
            <a:r>
              <a:rPr lang="ar-SA" b="1" dirty="0" err="1" smtClean="0">
                <a:cs typeface="Simplified Arabic" pitchFamily="2" charset="-78"/>
              </a:rPr>
              <a:t>القابس</a:t>
            </a:r>
            <a:r>
              <a:rPr lang="ar-SA" b="1" dirty="0" smtClean="0">
                <a:cs typeface="Simplified Arabic" pitchFamily="2" charset="-78"/>
              </a:rPr>
              <a:t> المتنور):تصوير لوجه الصعلوك النشيط في توقده ويقظته ولمعانه بالمصباح المنير.</a:t>
            </a:r>
          </a:p>
          <a:p>
            <a:pPr algn="just" rtl="1">
              <a:buFontTx/>
              <a:buChar char="-"/>
            </a:pPr>
            <a:r>
              <a:rPr lang="ar-SA" b="1" dirty="0" smtClean="0">
                <a:cs typeface="Simplified Arabic" pitchFamily="2" charset="-78"/>
              </a:rPr>
              <a:t>( وإن بعدوا لا </a:t>
            </a:r>
            <a:r>
              <a:rPr lang="ar-SA" b="1" dirty="0" err="1" smtClean="0">
                <a:cs typeface="Simplified Arabic" pitchFamily="2" charset="-78"/>
              </a:rPr>
              <a:t>يأمنون</a:t>
            </a:r>
            <a:r>
              <a:rPr lang="ar-SA" b="1" dirty="0" smtClean="0">
                <a:cs typeface="Simplified Arabic" pitchFamily="2" charset="-78"/>
              </a:rPr>
              <a:t> اقترابه) :دلالة على تخوف الأعداء منه وأخذهم الحيطة والحذر منه.</a:t>
            </a:r>
          </a:p>
          <a:p>
            <a:pPr algn="just" rtl="1">
              <a:buFontTx/>
              <a:buChar char="-"/>
            </a:pPr>
            <a:r>
              <a:rPr lang="ar-SA" b="1" dirty="0" smtClean="0">
                <a:cs typeface="Simplified Arabic" pitchFamily="2" charset="-78"/>
              </a:rPr>
              <a:t>( وإن يلق المنية يلقها حميداً):دلالة على مواجهته الموت ببسالة</a:t>
            </a:r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الإعراب: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 smtClean="0">
                <a:cs typeface="Simplified Arabic" pitchFamily="2" charset="-78"/>
              </a:rPr>
              <a:t> -( لحى الله صعلوكاً): لحى: فعل ماض مبني على الفتح. 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الله: لفظ الجلالة فاعل مرفوع بالضمة الظاهرة. صعلوكاً: مفعول </a:t>
            </a:r>
            <a:r>
              <a:rPr lang="ar-SA" b="1" dirty="0" err="1" smtClean="0">
                <a:cs typeface="Simplified Arabic" pitchFamily="2" charset="-78"/>
              </a:rPr>
              <a:t>به</a:t>
            </a:r>
            <a:r>
              <a:rPr lang="ar-SA" b="1" dirty="0" smtClean="0">
                <a:cs typeface="Simplified Arabic" pitchFamily="2" charset="-78"/>
              </a:rPr>
              <a:t> منصوب بالفتحة.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-(ينام عشاءً): ينام : فعل مضارع مرفوع بالضمة الظاهرة . والفاعل ضمير مستتر تقديره : هو. عشاءً : مفعول </a:t>
            </a:r>
            <a:r>
              <a:rPr lang="ar-SA" b="1" dirty="0" err="1" smtClean="0">
                <a:cs typeface="Simplified Arabic" pitchFamily="2" charset="-78"/>
              </a:rPr>
              <a:t>به</a:t>
            </a:r>
            <a:r>
              <a:rPr lang="ar-SA" b="1" dirty="0" smtClean="0">
                <a:cs typeface="Simplified Arabic" pitchFamily="2" charset="-78"/>
              </a:rPr>
              <a:t> منصوب بالفتحة الظاهر.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( لله صعلوك):لله: جار ومجرور خبر مقدم. صعلوك: مبتدأ مؤخر.</a:t>
            </a:r>
            <a:endParaRPr lang="ar-SA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1537</TotalTime>
  <Words>824</Words>
  <Application>Microsoft Office PowerPoint</Application>
  <PresentationFormat>A4 Paper (210x297 mm)‎</PresentationFormat>
  <Paragraphs>95</Paragraphs>
  <Slides>16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17" baseType="lpstr">
      <vt:lpstr>Office Theme</vt:lpstr>
      <vt:lpstr>الشريحة 1</vt:lpstr>
      <vt:lpstr>  المحاضرة السادسة الصعلوك الخامل والصعلوك الجريء  لعروة بن الورد</vt:lpstr>
      <vt:lpstr>عناصر المحاضرة:</vt:lpstr>
      <vt:lpstr>مقدمة:</vt:lpstr>
      <vt:lpstr>الشاعر والنص:</vt:lpstr>
      <vt:lpstr>النص:</vt:lpstr>
      <vt:lpstr>تابع:</vt:lpstr>
      <vt:lpstr>المفردات:</vt:lpstr>
      <vt:lpstr> الشرح والأفكار الأساسية: </vt:lpstr>
      <vt:lpstr>تابع:</vt:lpstr>
      <vt:lpstr>تابع:</vt:lpstr>
      <vt:lpstr>البلاغة والأساليب:</vt:lpstr>
      <vt:lpstr>تابع:</vt:lpstr>
      <vt:lpstr>تابع:</vt:lpstr>
      <vt:lpstr>الإعراب:</vt:lpstr>
      <vt:lpstr>الشريحة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kfu</cp:lastModifiedBy>
  <cp:revision>119</cp:revision>
  <dcterms:created xsi:type="dcterms:W3CDTF">2009-10-14T19:14:34Z</dcterms:created>
  <dcterms:modified xsi:type="dcterms:W3CDTF">2011-10-04T07:29:34Z</dcterms:modified>
</cp:coreProperties>
</file>