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66" d="100"/>
          <a:sy n="66" d="100"/>
        </p:scale>
        <p:origin x="-396" y="-3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012470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لك</a:t>
            </a:r>
            <a:r>
              <a:rPr lang="ar-SA" sz="1600" b="1" baseline="0" dirty="0" smtClean="0">
                <a:solidFill>
                  <a:schemeClr val="bg1"/>
                </a:solidFill>
                <a:latin typeface="+mn-lt"/>
                <a:cs typeface="+mn-cs"/>
              </a:rPr>
              <a:t>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نصوص أدبية قديمة(1)</a:t>
            </a:r>
            <a:endParaRPr lang="en-US" sz="2800" b="1" dirty="0">
              <a:solidFill>
                <a:srgbClr val="7F7F7F"/>
              </a:solidFill>
              <a:latin typeface="Calibri" pitchFamily="34" charset="0"/>
            </a:endParaRPr>
          </a:p>
          <a:p>
            <a:pPr algn="ctr"/>
            <a:r>
              <a:rPr lang="ar-SA" sz="3200" b="1" dirty="0" smtClean="0">
                <a:solidFill>
                  <a:schemeClr val="accent1">
                    <a:lumMod val="75000"/>
                  </a:schemeClr>
                </a:solidFill>
                <a:latin typeface="Calibri" pitchFamily="34" charset="0"/>
                <a:cs typeface="Times New Roman" pitchFamily="18" charset="0"/>
              </a:rPr>
              <a:t>د.</a:t>
            </a:r>
            <a:r>
              <a:rPr lang="ar-SA" sz="3200" b="1" dirty="0" smtClean="0">
                <a:solidFill>
                  <a:schemeClr val="bg2">
                    <a:lumMod val="25000"/>
                  </a:schemeClr>
                </a:solidFill>
                <a:latin typeface="Calibri" pitchFamily="34" charset="0"/>
                <a:cs typeface="Times New Roman" pitchFamily="18" charset="0"/>
              </a:rPr>
              <a:t>عمر </a:t>
            </a:r>
            <a:r>
              <a:rPr lang="ar-SA" sz="3200" b="1" dirty="0" err="1" smtClean="0">
                <a:solidFill>
                  <a:schemeClr val="bg2">
                    <a:lumMod val="25000"/>
                  </a:schemeClr>
                </a:solidFill>
                <a:latin typeface="Calibri" pitchFamily="34" charset="0"/>
                <a:cs typeface="Times New Roman" pitchFamily="18" charset="0"/>
              </a:rPr>
              <a:t>شحاته</a:t>
            </a:r>
            <a:r>
              <a:rPr lang="ar-SA" sz="3200" b="1" dirty="0" smtClean="0">
                <a:solidFill>
                  <a:schemeClr val="bg2">
                    <a:lumMod val="25000"/>
                  </a:schemeClr>
                </a:solidFill>
                <a:latin typeface="Calibri" pitchFamily="34" charset="0"/>
                <a:cs typeface="Times New Roman" pitchFamily="18" charset="0"/>
              </a:rPr>
              <a:t> محمد</a:t>
            </a:r>
            <a:endParaRPr lang="en-US" sz="32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b="1" spc="-150" dirty="0" smtClean="0">
                <a:solidFill>
                  <a:srgbClr val="376092"/>
                </a:solidFill>
                <a:latin typeface="ae_AlMateen" pitchFamily="2" charset="-78"/>
                <a:cs typeface="+mn-cs"/>
              </a:rPr>
              <a:t>المحاضرة العاشرة</a:t>
            </a:r>
            <a:br>
              <a:rPr lang="ar-SA" b="1" spc="-150" dirty="0" smtClean="0">
                <a:solidFill>
                  <a:srgbClr val="376092"/>
                </a:solidFill>
                <a:latin typeface="ae_AlMateen" pitchFamily="2" charset="-78"/>
                <a:cs typeface="+mn-cs"/>
              </a:rPr>
            </a:br>
            <a:r>
              <a:rPr lang="ar-SA" sz="2400" b="1" spc="-150" dirty="0" smtClean="0">
                <a:solidFill>
                  <a:srgbClr val="376092"/>
                </a:solidFill>
                <a:latin typeface="ae_AlMateen" pitchFamily="2" charset="-78"/>
                <a:cs typeface="+mn-cs"/>
              </a:rPr>
              <a:t>حسان بن ثابت في مدحه للرسول (صلى الله عليه وسلم)</a:t>
            </a:r>
            <a:endParaRPr lang="en-US" sz="2400" b="1" spc="-150" dirty="0" smtClean="0">
              <a:solidFill>
                <a:srgbClr val="376092"/>
              </a:solidFill>
              <a:latin typeface="ae_AlMateen" pitchFamily="2" charset="-78"/>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b="1" dirty="0" smtClean="0">
                <a:solidFill>
                  <a:schemeClr val="tx2">
                    <a:lumMod val="75000"/>
                  </a:schemeClr>
                </a:solidFill>
              </a:rPr>
              <a:t>:</a:t>
            </a:r>
            <a:r>
              <a:rPr lang="ar-SA" b="1" dirty="0" smtClean="0">
                <a:solidFill>
                  <a:schemeClr val="tx2">
                    <a:lumMod val="75000"/>
                  </a:schemeClr>
                </a:solidFill>
              </a:rPr>
              <a:t>عناصر المحاضرة</a:t>
            </a:r>
            <a:endParaRPr lang="en-US" b="1"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endParaRPr lang="ar-SA" b="1" dirty="0" smtClean="0">
              <a:cs typeface="Simplified Arabic" pitchFamily="2" charset="-78"/>
            </a:endParaRPr>
          </a:p>
          <a:p>
            <a:pPr rtl="1" eaLnBrk="1" hangingPunct="1">
              <a:buFont typeface="Arial" pitchFamily="34" charset="0"/>
              <a:buChar char="•"/>
            </a:pPr>
            <a:r>
              <a:rPr lang="ar-SA" b="1" dirty="0" smtClean="0">
                <a:cs typeface="Simplified Arabic" pitchFamily="2" charset="-78"/>
              </a:rPr>
              <a:t>النص.</a:t>
            </a:r>
          </a:p>
          <a:p>
            <a:pPr rtl="1" eaLnBrk="1" hangingPunct="1">
              <a:buFont typeface="Arial" pitchFamily="34" charset="0"/>
              <a:buChar char="•"/>
            </a:pPr>
            <a:r>
              <a:rPr lang="ar-SA" b="1" dirty="0" smtClean="0">
                <a:cs typeface="Simplified Arabic" pitchFamily="2" charset="-78"/>
              </a:rPr>
              <a:t>التعريف بالشاعر.</a:t>
            </a:r>
          </a:p>
          <a:p>
            <a:pPr rtl="1" eaLnBrk="1" hangingPunct="1">
              <a:buFont typeface="Arial" pitchFamily="34" charset="0"/>
              <a:buChar char="•"/>
            </a:pPr>
            <a:r>
              <a:rPr lang="ar-SA" b="1" dirty="0" smtClean="0">
                <a:cs typeface="Simplified Arabic" pitchFamily="2" charset="-78"/>
              </a:rPr>
              <a:t>المفردات.</a:t>
            </a:r>
          </a:p>
          <a:p>
            <a:pPr rtl="1" eaLnBrk="1" hangingPunct="1">
              <a:buFont typeface="Arial" pitchFamily="34" charset="0"/>
              <a:buChar char="•"/>
            </a:pPr>
            <a:r>
              <a:rPr lang="ar-SA" b="1" dirty="0" smtClean="0">
                <a:cs typeface="Simplified Arabic" pitchFamily="2" charset="-78"/>
              </a:rPr>
              <a:t>الأفكار الأساسية والشرح.</a:t>
            </a:r>
          </a:p>
          <a:p>
            <a:pPr rtl="1" eaLnBrk="1" hangingPunct="1">
              <a:buFont typeface="Arial" pitchFamily="34" charset="0"/>
              <a:buChar char="•"/>
            </a:pPr>
            <a:r>
              <a:rPr lang="ar-SA" b="1" dirty="0" smtClean="0">
                <a:cs typeface="Simplified Arabic" pitchFamily="2" charset="-78"/>
              </a:rPr>
              <a:t>البلاغة والأساليب.</a:t>
            </a:r>
          </a:p>
          <a:p>
            <a:pPr rtl="1" eaLnBrk="1" hangingPunct="1">
              <a:buFont typeface="Arial" pitchFamily="34" charset="0"/>
              <a:buChar char="•"/>
            </a:pPr>
            <a:r>
              <a:rPr lang="ar-SA" b="1" dirty="0" smtClean="0">
                <a:cs typeface="Simplified Arabic" pitchFamily="2" charset="-78"/>
              </a:rPr>
              <a:t>الإعراب.</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b="1" dirty="0" smtClean="0">
                <a:latin typeface="Simplified Arabic" pitchFamily="18" charset="-78"/>
                <a:cs typeface="Simplified Arabic" pitchFamily="18" charset="-78"/>
              </a:rPr>
              <a:t>تناولنا في المحاضرة السابقة ، الشاعر: كعب بن زهير“ </a:t>
            </a:r>
            <a:r>
              <a:rPr lang="ar-SA" b="1" smtClean="0">
                <a:latin typeface="Simplified Arabic" pitchFamily="18" charset="-78"/>
                <a:cs typeface="Simplified Arabic" pitchFamily="18" charset="-78"/>
              </a:rPr>
              <a:t>في قصيدته: </a:t>
            </a:r>
            <a:r>
              <a:rPr lang="ar-SA" b="1" dirty="0" smtClean="0">
                <a:latin typeface="Simplified Arabic" pitchFamily="18" charset="-78"/>
                <a:cs typeface="Simplified Arabic" pitchFamily="18" charset="-78"/>
              </a:rPr>
              <a:t>” بانت سعاد“ التي يعتذر ويمدح الرسول الكريم ( صلى الله عليه وسلم).</a:t>
            </a:r>
          </a:p>
          <a:p>
            <a:pPr algn="just" rtl="1" eaLnBrk="1" hangingPunct="1"/>
            <a:r>
              <a:rPr lang="ar-SA" b="1" dirty="0" smtClean="0">
                <a:latin typeface="Simplified Arabic" pitchFamily="18" charset="-78"/>
                <a:cs typeface="Simplified Arabic" pitchFamily="18" charset="-78"/>
              </a:rPr>
              <a:t>وعرضنا للشاعر والقصيدة ،وما فيها من بعض الجوانب البلاغية والإعرابية.</a:t>
            </a:r>
          </a:p>
          <a:p>
            <a:pPr algn="just" rtl="1" eaLnBrk="1" hangingPunct="1"/>
            <a:r>
              <a:rPr lang="ar-SA" b="1" dirty="0" smtClean="0">
                <a:latin typeface="Simplified Arabic" pitchFamily="18" charset="-78"/>
                <a:cs typeface="Simplified Arabic" pitchFamily="18" charset="-78"/>
              </a:rPr>
              <a:t>وتحاول هذه المحاضرة أن تقف على الشاعر : حسان بن ثابت ، في قصيدته التي يمدح فيها الرسول ( صلى الله عليه وسلم).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accent1">
                    <a:lumMod val="75000"/>
                  </a:schemeClr>
                </a:solidFill>
                <a:cs typeface="Arial" pitchFamily="34" charset="0"/>
              </a:rPr>
              <a:t>القصيدة:</a:t>
            </a: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800" b="1" dirty="0" smtClean="0">
                <a:latin typeface="Simplified Arabic" pitchFamily="18" charset="-78"/>
                <a:cs typeface="Simplified Arabic" pitchFamily="18" charset="-78"/>
              </a:rPr>
              <a:t>فَإمّا تُعْرِضُوا عَنّا اعْتَمَرْنَا،                وكانَ الفَتْحُ، وانْكَشَفَ الغِطاءُ</a:t>
            </a:r>
          </a:p>
          <a:p>
            <a:pPr algn="just" rtl="1" eaLnBrk="1" hangingPunct="1">
              <a:buNone/>
            </a:pPr>
            <a:r>
              <a:rPr lang="ar-SA" sz="2800" b="1" dirty="0" smtClean="0">
                <a:latin typeface="Simplified Arabic" pitchFamily="18" charset="-78"/>
                <a:cs typeface="Simplified Arabic" pitchFamily="18" charset="-78"/>
              </a:rPr>
              <a:t>وإلاّ، فَاصْبِرُوا لِجِلادِ يَوْمٍ،                       يُعِزُّ اللَّهُ فِيهِ مَنْ يَشَاءُ</a:t>
            </a:r>
          </a:p>
          <a:p>
            <a:pPr algn="just" rtl="1" eaLnBrk="1" hangingPunct="1">
              <a:buNone/>
            </a:pPr>
            <a:r>
              <a:rPr lang="ar-SA" sz="2800" b="1" dirty="0" smtClean="0">
                <a:latin typeface="Simplified Arabic" pitchFamily="18" charset="-78"/>
                <a:cs typeface="Simplified Arabic" pitchFamily="18" charset="-78"/>
              </a:rPr>
              <a:t>وَجِبْرِيلٌ أمِينُ اللَّهِ فِينَا،                   </a:t>
            </a:r>
            <a:r>
              <a:rPr lang="en-US"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وَرُوحُ القُدْسِ لَيْسَ لَهُ كِفَاءُ</a:t>
            </a:r>
          </a:p>
          <a:p>
            <a:pPr algn="just" rtl="1" eaLnBrk="1" hangingPunct="1">
              <a:buNone/>
            </a:pPr>
            <a:r>
              <a:rPr lang="ar-SA" sz="2800" b="1" dirty="0" smtClean="0">
                <a:latin typeface="Simplified Arabic" pitchFamily="18" charset="-78"/>
                <a:cs typeface="Simplified Arabic" pitchFamily="18" charset="-78"/>
              </a:rPr>
              <a:t>وَقَالَ اللَّهُ: قَدْ أرْسَلْتُ عَبْداً                  </a:t>
            </a:r>
            <a:r>
              <a:rPr lang="en-US"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يَقُولُ الحَقَّ إنْ نَفَعَ البَلاءُ</a:t>
            </a:r>
          </a:p>
          <a:p>
            <a:pPr algn="just" rtl="1" eaLnBrk="1" hangingPunct="1">
              <a:buNone/>
            </a:pPr>
            <a:r>
              <a:rPr lang="ar-SA" sz="2800" b="1" dirty="0" smtClean="0">
                <a:latin typeface="Simplified Arabic" pitchFamily="18" charset="-78"/>
                <a:cs typeface="Simplified Arabic" pitchFamily="18" charset="-78"/>
              </a:rPr>
              <a:t>شَهِدْتُ </a:t>
            </a:r>
            <a:r>
              <a:rPr lang="ar-SA" sz="2800" b="1" dirty="0" err="1" smtClean="0">
                <a:latin typeface="Simplified Arabic" pitchFamily="18" charset="-78"/>
                <a:cs typeface="Simplified Arabic" pitchFamily="18" charset="-78"/>
              </a:rPr>
              <a:t>بِهِ</a:t>
            </a:r>
            <a:r>
              <a:rPr lang="ar-SA" sz="2800" b="1" dirty="0" smtClean="0">
                <a:latin typeface="Simplified Arabic" pitchFamily="18" charset="-78"/>
                <a:cs typeface="Simplified Arabic" pitchFamily="18" charset="-78"/>
              </a:rPr>
              <a:t>، فَقُومُوا صَدِّقُوهُ!               </a:t>
            </a:r>
            <a:r>
              <a:rPr lang="ar-SA"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فَقُلْتُمْ: لا نَقُومُ وَلا نَشَاءُ</a:t>
            </a:r>
          </a:p>
          <a:p>
            <a:pPr algn="just" rtl="1" eaLnBrk="1" hangingPunct="1">
              <a:buNone/>
            </a:pPr>
            <a:r>
              <a:rPr lang="ar-SA" sz="2800" b="1" dirty="0" smtClean="0">
                <a:latin typeface="Simplified Arabic" pitchFamily="18" charset="-78"/>
                <a:cs typeface="Simplified Arabic" pitchFamily="18" charset="-78"/>
              </a:rPr>
              <a:t>وَقَالَ اللَّهُ: قَدْ يَسّرْتُ جُنْداً،              </a:t>
            </a:r>
            <a:r>
              <a:rPr lang="en-US"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هُمُ الأنْصَارُ، عُرْضَتُها اللَّقَاءُ</a:t>
            </a:r>
          </a:p>
          <a:p>
            <a:pPr algn="just" rtl="1" eaLnBrk="1" hangingPunct="1">
              <a:buNone/>
            </a:pPr>
            <a:r>
              <a:rPr lang="ar-SA" sz="2800" b="1" dirty="0" smtClean="0">
                <a:latin typeface="Simplified Arabic" pitchFamily="18" charset="-78"/>
                <a:cs typeface="Simplified Arabic" pitchFamily="18" charset="-78"/>
              </a:rPr>
              <a:t>لَنَا في كُلّ يَوْمٍ مِنْ مَعَدٍّ                     </a:t>
            </a:r>
            <a:r>
              <a:rPr lang="en-US"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 </a:t>
            </a:r>
            <a:r>
              <a:rPr lang="ar-SA" sz="2800" b="1" dirty="0" smtClean="0">
                <a:latin typeface="Simplified Arabic" pitchFamily="18" charset="-78"/>
                <a:cs typeface="Simplified Arabic" pitchFamily="18" charset="-78"/>
              </a:rPr>
              <a:t>سِبابٌ، أوْ قِتَالٌ، أوْ هِجاءُ</a:t>
            </a:r>
          </a:p>
          <a:p>
            <a:pPr algn="just" rtl="1" eaLnBrk="1" hangingPunct="1">
              <a:buNone/>
            </a:pPr>
            <a:r>
              <a:rPr lang="ar-SA" sz="2800" b="1" dirty="0" smtClean="0">
                <a:latin typeface="Simplified Arabic" pitchFamily="18" charset="-78"/>
                <a:cs typeface="Simplified Arabic" pitchFamily="18" charset="-78"/>
              </a:rPr>
              <a:t>فَنُحْكِمُ بالقَوَافي مَنْ هَجَانَا،                 وَنَضْرِبُ حِينَ تَخْتَلِطُ الدمَاءُ</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eaLnBrk="1" hangingPunct="1"/>
            <a:r>
              <a:rPr lang="ar-SA" sz="2800" b="1" dirty="0" smtClean="0">
                <a:latin typeface="Simplified Arabic" pitchFamily="18" charset="-78"/>
                <a:cs typeface="Simplified Arabic" pitchFamily="18" charset="-78"/>
              </a:rPr>
              <a:t>ألا أبْلِغْ أبَا سُفْيَانَ عنّي،                    فَأنْتَ مُجَوَّفٌ نَخِبٌ هَوَاءُ</a:t>
            </a:r>
          </a:p>
          <a:p>
            <a:pPr algn="just" rtl="1" eaLnBrk="1" hangingPunct="1"/>
            <a:r>
              <a:rPr lang="ar-SA" sz="2800" b="1" dirty="0" smtClean="0">
                <a:latin typeface="Simplified Arabic" pitchFamily="18" charset="-78"/>
                <a:cs typeface="Simplified Arabic" pitchFamily="18" charset="-78"/>
              </a:rPr>
              <a:t>بِأنّ سُيُوفَنَا تَرَكَتْكَ عَبْداً،                   وَعَبْدَ الدّارِ سَادَتُهَا الإمَاءُ</a:t>
            </a:r>
          </a:p>
          <a:p>
            <a:pPr algn="just" rtl="1" eaLnBrk="1" hangingPunct="1"/>
            <a:r>
              <a:rPr lang="ar-SA" sz="2800" b="1" dirty="0" smtClean="0">
                <a:latin typeface="Simplified Arabic" pitchFamily="18" charset="-78"/>
                <a:cs typeface="Simplified Arabic" pitchFamily="18" charset="-78"/>
              </a:rPr>
              <a:t>هَجَوْتَ مُحَمّداً، فَأجَبْتُ عَنْهُ،               وَعِنْدَ اللَّهِ في ذاكَ الجَزَاءُ</a:t>
            </a:r>
          </a:p>
          <a:p>
            <a:pPr algn="just" rtl="1" eaLnBrk="1" hangingPunct="1"/>
            <a:r>
              <a:rPr lang="ar-SA" sz="2800" b="1" dirty="0" smtClean="0">
                <a:latin typeface="Simplified Arabic" pitchFamily="18" charset="-78"/>
                <a:cs typeface="Simplified Arabic" pitchFamily="18" charset="-78"/>
              </a:rPr>
              <a:t>أتَهْجُوهُ، وَلَسْتَ لَهُ بكُفْءٍ،                    فَشَرُّكُما لِخَيْرِكُمَا الفِداءُ</a:t>
            </a:r>
          </a:p>
          <a:p>
            <a:pPr algn="just" rtl="1" eaLnBrk="1" hangingPunct="1"/>
            <a:r>
              <a:rPr lang="ar-SA" sz="2800" b="1" dirty="0" smtClean="0">
                <a:latin typeface="Simplified Arabic" pitchFamily="18" charset="-78"/>
                <a:cs typeface="Simplified Arabic" pitchFamily="18" charset="-78"/>
              </a:rPr>
              <a:t>هَجَوْتَ مُبَارَكاً، بَرَّاً، حَنِيفاً،                  أمِينَ اللَّهِ، شِيمَتُهُ الوَفَاءُ</a:t>
            </a:r>
          </a:p>
          <a:p>
            <a:pPr algn="just" rtl="1" eaLnBrk="1" hangingPunct="1"/>
            <a:r>
              <a:rPr lang="ar-SA" sz="2800" b="1" dirty="0" smtClean="0">
                <a:latin typeface="Simplified Arabic" pitchFamily="18" charset="-78"/>
                <a:cs typeface="Simplified Arabic" pitchFamily="18" charset="-78"/>
              </a:rPr>
              <a:t>فَمَنْ يَهْجُو رَسُولَ اللَّهِ مِنْكُمْ،                 وَيَمْدَحُه، ويَنْصُرُهُ سَوَاءُ</a:t>
            </a:r>
          </a:p>
          <a:p>
            <a:pPr algn="just" rtl="1" eaLnBrk="1" hangingPunct="1"/>
            <a:r>
              <a:rPr lang="ar-SA" sz="2800" b="1" dirty="0" smtClean="0">
                <a:latin typeface="Simplified Arabic" pitchFamily="18" charset="-78"/>
                <a:cs typeface="Simplified Arabic" pitchFamily="18" charset="-78"/>
              </a:rPr>
              <a:t>فَإنّ أبي وَوَالِدَهُ وَعِرْضي                    لِعِرْضِ مُحَمّدٍ مِنْكُم وِقَاءُ</a:t>
            </a:r>
            <a:endParaRPr lang="en-US" sz="2800" b="1" dirty="0" smtClean="0">
              <a:latin typeface="Simplified Arabic" pitchFamily="18" charset="-78"/>
              <a:cs typeface="Simplified Arabic" pitchFamily="18" charset="-78"/>
            </a:endParaRPr>
          </a:p>
          <a:p>
            <a:pPr algn="just"/>
            <a:endParaRPr lang="ar-SA" sz="2800" b="1"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التعريف بالشاعر:</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هو أبو الوليد حسان بن ثابت الأنصاري ، من قبيلة الخزرج التي استقرت في المدينة، نشأ في الجاهلية ، وقال الشعر يمدح الملوك والأمراء.</a:t>
            </a:r>
          </a:p>
          <a:p>
            <a:pPr algn="just" rtl="1"/>
            <a:r>
              <a:rPr lang="ar-SA" b="1" dirty="0" smtClean="0">
                <a:latin typeface="Simplified Arabic" pitchFamily="18" charset="-78"/>
                <a:cs typeface="Simplified Arabic" pitchFamily="18" charset="-78"/>
              </a:rPr>
              <a:t>ولما هاجر الرسول ( صلى الله عليه وسلم)إلى المدينة، أسلم حسان ودافع عن الرسول والمسلمين وهجا المشركين من القرشيين هجاء شديداً. عاش طويلاً ومات سنة 54هـ بعد أن كف بصره. ويقال إنه عاش ما يقرب من مائة وعشرين سنة، نصفها في الإسلام.</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شعره:</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يمكن أن يقسم شعر حسان إلى قسمين، لكل منهما خصائصه ومميزاته، وهذا التقسيم مرتبط بحياة حسان الزمنية : فقد عاش نصفها الأول في الجاهلية ونصفها الثاني في الإسلام.</a:t>
            </a:r>
          </a:p>
          <a:p>
            <a:pPr algn="just" rtl="1"/>
            <a:r>
              <a:rPr lang="ar-SA" b="1" dirty="0" smtClean="0">
                <a:latin typeface="Simplified Arabic" pitchFamily="18" charset="-78"/>
                <a:cs typeface="Simplified Arabic" pitchFamily="18" charset="-78"/>
              </a:rPr>
              <a:t>كان حسان في الجاهلية شاعر الخزرج، ولقد أتيح لحسان في تلك الفترة خير الفرص التي كانت تتاح للشعراء .</a:t>
            </a:r>
          </a:p>
          <a:p>
            <a:pPr algn="just" rtl="1"/>
            <a:r>
              <a:rPr lang="ar-SA" b="1" dirty="0" smtClean="0">
                <a:latin typeface="Simplified Arabic" pitchFamily="18" charset="-78"/>
                <a:cs typeface="Simplified Arabic" pitchFamily="18" charset="-78"/>
              </a:rPr>
              <a:t>وكان شعره في الفترة الأولى من حياته قوياً متصفاً بالجزالة والفخامة يحوي كثيراً من </a:t>
            </a:r>
            <a:r>
              <a:rPr lang="ar-SA" b="1" smtClean="0">
                <a:latin typeface="Simplified Arabic" pitchFamily="18" charset="-78"/>
                <a:cs typeface="Simplified Arabic" pitchFamily="18" charset="-78"/>
              </a:rPr>
              <a:t>الألفاظ الغريبة.</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وفي الفترة الثانية من حياته ، كان حسان شاعر النبوة وشاعر الإسلام.</a:t>
            </a:r>
          </a:p>
          <a:p>
            <a:pPr algn="just" rtl="1"/>
            <a:r>
              <a:rPr lang="ar-SA" b="1" dirty="0" smtClean="0">
                <a:latin typeface="Simplified Arabic" pitchFamily="18" charset="-78"/>
                <a:cs typeface="Simplified Arabic" pitchFamily="18" charset="-78"/>
              </a:rPr>
              <a:t>والدين الجديد قد حد من حرية الشعراء جميعاً، فاقتصر بذلك شعر حسان على هجاء الكفار ومدح الرسول والدفاع عن الإسلام والدعوة إليه. كما أن السن كانت قد تقدمت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 فتولت عنه قفزات الخيال واندفاعات الشباب ، وكان مضطراً إلى أن يقول الشعر مرتجلاً بكثرة ؛ لتعدد الدواعي المتجددة دفاعاً عن الإسلام والنبي والمسلمين ؛ لهذا كان شعره في الإسلام أضعف من شعره في الجاهلية، وليس بصحيح ما ذهب إليه النقاد من أن</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حسان بن ثابت قد تأثر بالقرآن فضعف شعره الإسلامي؛ لأن التأثر بالأساليب القرآنية يزيد في قوة الشعر وجماله وروعته لا في ضعفه ، فشعراء الخوارج والشعراء الأمويين وخاصة الفرزدق قد تأثروا حقاً بالقرآن.</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en-US" dirty="0" smtClean="0"/>
              <a:t> </a:t>
            </a:r>
            <a:r>
              <a:rPr lang="ar-SA" b="1" dirty="0" smtClean="0"/>
              <a:t>تأثر شعر حسان بالإسلام</a:t>
            </a:r>
            <a:endParaRPr lang="ar-SA" b="1" dirty="0"/>
          </a:p>
        </p:txBody>
      </p:sp>
      <p:sp>
        <p:nvSpPr>
          <p:cNvPr id="3" name="عنصر نائب للمحتوى 2"/>
          <p:cNvSpPr>
            <a:spLocks noGrp="1"/>
          </p:cNvSpPr>
          <p:nvPr>
            <p:ph idx="1"/>
          </p:nvPr>
        </p:nvSpPr>
        <p:spPr/>
        <p:txBody>
          <a:bodyPr/>
          <a:lstStyle/>
          <a:p>
            <a:pPr rtl="1">
              <a:lnSpc>
                <a:spcPct val="150000"/>
              </a:lnSpc>
            </a:pPr>
            <a:r>
              <a:rPr lang="ar-SA" b="1" dirty="0" smtClean="0">
                <a:latin typeface="Simplified Arabic" pitchFamily="18" charset="-78"/>
                <a:cs typeface="Simplified Arabic" pitchFamily="18" charset="-78"/>
              </a:rPr>
              <a:t>وحظ حسان من التأثر بالإسلام يظهر من استعماله بعض ألفاظ قرآنية وإسلامية ، كالتقوى ، والسنة ، وجبريل روح القدس .</a:t>
            </a:r>
          </a:p>
          <a:p>
            <a:pPr rtl="1">
              <a:lnSpc>
                <a:spcPct val="150000"/>
              </a:lnSpc>
            </a:pPr>
            <a:r>
              <a:rPr lang="ar-SA" b="1" dirty="0" smtClean="0">
                <a:latin typeface="Simplified Arabic" pitchFamily="18" charset="-78"/>
                <a:cs typeface="Simplified Arabic" pitchFamily="18" charset="-78"/>
              </a:rPr>
              <a:t>وأخذ في شعره عن القرآن طريقة إقامة الدليل والدفاع عن الإسلام والرسول والجدل على نحو ما نراه واضحاً في القصيدة.</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المفردات:</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الجلاد: التضارب بالسيوف في القتال.</a:t>
            </a:r>
          </a:p>
          <a:p>
            <a:pPr algn="just" rtl="1"/>
            <a:r>
              <a:rPr lang="ar-SA" b="1" dirty="0" smtClean="0">
                <a:latin typeface="Simplified Arabic" pitchFamily="18" charset="-78"/>
                <a:cs typeface="Simplified Arabic" pitchFamily="18" charset="-78"/>
              </a:rPr>
              <a:t>روح القدس: جبريل.</a:t>
            </a:r>
            <a:r>
              <a:rPr lang="ar-SA" b="1" dirty="0" err="1" smtClean="0">
                <a:latin typeface="Simplified Arabic" pitchFamily="18" charset="-78"/>
                <a:cs typeface="Simplified Arabic" pitchFamily="18" charset="-78"/>
              </a:rPr>
              <a:t>الكفاء</a:t>
            </a:r>
            <a:r>
              <a:rPr lang="ar-SA" b="1" dirty="0" smtClean="0">
                <a:latin typeface="Simplified Arabic" pitchFamily="18" charset="-78"/>
                <a:cs typeface="Simplified Arabic" pitchFamily="18" charset="-78"/>
              </a:rPr>
              <a:t>: النظير. عبداً: يعني سيدنا محمد (صلى الله عليه وسلم). البلاء:المحنة والاختبار. شهدت:أمنت وصدقت.</a:t>
            </a:r>
          </a:p>
          <a:p>
            <a:pPr algn="just" rtl="1"/>
            <a:r>
              <a:rPr lang="ar-SA" b="1" dirty="0" smtClean="0">
                <a:latin typeface="Simplified Arabic" pitchFamily="18" charset="-78"/>
                <a:cs typeface="Simplified Arabic" pitchFamily="18" charset="-78"/>
              </a:rPr>
              <a:t>لنا:معشر الأنصار.معد: قريشاً. </a:t>
            </a:r>
            <a:r>
              <a:rPr lang="ar-SA" b="1" dirty="0" err="1" smtClean="0">
                <a:latin typeface="Simplified Arabic" pitchFamily="18" charset="-78"/>
                <a:cs typeface="Simplified Arabic" pitchFamily="18" charset="-78"/>
              </a:rPr>
              <a:t>السباء</a:t>
            </a:r>
            <a:r>
              <a:rPr lang="ar-SA" b="1" dirty="0" smtClean="0">
                <a:latin typeface="Simplified Arabic" pitchFamily="18" charset="-78"/>
                <a:cs typeface="Simplified Arabic" pitchFamily="18" charset="-78"/>
              </a:rPr>
              <a:t>:الأسر.</a:t>
            </a:r>
          </a:p>
          <a:p>
            <a:pPr algn="just" rtl="1"/>
            <a:r>
              <a:rPr lang="ar-SA" b="1" dirty="0" smtClean="0">
                <a:latin typeface="Simplified Arabic" pitchFamily="18" charset="-78"/>
                <a:cs typeface="Simplified Arabic" pitchFamily="18" charset="-78"/>
              </a:rPr>
              <a:t>نحكم:نرد. القوافي: القصائد.</a:t>
            </a:r>
          </a:p>
          <a:p>
            <a:pPr algn="just" rtl="1"/>
            <a:r>
              <a:rPr lang="ar-SA" b="1" dirty="0" smtClean="0">
                <a:latin typeface="Simplified Arabic" pitchFamily="18" charset="-78"/>
                <a:cs typeface="Simplified Arabic" pitchFamily="18" charset="-78"/>
              </a:rPr>
              <a:t>مجوف: جبان .نخب هواء: جبان لا قلب له. عبداً:ذليلاً.</a:t>
            </a:r>
          </a:p>
          <a:p>
            <a:pPr algn="just" rtl="1"/>
            <a:r>
              <a:rPr lang="ar-SA" b="1" dirty="0" smtClean="0">
                <a:latin typeface="Simplified Arabic" pitchFamily="18" charset="-78"/>
                <a:cs typeface="Simplified Arabic" pitchFamily="18" charset="-78"/>
              </a:rPr>
              <a:t>الإماء:الجواري.الجزاء: المكافأة. شيمته:طبعه.</a:t>
            </a:r>
            <a:r>
              <a:rPr lang="ar-SA" b="1" dirty="0" err="1" smtClean="0">
                <a:latin typeface="Simplified Arabic" pitchFamily="18" charset="-78"/>
                <a:cs typeface="Simplified Arabic" pitchFamily="18" charset="-78"/>
              </a:rPr>
              <a:t>الوقاء</a:t>
            </a:r>
            <a:r>
              <a:rPr lang="ar-SA" b="1" dirty="0" smtClean="0">
                <a:latin typeface="Simplified Arabic" pitchFamily="18" charset="-78"/>
                <a:cs typeface="Simplified Arabic" pitchFamily="18" charset="-78"/>
              </a:rPr>
              <a:t>: الحفظ والحماية.</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atin typeface="Simplified Arabic" pitchFamily="18" charset="-78"/>
                <a:cs typeface="Simplified Arabic" pitchFamily="18" charset="-78"/>
              </a:rPr>
              <a:t>التحليل:</a:t>
            </a:r>
            <a:endParaRPr lang="ar-SA" b="1" dirty="0">
              <a:latin typeface="Simplified Arabic" pitchFamily="18" charset="-78"/>
              <a:cs typeface="Simplified Arabic" pitchFamily="18" charset="-78"/>
            </a:endParaRPr>
          </a:p>
        </p:txBody>
      </p:sp>
      <p:sp>
        <p:nvSpPr>
          <p:cNvPr id="3" name="عنصر نائب للمحتوى 2"/>
          <p:cNvSpPr>
            <a:spLocks noGrp="1"/>
          </p:cNvSpPr>
          <p:nvPr>
            <p:ph idx="1"/>
          </p:nvPr>
        </p:nvSpPr>
        <p:spPr/>
        <p:txBody>
          <a:bodyPr/>
          <a:lstStyle/>
          <a:p>
            <a:pPr algn="just" rtl="1"/>
            <a:r>
              <a:rPr lang="ar-SA" b="1" dirty="0" smtClean="0"/>
              <a:t>- يخير قريشاً بين أمرين: إما أن يخلو الطريق ليعتمر الرسول وصحبه،فتحقن الدماء،وإما أن يستعدوا لقتال يكتب الله فيه النصر للمؤمنين </a:t>
            </a:r>
            <a:r>
              <a:rPr lang="ar-SA" b="1" dirty="0" err="1" smtClean="0"/>
              <a:t>به</a:t>
            </a:r>
            <a:r>
              <a:rPr lang="ar-SA" b="1" dirty="0" smtClean="0"/>
              <a:t> ، الناصرين دعوته.</a:t>
            </a:r>
          </a:p>
          <a:p>
            <a:pPr algn="just" rtl="1"/>
            <a:r>
              <a:rPr lang="ar-SA" b="1" dirty="0" smtClean="0"/>
              <a:t>- يخوف قريشاً بالهزيمة؛لأنهم مؤيدون بقوة الله ، وليس للمشركين من الله قوة.</a:t>
            </a:r>
          </a:p>
          <a:p>
            <a:pPr algn="just" rtl="1">
              <a:buFontTx/>
              <a:buChar char="-"/>
            </a:pPr>
            <a:r>
              <a:rPr lang="ar-SA" b="1" dirty="0" smtClean="0"/>
              <a:t>يفخر على قريش بأنه هو وقومه آزروا النبي وتقبلوا دعوته ودافعوا عنها، ويفخر بأن الله تعالى أختارهم لنصرة الرسول </a:t>
            </a:r>
          </a:p>
          <a:p>
            <a:pPr algn="just" rtl="1"/>
            <a:r>
              <a:rPr lang="ar-SA" b="1" dirty="0" smtClean="0"/>
              <a:t>( صلى الله عليه وسلم).</a:t>
            </a:r>
          </a:p>
          <a:p>
            <a:pPr algn="just" rtl="1">
              <a:buFontTx/>
              <a:buChar char="-"/>
            </a:pPr>
            <a:r>
              <a:rPr lang="ar-SA" b="1" dirty="0" smtClean="0"/>
              <a:t> </a:t>
            </a:r>
            <a:endParaRPr lang="ar-SA" b="1"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atin typeface="Simplified Arabic" pitchFamily="18" charset="-78"/>
                <a:cs typeface="Simplified Arabic" pitchFamily="18" charset="-78"/>
              </a:rPr>
              <a:t>تابع:</a:t>
            </a:r>
            <a:endParaRPr lang="ar-SA" b="1" dirty="0">
              <a:latin typeface="Simplified Arabic" pitchFamily="18" charset="-78"/>
              <a:cs typeface="Simplified Arabic" pitchFamily="18" charset="-78"/>
            </a:endParaRPr>
          </a:p>
        </p:txBody>
      </p:sp>
      <p:sp>
        <p:nvSpPr>
          <p:cNvPr id="3" name="عنصر نائب للمحتوى 2"/>
          <p:cNvSpPr>
            <a:spLocks noGrp="1"/>
          </p:cNvSpPr>
          <p:nvPr>
            <p:ph idx="1"/>
          </p:nvPr>
        </p:nvSpPr>
        <p:spPr/>
        <p:txBody>
          <a:bodyPr/>
          <a:lstStyle/>
          <a:p>
            <a:pPr algn="just" rtl="1">
              <a:buFontTx/>
              <a:buChar char="-"/>
            </a:pPr>
            <a:r>
              <a:rPr lang="ar-SA" b="1" dirty="0" smtClean="0">
                <a:latin typeface="Simplified Arabic" pitchFamily="18" charset="-78"/>
                <a:cs typeface="Simplified Arabic" pitchFamily="18" charset="-78"/>
              </a:rPr>
              <a:t>يؤكد ما من يوم يمر إلا وللأنصار ظفر في قريش بالقتل أو السبي أو إذاعة سوء ما فعلوا من خذلانهم للرسول وعدائهم له.</a:t>
            </a:r>
          </a:p>
          <a:p>
            <a:pPr algn="just" rtl="1">
              <a:buFontTx/>
              <a:buChar char="-"/>
            </a:pPr>
            <a:r>
              <a:rPr lang="ar-SA" b="1" dirty="0" smtClean="0">
                <a:latin typeface="Simplified Arabic" pitchFamily="18" charset="-78"/>
                <a:cs typeface="Simplified Arabic" pitchFamily="18" charset="-78"/>
              </a:rPr>
              <a:t> من تعرض لنا بالهجاء قذفناه بشعر لاذع ، ومن رام قتالنا فله الويل.</a:t>
            </a:r>
          </a:p>
          <a:p>
            <a:pPr algn="just" rtl="1">
              <a:buFontTx/>
              <a:buChar char="-"/>
            </a:pPr>
            <a:r>
              <a:rPr lang="ar-SA" b="1" dirty="0" smtClean="0">
                <a:latin typeface="Simplified Arabic" pitchFamily="18" charset="-78"/>
                <a:cs typeface="Simplified Arabic" pitchFamily="18" charset="-78"/>
              </a:rPr>
              <a:t>يتعرض لأبي سفيان المغيرة بن الحارث فيصفه بالجبن والخور، وأن سيوف الأنصار جعلته ذليلاً حقيراً، كما أن عبد الدار سقطت أبطالهم تحت سيوف الأنصار فلم يبق غير الإماء يرفعن اللواء.  </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يشير إلى أن أبا سفيان المغيرة بن الحارث ما كان ينبغي له أن يهجو الرسول، لأنه ليس بالنظير له، وإنما كان من عادة العرب أن ينازل الناس أمثالهم.</a:t>
            </a:r>
          </a:p>
          <a:p>
            <a:pPr algn="just" rtl="1">
              <a:buFontTx/>
              <a:buChar char="-"/>
            </a:pPr>
            <a:r>
              <a:rPr lang="ar-SA" b="1" dirty="0" smtClean="0">
                <a:latin typeface="Simplified Arabic" pitchFamily="18" charset="-78"/>
                <a:cs typeface="Simplified Arabic" pitchFamily="18" charset="-78"/>
              </a:rPr>
              <a:t>يبالغ في الاستهانة بالمغيرة وبقومه ، فمدحهم لرسول الله ونصرتهم له أو هجاؤهم إياه سواء.</a:t>
            </a:r>
          </a:p>
          <a:p>
            <a:pPr algn="just" rtl="1">
              <a:buFontTx/>
              <a:buChar char="-"/>
            </a:pPr>
            <a:r>
              <a:rPr lang="ar-SA" b="1" dirty="0" smtClean="0">
                <a:latin typeface="Simplified Arabic" pitchFamily="18" charset="-78"/>
                <a:cs typeface="Simplified Arabic" pitchFamily="18" charset="-78"/>
              </a:rPr>
              <a:t> إنكم إن تعرضتم للرسول بشيء ما ، فإننا نفديه بأعز ما لدينا من عرض ومال وننصره بالآباء والأبناء .</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البلاغة:</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فاصبروا لجلاد يوم أسلوب تهديد ووعيد.</a:t>
            </a:r>
          </a:p>
          <a:p>
            <a:pPr algn="just" rtl="1"/>
            <a:r>
              <a:rPr lang="ar-SA" b="1" dirty="0" smtClean="0">
                <a:latin typeface="Simplified Arabic" pitchFamily="18" charset="-78"/>
                <a:cs typeface="Simplified Arabic" pitchFamily="18" charset="-78"/>
              </a:rPr>
              <a:t>تختلط الدماء: كناية عن شدة القتال.</a:t>
            </a:r>
          </a:p>
          <a:p>
            <a:pPr algn="just" rtl="1"/>
            <a:r>
              <a:rPr lang="ar-SA" b="1" dirty="0" smtClean="0">
                <a:latin typeface="Simplified Arabic" pitchFamily="18" charset="-78"/>
                <a:cs typeface="Simplified Arabic" pitchFamily="18" charset="-78"/>
              </a:rPr>
              <a:t>فأنت مجوف نخب هواء: كناية عن الجبن.</a:t>
            </a:r>
          </a:p>
          <a:p>
            <a:pPr rtl="1"/>
            <a:r>
              <a:rPr lang="ar-SA" b="1" dirty="0" smtClean="0">
                <a:latin typeface="Simplified Arabic" pitchFamily="18" charset="-78"/>
                <a:cs typeface="Simplified Arabic" pitchFamily="18" charset="-78"/>
              </a:rPr>
              <a:t>فمن يهجو رسول الله منكم ويمدحه وينصره سواء:كناية عن التحقير من شأنهم.</a:t>
            </a:r>
          </a:p>
          <a:p>
            <a:pPr algn="just" rtl="1"/>
            <a:r>
              <a:rPr lang="ar-SA" b="1" dirty="0" smtClean="0">
                <a:latin typeface="Simplified Arabic" pitchFamily="18" charset="-78"/>
                <a:cs typeface="Simplified Arabic" pitchFamily="18" charset="-78"/>
              </a:rPr>
              <a:t>فقوموا: أمر يفيد الحث والنصح والإرشاد.</a:t>
            </a:r>
          </a:p>
          <a:p>
            <a:pPr algn="just" rtl="1"/>
            <a:r>
              <a:rPr lang="ar-SA" b="1" dirty="0" smtClean="0">
                <a:latin typeface="Simplified Arabic" pitchFamily="18" charset="-78"/>
                <a:cs typeface="Simplified Arabic" pitchFamily="18" charset="-78"/>
              </a:rPr>
              <a:t>أسلوب الحوار: قال، قلت </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الإعراب:</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قال الله: قال: فعل ماضٍ مبني على الفتح.</a:t>
            </a:r>
          </a:p>
          <a:p>
            <a:pPr algn="just" rtl="1"/>
            <a:r>
              <a:rPr lang="ar-SA" b="1" dirty="0" smtClean="0">
                <a:latin typeface="Simplified Arabic" pitchFamily="18" charset="-78"/>
                <a:cs typeface="Simplified Arabic" pitchFamily="18" charset="-78"/>
              </a:rPr>
              <a:t>لفظ الجلالة: فاعل مرفوع بالضمة.</a:t>
            </a:r>
          </a:p>
          <a:p>
            <a:pPr algn="just" rtl="1"/>
            <a:r>
              <a:rPr lang="ar-SA" b="1" dirty="0" smtClean="0">
                <a:latin typeface="Simplified Arabic" pitchFamily="18" charset="-78"/>
                <a:cs typeface="Simplified Arabic" pitchFamily="18" charset="-78"/>
              </a:rPr>
              <a:t>أبلغ أبا سفيان: أبلغ : فعل أمر مبني على السكون.</a:t>
            </a:r>
          </a:p>
          <a:p>
            <a:pPr algn="just" rtl="1"/>
            <a:r>
              <a:rPr lang="ar-SA" b="1" dirty="0" smtClean="0">
                <a:latin typeface="Simplified Arabic" pitchFamily="18" charset="-78"/>
                <a:cs typeface="Simplified Arabic" pitchFamily="18" charset="-78"/>
              </a:rPr>
              <a:t>الفاعل ضمير </a:t>
            </a:r>
            <a:r>
              <a:rPr lang="ar-SA" b="1" smtClean="0">
                <a:latin typeface="Simplified Arabic" pitchFamily="18" charset="-78"/>
                <a:cs typeface="Simplified Arabic" pitchFamily="18" charset="-78"/>
              </a:rPr>
              <a:t>مستتر </a:t>
            </a:r>
            <a:r>
              <a:rPr lang="ar-SA" b="1" smtClean="0">
                <a:latin typeface="Simplified Arabic" pitchFamily="18" charset="-78"/>
                <a:cs typeface="Simplified Arabic" pitchFamily="18" charset="-78"/>
              </a:rPr>
              <a:t>تقديره(</a:t>
            </a:r>
            <a:r>
              <a:rPr lang="ar-SA" b="1" smtClean="0">
                <a:latin typeface="Simplified Arabic" pitchFamily="18" charset="-78"/>
                <a:cs typeface="Simplified Arabic" pitchFamily="18" charset="-78"/>
              </a:rPr>
              <a:t>أنت</a:t>
            </a:r>
            <a:r>
              <a:rPr lang="ar-SA" b="1" smtClean="0">
                <a:latin typeface="Simplified Arabic" pitchFamily="18" charset="-78"/>
                <a:cs typeface="Simplified Arabic" pitchFamily="18" charset="-78"/>
              </a:rPr>
              <a:t>).</a:t>
            </a:r>
            <a:endParaRPr lang="ar-SA" b="1" dirty="0" smtClean="0">
              <a:latin typeface="Simplified Arabic" pitchFamily="18" charset="-78"/>
              <a:cs typeface="Simplified Arabic" pitchFamily="18" charset="-78"/>
            </a:endParaRPr>
          </a:p>
          <a:p>
            <a:pPr algn="just" rtl="1"/>
            <a:r>
              <a:rPr lang="ar-SA" b="1" dirty="0" smtClean="0">
                <a:latin typeface="Simplified Arabic" pitchFamily="18" charset="-78"/>
                <a:cs typeface="Simplified Arabic" pitchFamily="18" charset="-78"/>
              </a:rPr>
              <a:t>أبا: اسم من الأسماء الخمسة منصوب بالألف ؛ لأنه مفعول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a:t>
            </a:r>
          </a:p>
          <a:p>
            <a:pPr algn="just" rtl="1"/>
            <a:r>
              <a:rPr lang="ar-SA" b="1" dirty="0" smtClean="0">
                <a:latin typeface="Simplified Arabic" pitchFamily="18" charset="-78"/>
                <a:cs typeface="Simplified Arabic" pitchFamily="18" charset="-78"/>
              </a:rPr>
              <a:t>سفيانَ: مضاف إليه مجرور بالفتحة لأنه ممنوع من الصرف.</a:t>
            </a:r>
          </a:p>
          <a:p>
            <a:pPr algn="just" rtl="1"/>
            <a:r>
              <a:rPr lang="ar-SA" b="1" dirty="0" smtClean="0">
                <a:latin typeface="Simplified Arabic" pitchFamily="18" charset="-78"/>
                <a:cs typeface="Simplified Arabic" pitchFamily="18" charset="-78"/>
              </a:rPr>
              <a:t>أنت مجوف:أنت: ضمير مبني في محل رفع مبتدأ.</a:t>
            </a:r>
          </a:p>
          <a:p>
            <a:pPr algn="just" rtl="1"/>
            <a:r>
              <a:rPr lang="ar-SA" b="1" dirty="0" smtClean="0">
                <a:latin typeface="Simplified Arabic" pitchFamily="18" charset="-78"/>
                <a:cs typeface="Simplified Arabic" pitchFamily="18" charset="-78"/>
              </a:rPr>
              <a:t>مجوف:خبر مرفوع بالضمة.</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1658</TotalTime>
  <Words>1024</Words>
  <Application>Microsoft Office PowerPoint</Application>
  <PresentationFormat>A4 Paper (210x297 mm)‎</PresentationFormat>
  <Paragraphs>112</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العاشرة حسان بن ثابت في مدحه للرسول (صلى الله عليه وسلم)</vt:lpstr>
      <vt:lpstr>:عناصر المحاضرة</vt:lpstr>
      <vt:lpstr>مقدمة:</vt:lpstr>
      <vt:lpstr>القصيدة:</vt:lpstr>
      <vt:lpstr>تابع:</vt:lpstr>
      <vt:lpstr>التعريف بالشاعر:</vt:lpstr>
      <vt:lpstr>شعره:</vt:lpstr>
      <vt:lpstr>تابع:</vt:lpstr>
      <vt:lpstr>تابع:</vt:lpstr>
      <vt:lpstr> تأثر شعر حسان بالإسلام</vt:lpstr>
      <vt:lpstr>المفردات:</vt:lpstr>
      <vt:lpstr>التحليل:</vt:lpstr>
      <vt:lpstr>تابع:</vt:lpstr>
      <vt:lpstr>تابع:</vt:lpstr>
      <vt:lpstr>البلاغة:</vt:lpstr>
      <vt:lpstr>الإعراب:</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129</cp:revision>
  <dcterms:created xsi:type="dcterms:W3CDTF">2009-10-14T19:14:34Z</dcterms:created>
  <dcterms:modified xsi:type="dcterms:W3CDTF">2011-10-15T06:58:48Z</dcterms:modified>
</cp:coreProperties>
</file>