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C2D-7A03-4697-9645-E1FC9D77B222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6A0C-ABA4-4EBE-9C92-9E9F07D4A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625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C2D-7A03-4697-9645-E1FC9D77B222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6A0C-ABA4-4EBE-9C92-9E9F07D4A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743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C2D-7A03-4697-9645-E1FC9D77B222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6A0C-ABA4-4EBE-9C92-9E9F07D4A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1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C2D-7A03-4697-9645-E1FC9D77B222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6A0C-ABA4-4EBE-9C92-9E9F07D4A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68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C2D-7A03-4697-9645-E1FC9D77B222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6A0C-ABA4-4EBE-9C92-9E9F07D4A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774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C2D-7A03-4697-9645-E1FC9D77B222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6A0C-ABA4-4EBE-9C92-9E9F07D4A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982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C2D-7A03-4697-9645-E1FC9D77B222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6A0C-ABA4-4EBE-9C92-9E9F07D4A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135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C2D-7A03-4697-9645-E1FC9D77B222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6A0C-ABA4-4EBE-9C92-9E9F07D4A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54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C2D-7A03-4697-9645-E1FC9D77B222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6A0C-ABA4-4EBE-9C92-9E9F07D4A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406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C2D-7A03-4697-9645-E1FC9D77B222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6A0C-ABA4-4EBE-9C92-9E9F07D4A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184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C2D-7A03-4697-9645-E1FC9D77B222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6A0C-ABA4-4EBE-9C92-9E9F07D4A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459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6AC2D-7A03-4697-9645-E1FC9D77B222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A6A0C-ABA4-4EBE-9C92-9E9F07D4A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64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61213" y="781253"/>
            <a:ext cx="6561412" cy="83099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السلام عليكم ورحمه الله وبركاته</a:t>
            </a:r>
            <a:endParaRPr lang="en-US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73" y="1844824"/>
            <a:ext cx="6768752" cy="325675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921974" y="5517232"/>
            <a:ext cx="37769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r-SA" sz="5400" b="1" dirty="0" smtClean="0">
                <a:ln/>
                <a:solidFill>
                  <a:schemeClr val="accent3"/>
                </a:solidFill>
              </a:rPr>
              <a:t>ســارة آل سرور</a:t>
            </a:r>
            <a:endParaRPr lang="en-US" sz="5400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13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7" y="4077072"/>
            <a:ext cx="3582278" cy="242755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27584" y="260648"/>
            <a:ext cx="7838629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/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السؤال اول :</a:t>
            </a:r>
          </a:p>
          <a:p>
            <a:pPr algn="ctr"/>
            <a:r>
              <a:rPr lang="en-US" sz="3600" b="1" dirty="0" smtClean="0">
                <a:ln w="50800"/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en-US" sz="6600" b="1" dirty="0" smtClean="0">
                <a:ln w="50800"/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en-US" sz="5400" b="1" dirty="0" smtClean="0">
                <a:ln w="50800"/>
                <a:solidFill>
                  <a:schemeClr val="accent2">
                    <a:lumMod val="50000"/>
                  </a:schemeClr>
                </a:solidFill>
              </a:rPr>
              <a:t>2=</a:t>
            </a:r>
            <a:endParaRPr lang="en-US" sz="5400" b="1" cap="none" spc="0" dirty="0">
              <a:ln w="50800"/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36096" y="3143850"/>
            <a:ext cx="22733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 ) 4</a:t>
            </a:r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B) 0</a:t>
            </a:r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C) 1</a:t>
            </a:r>
          </a:p>
          <a:p>
            <a:pPr algn="ctr"/>
            <a:r>
              <a:rPr lang="en-US" sz="3600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D)2</a:t>
            </a:r>
            <a:endParaRPr lang="en-US" sz="3600" b="1" u="sng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5193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7" y="4077072"/>
            <a:ext cx="3582278" cy="24275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7584" y="260648"/>
            <a:ext cx="78386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/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السؤال </a:t>
            </a:r>
            <a:r>
              <a:rPr lang="ar-SA" sz="5400" b="1" dirty="0" smtClean="0">
                <a:ln w="50800"/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الثاني</a:t>
            </a:r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91680" y="1853595"/>
            <a:ext cx="6445995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r-SA" sz="2400" b="1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ar-SA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هــو</a:t>
            </a:r>
            <a:r>
              <a:rPr lang="en-US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3X + 2 = 5X + 6</a:t>
            </a:r>
            <a:r>
              <a:rPr lang="ar-SA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حل المعادلة الخطية التالية      </a:t>
            </a:r>
            <a:endParaRPr lang="en-US" sz="24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20072" y="3573016"/>
            <a:ext cx="208823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 ) X= 2</a:t>
            </a:r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B) X= -4</a:t>
            </a:r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C) X= 1</a:t>
            </a:r>
          </a:p>
          <a:p>
            <a:pPr algn="ctr"/>
            <a:r>
              <a:rPr lang="en-US" sz="3600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D)X= -2</a:t>
            </a:r>
            <a:endParaRPr lang="en-US" sz="32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10733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7" y="4077072"/>
            <a:ext cx="3582278" cy="24275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55776" y="1700808"/>
                <a:ext cx="2181072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ln w="11430"/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effectLst>
                                <a:outerShdw blurRad="50800" dist="39000" dir="5460000" algn="tl">
                                  <a:srgbClr val="000000">
                                    <a:alpha val="38000"/>
                                  </a:srgbClr>
                                </a:outerShdw>
                              </a:effectLst>
                              <a:latin typeface="Cambria Math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n w="11430"/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effectLst>
                                <a:outerShdw blurRad="50800" dist="39000" dir="5460000" algn="tl">
                                  <a:srgbClr val="000000">
                                    <a:alpha val="38000"/>
                                  </a:srgbClr>
                                </a:outerShdw>
                              </a:effectLst>
                              <a:latin typeface="Cambria Math"/>
                              <a:cs typeface="Arial" panose="020B0604020202020204" pitchFamily="34" charset="0"/>
                            </a:rPr>
                            <m:t>𝒏𝑷𝒓</m:t>
                          </m:r>
                        </m:num>
                        <m:den>
                          <m:r>
                            <a:rPr lang="en-US" sz="2800" b="1" i="1" smtClean="0">
                              <a:ln w="11430"/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effectLst>
                                <a:outerShdw blurRad="50800" dist="39000" dir="5460000" algn="tl">
                                  <a:srgbClr val="000000">
                                    <a:alpha val="38000"/>
                                  </a:srgbClr>
                                </a:outerShdw>
                              </a:effectLst>
                              <a:latin typeface="Cambria Math"/>
                              <a:cs typeface="Arial" panose="020B0604020202020204" pitchFamily="34" charset="0"/>
                            </a:rPr>
                            <m:t>𝒏𝑪𝒓</m:t>
                          </m:r>
                        </m:den>
                      </m:f>
                      <m:r>
                        <a:rPr lang="en-US" sz="2800" b="1" i="0" smtClean="0">
                          <a:ln w="11430"/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outerShdw blurRad="50800" dist="39000" dir="5460000" algn="tl">
                              <a:srgbClr val="000000">
                                <a:alpha val="38000"/>
                              </a:srgbClr>
                            </a:outerShdw>
                          </a:effectLst>
                          <a:latin typeface="Cambria Math"/>
                          <a:cs typeface="Arial" panose="020B0604020202020204" pitchFamily="34" charset="0"/>
                        </a:rPr>
                        <m:t>= </m:t>
                      </m:r>
                    </m:oMath>
                  </m:oMathPara>
                </a14:m>
                <a:endParaRPr lang="en-US" sz="2800" b="1" dirty="0">
                  <a:ln w="11430"/>
                  <a:solidFill>
                    <a:schemeClr val="accent2">
                      <a:lumMod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1700808"/>
                <a:ext cx="2181072" cy="898964"/>
              </a:xfrm>
              <a:prstGeom prst="rect">
                <a:avLst/>
              </a:prstGeom>
              <a:blipFill rotWithShape="1">
                <a:blip r:embed="rId3"/>
                <a:stretch>
                  <a:fillRect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827584" y="260648"/>
            <a:ext cx="78386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/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السؤال </a:t>
            </a:r>
            <a:r>
              <a:rPr lang="ar-SA" sz="5400" b="1" dirty="0" smtClean="0">
                <a:ln w="50800"/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الثالث</a:t>
            </a:r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</a:p>
        </p:txBody>
      </p:sp>
      <p:sp>
        <p:nvSpPr>
          <p:cNvPr id="7" name="Rectangle 6"/>
          <p:cNvSpPr/>
          <p:nvPr/>
        </p:nvSpPr>
        <p:spPr>
          <a:xfrm>
            <a:off x="5652120" y="2953687"/>
            <a:ext cx="2088232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 ) (n-r)</a:t>
            </a:r>
          </a:p>
          <a:p>
            <a:r>
              <a:rPr lang="en-US" sz="4000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B) r!</a:t>
            </a:r>
          </a:p>
          <a:p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C) n!</a:t>
            </a:r>
          </a:p>
          <a:p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D)(n-r)!</a:t>
            </a:r>
            <a:endParaRPr lang="en-US" sz="3200" b="1" cap="none" spc="0" dirty="0">
              <a:ln w="50800"/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10733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7" y="4077072"/>
            <a:ext cx="3582278" cy="24275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7584" y="260648"/>
            <a:ext cx="78386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/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السؤال </a:t>
            </a:r>
            <a:r>
              <a:rPr lang="ar-SA" sz="5400" b="1" dirty="0" smtClean="0">
                <a:ln w="50800"/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الرابع </a:t>
            </a:r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55607" y="1700808"/>
                <a:ext cx="8808881" cy="506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ar-SA" sz="2400" b="1" dirty="0" smtClean="0">
                    <a:ln w="11430"/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cs typeface="Arial" panose="020B0604020202020204" pitchFamily="34" charset="0"/>
                  </a:rPr>
                  <a:t>هــو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−</m:t>
                    </m:r>
                    <m:r>
                      <a:rPr lang="en-US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ar-SA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و</m:t>
                    </m:r>
                    <m:r>
                      <a:rPr lang="en-US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+</m:t>
                    </m:r>
                    <m:r>
                      <a:rPr lang="en-US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𝟏</m:t>
                    </m:r>
                    <m:r>
                      <a:rPr lang="ar-SA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ar-SA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الخطيتين</m:t>
                    </m:r>
                    <m:r>
                      <a:rPr lang="ar-SA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ar-SA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المعادلتين</m:t>
                    </m:r>
                    <m:r>
                      <a:rPr lang="ar-SA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ar-SA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من</m:t>
                    </m:r>
                    <m:r>
                      <a:rPr lang="ar-SA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ar-SA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المكون</m:t>
                    </m:r>
                    <m:r>
                      <a:rPr lang="ar-SA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ar-SA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التالي</m:t>
                    </m:r>
                    <m:r>
                      <a:rPr lang="ar-SA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ar-SA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النظام</m:t>
                    </m:r>
                    <m:r>
                      <a:rPr lang="ar-SA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ar-SA" sz="24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حل</m:t>
                    </m:r>
                  </m:oMath>
                </a14:m>
                <a:endParaRPr lang="en-US" sz="2400" b="1" dirty="0">
                  <a:ln w="11430"/>
                  <a:solidFill>
                    <a:schemeClr val="accent2">
                      <a:lumMod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607" y="1700808"/>
                <a:ext cx="8808881" cy="506742"/>
              </a:xfrm>
              <a:prstGeom prst="rect">
                <a:avLst/>
              </a:prstGeom>
              <a:blipFill rotWithShape="1">
                <a:blip r:embed="rId3"/>
                <a:stretch>
                  <a:fillRect t="-4819" b="-38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508104" y="3068960"/>
                <a:ext cx="2232248" cy="259821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  <a:scene3d>
                  <a:camera prst="orthographicFront"/>
                  <a:lightRig rig="balanced" dir="t">
                    <a:rot lat="0" lon="0" rev="2100000"/>
                  </a:lightRig>
                </a:scene3d>
                <a:sp3d extrusionH="57150" prstMaterial="metal">
                  <a:bevelT w="38100" h="25400"/>
                  <a:contourClr>
                    <a:schemeClr val="bg2"/>
                  </a:contourClr>
                </a:sp3d>
              </a:bodyPr>
              <a:lstStyle/>
              <a:p>
                <a:r>
                  <a:rPr lang="en-US" sz="4000" b="1" u="sng" dirty="0" smtClean="0">
                    <a:solidFill>
                      <a:srgbClr val="FFC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dalus" panose="02020603050405020304" pitchFamily="18" charset="-78"/>
                    <a:cs typeface="Andalus" panose="02020603050405020304" pitchFamily="18" charset="-78"/>
                  </a:rPr>
                  <a:t>A ) (1, 0)</a:t>
                </a:r>
                <a:endParaRPr lang="en-US" sz="3600" dirty="0" smtClean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r>
                  <a:rPr lang="en-US" sz="3600" dirty="0" smtClean="0"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dalus" panose="02020603050405020304" pitchFamily="18" charset="-78"/>
                    <a:cs typeface="Andalus" panose="02020603050405020304" pitchFamily="18" charset="-78"/>
                  </a:rPr>
                  <a:t>B) (1 , 1)</a:t>
                </a:r>
              </a:p>
              <a:p>
                <a:r>
                  <a:rPr lang="en-US" sz="3600" dirty="0" smtClean="0"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dalus" panose="02020603050405020304" pitchFamily="18" charset="-78"/>
                    <a:cs typeface="Andalus" panose="02020603050405020304" pitchFamily="18" charset="-78"/>
                  </a:rPr>
                  <a:t>C) (0 , 1)</a:t>
                </a:r>
              </a:p>
              <a:p>
                <a:r>
                  <a:rPr lang="en-US" sz="3600" dirty="0" smtClean="0"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dalus" panose="02020603050405020304" pitchFamily="18" charset="-78"/>
                    <a:cs typeface="Andalus" panose="02020603050405020304" pitchFamily="18" charset="-78"/>
                  </a:rPr>
                  <a:t>D)(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600" dirty="0" smtClean="0"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dalus" panose="02020603050405020304" pitchFamily="18" charset="-78"/>
                    <a:cs typeface="Andalus" panose="02020603050405020304" pitchFamily="18" charset="-78"/>
                  </a:rPr>
                  <a:t>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600" dirty="0" smtClean="0"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dalus" panose="02020603050405020304" pitchFamily="18" charset="-78"/>
                    <a:cs typeface="Andalus" panose="02020603050405020304" pitchFamily="18" charset="-78"/>
                  </a:rPr>
                  <a:t>)</a:t>
                </a:r>
                <a:endParaRPr lang="en-US" sz="3600" cap="none" spc="0" dirty="0">
                  <a:ln w="50800"/>
                  <a:solidFill>
                    <a:schemeClr val="accent2">
                      <a:lumMod val="50000"/>
                    </a:schemeClr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3068960"/>
                <a:ext cx="2232248" cy="2598212"/>
              </a:xfrm>
              <a:prstGeom prst="rect">
                <a:avLst/>
              </a:prstGeom>
              <a:blipFill rotWithShape="1">
                <a:blip r:embed="rId4"/>
                <a:stretch>
                  <a:fillRect l="-10656" t="-4918" r="-2459" b="-7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215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7" y="4077072"/>
            <a:ext cx="3582278" cy="24275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7584" y="260648"/>
            <a:ext cx="78386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/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السؤال </a:t>
            </a:r>
            <a:r>
              <a:rPr lang="ar-SA" sz="5400" b="1" dirty="0" smtClean="0">
                <a:ln w="50800"/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الخامس </a:t>
            </a:r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725" y="1484784"/>
            <a:ext cx="8808881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4</a:t>
            </a:r>
            <a:r>
              <a:rPr lang="en-US" sz="66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  <a:r>
              <a:rPr lang="en-US" sz="40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 =</a:t>
            </a:r>
            <a:endParaRPr lang="en-US" sz="40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08104" y="3068960"/>
            <a:ext cx="2232248" cy="24929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 ) 1</a:t>
            </a:r>
            <a:endParaRPr lang="en-US" sz="32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B) 3</a:t>
            </a:r>
          </a:p>
          <a:p>
            <a:r>
              <a:rPr lang="en-US" sz="4400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C) 6</a:t>
            </a:r>
          </a:p>
          <a:p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D)12</a:t>
            </a:r>
            <a:endParaRPr lang="en-US" sz="3600" cap="none" spc="0" dirty="0">
              <a:ln w="50800"/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7215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7" y="4077072"/>
            <a:ext cx="3582278" cy="24275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7584" y="260648"/>
            <a:ext cx="78386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/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السؤال </a:t>
            </a:r>
            <a:r>
              <a:rPr lang="ar-SA" sz="5400" b="1" dirty="0" smtClean="0">
                <a:ln w="50800"/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السادس </a:t>
            </a:r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0805" y="1484784"/>
                <a:ext cx="8808881" cy="7830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ar-SA" sz="4000" b="1" dirty="0" smtClean="0">
                    <a:ln w="11430"/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cs typeface="Arial" panose="020B0604020202020204" pitchFamily="34" charset="0"/>
                  </a:rPr>
                  <a:t>  هـــو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𝟑</m:t>
                    </m:r>
                    <m:sSup>
                      <m:sSupPr>
                        <m:ctrlPr>
                          <a:rPr lang="en-US" sz="4000" b="1" i="1" smtClean="0">
                            <a:ln w="11430"/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n w="11430"/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p>
                        <m:r>
                          <a:rPr lang="en-US" sz="4000" b="1" i="1" smtClean="0">
                            <a:ln w="11430"/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  <m:r>
                      <a:rPr lang="en-US" sz="40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=</m:t>
                    </m:r>
                    <m:r>
                      <a:rPr lang="en-US" sz="40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𝟓</m:t>
                    </m:r>
                    <m:r>
                      <a:rPr lang="en-US" sz="40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𝒙</m:t>
                    </m:r>
                    <m:r>
                      <a:rPr lang="ar-SA" sz="40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   </m:t>
                    </m:r>
                    <m:r>
                      <a:rPr lang="en-US" sz="40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ar-SA" sz="40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التالية</m:t>
                    </m:r>
                    <m:r>
                      <a:rPr lang="ar-SA" sz="40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ar-SA" sz="40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المعادلة</m:t>
                    </m:r>
                    <m:r>
                      <a:rPr lang="ar-SA" sz="40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ar-SA" sz="40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حل</m:t>
                    </m:r>
                  </m:oMath>
                </a14:m>
                <a:endParaRPr lang="en-US" sz="4000" b="1" dirty="0">
                  <a:ln w="11430"/>
                  <a:solidFill>
                    <a:schemeClr val="accent2">
                      <a:lumMod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05" y="1484784"/>
                <a:ext cx="8808881" cy="783035"/>
              </a:xfrm>
              <a:prstGeom prst="rect">
                <a:avLst/>
              </a:prstGeom>
              <a:blipFill rotWithShape="1">
                <a:blip r:embed="rId3"/>
                <a:stretch>
                  <a:fillRect t="-9375" b="-40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508104" y="3068960"/>
                <a:ext cx="2736304" cy="353654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  <a:scene3d>
                  <a:camera prst="orthographicFront"/>
                  <a:lightRig rig="balanced" dir="t">
                    <a:rot lat="0" lon="0" rev="2100000"/>
                  </a:lightRig>
                </a:scene3d>
                <a:sp3d extrusionH="57150" prstMaterial="metal">
                  <a:bevelT w="38100" h="25400"/>
                  <a:contourClr>
                    <a:schemeClr val="bg2"/>
                  </a:contourClr>
                </a:sp3d>
              </a:bodyPr>
              <a:lstStyle/>
              <a:p>
                <a:r>
                  <a:rPr lang="en-US" sz="3600" dirty="0" smtClean="0"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dalus" panose="02020603050405020304" pitchFamily="18" charset="-78"/>
                    <a:cs typeface="Andalus" panose="02020603050405020304" pitchFamily="18" charset="-78"/>
                  </a:rPr>
                  <a:t>A ) { 0,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3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5</m:t>
                        </m:r>
                      </m:den>
                    </m:f>
                    <m:r>
                      <a:rPr lang="en-US" sz="3600" b="0" i="1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cs typeface="Andalus" panose="02020603050405020304" pitchFamily="18" charset="-78"/>
                      </a:rPr>
                      <m:t> }</m:t>
                    </m:r>
                  </m:oMath>
                </a14:m>
                <a:endParaRPr lang="en-US" sz="3200" dirty="0" smtClean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r>
                  <a:rPr lang="en-US" sz="4000" dirty="0" smtClean="0"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dalus" panose="02020603050405020304" pitchFamily="18" charset="-78"/>
                    <a:cs typeface="Andalus" panose="02020603050405020304" pitchFamily="18" charset="-78"/>
                  </a:rPr>
                  <a:t>B) { 0.-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5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3</m:t>
                        </m:r>
                      </m:den>
                    </m:f>
                    <m:r>
                      <a:rPr lang="en-US" sz="4000" b="0" i="1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cs typeface="Andalus" panose="02020603050405020304" pitchFamily="18" charset="-78"/>
                      </a:rPr>
                      <m:t> }</m:t>
                    </m:r>
                  </m:oMath>
                </a14:m>
                <a:endParaRPr lang="en-US" sz="4000" dirty="0" smtClean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r>
                  <a:rPr lang="en-US" sz="4400" b="1" u="sng" dirty="0" smtClean="0">
                    <a:solidFill>
                      <a:srgbClr val="FFC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dalus" panose="02020603050405020304" pitchFamily="18" charset="-78"/>
                    <a:cs typeface="Andalus" panose="02020603050405020304" pitchFamily="18" charset="-78"/>
                  </a:rPr>
                  <a:t>C) { 0,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 u="sng" smtClean="0">
                            <a:solidFill>
                              <a:srgbClr val="FFC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</m:ctrlPr>
                      </m:fPr>
                      <m:num>
                        <m:r>
                          <a:rPr lang="en-US" sz="4400" b="1" i="1" u="sng" smtClean="0">
                            <a:solidFill>
                              <a:srgbClr val="FFC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𝟓</m:t>
                        </m:r>
                      </m:num>
                      <m:den>
                        <m:r>
                          <a:rPr lang="en-US" sz="4400" b="1" i="1" u="sng" smtClean="0">
                            <a:solidFill>
                              <a:srgbClr val="FFC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4400" b="1" u="sng" dirty="0" smtClean="0">
                    <a:solidFill>
                      <a:srgbClr val="FFC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dalus" panose="02020603050405020304" pitchFamily="18" charset="-78"/>
                    <a:cs typeface="Andalus" panose="02020603050405020304" pitchFamily="18" charset="-78"/>
                  </a:rPr>
                  <a:t> }</a:t>
                </a:r>
              </a:p>
              <a:p>
                <a:r>
                  <a:rPr lang="en-US" sz="3600" dirty="0" smtClean="0"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dalus" panose="02020603050405020304" pitchFamily="18" charset="-78"/>
                    <a:cs typeface="Andalus" panose="02020603050405020304" pitchFamily="18" charset="-78"/>
                  </a:rPr>
                  <a:t>D) { 0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3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5</m:t>
                        </m:r>
                      </m:den>
                    </m:f>
                    <m:r>
                      <a:rPr lang="en-US" sz="3600" b="0" i="1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cs typeface="Andalus" panose="02020603050405020304" pitchFamily="18" charset="-78"/>
                      </a:rPr>
                      <m:t> </m:t>
                    </m:r>
                    <m:r>
                      <a:rPr lang="en-US" sz="3600" b="0" i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cs typeface="Andalus" panose="02020603050405020304" pitchFamily="18" charset="-78"/>
                      </a:rPr>
                      <m:t>}</m:t>
                    </m:r>
                  </m:oMath>
                </a14:m>
                <a:endParaRPr lang="en-US" sz="3600" b="0" dirty="0" smtClean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3068960"/>
                <a:ext cx="2736304" cy="3536546"/>
              </a:xfrm>
              <a:prstGeom prst="rect">
                <a:avLst/>
              </a:prstGeom>
              <a:blipFill rotWithShape="1">
                <a:blip r:embed="rId4"/>
                <a:stretch>
                  <a:fillRect l="-9821" r="-1563" b="-48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215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7" y="4077072"/>
            <a:ext cx="3582278" cy="24275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7584" y="260648"/>
            <a:ext cx="78386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/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السؤال </a:t>
            </a:r>
            <a:r>
              <a:rPr lang="ar-SA" sz="5400" b="1" dirty="0" smtClean="0">
                <a:ln w="50800"/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السابع </a:t>
            </a:r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805" y="1484784"/>
            <a:ext cx="8808881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5</a:t>
            </a:r>
            <a:r>
              <a:rPr lang="en-US" sz="66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</a:t>
            </a:r>
            <a:r>
              <a:rPr lang="en-US" sz="40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4 =</a:t>
            </a:r>
            <a:endParaRPr lang="en-US" sz="40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20072" y="3573016"/>
            <a:ext cx="208823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 ) 60</a:t>
            </a:r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B) 5</a:t>
            </a:r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C) 20</a:t>
            </a:r>
          </a:p>
          <a:p>
            <a:pPr algn="ctr"/>
            <a:r>
              <a:rPr lang="en-US" sz="3600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D)120</a:t>
            </a:r>
            <a:endParaRPr lang="en-US" sz="32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7215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7" y="4077072"/>
            <a:ext cx="3582278" cy="24275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7584" y="260648"/>
            <a:ext cx="78386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/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السؤال </a:t>
            </a:r>
            <a:r>
              <a:rPr lang="ar-SA" sz="5400" b="1" dirty="0" smtClean="0">
                <a:ln w="50800"/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الثامن  </a:t>
            </a:r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0805" y="1484784"/>
                <a:ext cx="9043195" cy="713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ar-SA" sz="3600" b="1" dirty="0" smtClean="0">
                    <a:ln w="11430"/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cs typeface="Arial" panose="020B0604020202020204" pitchFamily="34" charset="0"/>
                  </a:rPr>
                  <a:t> هـــو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smtClean="0">
                            <a:ln w="11430"/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ln w="11430"/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p>
                        <m:r>
                          <a:rPr lang="en-US" sz="3600" b="1" i="1" smtClean="0">
                            <a:ln w="11430"/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  <m:r>
                      <a:rPr lang="en-US" sz="36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−</m:t>
                    </m:r>
                    <m:r>
                      <a:rPr lang="en-US" sz="36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𝟑</m:t>
                    </m:r>
                    <m:r>
                      <a:rPr lang="en-US" sz="36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36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+</m:t>
                    </m:r>
                    <m:r>
                      <a:rPr lang="en-US" sz="36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36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=</m:t>
                    </m:r>
                    <m:r>
                      <a:rPr lang="en-US" sz="36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36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 </m:t>
                    </m:r>
                    <m:r>
                      <a:rPr lang="ar-SA" sz="36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التالية</m:t>
                    </m:r>
                    <m:r>
                      <a:rPr lang="ar-SA" sz="36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ar-SA" sz="36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التربيعية</m:t>
                    </m:r>
                    <m:r>
                      <a:rPr lang="ar-SA" sz="36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ar-SA" sz="36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المعادلة</m:t>
                    </m:r>
                    <m:r>
                      <a:rPr lang="ar-SA" sz="36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ar-SA" sz="36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حل</m:t>
                    </m:r>
                  </m:oMath>
                </a14:m>
                <a:endParaRPr lang="en-US" sz="3600" b="1" dirty="0">
                  <a:ln w="11430"/>
                  <a:solidFill>
                    <a:schemeClr val="accent2">
                      <a:lumMod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05" y="1484784"/>
                <a:ext cx="9043195" cy="713978"/>
              </a:xfrm>
              <a:prstGeom prst="rect">
                <a:avLst/>
              </a:prstGeom>
              <a:blipFill rotWithShape="1">
                <a:blip r:embed="rId3"/>
                <a:stretch>
                  <a:fillRect t="-8547" b="-39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5508103" y="3068960"/>
            <a:ext cx="3158109" cy="24929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 ) {2 ,-1}</a:t>
            </a:r>
            <a:endParaRPr lang="en-US" sz="32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B) {1 ,-2}</a:t>
            </a:r>
          </a:p>
          <a:p>
            <a:r>
              <a:rPr lang="en-US" sz="4400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C) {1, 2}</a:t>
            </a:r>
          </a:p>
          <a:p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</a:t>
            </a:r>
            <a:r>
              <a:rPr lang="en-US" sz="360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){ -1, -2 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}</a:t>
            </a:r>
            <a:endParaRPr lang="en-US" sz="3600" cap="none" spc="0" dirty="0">
              <a:ln w="50800"/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7215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7" y="4077072"/>
            <a:ext cx="3582278" cy="24275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7584" y="260648"/>
            <a:ext cx="78386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/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السؤال </a:t>
            </a:r>
            <a:r>
              <a:rPr lang="ar-SA" sz="5400" b="1" dirty="0" smtClean="0">
                <a:ln w="50800"/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التاسع  </a:t>
            </a:r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805" y="1715616"/>
            <a:ext cx="9043195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القانون العتم لحل المعادلات من الدرجه الثانية في مجهول واحد صيغته كا  التالي :</a:t>
            </a:r>
            <a:endParaRPr lang="en-US" sz="24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596003" y="2780928"/>
                <a:ext cx="3549998" cy="387202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  <a:scene3d>
                  <a:camera prst="orthographicFront"/>
                  <a:lightRig rig="balanced" dir="t">
                    <a:rot lat="0" lon="0" rev="2100000"/>
                  </a:lightRig>
                </a:scene3d>
                <a:sp3d extrusionH="57150" prstMaterial="metal">
                  <a:bevelT w="38100" h="25400"/>
                  <a:contourClr>
                    <a:schemeClr val="bg2"/>
                  </a:contourClr>
                </a:sp3d>
              </a:bodyPr>
              <a:lstStyle/>
              <a:p>
                <a:r>
                  <a:rPr lang="en-US" sz="3200" b="1" dirty="0" smtClean="0"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dalus" panose="02020603050405020304" pitchFamily="18" charset="-78"/>
                    <a:cs typeface="Andalus" panose="02020603050405020304" pitchFamily="18" charset="-78"/>
                  </a:rPr>
                  <a:t>A )b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  <a:cs typeface="Andalus" panose="02020603050405020304" pitchFamily="18" charset="-78"/>
                      </a:rPr>
                      <m:t>±</m:t>
                    </m:r>
                    <m:f>
                      <m:fPr>
                        <m:ctrlPr>
                          <a:rPr lang="en-US" sz="32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  <a:cs typeface="Andalus" panose="02020603050405020304" pitchFamily="18" charset="-78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3200" b="1" i="1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  <a:ea typeface="Cambria Math"/>
                                <a:cs typeface="Andalus" panose="02020603050405020304" pitchFamily="18" charset="-78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3200" b="1" i="1" smtClean="0">
                                    <a:solidFill>
                                      <a:schemeClr val="accent2">
                                        <a:lumMod val="50000"/>
                                      </a:schemeClr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Andalus" panose="02020603050405020304" pitchFamily="18" charset="-78"/>
                                  </a:rPr>
                                </m:ctrlPr>
                              </m:sSupPr>
                              <m:e>
                                <m:r>
                                  <a:rPr lang="en-US" sz="3200" b="1" i="1" smtClean="0">
                                    <a:solidFill>
                                      <a:schemeClr val="accent2">
                                        <a:lumMod val="50000"/>
                                      </a:schemeClr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Andalus" panose="02020603050405020304" pitchFamily="18" charset="-78"/>
                                  </a:rPr>
                                  <m:t>𝒃</m:t>
                                </m:r>
                              </m:e>
                              <m:sup>
                                <m:r>
                                  <a:rPr lang="en-US" sz="3200" b="1" i="1" smtClean="0">
                                    <a:solidFill>
                                      <a:schemeClr val="accent2">
                                        <a:lumMod val="50000"/>
                                      </a:schemeClr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Andalus" panose="02020603050405020304" pitchFamily="18" charset="-78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sz="3200" b="1" i="1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  <a:ea typeface="Cambria Math"/>
                                <a:cs typeface="Andalus" panose="02020603050405020304" pitchFamily="18" charset="-78"/>
                              </a:rPr>
                              <m:t>−</m:t>
                            </m:r>
                            <m:r>
                              <a:rPr lang="en-US" sz="3200" b="1" i="1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  <a:ea typeface="Cambria Math"/>
                                <a:cs typeface="Andalus" panose="02020603050405020304" pitchFamily="18" charset="-78"/>
                              </a:rPr>
                              <m:t>𝟒</m:t>
                            </m:r>
                            <m:r>
                              <a:rPr lang="en-US" sz="3200" b="1" i="1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  <a:ea typeface="Cambria Math"/>
                                <a:cs typeface="Andalus" panose="02020603050405020304" pitchFamily="18" charset="-78"/>
                              </a:rPr>
                              <m:t>𝒂𝒄</m:t>
                            </m:r>
                          </m:e>
                        </m:rad>
                      </m:num>
                      <m:den>
                        <m:r>
                          <a:rPr lang="en-US" sz="32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  <a:cs typeface="Andalus" panose="02020603050405020304" pitchFamily="18" charset="-78"/>
                          </a:rPr>
                          <m:t>𝟐</m:t>
                        </m:r>
                        <m:r>
                          <a:rPr lang="en-US" sz="32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  <a:cs typeface="Andalus" panose="02020603050405020304" pitchFamily="18" charset="-78"/>
                          </a:rPr>
                          <m:t>𝒂</m:t>
                        </m:r>
                      </m:den>
                    </m:f>
                  </m:oMath>
                </a14:m>
                <a:r>
                  <a:rPr lang="en-US" sz="3200" b="1" dirty="0" smtClean="0"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dalus" panose="02020603050405020304" pitchFamily="18" charset="-78"/>
                    <a:cs typeface="Andalus" panose="02020603050405020304" pitchFamily="18" charset="-78"/>
                  </a:rPr>
                  <a:t> </a:t>
                </a:r>
                <a:endParaRPr lang="ar-SA" sz="3200" b="1" dirty="0" smtClean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r>
                  <a:rPr lang="en-US" sz="4000" b="1" u="sng" dirty="0" smtClean="0">
                    <a:solidFill>
                      <a:srgbClr val="FFC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dalus" panose="02020603050405020304" pitchFamily="18" charset="-78"/>
                    <a:cs typeface="Andalus" panose="02020603050405020304" pitchFamily="18" charset="-78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u="sng" smtClean="0">
                            <a:solidFill>
                              <a:srgbClr val="FFC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  <a:cs typeface="Andalus" panose="02020603050405020304" pitchFamily="18" charset="-78"/>
                          </a:rPr>
                        </m:ctrlPr>
                      </m:fPr>
                      <m:num>
                        <m:r>
                          <a:rPr lang="en-US" sz="4000" b="1" i="1" u="sng" smtClean="0">
                            <a:solidFill>
                              <a:srgbClr val="FFC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  <a:cs typeface="Andalus" panose="02020603050405020304" pitchFamily="18" charset="-78"/>
                          </a:rPr>
                          <m:t>−</m:t>
                        </m:r>
                        <m:r>
                          <a:rPr lang="en-US" sz="4000" b="1" i="1" u="sng" smtClean="0">
                            <a:solidFill>
                              <a:srgbClr val="FFC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  <a:cs typeface="Andalus" panose="02020603050405020304" pitchFamily="18" charset="-78"/>
                          </a:rPr>
                          <m:t>𝒃</m:t>
                        </m:r>
                        <m:r>
                          <a:rPr lang="en-US" sz="4000" b="1" i="1" u="sng" smtClean="0">
                            <a:solidFill>
                              <a:srgbClr val="FFC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  <a:cs typeface="Andalus" panose="02020603050405020304" pitchFamily="18" charset="-78"/>
                          </a:rPr>
                          <m:t>±</m:t>
                        </m:r>
                        <m:rad>
                          <m:radPr>
                            <m:degHide m:val="on"/>
                            <m:ctrlPr>
                              <a:rPr lang="en-US" sz="4000" b="1" i="1" u="sng" smtClean="0">
                                <a:solidFill>
                                  <a:srgbClr val="FFC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  <a:ea typeface="Cambria Math"/>
                                <a:cs typeface="Andalus" panose="02020603050405020304" pitchFamily="18" charset="-78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4000" b="1" i="1" u="sng" smtClean="0">
                                    <a:solidFill>
                                      <a:srgbClr val="FFC000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Andalus" panose="02020603050405020304" pitchFamily="18" charset="-78"/>
                                  </a:rPr>
                                </m:ctrlPr>
                              </m:sSupPr>
                              <m:e>
                                <m:r>
                                  <a:rPr lang="en-US" sz="4000" b="1" i="1" u="sng" smtClean="0">
                                    <a:solidFill>
                                      <a:srgbClr val="FFC000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Andalus" panose="02020603050405020304" pitchFamily="18" charset="-78"/>
                                  </a:rPr>
                                  <m:t>𝒃</m:t>
                                </m:r>
                              </m:e>
                              <m:sup>
                                <m:r>
                                  <a:rPr lang="en-US" sz="4000" b="1" i="1" u="sng" smtClean="0">
                                    <a:solidFill>
                                      <a:srgbClr val="FFC000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Andalus" panose="02020603050405020304" pitchFamily="18" charset="-78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sz="4000" b="1" i="1" u="sng" smtClean="0">
                                <a:solidFill>
                                  <a:srgbClr val="FFC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  <a:ea typeface="Cambria Math"/>
                                <a:cs typeface="Andalus" panose="02020603050405020304" pitchFamily="18" charset="-78"/>
                              </a:rPr>
                              <m:t>−</m:t>
                            </m:r>
                            <m:r>
                              <a:rPr lang="en-US" sz="4000" b="1" i="1" u="sng" smtClean="0">
                                <a:solidFill>
                                  <a:srgbClr val="FFC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  <a:ea typeface="Cambria Math"/>
                                <a:cs typeface="Andalus" panose="02020603050405020304" pitchFamily="18" charset="-78"/>
                              </a:rPr>
                              <m:t>𝟒</m:t>
                            </m:r>
                            <m:r>
                              <a:rPr lang="en-US" sz="4000" b="1" i="1" u="sng" smtClean="0">
                                <a:solidFill>
                                  <a:srgbClr val="FFC00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  <a:ea typeface="Cambria Math"/>
                                <a:cs typeface="Andalus" panose="02020603050405020304" pitchFamily="18" charset="-78"/>
                              </a:rPr>
                              <m:t>𝒂𝒄</m:t>
                            </m:r>
                          </m:e>
                        </m:rad>
                      </m:num>
                      <m:den>
                        <m:r>
                          <a:rPr lang="en-US" sz="4000" b="1" i="1" u="sng" smtClean="0">
                            <a:solidFill>
                              <a:srgbClr val="FFC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  <a:cs typeface="Andalus" panose="02020603050405020304" pitchFamily="18" charset="-78"/>
                          </a:rPr>
                          <m:t>𝟐</m:t>
                        </m:r>
                        <m:r>
                          <a:rPr lang="en-US" sz="4000" b="1" i="1" u="sng" smtClean="0">
                            <a:solidFill>
                              <a:srgbClr val="FFC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  <a:cs typeface="Andalus" panose="02020603050405020304" pitchFamily="18" charset="-78"/>
                          </a:rPr>
                          <m:t>𝒂</m:t>
                        </m:r>
                      </m:den>
                    </m:f>
                  </m:oMath>
                </a14:m>
                <a:endParaRPr lang="en-US" sz="4000" b="1" u="sng" dirty="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r>
                  <a:rPr lang="en-US" sz="3200" b="1" dirty="0" smtClean="0"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dalus" panose="02020603050405020304" pitchFamily="18" charset="-78"/>
                    <a:cs typeface="Andalus" panose="02020603050405020304" pitchFamily="18" charset="-78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3200" b="1" i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  <a:cs typeface="Andalus" panose="02020603050405020304" pitchFamily="18" charset="-78"/>
                      </a:rPr>
                      <m:t>−</m:t>
                    </m:r>
                    <m:r>
                      <a:rPr lang="en-US" sz="3200" b="1" i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  <a:cs typeface="Andalus" panose="02020603050405020304" pitchFamily="18" charset="-78"/>
                      </a:rPr>
                      <m:t>𝐛</m:t>
                    </m:r>
                    <m:r>
                      <a:rPr lang="en-US" sz="3200" b="1" i="1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  <a:cs typeface="Andalus" panose="02020603050405020304" pitchFamily="18" charset="-78"/>
                      </a:rPr>
                      <m:t>±</m:t>
                    </m:r>
                    <m:f>
                      <m:fPr>
                        <m:ctrlPr>
                          <a:rPr lang="en-US" sz="32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  <a:cs typeface="Andalus" panose="02020603050405020304" pitchFamily="18" charset="-78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3200" b="1" i="1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  <a:ea typeface="Cambria Math"/>
                                <a:cs typeface="Andalus" panose="02020603050405020304" pitchFamily="18" charset="-78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3200" b="1" i="1" smtClean="0">
                                    <a:solidFill>
                                      <a:schemeClr val="accent2">
                                        <a:lumMod val="50000"/>
                                      </a:schemeClr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Andalus" panose="02020603050405020304" pitchFamily="18" charset="-78"/>
                                  </a:rPr>
                                </m:ctrlPr>
                              </m:sSupPr>
                              <m:e>
                                <m:r>
                                  <a:rPr lang="en-US" sz="3200" b="1" i="1" smtClean="0">
                                    <a:solidFill>
                                      <a:schemeClr val="accent2">
                                        <a:lumMod val="50000"/>
                                      </a:schemeClr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Andalus" panose="02020603050405020304" pitchFamily="18" charset="-78"/>
                                  </a:rPr>
                                  <m:t>𝒃</m:t>
                                </m:r>
                              </m:e>
                              <m:sup>
                                <m:r>
                                  <a:rPr lang="en-US" sz="3200" b="1" i="1" smtClean="0">
                                    <a:solidFill>
                                      <a:schemeClr val="accent2">
                                        <a:lumMod val="50000"/>
                                      </a:schemeClr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Andalus" panose="02020603050405020304" pitchFamily="18" charset="-78"/>
                                  </a:rPr>
                                  <m:t>𝟐</m:t>
                                </m:r>
                                <m:r>
                                  <a:rPr lang="en-US" sz="3200" b="1" i="1" smtClean="0">
                                    <a:solidFill>
                                      <a:schemeClr val="accent2">
                                        <a:lumMod val="50000"/>
                                      </a:schemeClr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Andalus" panose="02020603050405020304" pitchFamily="18" charset="-78"/>
                                  </a:rPr>
                                  <m:t>−</m:t>
                                </m:r>
                                <m:r>
                                  <a:rPr lang="en-US" sz="3200" b="1" i="1" smtClean="0">
                                    <a:solidFill>
                                      <a:schemeClr val="accent2">
                                        <a:lumMod val="50000"/>
                                      </a:schemeClr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Andalus" panose="02020603050405020304" pitchFamily="18" charset="-78"/>
                                  </a:rPr>
                                  <m:t>𝟒</m:t>
                                </m:r>
                                <m:r>
                                  <a:rPr lang="en-US" sz="3200" b="1" i="1" smtClean="0">
                                    <a:solidFill>
                                      <a:schemeClr val="accent2">
                                        <a:lumMod val="50000"/>
                                      </a:schemeClr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Andalus" panose="02020603050405020304" pitchFamily="18" charset="-78"/>
                                  </a:rPr>
                                  <m:t>𝒂𝒄</m:t>
                                </m:r>
                              </m:sup>
                            </m:sSup>
                          </m:e>
                        </m:rad>
                      </m:num>
                      <m:den>
                        <m:r>
                          <a:rPr lang="en-US" sz="32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  <a:cs typeface="Andalus" panose="02020603050405020304" pitchFamily="18" charset="-78"/>
                          </a:rPr>
                          <m:t>𝟐</m:t>
                        </m:r>
                        <m:r>
                          <a:rPr lang="en-US" sz="32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  <a:cs typeface="Andalus" panose="02020603050405020304" pitchFamily="18" charset="-78"/>
                          </a:rPr>
                          <m:t>𝒂</m:t>
                        </m:r>
                      </m:den>
                    </m:f>
                  </m:oMath>
                </a14:m>
                <a:endParaRPr lang="en-US" sz="3200" b="1" dirty="0" smtClean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r>
                  <a:rPr lang="en-US" sz="3600" b="1" dirty="0" smtClean="0"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dalus" panose="02020603050405020304" pitchFamily="18" charset="-78"/>
                    <a:cs typeface="Andalus" panose="02020603050405020304" pitchFamily="18" charset="-78"/>
                  </a:rPr>
                  <a:t>D)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𝒃</m:t>
                        </m:r>
                        <m:r>
                          <a:rPr lang="en-US" sz="36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  <a:cs typeface="Andalus" panose="02020603050405020304" pitchFamily="18" charset="-78"/>
                          </a:rPr>
                          <m:t>±</m:t>
                        </m:r>
                        <m:rad>
                          <m:radPr>
                            <m:degHide m:val="on"/>
                            <m:ctrlPr>
                              <a:rPr lang="en-US" sz="3600" b="1" i="1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  <a:ea typeface="Cambria Math"/>
                                <a:cs typeface="Andalus" panose="02020603050405020304" pitchFamily="18" charset="-78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3600" b="1" i="1" smtClean="0">
                                    <a:solidFill>
                                      <a:schemeClr val="accent2">
                                        <a:lumMod val="50000"/>
                                      </a:schemeClr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Andalus" panose="02020603050405020304" pitchFamily="18" charset="-78"/>
                                  </a:rPr>
                                </m:ctrlPr>
                              </m:sSupPr>
                              <m:e>
                                <m:r>
                                  <a:rPr lang="en-US" sz="3600" b="1" i="1" smtClean="0">
                                    <a:solidFill>
                                      <a:schemeClr val="accent2">
                                        <a:lumMod val="50000"/>
                                      </a:schemeClr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Andalus" panose="02020603050405020304" pitchFamily="18" charset="-78"/>
                                  </a:rPr>
                                  <m:t>𝒃</m:t>
                                </m:r>
                              </m:e>
                              <m:sup>
                                <m:r>
                                  <a:rPr lang="en-US" sz="3600" b="1" i="1" smtClean="0">
                                    <a:solidFill>
                                      <a:schemeClr val="accent2">
                                        <a:lumMod val="50000"/>
                                      </a:schemeClr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/>
                                    <a:cs typeface="Andalus" panose="02020603050405020304" pitchFamily="18" charset="-78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sz="3600" b="1" i="1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  <a:ea typeface="Cambria Math"/>
                                <a:cs typeface="Andalus" panose="02020603050405020304" pitchFamily="18" charset="-78"/>
                              </a:rPr>
                              <m:t>−</m:t>
                            </m:r>
                            <m:r>
                              <a:rPr lang="en-US" sz="3600" b="1" i="1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  <a:ea typeface="Cambria Math"/>
                                <a:cs typeface="Andalus" panose="02020603050405020304" pitchFamily="18" charset="-78"/>
                              </a:rPr>
                              <m:t>𝟒</m:t>
                            </m:r>
                            <m:r>
                              <a:rPr lang="en-US" sz="3600" b="1" i="1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  <a:ea typeface="Cambria Math"/>
                                <a:cs typeface="Andalus" panose="02020603050405020304" pitchFamily="18" charset="-78"/>
                              </a:rPr>
                              <m:t>𝒂𝒄</m:t>
                            </m:r>
                          </m:e>
                        </m:rad>
                      </m:num>
                      <m:den>
                        <m:r>
                          <a:rPr lang="en-US" sz="36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𝟐</m:t>
                        </m:r>
                        <m:r>
                          <a:rPr lang="en-US" sz="36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𝒂</m:t>
                        </m:r>
                      </m:den>
                    </m:f>
                  </m:oMath>
                </a14:m>
                <a:endParaRPr lang="en-US" sz="3200" b="1" cap="none" spc="0" dirty="0">
                  <a:ln w="50800"/>
                  <a:solidFill>
                    <a:schemeClr val="accent2">
                      <a:lumMod val="50000"/>
                    </a:schemeClr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003" y="2780928"/>
                <a:ext cx="3549998" cy="3872022"/>
              </a:xfrm>
              <a:prstGeom prst="rect">
                <a:avLst/>
              </a:prstGeom>
              <a:blipFill rotWithShape="1">
                <a:blip r:embed="rId3"/>
                <a:stretch>
                  <a:fillRect l="-6701" b="-44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215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7" y="4077072"/>
            <a:ext cx="3582278" cy="24275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7584" y="260648"/>
            <a:ext cx="78386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/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السؤال </a:t>
            </a:r>
            <a:r>
              <a:rPr lang="ar-SA" sz="5400" b="1" dirty="0" smtClean="0">
                <a:ln w="50800"/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العاشر </a:t>
            </a:r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-1" y="1484784"/>
                <a:ext cx="9043195" cy="745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ar-SA" sz="2000" b="1" dirty="0" smtClean="0">
                    <a:ln w="11430"/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cs typeface="Arial" panose="020B0604020202020204" pitchFamily="34" charset="0"/>
                  </a:rPr>
                  <a:t>  هـــو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20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𝒙</m:t>
                    </m:r>
                    <m:r>
                      <a:rPr lang="en-US" sz="20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+</m:t>
                    </m:r>
                    <m:r>
                      <a:rPr lang="en-US" sz="20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𝟑</m:t>
                    </m:r>
                    <m:r>
                      <a:rPr lang="en-US" sz="20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𝒚</m:t>
                    </m:r>
                    <m:r>
                      <a:rPr lang="en-US" sz="20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=</m:t>
                    </m:r>
                    <m:r>
                      <a:rPr lang="en-US" sz="20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𝟓</m:t>
                    </m:r>
                    <m:r>
                      <a:rPr lang="en-US" sz="2000" b="1" i="0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ar-SA" sz="2000" b="1" i="0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و</m:t>
                    </m:r>
                    <m:r>
                      <a:rPr lang="ar-SA" sz="2000" b="1" i="0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en-US" sz="2000" b="1" i="0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𝐱</m:t>
                    </m:r>
                    <m:r>
                      <a:rPr lang="en-US" sz="2000" b="1" i="0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−</m:t>
                    </m:r>
                    <m:r>
                      <a:rPr lang="en-US" sz="2000" b="1" i="0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𝐲</m:t>
                    </m:r>
                    <m:r>
                      <m:rPr>
                        <m:nor/>
                      </m:rPr>
                      <a:rPr lang="ar-SA" sz="2000" b="1" i="0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 b="1" i="0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0 </m:t>
                    </m:r>
                    <m:r>
                      <m:rPr>
                        <m:nor/>
                      </m:rPr>
                      <a:rPr lang="ar-SA" sz="2000" b="1" i="0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ar-SA" sz="2000" b="1" dirty="0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cs typeface="Arial" panose="020B0604020202020204" pitchFamily="34" charset="0"/>
                      </a:rPr>
                      <m:t>حل النظام الخطي التالي المكون من المعادلتين الخطيتين</m:t>
                    </m:r>
                  </m:oMath>
                </a14:m>
                <a:endParaRPr lang="en-US" sz="2000" b="1" dirty="0" smtClean="0">
                  <a:ln w="11430"/>
                  <a:solidFill>
                    <a:schemeClr val="accent2">
                      <a:lumMod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anose="020B0604020202020204" pitchFamily="34" charset="0"/>
                </a:endParaRPr>
              </a:p>
              <a:p>
                <a:pPr algn="ctr"/>
                <a:endParaRPr lang="en-US" sz="2000" b="1" dirty="0" smtClean="0">
                  <a:ln w="11430"/>
                  <a:solidFill>
                    <a:schemeClr val="accent2">
                      <a:lumMod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1484784"/>
                <a:ext cx="9043195" cy="745460"/>
              </a:xfrm>
              <a:prstGeom prst="rect">
                <a:avLst/>
              </a:prstGeom>
              <a:blipFill rotWithShape="1">
                <a:blip r:embed="rId3"/>
                <a:stretch>
                  <a:fillRect t="-2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5508104" y="3068960"/>
            <a:ext cx="2232248" cy="2369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4000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 ) (1 ,1)</a:t>
            </a:r>
            <a:endParaRPr lang="en-US" sz="36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B) (1 , 2)</a:t>
            </a:r>
          </a:p>
          <a:p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C) (2 , 1)</a:t>
            </a:r>
          </a:p>
          <a:p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D)(2 , 2)</a:t>
            </a:r>
            <a:endParaRPr lang="en-US" sz="3600" cap="none" spc="0" dirty="0">
              <a:ln w="50800"/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7215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7" y="4077072"/>
            <a:ext cx="3582278" cy="24275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7584" y="260648"/>
            <a:ext cx="78386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/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السؤال </a:t>
            </a:r>
            <a:r>
              <a:rPr lang="ar-SA" sz="5400" b="1" dirty="0" smtClean="0">
                <a:ln w="50800"/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الحادي عشر </a:t>
            </a:r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725" y="1484784"/>
            <a:ext cx="8808881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6</a:t>
            </a:r>
            <a:r>
              <a:rPr lang="en-US" sz="66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  <a:r>
              <a:rPr lang="en-US" sz="4000" b="1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3</a:t>
            </a:r>
            <a:r>
              <a:rPr lang="en-US" sz="40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=</a:t>
            </a:r>
            <a:endParaRPr lang="en-US" sz="40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538165" y="2984065"/>
                <a:ext cx="3456384" cy="325525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  <a:scene3d>
                  <a:camera prst="orthographicFront"/>
                  <a:lightRig rig="balanced" dir="t">
                    <a:rot lat="0" lon="0" rev="2100000"/>
                  </a:lightRig>
                </a:scene3d>
                <a:sp3d extrusionH="57150" prstMaterial="metal">
                  <a:bevelT w="38100" h="25400"/>
                  <a:contourClr>
                    <a:schemeClr val="bg2"/>
                  </a:contourClr>
                </a:sp3d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dalus" panose="02020603050405020304" pitchFamily="18" charset="-78"/>
                    <a:cs typeface="Andalus" panose="02020603050405020304" pitchFamily="18" charset="-78"/>
                  </a:rPr>
                  <a:t>A 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𝟔</m:t>
                        </m:r>
                        <m:r>
                          <a:rPr lang="en-US" sz="32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!</m:t>
                        </m:r>
                      </m:num>
                      <m:den>
                        <m:d>
                          <m:dPr>
                            <m:ctrlPr>
                              <a:rPr lang="en-US" sz="3200" b="1" i="1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  <a:cs typeface="Andalus" panose="02020603050405020304" pitchFamily="18" charset="-78"/>
                              </a:rPr>
                            </m:ctrlPr>
                          </m:dPr>
                          <m:e>
                            <m:r>
                              <a:rPr lang="en-US" sz="3200" b="1" i="1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  <a:cs typeface="Andalus" panose="02020603050405020304" pitchFamily="18" charset="-78"/>
                              </a:rPr>
                              <m:t>𝟔</m:t>
                            </m:r>
                            <m:r>
                              <a:rPr lang="en-US" sz="3200" b="1" i="1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  <a:cs typeface="Andalus" panose="02020603050405020304" pitchFamily="18" charset="-78"/>
                              </a:rPr>
                              <m:t>−</m:t>
                            </m:r>
                            <m:r>
                              <a:rPr lang="en-US" sz="3200" b="1" i="1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  <a:cs typeface="Andalus" panose="02020603050405020304" pitchFamily="18" charset="-78"/>
                              </a:rPr>
                              <m:t>𝟑</m:t>
                            </m:r>
                          </m:e>
                        </m:d>
                        <m:r>
                          <a:rPr lang="en-US" sz="32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!.</m:t>
                        </m:r>
                        <m:r>
                          <a:rPr lang="en-US" sz="32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𝟑</m:t>
                        </m:r>
                      </m:den>
                    </m:f>
                  </m:oMath>
                </a14:m>
                <a:endParaRPr lang="en-US" sz="3200" b="1" dirty="0" smtClean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algn="ctr"/>
                <a:r>
                  <a:rPr lang="en-US" sz="3600" b="1" u="sng" dirty="0" smtClean="0">
                    <a:solidFill>
                      <a:srgbClr val="FFC000"/>
                    </a:solidFill>
                    <a:effectLst/>
                    <a:latin typeface="Andalus" panose="02020603050405020304" pitchFamily="18" charset="-78"/>
                    <a:cs typeface="Andalus" panose="02020603050405020304" pitchFamily="18" charset="-78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u="sng" smtClean="0">
                            <a:solidFill>
                              <a:srgbClr val="FFC000"/>
                            </a:solidFill>
                            <a:effectLst/>
                            <a:latin typeface="Cambria Math"/>
                            <a:cs typeface="Andalus" panose="02020603050405020304" pitchFamily="18" charset="-78"/>
                          </a:rPr>
                        </m:ctrlPr>
                      </m:fPr>
                      <m:num>
                        <m:r>
                          <a:rPr lang="en-US" sz="4000" b="1" i="1" u="sng" smtClean="0">
                            <a:solidFill>
                              <a:srgbClr val="FFC000"/>
                            </a:solidFill>
                            <a:effectLst/>
                            <a:latin typeface="Cambria Math"/>
                            <a:cs typeface="Andalus" panose="02020603050405020304" pitchFamily="18" charset="-78"/>
                          </a:rPr>
                          <m:t>𝟔</m:t>
                        </m:r>
                        <m:r>
                          <a:rPr lang="en-US" sz="4000" b="1" i="1" u="sng" smtClean="0">
                            <a:solidFill>
                              <a:srgbClr val="FFC000"/>
                            </a:solidFill>
                            <a:effectLst/>
                            <a:latin typeface="Cambria Math"/>
                            <a:cs typeface="Andalus" panose="02020603050405020304" pitchFamily="18" charset="-78"/>
                          </a:rPr>
                          <m:t>𝑷</m:t>
                        </m:r>
                        <m:r>
                          <a:rPr lang="en-US" sz="4000" b="1" i="1" u="sng" smtClean="0">
                            <a:solidFill>
                              <a:srgbClr val="FFC000"/>
                            </a:solidFill>
                            <a:effectLst/>
                            <a:latin typeface="Cambria Math"/>
                            <a:cs typeface="Andalus" panose="02020603050405020304" pitchFamily="18" charset="-78"/>
                          </a:rPr>
                          <m:t>𝟑</m:t>
                        </m:r>
                      </m:num>
                      <m:den>
                        <m:r>
                          <a:rPr lang="en-US" sz="4000" b="1" i="1" u="sng" smtClean="0">
                            <a:solidFill>
                              <a:srgbClr val="FFC000"/>
                            </a:solidFill>
                            <a:effectLst/>
                            <a:latin typeface="Cambria Math"/>
                            <a:cs typeface="Andalus" panose="02020603050405020304" pitchFamily="18" charset="-78"/>
                          </a:rPr>
                          <m:t>𝟑</m:t>
                        </m:r>
                        <m:r>
                          <a:rPr lang="en-US" sz="4000" b="1" i="1" u="sng" smtClean="0">
                            <a:solidFill>
                              <a:srgbClr val="FFC000"/>
                            </a:solidFill>
                            <a:effectLst/>
                            <a:latin typeface="Cambria Math"/>
                            <a:cs typeface="Andalus" panose="02020603050405020304" pitchFamily="18" charset="-78"/>
                          </a:rPr>
                          <m:t>!</m:t>
                        </m:r>
                      </m:den>
                    </m:f>
                  </m:oMath>
                </a14:m>
                <a:endParaRPr lang="en-US" sz="3600" b="1" u="sng" dirty="0" smtClean="0">
                  <a:solidFill>
                    <a:srgbClr val="FFC000"/>
                  </a:solidFill>
                  <a:effectLst/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algn="ctr"/>
                <a:r>
                  <a:rPr lang="en-US" sz="3200" b="1" dirty="0" smtClean="0"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dalus" panose="02020603050405020304" pitchFamily="18" charset="-78"/>
                    <a:cs typeface="Andalus" panose="02020603050405020304" pitchFamily="18" charset="-78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𝟔</m:t>
                        </m:r>
                        <m:r>
                          <a:rPr lang="en-US" sz="32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!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𝟑</m:t>
                        </m:r>
                        <m:r>
                          <a:rPr lang="en-US" sz="32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!</m:t>
                        </m:r>
                      </m:den>
                    </m:f>
                  </m:oMath>
                </a14:m>
                <a:endParaRPr lang="en-US" sz="3200" b="1" dirty="0" smtClean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algn="ctr"/>
                <a:r>
                  <a:rPr lang="en-US" sz="3600" b="1" dirty="0" smtClean="0"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dalus" panose="02020603050405020304" pitchFamily="18" charset="-78"/>
                    <a:cs typeface="Andalus" panose="02020603050405020304" pitchFamily="18" charset="-78"/>
                  </a:rPr>
                  <a:t>D)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𝟔</m:t>
                        </m:r>
                        <m:r>
                          <a:rPr lang="en-US" sz="36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𝒑</m:t>
                        </m:r>
                        <m:r>
                          <a:rPr lang="en-US" sz="36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𝟑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ndalus" panose="02020603050405020304" pitchFamily="18" charset="-78"/>
                          </a:rPr>
                          <m:t>𝟑</m:t>
                        </m:r>
                      </m:den>
                    </m:f>
                  </m:oMath>
                </a14:m>
                <a:endParaRPr lang="en-US" sz="3200" b="1" cap="none" spc="0" dirty="0">
                  <a:ln w="50800"/>
                  <a:solidFill>
                    <a:schemeClr val="accent2">
                      <a:lumMod val="50000"/>
                    </a:schemeClr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8165" y="2984065"/>
                <a:ext cx="3456384" cy="3255250"/>
              </a:xfrm>
              <a:prstGeom prst="rect">
                <a:avLst/>
              </a:prstGeom>
              <a:blipFill rotWithShape="1">
                <a:blip r:embed="rId3"/>
                <a:stretch>
                  <a:fillRect b="-54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215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7" y="4077072"/>
            <a:ext cx="3582278" cy="24275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7584" y="260648"/>
            <a:ext cx="78386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/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السؤال </a:t>
            </a:r>
            <a:r>
              <a:rPr lang="ar-SA" sz="5400" b="1" dirty="0" smtClean="0">
                <a:ln w="50800"/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الثاني عشر </a:t>
            </a:r>
            <a:r>
              <a:rPr lang="ar-SA" sz="5400" b="1" cap="none" spc="0" dirty="0" smtClean="0">
                <a:ln w="50800"/>
                <a:solidFill>
                  <a:srgbClr val="C00000"/>
                </a:solidFill>
                <a:effectLst/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0805" y="1715616"/>
                <a:ext cx="9043195" cy="7228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ar-SA" sz="2800" b="1" dirty="0" smtClean="0">
                    <a:ln w="11430"/>
                    <a:solidFill>
                      <a:schemeClr val="accent2">
                        <a:lumMod val="50000"/>
                      </a:schemeClr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cs typeface="Arial" panose="020B0604020202020204" pitchFamily="34" charset="0"/>
                  </a:rPr>
                  <a:t> هــو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ln w="11430"/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n w="11430"/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sz="2800" b="1" i="1" smtClean="0">
                            <a:ln w="11430"/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2800" b="1" i="1" smtClean="0">
                            <a:ln w="11430"/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2800" b="1" i="1" smtClean="0">
                            <a:ln w="11430"/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Arial" panose="020B0604020202020204" pitchFamily="34" charset="0"/>
                          </a:rPr>
                          <m:t>𝟐</m:t>
                        </m:r>
                        <m:r>
                          <a:rPr lang="en-US" sz="2800" b="1" i="1" smtClean="0">
                            <a:ln w="11430"/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Arial" panose="020B0604020202020204" pitchFamily="34" charset="0"/>
                          </a:rPr>
                          <m:t>)</m:t>
                        </m:r>
                      </m:num>
                      <m:den>
                        <m:r>
                          <a:rPr lang="en-US" sz="2800" b="1" i="1" smtClean="0">
                            <a:ln w="11430"/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r>
                      <a:rPr lang="en-US" sz="28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+ </m:t>
                    </m:r>
                    <m:f>
                      <m:fPr>
                        <m:ctrlPr>
                          <a:rPr lang="en-US" sz="2800" b="1" i="1" smtClean="0">
                            <a:ln w="11430"/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n w="11430"/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Arial" panose="020B0604020202020204" pitchFamily="34" charset="0"/>
                          </a:rPr>
                          <m:t>𝒙</m:t>
                        </m:r>
                      </m:num>
                      <m:den>
                        <m:r>
                          <a:rPr lang="en-US" sz="2800" b="1" i="1" smtClean="0">
                            <a:ln w="11430"/>
                            <a:solidFill>
                              <a:schemeClr val="accent2">
                                <a:lumMod val="50000"/>
                              </a:schemeClr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Arial" panose="020B0604020202020204" pitchFamily="34" charset="0"/>
                          </a:rPr>
                          <m:t>𝟑</m:t>
                        </m:r>
                      </m:den>
                    </m:f>
                    <m:r>
                      <a:rPr lang="en-US" sz="28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𝒙</m:t>
                    </m:r>
                    <m:r>
                      <a:rPr lang="ar-SA" sz="28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  </m:t>
                    </m:r>
                    <m:r>
                      <a:rPr lang="en-US" sz="28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ar-SA" sz="28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التالية</m:t>
                    </m:r>
                    <m:r>
                      <a:rPr lang="ar-SA" sz="28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ar-SA" sz="28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الكسريه</m:t>
                    </m:r>
                    <m:r>
                      <a:rPr lang="ar-SA" sz="28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ar-SA" sz="28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المعادلة</m:t>
                    </m:r>
                    <m:r>
                      <a:rPr lang="ar-SA" sz="28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ar-SA" sz="2800" b="1" i="1" smtClean="0">
                        <a:ln w="1143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Arial" panose="020B0604020202020204" pitchFamily="34" charset="0"/>
                      </a:rPr>
                      <m:t>حل</m:t>
                    </m:r>
                  </m:oMath>
                </a14:m>
                <a:endParaRPr lang="en-US" sz="2800" b="1" dirty="0">
                  <a:ln w="11430"/>
                  <a:solidFill>
                    <a:schemeClr val="accent2">
                      <a:lumMod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05" y="1715616"/>
                <a:ext cx="9043195" cy="722827"/>
              </a:xfrm>
              <a:prstGeom prst="rect">
                <a:avLst/>
              </a:prstGeom>
              <a:blipFill rotWithShape="1">
                <a:blip r:embed="rId3"/>
                <a:stretch>
                  <a:fillRect b="-18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5508104" y="3068960"/>
            <a:ext cx="2232248" cy="24929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 ) 2</a:t>
            </a:r>
            <a:endParaRPr lang="en-US" sz="32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B) 3</a:t>
            </a:r>
          </a:p>
          <a:p>
            <a:r>
              <a:rPr lang="en-US" sz="4400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C) 6</a:t>
            </a:r>
          </a:p>
          <a:p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D)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5</a:t>
            </a:r>
            <a:endParaRPr lang="en-US" sz="3600" cap="none" spc="0" dirty="0">
              <a:ln w="50800"/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7215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4" t="-1" r="-7396" b="-4353"/>
          <a:stretch/>
        </p:blipFill>
        <p:spPr>
          <a:xfrm rot="510486">
            <a:off x="47236" y="-34889"/>
            <a:ext cx="5168045" cy="54102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4499992" y="4721660"/>
            <a:ext cx="417521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وفي الختام أسئل الله أن يوفق الجميع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89380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476</Words>
  <Application>Microsoft Office PowerPoint</Application>
  <PresentationFormat>On-screen Show (4:3)</PresentationFormat>
  <Paragraphs>75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12</cp:revision>
  <dcterms:created xsi:type="dcterms:W3CDTF">2013-11-08T00:22:33Z</dcterms:created>
  <dcterms:modified xsi:type="dcterms:W3CDTF">2013-11-08T22:24:00Z</dcterms:modified>
</cp:coreProperties>
</file>