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26"/>
  </p:notesMasterIdLst>
  <p:sldIdLst>
    <p:sldId id="295" r:id="rId2"/>
    <p:sldId id="256" r:id="rId3"/>
    <p:sldId id="292" r:id="rId4"/>
    <p:sldId id="260" r:id="rId5"/>
    <p:sldId id="303" r:id="rId6"/>
    <p:sldId id="304" r:id="rId7"/>
    <p:sldId id="305" r:id="rId8"/>
    <p:sldId id="308" r:id="rId9"/>
    <p:sldId id="318" r:id="rId10"/>
    <p:sldId id="306" r:id="rId11"/>
    <p:sldId id="313" r:id="rId12"/>
    <p:sldId id="321" r:id="rId13"/>
    <p:sldId id="309" r:id="rId14"/>
    <p:sldId id="314" r:id="rId15"/>
    <p:sldId id="315" r:id="rId16"/>
    <p:sldId id="310" r:id="rId17"/>
    <p:sldId id="263" r:id="rId18"/>
    <p:sldId id="316" r:id="rId19"/>
    <p:sldId id="317" r:id="rId20"/>
    <p:sldId id="322" r:id="rId21"/>
    <p:sldId id="332" r:id="rId22"/>
    <p:sldId id="323" r:id="rId23"/>
    <p:sldId id="331" r:id="rId24"/>
    <p:sldId id="326"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C1DDD1-B044-4B0F-B432-0BCE0E61512B}" type="doc">
      <dgm:prSet loTypeId="urn:microsoft.com/office/officeart/2008/layout/RadialCluster" loCatId="cycle" qsTypeId="urn:microsoft.com/office/officeart/2005/8/quickstyle/simple1" qsCatId="simple" csTypeId="urn:microsoft.com/office/officeart/2005/8/colors/colorful2" csCatId="colorful" phldr="1"/>
      <dgm:spPr/>
      <dgm:t>
        <a:bodyPr/>
        <a:lstStyle/>
        <a:p>
          <a:pPr rtl="1"/>
          <a:endParaRPr lang="ar-SA"/>
        </a:p>
      </dgm:t>
    </dgm:pt>
    <dgm:pt modelId="{28D51CBC-DC1F-4644-B920-8C3A160A1D12}">
      <dgm:prSet phldrT="[Text]" custT="1"/>
      <dgm:spPr/>
      <dgm:t>
        <a:bodyPr/>
        <a:lstStyle/>
        <a:p>
          <a:pPr rtl="1"/>
          <a:r>
            <a:rPr lang="ar-SA" sz="4800" b="1" dirty="0" smtClean="0">
              <a:solidFill>
                <a:schemeClr val="tx1"/>
              </a:solidFill>
            </a:rPr>
            <a:t>شروط التعلم</a:t>
          </a:r>
          <a:endParaRPr lang="ar-SA" sz="4800" b="1" dirty="0">
            <a:solidFill>
              <a:schemeClr val="tx1"/>
            </a:solidFill>
          </a:endParaRPr>
        </a:p>
      </dgm:t>
    </dgm:pt>
    <dgm:pt modelId="{805E91A9-134C-4930-B796-C5136C51693D}" type="parTrans" cxnId="{D9D5882A-DB53-459F-A7F6-B9AA15BEB6DF}">
      <dgm:prSet/>
      <dgm:spPr/>
      <dgm:t>
        <a:bodyPr/>
        <a:lstStyle/>
        <a:p>
          <a:pPr rtl="1"/>
          <a:endParaRPr lang="ar-SA" sz="1800" b="1">
            <a:solidFill>
              <a:schemeClr val="tx1"/>
            </a:solidFill>
          </a:endParaRPr>
        </a:p>
      </dgm:t>
    </dgm:pt>
    <dgm:pt modelId="{9AD9ACBC-5547-4CEC-B327-9A756D4F1FE3}" type="sibTrans" cxnId="{D9D5882A-DB53-459F-A7F6-B9AA15BEB6DF}">
      <dgm:prSet/>
      <dgm:spPr/>
      <dgm:t>
        <a:bodyPr/>
        <a:lstStyle/>
        <a:p>
          <a:pPr rtl="1"/>
          <a:endParaRPr lang="ar-SA" sz="1800" b="1">
            <a:solidFill>
              <a:schemeClr val="tx1"/>
            </a:solidFill>
          </a:endParaRPr>
        </a:p>
      </dgm:t>
    </dgm:pt>
    <dgm:pt modelId="{9D83C458-1736-42DA-BFC5-2EFE09745433}">
      <dgm:prSet phldrT="[Text]" custT="1"/>
      <dgm:spPr/>
      <dgm:t>
        <a:bodyPr/>
        <a:lstStyle/>
        <a:p>
          <a:pPr rtl="1"/>
          <a:r>
            <a:rPr lang="ar-SA" sz="3600" b="1" dirty="0" smtClean="0">
              <a:solidFill>
                <a:schemeClr val="tx1"/>
              </a:solidFill>
            </a:rPr>
            <a:t>الدافعية</a:t>
          </a:r>
          <a:endParaRPr lang="ar-SA" sz="3600" b="1" dirty="0">
            <a:solidFill>
              <a:schemeClr val="tx1"/>
            </a:solidFill>
          </a:endParaRPr>
        </a:p>
      </dgm:t>
    </dgm:pt>
    <dgm:pt modelId="{F235AB49-9859-42B3-A3BA-D5A23545EF17}" type="parTrans" cxnId="{D409B78E-4208-4977-8F0C-1CB799B13E69}">
      <dgm:prSet/>
      <dgm:spPr/>
      <dgm:t>
        <a:bodyPr/>
        <a:lstStyle/>
        <a:p>
          <a:pPr rtl="1"/>
          <a:endParaRPr lang="ar-SA" sz="1800" b="1">
            <a:solidFill>
              <a:schemeClr val="tx1"/>
            </a:solidFill>
          </a:endParaRPr>
        </a:p>
      </dgm:t>
    </dgm:pt>
    <dgm:pt modelId="{FEFCFFAE-B728-4A43-900C-A39ED5591132}" type="sibTrans" cxnId="{D409B78E-4208-4977-8F0C-1CB799B13E69}">
      <dgm:prSet/>
      <dgm:spPr/>
      <dgm:t>
        <a:bodyPr/>
        <a:lstStyle/>
        <a:p>
          <a:pPr rtl="1"/>
          <a:endParaRPr lang="ar-SA" sz="1800" b="1">
            <a:solidFill>
              <a:schemeClr val="tx1"/>
            </a:solidFill>
          </a:endParaRPr>
        </a:p>
      </dgm:t>
    </dgm:pt>
    <dgm:pt modelId="{C6FB4CB5-48BA-44FF-9BB4-10B4D82D0F82}">
      <dgm:prSet phldrT="[Text]" custT="1"/>
      <dgm:spPr/>
      <dgm:t>
        <a:bodyPr/>
        <a:lstStyle/>
        <a:p>
          <a:pPr rtl="1"/>
          <a:r>
            <a:rPr lang="ar-SA" sz="3600" b="1" dirty="0" smtClean="0">
              <a:solidFill>
                <a:schemeClr val="tx1"/>
              </a:solidFill>
            </a:rPr>
            <a:t>النضج</a:t>
          </a:r>
          <a:endParaRPr lang="ar-SA" sz="3600" b="1" dirty="0">
            <a:solidFill>
              <a:schemeClr val="tx1"/>
            </a:solidFill>
          </a:endParaRPr>
        </a:p>
      </dgm:t>
    </dgm:pt>
    <dgm:pt modelId="{75E55BD0-8614-4E4A-919C-DD16B553F085}" type="parTrans" cxnId="{071D5912-C36D-4190-B020-440868B55EAC}">
      <dgm:prSet/>
      <dgm:spPr/>
      <dgm:t>
        <a:bodyPr/>
        <a:lstStyle/>
        <a:p>
          <a:pPr rtl="1"/>
          <a:endParaRPr lang="ar-SA" sz="1800" b="1">
            <a:solidFill>
              <a:schemeClr val="tx1"/>
            </a:solidFill>
          </a:endParaRPr>
        </a:p>
      </dgm:t>
    </dgm:pt>
    <dgm:pt modelId="{3AF76543-5A14-4C32-8B06-B94B569B1349}" type="sibTrans" cxnId="{071D5912-C36D-4190-B020-440868B55EAC}">
      <dgm:prSet/>
      <dgm:spPr/>
      <dgm:t>
        <a:bodyPr/>
        <a:lstStyle/>
        <a:p>
          <a:pPr rtl="1"/>
          <a:endParaRPr lang="ar-SA" sz="1800" b="1">
            <a:solidFill>
              <a:schemeClr val="tx1"/>
            </a:solidFill>
          </a:endParaRPr>
        </a:p>
      </dgm:t>
    </dgm:pt>
    <dgm:pt modelId="{15851B26-27DD-49DC-BA2E-3067DE915405}">
      <dgm:prSet phldrT="[Text]" custT="1"/>
      <dgm:spPr/>
      <dgm:t>
        <a:bodyPr/>
        <a:lstStyle/>
        <a:p>
          <a:pPr rtl="1"/>
          <a:r>
            <a:rPr lang="ar-SA" sz="3600" b="1" dirty="0" smtClean="0">
              <a:solidFill>
                <a:schemeClr val="tx1"/>
              </a:solidFill>
            </a:rPr>
            <a:t>الممارسة</a:t>
          </a:r>
          <a:endParaRPr lang="ar-SA" sz="3600" b="1" dirty="0">
            <a:solidFill>
              <a:schemeClr val="tx1"/>
            </a:solidFill>
          </a:endParaRPr>
        </a:p>
      </dgm:t>
    </dgm:pt>
    <dgm:pt modelId="{BF2EA144-649A-4187-81CA-CCEA696D3344}" type="parTrans" cxnId="{28AC3992-A1D9-4DB4-B6D5-192B08690242}">
      <dgm:prSet/>
      <dgm:spPr/>
      <dgm:t>
        <a:bodyPr/>
        <a:lstStyle/>
        <a:p>
          <a:pPr rtl="1"/>
          <a:endParaRPr lang="ar-SA" sz="1800" b="1">
            <a:solidFill>
              <a:schemeClr val="tx1"/>
            </a:solidFill>
          </a:endParaRPr>
        </a:p>
      </dgm:t>
    </dgm:pt>
    <dgm:pt modelId="{47A87A8B-9435-4B0E-B5DB-1DB1DA0C3FD0}" type="sibTrans" cxnId="{28AC3992-A1D9-4DB4-B6D5-192B08690242}">
      <dgm:prSet/>
      <dgm:spPr/>
      <dgm:t>
        <a:bodyPr/>
        <a:lstStyle/>
        <a:p>
          <a:pPr rtl="1"/>
          <a:endParaRPr lang="ar-SA" sz="1800" b="1">
            <a:solidFill>
              <a:schemeClr val="tx1"/>
            </a:solidFill>
          </a:endParaRPr>
        </a:p>
      </dgm:t>
    </dgm:pt>
    <dgm:pt modelId="{A3416B22-84D6-4127-BEAF-075BB1DFE710}" type="pres">
      <dgm:prSet presAssocID="{35C1DDD1-B044-4B0F-B432-0BCE0E61512B}" presName="Name0" presStyleCnt="0">
        <dgm:presLayoutVars>
          <dgm:chMax val="1"/>
          <dgm:chPref val="1"/>
          <dgm:dir/>
          <dgm:animOne val="branch"/>
          <dgm:animLvl val="lvl"/>
        </dgm:presLayoutVars>
      </dgm:prSet>
      <dgm:spPr/>
      <dgm:t>
        <a:bodyPr/>
        <a:lstStyle/>
        <a:p>
          <a:pPr rtl="1"/>
          <a:endParaRPr lang="ar-SA"/>
        </a:p>
      </dgm:t>
    </dgm:pt>
    <dgm:pt modelId="{83F2233E-60D1-438C-B49C-F32DF2D330EB}" type="pres">
      <dgm:prSet presAssocID="{28D51CBC-DC1F-4644-B920-8C3A160A1D12}" presName="singleCycle" presStyleCnt="0"/>
      <dgm:spPr/>
    </dgm:pt>
    <dgm:pt modelId="{4D7B3F1E-C923-4264-ADFE-DB3616623F86}" type="pres">
      <dgm:prSet presAssocID="{28D51CBC-DC1F-4644-B920-8C3A160A1D12}" presName="singleCenter" presStyleLbl="node1" presStyleIdx="0" presStyleCnt="4" custLinFactNeighborX="2908" custLinFactNeighborY="-9321">
        <dgm:presLayoutVars>
          <dgm:chMax val="7"/>
          <dgm:chPref val="7"/>
        </dgm:presLayoutVars>
      </dgm:prSet>
      <dgm:spPr/>
      <dgm:t>
        <a:bodyPr/>
        <a:lstStyle/>
        <a:p>
          <a:pPr rtl="1"/>
          <a:endParaRPr lang="ar-SA"/>
        </a:p>
      </dgm:t>
    </dgm:pt>
    <dgm:pt modelId="{3409B1A8-1997-48C9-A97C-93924A8E1FEA}" type="pres">
      <dgm:prSet presAssocID="{F235AB49-9859-42B3-A3BA-D5A23545EF17}" presName="Name56" presStyleLbl="parChTrans1D2" presStyleIdx="0" presStyleCnt="3"/>
      <dgm:spPr/>
      <dgm:t>
        <a:bodyPr/>
        <a:lstStyle/>
        <a:p>
          <a:pPr rtl="1"/>
          <a:endParaRPr lang="ar-SA"/>
        </a:p>
      </dgm:t>
    </dgm:pt>
    <dgm:pt modelId="{E3F4F381-49AC-4536-B9C0-AA1F38B7CA8A}" type="pres">
      <dgm:prSet presAssocID="{9D83C458-1736-42DA-BFC5-2EFE09745433}" presName="text0" presStyleLbl="node1" presStyleIdx="1" presStyleCnt="4" custScaleX="184277" custScaleY="90428">
        <dgm:presLayoutVars>
          <dgm:bulletEnabled val="1"/>
        </dgm:presLayoutVars>
      </dgm:prSet>
      <dgm:spPr/>
      <dgm:t>
        <a:bodyPr/>
        <a:lstStyle/>
        <a:p>
          <a:pPr rtl="1"/>
          <a:endParaRPr lang="ar-SA"/>
        </a:p>
      </dgm:t>
    </dgm:pt>
    <dgm:pt modelId="{F842EBF7-8F0E-46C1-AE26-38364FD772C8}" type="pres">
      <dgm:prSet presAssocID="{75E55BD0-8614-4E4A-919C-DD16B553F085}" presName="Name56" presStyleLbl="parChTrans1D2" presStyleIdx="1" presStyleCnt="3"/>
      <dgm:spPr/>
      <dgm:t>
        <a:bodyPr/>
        <a:lstStyle/>
        <a:p>
          <a:pPr rtl="1"/>
          <a:endParaRPr lang="ar-SA"/>
        </a:p>
      </dgm:t>
    </dgm:pt>
    <dgm:pt modelId="{70BC08BE-86F3-49DF-A301-6B149644E80A}" type="pres">
      <dgm:prSet presAssocID="{C6FB4CB5-48BA-44FF-9BB4-10B4D82D0F82}" presName="text0" presStyleLbl="node1" presStyleIdx="2" presStyleCnt="4" custScaleX="179416" custScaleY="94098">
        <dgm:presLayoutVars>
          <dgm:bulletEnabled val="1"/>
        </dgm:presLayoutVars>
      </dgm:prSet>
      <dgm:spPr/>
      <dgm:t>
        <a:bodyPr/>
        <a:lstStyle/>
        <a:p>
          <a:pPr rtl="1"/>
          <a:endParaRPr lang="ar-SA"/>
        </a:p>
      </dgm:t>
    </dgm:pt>
    <dgm:pt modelId="{65557F3B-E98C-444F-84E6-3E3BC481665C}" type="pres">
      <dgm:prSet presAssocID="{BF2EA144-649A-4187-81CA-CCEA696D3344}" presName="Name56" presStyleLbl="parChTrans1D2" presStyleIdx="2" presStyleCnt="3"/>
      <dgm:spPr/>
      <dgm:t>
        <a:bodyPr/>
        <a:lstStyle/>
        <a:p>
          <a:pPr rtl="1"/>
          <a:endParaRPr lang="ar-SA"/>
        </a:p>
      </dgm:t>
    </dgm:pt>
    <dgm:pt modelId="{5E2E1BDE-C990-47CE-B5E2-1A99CB32B8C4}" type="pres">
      <dgm:prSet presAssocID="{15851B26-27DD-49DC-BA2E-3067DE915405}" presName="text0" presStyleLbl="node1" presStyleIdx="3" presStyleCnt="4" custScaleX="182934" custScaleY="110850">
        <dgm:presLayoutVars>
          <dgm:bulletEnabled val="1"/>
        </dgm:presLayoutVars>
      </dgm:prSet>
      <dgm:spPr/>
      <dgm:t>
        <a:bodyPr/>
        <a:lstStyle/>
        <a:p>
          <a:pPr rtl="1"/>
          <a:endParaRPr lang="ar-SA"/>
        </a:p>
      </dgm:t>
    </dgm:pt>
  </dgm:ptLst>
  <dgm:cxnLst>
    <dgm:cxn modelId="{D9D5882A-DB53-459F-A7F6-B9AA15BEB6DF}" srcId="{35C1DDD1-B044-4B0F-B432-0BCE0E61512B}" destId="{28D51CBC-DC1F-4644-B920-8C3A160A1D12}" srcOrd="0" destOrd="0" parTransId="{805E91A9-134C-4930-B796-C5136C51693D}" sibTransId="{9AD9ACBC-5547-4CEC-B327-9A756D4F1FE3}"/>
    <dgm:cxn modelId="{D409B78E-4208-4977-8F0C-1CB799B13E69}" srcId="{28D51CBC-DC1F-4644-B920-8C3A160A1D12}" destId="{9D83C458-1736-42DA-BFC5-2EFE09745433}" srcOrd="0" destOrd="0" parTransId="{F235AB49-9859-42B3-A3BA-D5A23545EF17}" sibTransId="{FEFCFFAE-B728-4A43-900C-A39ED5591132}"/>
    <dgm:cxn modelId="{28AC3992-A1D9-4DB4-B6D5-192B08690242}" srcId="{28D51CBC-DC1F-4644-B920-8C3A160A1D12}" destId="{15851B26-27DD-49DC-BA2E-3067DE915405}" srcOrd="2" destOrd="0" parTransId="{BF2EA144-649A-4187-81CA-CCEA696D3344}" sibTransId="{47A87A8B-9435-4B0E-B5DB-1DB1DA0C3FD0}"/>
    <dgm:cxn modelId="{C2C7E5C4-B576-4117-8740-F0E641E2454D}" type="presOf" srcId="{35C1DDD1-B044-4B0F-B432-0BCE0E61512B}" destId="{A3416B22-84D6-4127-BEAF-075BB1DFE710}" srcOrd="0" destOrd="0" presId="urn:microsoft.com/office/officeart/2008/layout/RadialCluster"/>
    <dgm:cxn modelId="{B405A93E-641B-4063-A2A5-2DABD78805E9}" type="presOf" srcId="{75E55BD0-8614-4E4A-919C-DD16B553F085}" destId="{F842EBF7-8F0E-46C1-AE26-38364FD772C8}" srcOrd="0" destOrd="0" presId="urn:microsoft.com/office/officeart/2008/layout/RadialCluster"/>
    <dgm:cxn modelId="{9654EE4B-0792-465F-9C5A-1CF7A57144AC}" type="presOf" srcId="{BF2EA144-649A-4187-81CA-CCEA696D3344}" destId="{65557F3B-E98C-444F-84E6-3E3BC481665C}" srcOrd="0" destOrd="0" presId="urn:microsoft.com/office/officeart/2008/layout/RadialCluster"/>
    <dgm:cxn modelId="{FE426CCE-3890-41DB-89A2-EBA87D11C608}" type="presOf" srcId="{9D83C458-1736-42DA-BFC5-2EFE09745433}" destId="{E3F4F381-49AC-4536-B9C0-AA1F38B7CA8A}" srcOrd="0" destOrd="0" presId="urn:microsoft.com/office/officeart/2008/layout/RadialCluster"/>
    <dgm:cxn modelId="{071D5912-C36D-4190-B020-440868B55EAC}" srcId="{28D51CBC-DC1F-4644-B920-8C3A160A1D12}" destId="{C6FB4CB5-48BA-44FF-9BB4-10B4D82D0F82}" srcOrd="1" destOrd="0" parTransId="{75E55BD0-8614-4E4A-919C-DD16B553F085}" sibTransId="{3AF76543-5A14-4C32-8B06-B94B569B1349}"/>
    <dgm:cxn modelId="{151A2831-768E-4D81-9C1E-8DFAAC9EFD88}" type="presOf" srcId="{28D51CBC-DC1F-4644-B920-8C3A160A1D12}" destId="{4D7B3F1E-C923-4264-ADFE-DB3616623F86}" srcOrd="0" destOrd="0" presId="urn:microsoft.com/office/officeart/2008/layout/RadialCluster"/>
    <dgm:cxn modelId="{AE6C8564-97C5-4C49-8E8C-4838F0D47BEC}" type="presOf" srcId="{15851B26-27DD-49DC-BA2E-3067DE915405}" destId="{5E2E1BDE-C990-47CE-B5E2-1A99CB32B8C4}" srcOrd="0" destOrd="0" presId="urn:microsoft.com/office/officeart/2008/layout/RadialCluster"/>
    <dgm:cxn modelId="{3E675C84-BDF6-47EA-9D37-D2D1884CDC46}" type="presOf" srcId="{F235AB49-9859-42B3-A3BA-D5A23545EF17}" destId="{3409B1A8-1997-48C9-A97C-93924A8E1FEA}" srcOrd="0" destOrd="0" presId="urn:microsoft.com/office/officeart/2008/layout/RadialCluster"/>
    <dgm:cxn modelId="{392B4851-AB4D-4086-8B5E-3925745D662B}" type="presOf" srcId="{C6FB4CB5-48BA-44FF-9BB4-10B4D82D0F82}" destId="{70BC08BE-86F3-49DF-A301-6B149644E80A}" srcOrd="0" destOrd="0" presId="urn:microsoft.com/office/officeart/2008/layout/RadialCluster"/>
    <dgm:cxn modelId="{30B7BA0F-37CF-4EFE-8F36-DB4A1B9E7BDD}" type="presParOf" srcId="{A3416B22-84D6-4127-BEAF-075BB1DFE710}" destId="{83F2233E-60D1-438C-B49C-F32DF2D330EB}" srcOrd="0" destOrd="0" presId="urn:microsoft.com/office/officeart/2008/layout/RadialCluster"/>
    <dgm:cxn modelId="{A77807D5-2FA8-4CC2-AB34-8BB88980E803}" type="presParOf" srcId="{83F2233E-60D1-438C-B49C-F32DF2D330EB}" destId="{4D7B3F1E-C923-4264-ADFE-DB3616623F86}" srcOrd="0" destOrd="0" presId="urn:microsoft.com/office/officeart/2008/layout/RadialCluster"/>
    <dgm:cxn modelId="{8DF0CC23-63A7-41DA-9D6F-50D2283F5886}" type="presParOf" srcId="{83F2233E-60D1-438C-B49C-F32DF2D330EB}" destId="{3409B1A8-1997-48C9-A97C-93924A8E1FEA}" srcOrd="1" destOrd="0" presId="urn:microsoft.com/office/officeart/2008/layout/RadialCluster"/>
    <dgm:cxn modelId="{D208DC34-5CAC-4EDE-9743-D430D8630C1E}" type="presParOf" srcId="{83F2233E-60D1-438C-B49C-F32DF2D330EB}" destId="{E3F4F381-49AC-4536-B9C0-AA1F38B7CA8A}" srcOrd="2" destOrd="0" presId="urn:microsoft.com/office/officeart/2008/layout/RadialCluster"/>
    <dgm:cxn modelId="{C6AB6A58-8BD9-4327-A4C4-2A497CFEEF55}" type="presParOf" srcId="{83F2233E-60D1-438C-B49C-F32DF2D330EB}" destId="{F842EBF7-8F0E-46C1-AE26-38364FD772C8}" srcOrd="3" destOrd="0" presId="urn:microsoft.com/office/officeart/2008/layout/RadialCluster"/>
    <dgm:cxn modelId="{8ED5A4A9-0C50-41B4-99FC-BB01EA860D7D}" type="presParOf" srcId="{83F2233E-60D1-438C-B49C-F32DF2D330EB}" destId="{70BC08BE-86F3-49DF-A301-6B149644E80A}" srcOrd="4" destOrd="0" presId="urn:microsoft.com/office/officeart/2008/layout/RadialCluster"/>
    <dgm:cxn modelId="{B1C1E3D5-7A85-4C41-BD03-9D01054C106B}" type="presParOf" srcId="{83F2233E-60D1-438C-B49C-F32DF2D330EB}" destId="{65557F3B-E98C-444F-84E6-3E3BC481665C}" srcOrd="5" destOrd="0" presId="urn:microsoft.com/office/officeart/2008/layout/RadialCluster"/>
    <dgm:cxn modelId="{634D62DB-2CD3-43DB-A772-0FC3C65C6856}" type="presParOf" srcId="{83F2233E-60D1-438C-B49C-F32DF2D330EB}" destId="{5E2E1BDE-C990-47CE-B5E2-1A99CB32B8C4}"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0D90E7-895F-4E75-A324-A810299CE224}" type="doc">
      <dgm:prSet loTypeId="urn:microsoft.com/office/officeart/2008/layout/RadialCluster" loCatId="cycle" qsTypeId="urn:microsoft.com/office/officeart/2005/8/quickstyle/simple1" qsCatId="simple" csTypeId="urn:microsoft.com/office/officeart/2005/8/colors/colorful3" csCatId="colorful" phldr="1"/>
      <dgm:spPr/>
      <dgm:t>
        <a:bodyPr/>
        <a:lstStyle/>
        <a:p>
          <a:endParaRPr lang="en-US"/>
        </a:p>
      </dgm:t>
    </dgm:pt>
    <dgm:pt modelId="{7F01E82E-EDFB-4115-9BCD-D94DE29C604D}">
      <dgm:prSet phldrT="[Text]" custT="1">
        <dgm:style>
          <a:lnRef idx="2">
            <a:schemeClr val="dk1"/>
          </a:lnRef>
          <a:fillRef idx="1">
            <a:schemeClr val="lt1"/>
          </a:fillRef>
          <a:effectRef idx="0">
            <a:schemeClr val="dk1"/>
          </a:effectRef>
          <a:fontRef idx="minor">
            <a:schemeClr val="dk1"/>
          </a:fontRef>
        </dgm:style>
      </dgm:prSet>
      <dgm:spPr/>
      <dgm:t>
        <a:bodyPr/>
        <a:lstStyle/>
        <a:p>
          <a:r>
            <a:rPr lang="ar-JO" sz="3600" b="1" dirty="0" smtClean="0">
              <a:solidFill>
                <a:schemeClr val="tx1"/>
              </a:solidFill>
            </a:rPr>
            <a:t>وظائف الدافعية</a:t>
          </a:r>
          <a:endParaRPr lang="en-US" sz="3600" b="1" dirty="0">
            <a:solidFill>
              <a:schemeClr val="tx1"/>
            </a:solidFill>
          </a:endParaRPr>
        </a:p>
      </dgm:t>
    </dgm:pt>
    <dgm:pt modelId="{A3AA6462-0E68-4E18-81B7-1F379F105593}" type="parTrans" cxnId="{0A7FA825-8C65-47DE-A922-467078FFE4D6}">
      <dgm:prSet/>
      <dgm:spPr/>
      <dgm:t>
        <a:bodyPr/>
        <a:lstStyle/>
        <a:p>
          <a:endParaRPr lang="en-US" sz="1800" b="1">
            <a:solidFill>
              <a:schemeClr val="tx1"/>
            </a:solidFill>
          </a:endParaRPr>
        </a:p>
      </dgm:t>
    </dgm:pt>
    <dgm:pt modelId="{05EF701A-06B5-4C22-B73D-CB0F8EF8A1B2}" type="sibTrans" cxnId="{0A7FA825-8C65-47DE-A922-467078FFE4D6}">
      <dgm:prSet/>
      <dgm:spPr/>
      <dgm:t>
        <a:bodyPr/>
        <a:lstStyle/>
        <a:p>
          <a:endParaRPr lang="en-US" sz="1800" b="1">
            <a:solidFill>
              <a:schemeClr val="tx1"/>
            </a:solidFill>
          </a:endParaRPr>
        </a:p>
      </dgm:t>
    </dgm:pt>
    <dgm:pt modelId="{9996493A-F8FE-4383-87C2-70AC0474CA15}">
      <dgm:prSet phldrT="[Text]" custT="1"/>
      <dgm:spPr/>
      <dgm:t>
        <a:bodyPr/>
        <a:lstStyle/>
        <a:p>
          <a:r>
            <a:rPr lang="ar-JO" sz="2000" b="1" dirty="0" smtClean="0">
              <a:solidFill>
                <a:schemeClr val="tx1"/>
              </a:solidFill>
            </a:rPr>
            <a:t>تحريك السلوك وتنظيمه</a:t>
          </a:r>
          <a:endParaRPr lang="en-US" sz="2000" b="1" dirty="0">
            <a:solidFill>
              <a:schemeClr val="tx1"/>
            </a:solidFill>
          </a:endParaRPr>
        </a:p>
      </dgm:t>
    </dgm:pt>
    <dgm:pt modelId="{BE7E66A9-F93F-48BD-ACB1-DC51B2889C29}" type="parTrans" cxnId="{86D7B3DB-989C-44D9-A6B2-589953734503}">
      <dgm:prSet>
        <dgm:style>
          <a:lnRef idx="3">
            <a:schemeClr val="dk1"/>
          </a:lnRef>
          <a:fillRef idx="0">
            <a:schemeClr val="dk1"/>
          </a:fillRef>
          <a:effectRef idx="2">
            <a:schemeClr val="dk1"/>
          </a:effectRef>
          <a:fontRef idx="minor">
            <a:schemeClr val="tx1"/>
          </a:fontRef>
        </dgm:style>
      </dgm:prSet>
      <dgm:spPr/>
      <dgm:t>
        <a:bodyPr/>
        <a:lstStyle/>
        <a:p>
          <a:endParaRPr lang="en-US" sz="1800" b="1">
            <a:solidFill>
              <a:schemeClr val="tx1"/>
            </a:solidFill>
          </a:endParaRPr>
        </a:p>
      </dgm:t>
    </dgm:pt>
    <dgm:pt modelId="{D5B970CF-23A0-44F8-A488-4C891DFEB401}" type="sibTrans" cxnId="{86D7B3DB-989C-44D9-A6B2-589953734503}">
      <dgm:prSet/>
      <dgm:spPr/>
      <dgm:t>
        <a:bodyPr/>
        <a:lstStyle/>
        <a:p>
          <a:endParaRPr lang="en-US" sz="1800" b="1">
            <a:solidFill>
              <a:schemeClr val="tx1"/>
            </a:solidFill>
          </a:endParaRPr>
        </a:p>
      </dgm:t>
    </dgm:pt>
    <dgm:pt modelId="{FA63C97F-4084-4F81-B5FC-DC4C42EA5184}">
      <dgm:prSet phldrT="[Text]" custT="1"/>
      <dgm:spPr/>
      <dgm:t>
        <a:bodyPr/>
        <a:lstStyle/>
        <a:p>
          <a:r>
            <a:rPr lang="ar-JO" sz="2800" b="1" dirty="0" smtClean="0">
              <a:solidFill>
                <a:schemeClr val="tx1"/>
              </a:solidFill>
            </a:rPr>
            <a:t>توجيه السلوك </a:t>
          </a:r>
          <a:endParaRPr lang="en-US" sz="2800" b="1" dirty="0">
            <a:solidFill>
              <a:schemeClr val="tx1"/>
            </a:solidFill>
          </a:endParaRPr>
        </a:p>
      </dgm:t>
    </dgm:pt>
    <dgm:pt modelId="{FD21238D-5583-4D3C-AC42-00012CA012A0}" type="parTrans" cxnId="{18E81D99-C679-4A32-8980-AE087250B0BF}">
      <dgm:prSet>
        <dgm:style>
          <a:lnRef idx="3">
            <a:schemeClr val="dk1"/>
          </a:lnRef>
          <a:fillRef idx="0">
            <a:schemeClr val="dk1"/>
          </a:fillRef>
          <a:effectRef idx="2">
            <a:schemeClr val="dk1"/>
          </a:effectRef>
          <a:fontRef idx="minor">
            <a:schemeClr val="tx1"/>
          </a:fontRef>
        </dgm:style>
      </dgm:prSet>
      <dgm:spPr/>
      <dgm:t>
        <a:bodyPr/>
        <a:lstStyle/>
        <a:p>
          <a:endParaRPr lang="en-US" sz="1800" b="1">
            <a:ln>
              <a:solidFill>
                <a:schemeClr val="tx1"/>
              </a:solidFill>
            </a:ln>
            <a:solidFill>
              <a:schemeClr val="tx1"/>
            </a:solidFill>
          </a:endParaRPr>
        </a:p>
      </dgm:t>
    </dgm:pt>
    <dgm:pt modelId="{7178E787-BDBB-47E1-AB92-FBFE00B9E2ED}" type="sibTrans" cxnId="{18E81D99-C679-4A32-8980-AE087250B0BF}">
      <dgm:prSet/>
      <dgm:spPr/>
      <dgm:t>
        <a:bodyPr/>
        <a:lstStyle/>
        <a:p>
          <a:endParaRPr lang="en-US" sz="1800" b="1">
            <a:solidFill>
              <a:schemeClr val="tx1"/>
            </a:solidFill>
          </a:endParaRPr>
        </a:p>
      </dgm:t>
    </dgm:pt>
    <dgm:pt modelId="{39F71CF5-0ACA-497E-A76F-B0400578EDA4}">
      <dgm:prSet phldrT="[Text]" custT="1"/>
      <dgm:spPr/>
      <dgm:t>
        <a:bodyPr/>
        <a:lstStyle/>
        <a:p>
          <a:r>
            <a:rPr lang="ar-JO" sz="2000" b="1" dirty="0" smtClean="0">
              <a:solidFill>
                <a:schemeClr val="tx1"/>
              </a:solidFill>
            </a:rPr>
            <a:t>المحافظة على استدامة السلوك</a:t>
          </a:r>
          <a:endParaRPr lang="en-US" sz="2000" b="1" dirty="0">
            <a:solidFill>
              <a:schemeClr val="tx1"/>
            </a:solidFill>
          </a:endParaRPr>
        </a:p>
      </dgm:t>
    </dgm:pt>
    <dgm:pt modelId="{672D45AA-DABB-46BF-923C-603F615899B9}" type="parTrans" cxnId="{716D1249-107F-42F4-9DB9-9F3FF3EDEDD7}">
      <dgm:prSet>
        <dgm:style>
          <a:lnRef idx="3">
            <a:schemeClr val="dk1"/>
          </a:lnRef>
          <a:fillRef idx="0">
            <a:schemeClr val="dk1"/>
          </a:fillRef>
          <a:effectRef idx="2">
            <a:schemeClr val="dk1"/>
          </a:effectRef>
          <a:fontRef idx="minor">
            <a:schemeClr val="tx1"/>
          </a:fontRef>
        </dgm:style>
      </dgm:prSet>
      <dgm:spPr/>
      <dgm:t>
        <a:bodyPr/>
        <a:lstStyle/>
        <a:p>
          <a:endParaRPr lang="en-US" sz="1800" b="1">
            <a:solidFill>
              <a:schemeClr val="tx1"/>
            </a:solidFill>
          </a:endParaRPr>
        </a:p>
      </dgm:t>
    </dgm:pt>
    <dgm:pt modelId="{0CE0CC59-7B23-4700-84D9-414E5BE6CF43}" type="sibTrans" cxnId="{716D1249-107F-42F4-9DB9-9F3FF3EDEDD7}">
      <dgm:prSet/>
      <dgm:spPr/>
      <dgm:t>
        <a:bodyPr/>
        <a:lstStyle/>
        <a:p>
          <a:endParaRPr lang="en-US" sz="1800" b="1">
            <a:solidFill>
              <a:schemeClr val="tx1"/>
            </a:solidFill>
          </a:endParaRPr>
        </a:p>
      </dgm:t>
    </dgm:pt>
    <dgm:pt modelId="{361A94E5-E203-4262-B5B5-E66487388355}" type="pres">
      <dgm:prSet presAssocID="{950D90E7-895F-4E75-A324-A810299CE224}" presName="Name0" presStyleCnt="0">
        <dgm:presLayoutVars>
          <dgm:chMax val="1"/>
          <dgm:chPref val="1"/>
          <dgm:dir/>
          <dgm:animOne val="branch"/>
          <dgm:animLvl val="lvl"/>
        </dgm:presLayoutVars>
      </dgm:prSet>
      <dgm:spPr/>
      <dgm:t>
        <a:bodyPr/>
        <a:lstStyle/>
        <a:p>
          <a:endParaRPr lang="en-US"/>
        </a:p>
      </dgm:t>
    </dgm:pt>
    <dgm:pt modelId="{17084462-939E-4229-9603-8ACBDAA3F639}" type="pres">
      <dgm:prSet presAssocID="{7F01E82E-EDFB-4115-9BCD-D94DE29C604D}" presName="singleCycle" presStyleCnt="0"/>
      <dgm:spPr/>
    </dgm:pt>
    <dgm:pt modelId="{79544B28-6886-4914-AD95-D7AE72DED0E8}" type="pres">
      <dgm:prSet presAssocID="{7F01E82E-EDFB-4115-9BCD-D94DE29C604D}" presName="singleCenter" presStyleLbl="node1" presStyleIdx="0" presStyleCnt="4">
        <dgm:presLayoutVars>
          <dgm:chMax val="7"/>
          <dgm:chPref val="7"/>
        </dgm:presLayoutVars>
      </dgm:prSet>
      <dgm:spPr/>
      <dgm:t>
        <a:bodyPr/>
        <a:lstStyle/>
        <a:p>
          <a:endParaRPr lang="en-US"/>
        </a:p>
      </dgm:t>
    </dgm:pt>
    <dgm:pt modelId="{204E806B-2B94-4831-9BD9-53F01861AC38}" type="pres">
      <dgm:prSet presAssocID="{BE7E66A9-F93F-48BD-ACB1-DC51B2889C29}" presName="Name56" presStyleLbl="parChTrans1D2" presStyleIdx="0" presStyleCnt="3"/>
      <dgm:spPr/>
      <dgm:t>
        <a:bodyPr/>
        <a:lstStyle/>
        <a:p>
          <a:endParaRPr lang="en-US"/>
        </a:p>
      </dgm:t>
    </dgm:pt>
    <dgm:pt modelId="{4D8CF583-2A03-42A2-8E41-7864ECC3F009}" type="pres">
      <dgm:prSet presAssocID="{9996493A-F8FE-4383-87C2-70AC0474CA15}" presName="text0" presStyleLbl="node1" presStyleIdx="1" presStyleCnt="4" custScaleX="146691">
        <dgm:presLayoutVars>
          <dgm:bulletEnabled val="1"/>
        </dgm:presLayoutVars>
      </dgm:prSet>
      <dgm:spPr/>
      <dgm:t>
        <a:bodyPr/>
        <a:lstStyle/>
        <a:p>
          <a:endParaRPr lang="en-US"/>
        </a:p>
      </dgm:t>
    </dgm:pt>
    <dgm:pt modelId="{FBFEDBD2-1310-4EFE-AF33-AE37D1F02974}" type="pres">
      <dgm:prSet presAssocID="{FD21238D-5583-4D3C-AC42-00012CA012A0}" presName="Name56" presStyleLbl="parChTrans1D2" presStyleIdx="1" presStyleCnt="3"/>
      <dgm:spPr/>
      <dgm:t>
        <a:bodyPr/>
        <a:lstStyle/>
        <a:p>
          <a:endParaRPr lang="en-US"/>
        </a:p>
      </dgm:t>
    </dgm:pt>
    <dgm:pt modelId="{9AE8EDE0-E668-4C49-B1AC-9CD2E8C681B2}" type="pres">
      <dgm:prSet presAssocID="{FA63C97F-4084-4F81-B5FC-DC4C42EA5184}" presName="text0" presStyleLbl="node1" presStyleIdx="2" presStyleCnt="4" custScaleX="154262">
        <dgm:presLayoutVars>
          <dgm:bulletEnabled val="1"/>
        </dgm:presLayoutVars>
      </dgm:prSet>
      <dgm:spPr/>
      <dgm:t>
        <a:bodyPr/>
        <a:lstStyle/>
        <a:p>
          <a:endParaRPr lang="en-US"/>
        </a:p>
      </dgm:t>
    </dgm:pt>
    <dgm:pt modelId="{5ACA8EC6-C7B2-42DC-A5DE-FF1C8FC0316B}" type="pres">
      <dgm:prSet presAssocID="{672D45AA-DABB-46BF-923C-603F615899B9}" presName="Name56" presStyleLbl="parChTrans1D2" presStyleIdx="2" presStyleCnt="3"/>
      <dgm:spPr/>
      <dgm:t>
        <a:bodyPr/>
        <a:lstStyle/>
        <a:p>
          <a:endParaRPr lang="en-US"/>
        </a:p>
      </dgm:t>
    </dgm:pt>
    <dgm:pt modelId="{CD2E2CF2-10DB-4E3F-ACB3-D3916FA444F6}" type="pres">
      <dgm:prSet presAssocID="{39F71CF5-0ACA-497E-A76F-B0400578EDA4}" presName="text0" presStyleLbl="node1" presStyleIdx="3" presStyleCnt="4" custScaleX="148599">
        <dgm:presLayoutVars>
          <dgm:bulletEnabled val="1"/>
        </dgm:presLayoutVars>
      </dgm:prSet>
      <dgm:spPr/>
      <dgm:t>
        <a:bodyPr/>
        <a:lstStyle/>
        <a:p>
          <a:endParaRPr lang="en-US"/>
        </a:p>
      </dgm:t>
    </dgm:pt>
  </dgm:ptLst>
  <dgm:cxnLst>
    <dgm:cxn modelId="{B7239683-EED5-48D2-83C0-4C0D91F7F65A}" type="presOf" srcId="{672D45AA-DABB-46BF-923C-603F615899B9}" destId="{5ACA8EC6-C7B2-42DC-A5DE-FF1C8FC0316B}" srcOrd="0" destOrd="0" presId="urn:microsoft.com/office/officeart/2008/layout/RadialCluster"/>
    <dgm:cxn modelId="{8BB3AF94-428B-4D01-86FD-39356CC2E3B6}" type="presOf" srcId="{9996493A-F8FE-4383-87C2-70AC0474CA15}" destId="{4D8CF583-2A03-42A2-8E41-7864ECC3F009}" srcOrd="0" destOrd="0" presId="urn:microsoft.com/office/officeart/2008/layout/RadialCluster"/>
    <dgm:cxn modelId="{158B2971-7A05-41BC-904A-10B3586028EA}" type="presOf" srcId="{950D90E7-895F-4E75-A324-A810299CE224}" destId="{361A94E5-E203-4262-B5B5-E66487388355}" srcOrd="0" destOrd="0" presId="urn:microsoft.com/office/officeart/2008/layout/RadialCluster"/>
    <dgm:cxn modelId="{A3D44E0F-30D9-4D0D-A23A-293A0DDE6884}" type="presOf" srcId="{39F71CF5-0ACA-497E-A76F-B0400578EDA4}" destId="{CD2E2CF2-10DB-4E3F-ACB3-D3916FA444F6}" srcOrd="0" destOrd="0" presId="urn:microsoft.com/office/officeart/2008/layout/RadialCluster"/>
    <dgm:cxn modelId="{716D1249-107F-42F4-9DB9-9F3FF3EDEDD7}" srcId="{7F01E82E-EDFB-4115-9BCD-D94DE29C604D}" destId="{39F71CF5-0ACA-497E-A76F-B0400578EDA4}" srcOrd="2" destOrd="0" parTransId="{672D45AA-DABB-46BF-923C-603F615899B9}" sibTransId="{0CE0CC59-7B23-4700-84D9-414E5BE6CF43}"/>
    <dgm:cxn modelId="{86D7B3DB-989C-44D9-A6B2-589953734503}" srcId="{7F01E82E-EDFB-4115-9BCD-D94DE29C604D}" destId="{9996493A-F8FE-4383-87C2-70AC0474CA15}" srcOrd="0" destOrd="0" parTransId="{BE7E66A9-F93F-48BD-ACB1-DC51B2889C29}" sibTransId="{D5B970CF-23A0-44F8-A488-4C891DFEB401}"/>
    <dgm:cxn modelId="{F2E98B6F-657E-4B44-B844-63AFAB08B004}" type="presOf" srcId="{BE7E66A9-F93F-48BD-ACB1-DC51B2889C29}" destId="{204E806B-2B94-4831-9BD9-53F01861AC38}" srcOrd="0" destOrd="0" presId="urn:microsoft.com/office/officeart/2008/layout/RadialCluster"/>
    <dgm:cxn modelId="{0A7FA825-8C65-47DE-A922-467078FFE4D6}" srcId="{950D90E7-895F-4E75-A324-A810299CE224}" destId="{7F01E82E-EDFB-4115-9BCD-D94DE29C604D}" srcOrd="0" destOrd="0" parTransId="{A3AA6462-0E68-4E18-81B7-1F379F105593}" sibTransId="{05EF701A-06B5-4C22-B73D-CB0F8EF8A1B2}"/>
    <dgm:cxn modelId="{18E81D99-C679-4A32-8980-AE087250B0BF}" srcId="{7F01E82E-EDFB-4115-9BCD-D94DE29C604D}" destId="{FA63C97F-4084-4F81-B5FC-DC4C42EA5184}" srcOrd="1" destOrd="0" parTransId="{FD21238D-5583-4D3C-AC42-00012CA012A0}" sibTransId="{7178E787-BDBB-47E1-AB92-FBFE00B9E2ED}"/>
    <dgm:cxn modelId="{A44BD827-EE9C-4AD1-B63D-FD66CE589BB1}" type="presOf" srcId="{FD21238D-5583-4D3C-AC42-00012CA012A0}" destId="{FBFEDBD2-1310-4EFE-AF33-AE37D1F02974}" srcOrd="0" destOrd="0" presId="urn:microsoft.com/office/officeart/2008/layout/RadialCluster"/>
    <dgm:cxn modelId="{F4CFEA83-6147-44C6-B785-61FF7D5169F2}" type="presOf" srcId="{7F01E82E-EDFB-4115-9BCD-D94DE29C604D}" destId="{79544B28-6886-4914-AD95-D7AE72DED0E8}" srcOrd="0" destOrd="0" presId="urn:microsoft.com/office/officeart/2008/layout/RadialCluster"/>
    <dgm:cxn modelId="{81134614-276A-4FA6-8013-142A406F2A5C}" type="presOf" srcId="{FA63C97F-4084-4F81-B5FC-DC4C42EA5184}" destId="{9AE8EDE0-E668-4C49-B1AC-9CD2E8C681B2}" srcOrd="0" destOrd="0" presId="urn:microsoft.com/office/officeart/2008/layout/RadialCluster"/>
    <dgm:cxn modelId="{A617336B-982B-4F9F-BA53-61C59AA971CA}" type="presParOf" srcId="{361A94E5-E203-4262-B5B5-E66487388355}" destId="{17084462-939E-4229-9603-8ACBDAA3F639}" srcOrd="0" destOrd="0" presId="urn:microsoft.com/office/officeart/2008/layout/RadialCluster"/>
    <dgm:cxn modelId="{C8BD4A3B-5141-4733-B2A3-19FAABBB0D2C}" type="presParOf" srcId="{17084462-939E-4229-9603-8ACBDAA3F639}" destId="{79544B28-6886-4914-AD95-D7AE72DED0E8}" srcOrd="0" destOrd="0" presId="urn:microsoft.com/office/officeart/2008/layout/RadialCluster"/>
    <dgm:cxn modelId="{BD2E94AE-7C60-45F3-8897-3BAE73652B53}" type="presParOf" srcId="{17084462-939E-4229-9603-8ACBDAA3F639}" destId="{204E806B-2B94-4831-9BD9-53F01861AC38}" srcOrd="1" destOrd="0" presId="urn:microsoft.com/office/officeart/2008/layout/RadialCluster"/>
    <dgm:cxn modelId="{CACEB018-5E19-4DAD-A548-E1A0E6CACC01}" type="presParOf" srcId="{17084462-939E-4229-9603-8ACBDAA3F639}" destId="{4D8CF583-2A03-42A2-8E41-7864ECC3F009}" srcOrd="2" destOrd="0" presId="urn:microsoft.com/office/officeart/2008/layout/RadialCluster"/>
    <dgm:cxn modelId="{D2B7FEA0-6DB2-462D-867E-2EB4FC2A40CB}" type="presParOf" srcId="{17084462-939E-4229-9603-8ACBDAA3F639}" destId="{FBFEDBD2-1310-4EFE-AF33-AE37D1F02974}" srcOrd="3" destOrd="0" presId="urn:microsoft.com/office/officeart/2008/layout/RadialCluster"/>
    <dgm:cxn modelId="{CD66CF3F-CCB0-439B-A7C7-5A911527FC75}" type="presParOf" srcId="{17084462-939E-4229-9603-8ACBDAA3F639}" destId="{9AE8EDE0-E668-4C49-B1AC-9CD2E8C681B2}" srcOrd="4" destOrd="0" presId="urn:microsoft.com/office/officeart/2008/layout/RadialCluster"/>
    <dgm:cxn modelId="{3B51FD21-F9A2-4B1C-9941-34A1B61A9945}" type="presParOf" srcId="{17084462-939E-4229-9603-8ACBDAA3F639}" destId="{5ACA8EC6-C7B2-42DC-A5DE-FF1C8FC0316B}" srcOrd="5" destOrd="0" presId="urn:microsoft.com/office/officeart/2008/layout/RadialCluster"/>
    <dgm:cxn modelId="{DABB9E0A-410F-4C7B-8512-6D6EC9B30659}" type="presParOf" srcId="{17084462-939E-4229-9603-8ACBDAA3F639}" destId="{CD2E2CF2-10DB-4E3F-ACB3-D3916FA444F6}" srcOrd="6" destOrd="0" presId="urn:microsoft.com/office/officeart/2008/layout/RadialCluster"/>
  </dgm:cxnLst>
  <dgm:bg>
    <a:solidFill>
      <a:schemeClr val="accent6">
        <a:lumMod val="40000"/>
        <a:lumOff val="6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C0A53A-D70C-4570-A6B2-11241C589E77}" type="doc">
      <dgm:prSet loTypeId="urn:microsoft.com/office/officeart/2005/8/layout/pyramid1" loCatId="pyramid" qsTypeId="urn:microsoft.com/office/officeart/2005/8/quickstyle/simple1" qsCatId="simple" csTypeId="urn:microsoft.com/office/officeart/2005/8/colors/colorful2" csCatId="colorful" phldr="1"/>
      <dgm:spPr/>
    </dgm:pt>
    <dgm:pt modelId="{CA2669A9-00E7-4312-A949-CBD0CD26CE12}">
      <dgm:prSet phldrT="[Text]" custT="1"/>
      <dgm:spPr/>
      <dgm:t>
        <a:bodyPr/>
        <a:lstStyle/>
        <a:p>
          <a:r>
            <a:rPr lang="ar-JO" sz="2400" b="1" dirty="0" smtClean="0"/>
            <a:t>الحاجة </a:t>
          </a:r>
        </a:p>
        <a:p>
          <a:r>
            <a:rPr lang="ar-JO" sz="1800" b="1" dirty="0" smtClean="0"/>
            <a:t>لتحقيق الذات</a:t>
          </a:r>
          <a:endParaRPr lang="en-US" sz="1800" b="1" dirty="0"/>
        </a:p>
      </dgm:t>
    </dgm:pt>
    <dgm:pt modelId="{4FCB4FA6-0DFE-4788-A6D2-09A11F694E92}" type="parTrans" cxnId="{37E6D3F0-183A-4E49-BA66-8618FBD56A80}">
      <dgm:prSet/>
      <dgm:spPr/>
      <dgm:t>
        <a:bodyPr/>
        <a:lstStyle/>
        <a:p>
          <a:endParaRPr lang="en-US" b="1"/>
        </a:p>
      </dgm:t>
    </dgm:pt>
    <dgm:pt modelId="{8061242A-5BB9-47CF-BD78-22460C063B46}" type="sibTrans" cxnId="{37E6D3F0-183A-4E49-BA66-8618FBD56A80}">
      <dgm:prSet/>
      <dgm:spPr/>
      <dgm:t>
        <a:bodyPr/>
        <a:lstStyle/>
        <a:p>
          <a:endParaRPr lang="en-US" b="1"/>
        </a:p>
      </dgm:t>
    </dgm:pt>
    <dgm:pt modelId="{708FEDE4-00AB-42C2-90E5-37FBA0BE61B1}">
      <dgm:prSet phldrT="[Text]" custT="1"/>
      <dgm:spPr/>
      <dgm:t>
        <a:bodyPr/>
        <a:lstStyle/>
        <a:p>
          <a:r>
            <a:rPr lang="ar-JO" sz="2000" b="1" dirty="0" smtClean="0"/>
            <a:t>الحاجة للتقدير </a:t>
          </a:r>
        </a:p>
        <a:p>
          <a:r>
            <a:rPr lang="ar-JO" sz="1800" b="1" dirty="0" smtClean="0"/>
            <a:t>(تقدير الذات وتقدير الآخرين له)</a:t>
          </a:r>
        </a:p>
      </dgm:t>
    </dgm:pt>
    <dgm:pt modelId="{BC197868-2314-44D1-9C73-9CD5E0E92A2D}" type="parTrans" cxnId="{2FFDB0E1-8B19-4759-A08D-9F5D46022EC4}">
      <dgm:prSet/>
      <dgm:spPr/>
      <dgm:t>
        <a:bodyPr/>
        <a:lstStyle/>
        <a:p>
          <a:endParaRPr lang="en-US" b="1"/>
        </a:p>
      </dgm:t>
    </dgm:pt>
    <dgm:pt modelId="{2B3452F1-020F-47D6-867C-2E1B8535332D}" type="sibTrans" cxnId="{2FFDB0E1-8B19-4759-A08D-9F5D46022EC4}">
      <dgm:prSet/>
      <dgm:spPr/>
      <dgm:t>
        <a:bodyPr/>
        <a:lstStyle/>
        <a:p>
          <a:endParaRPr lang="en-US" b="1"/>
        </a:p>
      </dgm:t>
    </dgm:pt>
    <dgm:pt modelId="{D0A54217-A14A-4DB3-80C9-66816BB14A69}">
      <dgm:prSet phldrT="[Text]" custT="1"/>
      <dgm:spPr/>
      <dgm:t>
        <a:bodyPr/>
        <a:lstStyle/>
        <a:p>
          <a:r>
            <a:rPr lang="ar-JO" sz="2000" b="1" dirty="0" smtClean="0"/>
            <a:t>الحاجات الاجتماعية</a:t>
          </a:r>
        </a:p>
        <a:p>
          <a:r>
            <a:rPr lang="ar-JO" sz="2000" b="1" dirty="0" smtClean="0"/>
            <a:t>(الارتباط بالآخرين – الحب والانتماء)</a:t>
          </a:r>
          <a:endParaRPr lang="en-US" sz="2000" b="1" dirty="0"/>
        </a:p>
      </dgm:t>
    </dgm:pt>
    <dgm:pt modelId="{A49AC62E-9D83-4F2C-820D-FC9C84391FF7}" type="parTrans" cxnId="{0A9729AD-AABF-4F79-B448-77194344FA40}">
      <dgm:prSet/>
      <dgm:spPr/>
      <dgm:t>
        <a:bodyPr/>
        <a:lstStyle/>
        <a:p>
          <a:endParaRPr lang="en-US" b="1"/>
        </a:p>
      </dgm:t>
    </dgm:pt>
    <dgm:pt modelId="{52AEA64C-D54F-4584-A835-16554D18546D}" type="sibTrans" cxnId="{0A9729AD-AABF-4F79-B448-77194344FA40}">
      <dgm:prSet/>
      <dgm:spPr/>
      <dgm:t>
        <a:bodyPr/>
        <a:lstStyle/>
        <a:p>
          <a:endParaRPr lang="en-US" b="1"/>
        </a:p>
      </dgm:t>
    </dgm:pt>
    <dgm:pt modelId="{CF401D72-8B7F-4622-B6D6-7C05852BF75C}">
      <dgm:prSet phldrT="[Text]" custT="1"/>
      <dgm:spPr/>
      <dgm:t>
        <a:bodyPr/>
        <a:lstStyle/>
        <a:p>
          <a:r>
            <a:rPr lang="ar-JO" sz="3200" b="1" dirty="0" smtClean="0"/>
            <a:t> الحاجات الفسيولوجية(الطعام، الشراب)</a:t>
          </a:r>
          <a:endParaRPr lang="en-US" sz="3200" b="1" dirty="0"/>
        </a:p>
      </dgm:t>
    </dgm:pt>
    <dgm:pt modelId="{95779AE4-851B-493B-A25F-2ED4E33BFE5F}" type="parTrans" cxnId="{0B51195D-E150-47FF-B59D-3BD7B0CDE368}">
      <dgm:prSet/>
      <dgm:spPr/>
      <dgm:t>
        <a:bodyPr/>
        <a:lstStyle/>
        <a:p>
          <a:endParaRPr lang="en-US" b="1"/>
        </a:p>
      </dgm:t>
    </dgm:pt>
    <dgm:pt modelId="{CB6D95EE-4CD7-4185-9590-8B13A85D9342}" type="sibTrans" cxnId="{0B51195D-E150-47FF-B59D-3BD7B0CDE368}">
      <dgm:prSet/>
      <dgm:spPr/>
      <dgm:t>
        <a:bodyPr/>
        <a:lstStyle/>
        <a:p>
          <a:endParaRPr lang="en-US" b="1"/>
        </a:p>
      </dgm:t>
    </dgm:pt>
    <dgm:pt modelId="{34188A61-A4A2-4DE3-B8BA-56FFFA43CF82}">
      <dgm:prSet phldrT="[Text]" custT="1"/>
      <dgm:spPr/>
      <dgm:t>
        <a:bodyPr/>
        <a:lstStyle/>
        <a:p>
          <a:r>
            <a:rPr lang="ar-JO" sz="2800" b="1" dirty="0" smtClean="0"/>
            <a:t>حاجات الأمان (الحماية من الخطر)</a:t>
          </a:r>
          <a:endParaRPr lang="en-US" sz="2800" b="1" dirty="0"/>
        </a:p>
      </dgm:t>
    </dgm:pt>
    <dgm:pt modelId="{DD72D5B7-95DC-460F-A30E-40A15669F6AC}" type="sibTrans" cxnId="{35BA657B-8679-4BA1-BAE8-131B80DD59E3}">
      <dgm:prSet/>
      <dgm:spPr/>
      <dgm:t>
        <a:bodyPr/>
        <a:lstStyle/>
        <a:p>
          <a:endParaRPr lang="en-US" b="1"/>
        </a:p>
      </dgm:t>
    </dgm:pt>
    <dgm:pt modelId="{D808B9E1-1646-42E2-8090-1F18357A31DC}" type="parTrans" cxnId="{35BA657B-8679-4BA1-BAE8-131B80DD59E3}">
      <dgm:prSet/>
      <dgm:spPr/>
      <dgm:t>
        <a:bodyPr/>
        <a:lstStyle/>
        <a:p>
          <a:endParaRPr lang="en-US" b="1"/>
        </a:p>
      </dgm:t>
    </dgm:pt>
    <dgm:pt modelId="{3BAA0F12-46B9-431F-85AD-C4C75BDCD7CA}" type="pres">
      <dgm:prSet presAssocID="{2CC0A53A-D70C-4570-A6B2-11241C589E77}" presName="Name0" presStyleCnt="0">
        <dgm:presLayoutVars>
          <dgm:dir/>
          <dgm:animLvl val="lvl"/>
          <dgm:resizeHandles val="exact"/>
        </dgm:presLayoutVars>
      </dgm:prSet>
      <dgm:spPr/>
    </dgm:pt>
    <dgm:pt modelId="{643A35BA-E1A0-4C9C-B2EC-7D5A956FB8C3}" type="pres">
      <dgm:prSet presAssocID="{CA2669A9-00E7-4312-A949-CBD0CD26CE12}" presName="Name8" presStyleCnt="0"/>
      <dgm:spPr/>
    </dgm:pt>
    <dgm:pt modelId="{4BDBFAFE-3547-4ADE-A221-F0C74A8BC436}" type="pres">
      <dgm:prSet presAssocID="{CA2669A9-00E7-4312-A949-CBD0CD26CE12}" presName="level" presStyleLbl="node1" presStyleIdx="0" presStyleCnt="5" custScaleY="157163">
        <dgm:presLayoutVars>
          <dgm:chMax val="1"/>
          <dgm:bulletEnabled val="1"/>
        </dgm:presLayoutVars>
      </dgm:prSet>
      <dgm:spPr/>
      <dgm:t>
        <a:bodyPr/>
        <a:lstStyle/>
        <a:p>
          <a:endParaRPr lang="en-US"/>
        </a:p>
      </dgm:t>
    </dgm:pt>
    <dgm:pt modelId="{6127D4FB-A2A5-46A8-9207-CA2D8916A880}" type="pres">
      <dgm:prSet presAssocID="{CA2669A9-00E7-4312-A949-CBD0CD26CE12}" presName="levelTx" presStyleLbl="revTx" presStyleIdx="0" presStyleCnt="0">
        <dgm:presLayoutVars>
          <dgm:chMax val="1"/>
          <dgm:bulletEnabled val="1"/>
        </dgm:presLayoutVars>
      </dgm:prSet>
      <dgm:spPr/>
      <dgm:t>
        <a:bodyPr/>
        <a:lstStyle/>
        <a:p>
          <a:endParaRPr lang="en-US"/>
        </a:p>
      </dgm:t>
    </dgm:pt>
    <dgm:pt modelId="{58DCFEFE-806D-4CAA-BDB4-06FF7CABA067}" type="pres">
      <dgm:prSet presAssocID="{708FEDE4-00AB-42C2-90E5-37FBA0BE61B1}" presName="Name8" presStyleCnt="0"/>
      <dgm:spPr/>
    </dgm:pt>
    <dgm:pt modelId="{2819D650-D1F6-4753-8A66-B2892D7137F9}" type="pres">
      <dgm:prSet presAssocID="{708FEDE4-00AB-42C2-90E5-37FBA0BE61B1}" presName="level" presStyleLbl="node1" presStyleIdx="1" presStyleCnt="5">
        <dgm:presLayoutVars>
          <dgm:chMax val="1"/>
          <dgm:bulletEnabled val="1"/>
        </dgm:presLayoutVars>
      </dgm:prSet>
      <dgm:spPr/>
      <dgm:t>
        <a:bodyPr/>
        <a:lstStyle/>
        <a:p>
          <a:endParaRPr lang="en-US"/>
        </a:p>
      </dgm:t>
    </dgm:pt>
    <dgm:pt modelId="{0B0DFE15-AFCF-44A1-B664-33299582BA06}" type="pres">
      <dgm:prSet presAssocID="{708FEDE4-00AB-42C2-90E5-37FBA0BE61B1}" presName="levelTx" presStyleLbl="revTx" presStyleIdx="0" presStyleCnt="0">
        <dgm:presLayoutVars>
          <dgm:chMax val="1"/>
          <dgm:bulletEnabled val="1"/>
        </dgm:presLayoutVars>
      </dgm:prSet>
      <dgm:spPr/>
      <dgm:t>
        <a:bodyPr/>
        <a:lstStyle/>
        <a:p>
          <a:endParaRPr lang="en-US"/>
        </a:p>
      </dgm:t>
    </dgm:pt>
    <dgm:pt modelId="{E56C491A-4E78-4467-8FBC-E7987445C420}" type="pres">
      <dgm:prSet presAssocID="{D0A54217-A14A-4DB3-80C9-66816BB14A69}" presName="Name8" presStyleCnt="0"/>
      <dgm:spPr/>
    </dgm:pt>
    <dgm:pt modelId="{308167E1-E8AE-4E51-81EE-1C70927F03DA}" type="pres">
      <dgm:prSet presAssocID="{D0A54217-A14A-4DB3-80C9-66816BB14A69}" presName="level" presStyleLbl="node1" presStyleIdx="2" presStyleCnt="5">
        <dgm:presLayoutVars>
          <dgm:chMax val="1"/>
          <dgm:bulletEnabled val="1"/>
        </dgm:presLayoutVars>
      </dgm:prSet>
      <dgm:spPr/>
      <dgm:t>
        <a:bodyPr/>
        <a:lstStyle/>
        <a:p>
          <a:endParaRPr lang="en-US"/>
        </a:p>
      </dgm:t>
    </dgm:pt>
    <dgm:pt modelId="{B729F9CD-CE04-4F4C-899A-B8823AE97571}" type="pres">
      <dgm:prSet presAssocID="{D0A54217-A14A-4DB3-80C9-66816BB14A69}" presName="levelTx" presStyleLbl="revTx" presStyleIdx="0" presStyleCnt="0">
        <dgm:presLayoutVars>
          <dgm:chMax val="1"/>
          <dgm:bulletEnabled val="1"/>
        </dgm:presLayoutVars>
      </dgm:prSet>
      <dgm:spPr/>
      <dgm:t>
        <a:bodyPr/>
        <a:lstStyle/>
        <a:p>
          <a:endParaRPr lang="en-US"/>
        </a:p>
      </dgm:t>
    </dgm:pt>
    <dgm:pt modelId="{A5AE1D3E-E74C-4BA1-8C87-060562A0180F}" type="pres">
      <dgm:prSet presAssocID="{34188A61-A4A2-4DE3-B8BA-56FFFA43CF82}" presName="Name8" presStyleCnt="0"/>
      <dgm:spPr/>
    </dgm:pt>
    <dgm:pt modelId="{FE75AC58-76F1-459A-99FD-49F05D74009F}" type="pres">
      <dgm:prSet presAssocID="{34188A61-A4A2-4DE3-B8BA-56FFFA43CF82}" presName="level" presStyleLbl="node1" presStyleIdx="3" presStyleCnt="5">
        <dgm:presLayoutVars>
          <dgm:chMax val="1"/>
          <dgm:bulletEnabled val="1"/>
        </dgm:presLayoutVars>
      </dgm:prSet>
      <dgm:spPr/>
      <dgm:t>
        <a:bodyPr/>
        <a:lstStyle/>
        <a:p>
          <a:endParaRPr lang="en-US"/>
        </a:p>
      </dgm:t>
    </dgm:pt>
    <dgm:pt modelId="{AFC694C6-C262-4B7B-B522-315BDFC7263B}" type="pres">
      <dgm:prSet presAssocID="{34188A61-A4A2-4DE3-B8BA-56FFFA43CF82}" presName="levelTx" presStyleLbl="revTx" presStyleIdx="0" presStyleCnt="0">
        <dgm:presLayoutVars>
          <dgm:chMax val="1"/>
          <dgm:bulletEnabled val="1"/>
        </dgm:presLayoutVars>
      </dgm:prSet>
      <dgm:spPr/>
      <dgm:t>
        <a:bodyPr/>
        <a:lstStyle/>
        <a:p>
          <a:endParaRPr lang="en-US"/>
        </a:p>
      </dgm:t>
    </dgm:pt>
    <dgm:pt modelId="{5A0DC309-20F8-48D5-97E0-B09D5EE53DB5}" type="pres">
      <dgm:prSet presAssocID="{CF401D72-8B7F-4622-B6D6-7C05852BF75C}" presName="Name8" presStyleCnt="0"/>
      <dgm:spPr/>
    </dgm:pt>
    <dgm:pt modelId="{3EA8A343-4BC4-454B-8A5B-006CE5E4DE9D}" type="pres">
      <dgm:prSet presAssocID="{CF401D72-8B7F-4622-B6D6-7C05852BF75C}" presName="level" presStyleLbl="node1" presStyleIdx="4" presStyleCnt="5">
        <dgm:presLayoutVars>
          <dgm:chMax val="1"/>
          <dgm:bulletEnabled val="1"/>
        </dgm:presLayoutVars>
      </dgm:prSet>
      <dgm:spPr/>
      <dgm:t>
        <a:bodyPr/>
        <a:lstStyle/>
        <a:p>
          <a:endParaRPr lang="en-US"/>
        </a:p>
      </dgm:t>
    </dgm:pt>
    <dgm:pt modelId="{C0949DA4-8D67-46CE-AAF6-69F8A00784B7}" type="pres">
      <dgm:prSet presAssocID="{CF401D72-8B7F-4622-B6D6-7C05852BF75C}" presName="levelTx" presStyleLbl="revTx" presStyleIdx="0" presStyleCnt="0">
        <dgm:presLayoutVars>
          <dgm:chMax val="1"/>
          <dgm:bulletEnabled val="1"/>
        </dgm:presLayoutVars>
      </dgm:prSet>
      <dgm:spPr/>
      <dgm:t>
        <a:bodyPr/>
        <a:lstStyle/>
        <a:p>
          <a:endParaRPr lang="en-US"/>
        </a:p>
      </dgm:t>
    </dgm:pt>
  </dgm:ptLst>
  <dgm:cxnLst>
    <dgm:cxn modelId="{A421212A-0087-4072-8A96-4512E5DB1AAC}" type="presOf" srcId="{CF401D72-8B7F-4622-B6D6-7C05852BF75C}" destId="{3EA8A343-4BC4-454B-8A5B-006CE5E4DE9D}" srcOrd="0" destOrd="0" presId="urn:microsoft.com/office/officeart/2005/8/layout/pyramid1"/>
    <dgm:cxn modelId="{07DDD043-A5D9-4854-B43E-B696D782D644}" type="presOf" srcId="{CF401D72-8B7F-4622-B6D6-7C05852BF75C}" destId="{C0949DA4-8D67-46CE-AAF6-69F8A00784B7}" srcOrd="1" destOrd="0" presId="urn:microsoft.com/office/officeart/2005/8/layout/pyramid1"/>
    <dgm:cxn modelId="{33E6A701-B9B2-4A55-9CD8-56EB642F9C29}" type="presOf" srcId="{2CC0A53A-D70C-4570-A6B2-11241C589E77}" destId="{3BAA0F12-46B9-431F-85AD-C4C75BDCD7CA}" srcOrd="0" destOrd="0" presId="urn:microsoft.com/office/officeart/2005/8/layout/pyramid1"/>
    <dgm:cxn modelId="{AC494DD9-128F-4060-B540-9192D69138E2}" type="presOf" srcId="{D0A54217-A14A-4DB3-80C9-66816BB14A69}" destId="{B729F9CD-CE04-4F4C-899A-B8823AE97571}" srcOrd="1" destOrd="0" presId="urn:microsoft.com/office/officeart/2005/8/layout/pyramid1"/>
    <dgm:cxn modelId="{7479156F-9A05-4858-A362-1C4C443F764B}" type="presOf" srcId="{34188A61-A4A2-4DE3-B8BA-56FFFA43CF82}" destId="{AFC694C6-C262-4B7B-B522-315BDFC7263B}" srcOrd="1" destOrd="0" presId="urn:microsoft.com/office/officeart/2005/8/layout/pyramid1"/>
    <dgm:cxn modelId="{0A9729AD-AABF-4F79-B448-77194344FA40}" srcId="{2CC0A53A-D70C-4570-A6B2-11241C589E77}" destId="{D0A54217-A14A-4DB3-80C9-66816BB14A69}" srcOrd="2" destOrd="0" parTransId="{A49AC62E-9D83-4F2C-820D-FC9C84391FF7}" sibTransId="{52AEA64C-D54F-4584-A835-16554D18546D}"/>
    <dgm:cxn modelId="{358EE144-E157-47CC-8701-C1BAE03FAF1C}" type="presOf" srcId="{D0A54217-A14A-4DB3-80C9-66816BB14A69}" destId="{308167E1-E8AE-4E51-81EE-1C70927F03DA}" srcOrd="0" destOrd="0" presId="urn:microsoft.com/office/officeart/2005/8/layout/pyramid1"/>
    <dgm:cxn modelId="{0B51195D-E150-47FF-B59D-3BD7B0CDE368}" srcId="{2CC0A53A-D70C-4570-A6B2-11241C589E77}" destId="{CF401D72-8B7F-4622-B6D6-7C05852BF75C}" srcOrd="4" destOrd="0" parTransId="{95779AE4-851B-493B-A25F-2ED4E33BFE5F}" sibTransId="{CB6D95EE-4CD7-4185-9590-8B13A85D9342}"/>
    <dgm:cxn modelId="{35BA657B-8679-4BA1-BAE8-131B80DD59E3}" srcId="{2CC0A53A-D70C-4570-A6B2-11241C589E77}" destId="{34188A61-A4A2-4DE3-B8BA-56FFFA43CF82}" srcOrd="3" destOrd="0" parTransId="{D808B9E1-1646-42E2-8090-1F18357A31DC}" sibTransId="{DD72D5B7-95DC-460F-A30E-40A15669F6AC}"/>
    <dgm:cxn modelId="{5D1F7393-8CA5-4CC8-ACD3-8C81302B6784}" type="presOf" srcId="{CA2669A9-00E7-4312-A949-CBD0CD26CE12}" destId="{6127D4FB-A2A5-46A8-9207-CA2D8916A880}" srcOrd="1" destOrd="0" presId="urn:microsoft.com/office/officeart/2005/8/layout/pyramid1"/>
    <dgm:cxn modelId="{351068A6-D93F-44F5-8678-8585F73B7934}" type="presOf" srcId="{CA2669A9-00E7-4312-A949-CBD0CD26CE12}" destId="{4BDBFAFE-3547-4ADE-A221-F0C74A8BC436}" srcOrd="0" destOrd="0" presId="urn:microsoft.com/office/officeart/2005/8/layout/pyramid1"/>
    <dgm:cxn modelId="{AE8DE922-57B2-4F65-AFA4-A4B121EC07F0}" type="presOf" srcId="{34188A61-A4A2-4DE3-B8BA-56FFFA43CF82}" destId="{FE75AC58-76F1-459A-99FD-49F05D74009F}" srcOrd="0" destOrd="0" presId="urn:microsoft.com/office/officeart/2005/8/layout/pyramid1"/>
    <dgm:cxn modelId="{C5464531-D770-4F8F-B784-C41FB1CAE692}" type="presOf" srcId="{708FEDE4-00AB-42C2-90E5-37FBA0BE61B1}" destId="{0B0DFE15-AFCF-44A1-B664-33299582BA06}" srcOrd="1" destOrd="0" presId="urn:microsoft.com/office/officeart/2005/8/layout/pyramid1"/>
    <dgm:cxn modelId="{2FFDB0E1-8B19-4759-A08D-9F5D46022EC4}" srcId="{2CC0A53A-D70C-4570-A6B2-11241C589E77}" destId="{708FEDE4-00AB-42C2-90E5-37FBA0BE61B1}" srcOrd="1" destOrd="0" parTransId="{BC197868-2314-44D1-9C73-9CD5E0E92A2D}" sibTransId="{2B3452F1-020F-47D6-867C-2E1B8535332D}"/>
    <dgm:cxn modelId="{37E6D3F0-183A-4E49-BA66-8618FBD56A80}" srcId="{2CC0A53A-D70C-4570-A6B2-11241C589E77}" destId="{CA2669A9-00E7-4312-A949-CBD0CD26CE12}" srcOrd="0" destOrd="0" parTransId="{4FCB4FA6-0DFE-4788-A6D2-09A11F694E92}" sibTransId="{8061242A-5BB9-47CF-BD78-22460C063B46}"/>
    <dgm:cxn modelId="{2B052CEE-A30B-4C61-A8A6-42C718C38A05}" type="presOf" srcId="{708FEDE4-00AB-42C2-90E5-37FBA0BE61B1}" destId="{2819D650-D1F6-4753-8A66-B2892D7137F9}" srcOrd="0" destOrd="0" presId="urn:microsoft.com/office/officeart/2005/8/layout/pyramid1"/>
    <dgm:cxn modelId="{E2718C39-DD7C-4408-9219-FC9BE573AC3F}" type="presParOf" srcId="{3BAA0F12-46B9-431F-85AD-C4C75BDCD7CA}" destId="{643A35BA-E1A0-4C9C-B2EC-7D5A956FB8C3}" srcOrd="0" destOrd="0" presId="urn:microsoft.com/office/officeart/2005/8/layout/pyramid1"/>
    <dgm:cxn modelId="{202BE9E3-612D-4C76-9964-A579E83E4568}" type="presParOf" srcId="{643A35BA-E1A0-4C9C-B2EC-7D5A956FB8C3}" destId="{4BDBFAFE-3547-4ADE-A221-F0C74A8BC436}" srcOrd="0" destOrd="0" presId="urn:microsoft.com/office/officeart/2005/8/layout/pyramid1"/>
    <dgm:cxn modelId="{6676D1FD-DD22-4A7B-90D8-0198F55B11CC}" type="presParOf" srcId="{643A35BA-E1A0-4C9C-B2EC-7D5A956FB8C3}" destId="{6127D4FB-A2A5-46A8-9207-CA2D8916A880}" srcOrd="1" destOrd="0" presId="urn:microsoft.com/office/officeart/2005/8/layout/pyramid1"/>
    <dgm:cxn modelId="{DD55B9C6-7533-4258-B58C-5D1E2EB65654}" type="presParOf" srcId="{3BAA0F12-46B9-431F-85AD-C4C75BDCD7CA}" destId="{58DCFEFE-806D-4CAA-BDB4-06FF7CABA067}" srcOrd="1" destOrd="0" presId="urn:microsoft.com/office/officeart/2005/8/layout/pyramid1"/>
    <dgm:cxn modelId="{2074DCB4-10DC-484B-922F-0825C267C57F}" type="presParOf" srcId="{58DCFEFE-806D-4CAA-BDB4-06FF7CABA067}" destId="{2819D650-D1F6-4753-8A66-B2892D7137F9}" srcOrd="0" destOrd="0" presId="urn:microsoft.com/office/officeart/2005/8/layout/pyramid1"/>
    <dgm:cxn modelId="{78F8CE95-281A-43C5-BF90-E6067B170008}" type="presParOf" srcId="{58DCFEFE-806D-4CAA-BDB4-06FF7CABA067}" destId="{0B0DFE15-AFCF-44A1-B664-33299582BA06}" srcOrd="1" destOrd="0" presId="urn:microsoft.com/office/officeart/2005/8/layout/pyramid1"/>
    <dgm:cxn modelId="{F936132D-194A-4D7E-A782-3281F85CA282}" type="presParOf" srcId="{3BAA0F12-46B9-431F-85AD-C4C75BDCD7CA}" destId="{E56C491A-4E78-4467-8FBC-E7987445C420}" srcOrd="2" destOrd="0" presId="urn:microsoft.com/office/officeart/2005/8/layout/pyramid1"/>
    <dgm:cxn modelId="{AC49B2AF-B841-429B-AF5A-AD2C4FA186C3}" type="presParOf" srcId="{E56C491A-4E78-4467-8FBC-E7987445C420}" destId="{308167E1-E8AE-4E51-81EE-1C70927F03DA}" srcOrd="0" destOrd="0" presId="urn:microsoft.com/office/officeart/2005/8/layout/pyramid1"/>
    <dgm:cxn modelId="{529DFBDA-CA45-430B-A794-66DBDACE7167}" type="presParOf" srcId="{E56C491A-4E78-4467-8FBC-E7987445C420}" destId="{B729F9CD-CE04-4F4C-899A-B8823AE97571}" srcOrd="1" destOrd="0" presId="urn:microsoft.com/office/officeart/2005/8/layout/pyramid1"/>
    <dgm:cxn modelId="{10D4B39B-4231-4AA9-ACDF-6346B0DEED96}" type="presParOf" srcId="{3BAA0F12-46B9-431F-85AD-C4C75BDCD7CA}" destId="{A5AE1D3E-E74C-4BA1-8C87-060562A0180F}" srcOrd="3" destOrd="0" presId="urn:microsoft.com/office/officeart/2005/8/layout/pyramid1"/>
    <dgm:cxn modelId="{3D52EFE4-0260-48FA-9AD4-DB36E3843DF6}" type="presParOf" srcId="{A5AE1D3E-E74C-4BA1-8C87-060562A0180F}" destId="{FE75AC58-76F1-459A-99FD-49F05D74009F}" srcOrd="0" destOrd="0" presId="urn:microsoft.com/office/officeart/2005/8/layout/pyramid1"/>
    <dgm:cxn modelId="{34A6524F-3F4E-42E6-B7E2-34F1CBA35C34}" type="presParOf" srcId="{A5AE1D3E-E74C-4BA1-8C87-060562A0180F}" destId="{AFC694C6-C262-4B7B-B522-315BDFC7263B}" srcOrd="1" destOrd="0" presId="urn:microsoft.com/office/officeart/2005/8/layout/pyramid1"/>
    <dgm:cxn modelId="{ECAB0C5E-85D2-43E3-A123-A0A5B2D8ADD2}" type="presParOf" srcId="{3BAA0F12-46B9-431F-85AD-C4C75BDCD7CA}" destId="{5A0DC309-20F8-48D5-97E0-B09D5EE53DB5}" srcOrd="4" destOrd="0" presId="urn:microsoft.com/office/officeart/2005/8/layout/pyramid1"/>
    <dgm:cxn modelId="{978406EB-D6D3-49D3-9A6F-F4429A87DD34}" type="presParOf" srcId="{5A0DC309-20F8-48D5-97E0-B09D5EE53DB5}" destId="{3EA8A343-4BC4-454B-8A5B-006CE5E4DE9D}" srcOrd="0" destOrd="0" presId="urn:microsoft.com/office/officeart/2005/8/layout/pyramid1"/>
    <dgm:cxn modelId="{7566F662-8F61-49CA-9741-3FD3B11EEA0A}" type="presParOf" srcId="{5A0DC309-20F8-48D5-97E0-B09D5EE53DB5}" destId="{C0949DA4-8D67-46CE-AAF6-69F8A00784B7}"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7B3F1E-C923-4264-ADFE-DB3616623F86}">
      <dsp:nvSpPr>
        <dsp:cNvPr id="0" name=""/>
        <dsp:cNvSpPr/>
      </dsp:nvSpPr>
      <dsp:spPr>
        <a:xfrm>
          <a:off x="3337588" y="2362179"/>
          <a:ext cx="1920240" cy="192024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2133600" rtl="1">
            <a:lnSpc>
              <a:spcPct val="90000"/>
            </a:lnSpc>
            <a:spcBef>
              <a:spcPct val="0"/>
            </a:spcBef>
            <a:spcAft>
              <a:spcPct val="35000"/>
            </a:spcAft>
          </a:pPr>
          <a:r>
            <a:rPr lang="ar-SA" sz="4800" b="1" kern="1200" dirty="0" smtClean="0">
              <a:solidFill>
                <a:schemeClr val="tx1"/>
              </a:solidFill>
            </a:rPr>
            <a:t>شروط التعلم</a:t>
          </a:r>
          <a:endParaRPr lang="ar-SA" sz="4800" b="1" kern="1200" dirty="0">
            <a:solidFill>
              <a:schemeClr val="tx1"/>
            </a:solidFill>
          </a:endParaRPr>
        </a:p>
      </dsp:txBody>
      <dsp:txXfrm>
        <a:off x="3431326" y="2455917"/>
        <a:ext cx="1732764" cy="1732764"/>
      </dsp:txXfrm>
    </dsp:sp>
    <dsp:sp modelId="{3409B1A8-1997-48C9-A97C-93924A8E1FEA}">
      <dsp:nvSpPr>
        <dsp:cNvPr id="0" name=""/>
        <dsp:cNvSpPr/>
      </dsp:nvSpPr>
      <dsp:spPr>
        <a:xfrm rot="15954665">
          <a:off x="3768023" y="1932911"/>
          <a:ext cx="860726" cy="0"/>
        </a:xfrm>
        <a:custGeom>
          <a:avLst/>
          <a:gdLst/>
          <a:ahLst/>
          <a:cxnLst/>
          <a:rect l="0" t="0" r="0" b="0"/>
          <a:pathLst>
            <a:path>
              <a:moveTo>
                <a:pt x="0" y="0"/>
              </a:moveTo>
              <a:lnTo>
                <a:pt x="860726"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3F4F381-49AC-4536-B9C0-AA1F38B7CA8A}">
      <dsp:nvSpPr>
        <dsp:cNvPr id="0" name=""/>
        <dsp:cNvSpPr/>
      </dsp:nvSpPr>
      <dsp:spPr>
        <a:xfrm>
          <a:off x="2940697" y="340232"/>
          <a:ext cx="2370835" cy="1163411"/>
        </a:xfrm>
        <a:prstGeom prst="roundRect">
          <a:avLst/>
        </a:prstGeom>
        <a:solidFill>
          <a:schemeClr val="accent2">
            <a:hueOff val="-6721063"/>
            <a:satOff val="2923"/>
            <a:lumOff val="8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tx1"/>
              </a:solidFill>
            </a:rPr>
            <a:t>الدافعية</a:t>
          </a:r>
          <a:endParaRPr lang="ar-SA" sz="3600" b="1" kern="1200" dirty="0">
            <a:solidFill>
              <a:schemeClr val="tx1"/>
            </a:solidFill>
          </a:endParaRPr>
        </a:p>
      </dsp:txBody>
      <dsp:txXfrm>
        <a:off x="2997490" y="397025"/>
        <a:ext cx="2257249" cy="1049825"/>
      </dsp:txXfrm>
    </dsp:sp>
    <dsp:sp modelId="{F842EBF7-8F0E-46C1-AE26-38364FD772C8}">
      <dsp:nvSpPr>
        <dsp:cNvPr id="0" name=""/>
        <dsp:cNvSpPr/>
      </dsp:nvSpPr>
      <dsp:spPr>
        <a:xfrm rot="2421216">
          <a:off x="5146836" y="4440131"/>
          <a:ext cx="932956" cy="0"/>
        </a:xfrm>
        <a:custGeom>
          <a:avLst/>
          <a:gdLst/>
          <a:ahLst/>
          <a:cxnLst/>
          <a:rect l="0" t="0" r="0" b="0"/>
          <a:pathLst>
            <a:path>
              <a:moveTo>
                <a:pt x="0" y="0"/>
              </a:moveTo>
              <a:lnTo>
                <a:pt x="932956"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BC08BE-86F3-49DF-A301-6B149644E80A}">
      <dsp:nvSpPr>
        <dsp:cNvPr id="0" name=""/>
        <dsp:cNvSpPr/>
      </dsp:nvSpPr>
      <dsp:spPr>
        <a:xfrm>
          <a:off x="5527061" y="4742177"/>
          <a:ext cx="2308295" cy="1210627"/>
        </a:xfrm>
        <a:prstGeom prst="roundRect">
          <a:avLst/>
        </a:prstGeom>
        <a:solidFill>
          <a:schemeClr val="accent2">
            <a:hueOff val="-13442126"/>
            <a:satOff val="5846"/>
            <a:lumOff val="17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tx1"/>
              </a:solidFill>
            </a:rPr>
            <a:t>النضج</a:t>
          </a:r>
          <a:endParaRPr lang="ar-SA" sz="3600" b="1" kern="1200" dirty="0">
            <a:solidFill>
              <a:schemeClr val="tx1"/>
            </a:solidFill>
          </a:endParaRPr>
        </a:p>
      </dsp:txBody>
      <dsp:txXfrm>
        <a:off x="5586159" y="4801275"/>
        <a:ext cx="2190099" cy="1092431"/>
      </dsp:txXfrm>
    </dsp:sp>
    <dsp:sp modelId="{65557F3B-E98C-444F-84E6-3E3BC481665C}">
      <dsp:nvSpPr>
        <dsp:cNvPr id="0" name=""/>
        <dsp:cNvSpPr/>
      </dsp:nvSpPr>
      <dsp:spPr>
        <a:xfrm rot="8603858">
          <a:off x="2432038" y="4334911"/>
          <a:ext cx="1004608" cy="0"/>
        </a:xfrm>
        <a:custGeom>
          <a:avLst/>
          <a:gdLst/>
          <a:ahLst/>
          <a:cxnLst/>
          <a:rect l="0" t="0" r="0" b="0"/>
          <a:pathLst>
            <a:path>
              <a:moveTo>
                <a:pt x="0" y="0"/>
              </a:moveTo>
              <a:lnTo>
                <a:pt x="1004608"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2E1BDE-C990-47CE-B5E2-1A99CB32B8C4}">
      <dsp:nvSpPr>
        <dsp:cNvPr id="0" name=""/>
        <dsp:cNvSpPr/>
      </dsp:nvSpPr>
      <dsp:spPr>
        <a:xfrm>
          <a:off x="394242" y="4634414"/>
          <a:ext cx="2353557" cy="1426152"/>
        </a:xfrm>
        <a:prstGeom prst="roundRect">
          <a:avLst/>
        </a:prstGeom>
        <a:solidFill>
          <a:schemeClr val="accent2">
            <a:hueOff val="-20163188"/>
            <a:satOff val="8769"/>
            <a:lumOff val="25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tx1"/>
              </a:solidFill>
            </a:rPr>
            <a:t>الممارسة</a:t>
          </a:r>
          <a:endParaRPr lang="ar-SA" sz="3600" b="1" kern="1200" dirty="0">
            <a:solidFill>
              <a:schemeClr val="tx1"/>
            </a:solidFill>
          </a:endParaRPr>
        </a:p>
      </dsp:txBody>
      <dsp:txXfrm>
        <a:off x="463861" y="4704033"/>
        <a:ext cx="2214319" cy="12869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544B28-6886-4914-AD95-D7AE72DED0E8}">
      <dsp:nvSpPr>
        <dsp:cNvPr id="0" name=""/>
        <dsp:cNvSpPr/>
      </dsp:nvSpPr>
      <dsp:spPr>
        <a:xfrm>
          <a:off x="3300512" y="2942421"/>
          <a:ext cx="1897380" cy="1897380"/>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91440" tIns="91440" rIns="91440" bIns="91440" numCol="1" spcCol="1270" anchor="ctr" anchorCtr="0">
          <a:noAutofit/>
        </a:bodyPr>
        <a:lstStyle/>
        <a:p>
          <a:pPr lvl="0" algn="ctr" defTabSz="1600200">
            <a:lnSpc>
              <a:spcPct val="90000"/>
            </a:lnSpc>
            <a:spcBef>
              <a:spcPct val="0"/>
            </a:spcBef>
            <a:spcAft>
              <a:spcPct val="35000"/>
            </a:spcAft>
          </a:pPr>
          <a:r>
            <a:rPr lang="ar-JO" sz="3600" b="1" kern="1200" dirty="0" smtClean="0">
              <a:solidFill>
                <a:schemeClr val="tx1"/>
              </a:solidFill>
            </a:rPr>
            <a:t>وظائف الدافعية</a:t>
          </a:r>
          <a:endParaRPr lang="en-US" sz="3600" b="1" kern="1200" dirty="0">
            <a:solidFill>
              <a:schemeClr val="tx1"/>
            </a:solidFill>
          </a:endParaRPr>
        </a:p>
      </dsp:txBody>
      <dsp:txXfrm>
        <a:off x="3393134" y="3035043"/>
        <a:ext cx="1712136" cy="1712136"/>
      </dsp:txXfrm>
    </dsp:sp>
    <dsp:sp modelId="{204E806B-2B94-4831-9BD9-53F01861AC38}">
      <dsp:nvSpPr>
        <dsp:cNvPr id="0" name=""/>
        <dsp:cNvSpPr/>
      </dsp:nvSpPr>
      <dsp:spPr>
        <a:xfrm rot="16200000">
          <a:off x="3583735" y="2276954"/>
          <a:ext cx="1330933" cy="0"/>
        </a:xfrm>
        <a:custGeom>
          <a:avLst/>
          <a:gdLst/>
          <a:ahLst/>
          <a:cxnLst/>
          <a:rect l="0" t="0" r="0" b="0"/>
          <a:pathLst>
            <a:path>
              <a:moveTo>
                <a:pt x="0" y="0"/>
              </a:moveTo>
              <a:lnTo>
                <a:pt x="1330933" y="0"/>
              </a:lnTo>
            </a:path>
          </a:pathLst>
        </a:custGeom>
        <a:noFill/>
        <a:ln w="38100" cap="flat" cmpd="sng" algn="ctr">
          <a:solidFill>
            <a:schemeClr val="dk1"/>
          </a:solidFill>
          <a:prstDash val="solid"/>
        </a:ln>
        <a:effectLst>
          <a:outerShdw blurRad="50800" dist="25400" algn="bl" rotWithShape="0">
            <a:srgbClr val="000000">
              <a:alpha val="60000"/>
            </a:srgbClr>
          </a:outerShdw>
        </a:effectLst>
      </dsp:spPr>
      <dsp:style>
        <a:lnRef idx="3">
          <a:schemeClr val="dk1"/>
        </a:lnRef>
        <a:fillRef idx="0">
          <a:schemeClr val="dk1"/>
        </a:fillRef>
        <a:effectRef idx="2">
          <a:schemeClr val="dk1"/>
        </a:effectRef>
        <a:fontRef idx="minor">
          <a:schemeClr val="tx1"/>
        </a:fontRef>
      </dsp:style>
    </dsp:sp>
    <dsp:sp modelId="{4D8CF583-2A03-42A2-8E41-7864ECC3F009}">
      <dsp:nvSpPr>
        <dsp:cNvPr id="0" name=""/>
        <dsp:cNvSpPr/>
      </dsp:nvSpPr>
      <dsp:spPr>
        <a:xfrm>
          <a:off x="3316801" y="340243"/>
          <a:ext cx="1864801" cy="1271244"/>
        </a:xfrm>
        <a:prstGeom prst="roundRect">
          <a:avLst/>
        </a:prstGeom>
        <a:solidFill>
          <a:schemeClr val="accent3">
            <a:hueOff val="3874869"/>
            <a:satOff val="-12382"/>
            <a:lumOff val="-31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ar-JO" sz="2000" b="1" kern="1200" dirty="0" smtClean="0">
              <a:solidFill>
                <a:schemeClr val="tx1"/>
              </a:solidFill>
            </a:rPr>
            <a:t>تحريك السلوك وتنظيمه</a:t>
          </a:r>
          <a:endParaRPr lang="en-US" sz="2000" b="1" kern="1200" dirty="0">
            <a:solidFill>
              <a:schemeClr val="tx1"/>
            </a:solidFill>
          </a:endParaRPr>
        </a:p>
      </dsp:txBody>
      <dsp:txXfrm>
        <a:off x="3378858" y="402300"/>
        <a:ext cx="1740687" cy="1147130"/>
      </dsp:txXfrm>
    </dsp:sp>
    <dsp:sp modelId="{FBFEDBD2-1310-4EFE-AF33-AE37D1F02974}">
      <dsp:nvSpPr>
        <dsp:cNvPr id="0" name=""/>
        <dsp:cNvSpPr/>
      </dsp:nvSpPr>
      <dsp:spPr>
        <a:xfrm rot="1800000">
          <a:off x="5151833" y="4610733"/>
          <a:ext cx="687581" cy="0"/>
        </a:xfrm>
        <a:custGeom>
          <a:avLst/>
          <a:gdLst/>
          <a:ahLst/>
          <a:cxnLst/>
          <a:rect l="0" t="0" r="0" b="0"/>
          <a:pathLst>
            <a:path>
              <a:moveTo>
                <a:pt x="0" y="0"/>
              </a:moveTo>
              <a:lnTo>
                <a:pt x="687581" y="0"/>
              </a:lnTo>
            </a:path>
          </a:pathLst>
        </a:custGeom>
        <a:noFill/>
        <a:ln w="38100" cap="flat" cmpd="sng" algn="ctr">
          <a:solidFill>
            <a:schemeClr val="dk1"/>
          </a:solidFill>
          <a:prstDash val="solid"/>
        </a:ln>
        <a:effectLst>
          <a:outerShdw blurRad="50800" dist="25400" algn="bl" rotWithShape="0">
            <a:srgbClr val="000000">
              <a:alpha val="60000"/>
            </a:srgbClr>
          </a:outerShdw>
        </a:effectLst>
      </dsp:spPr>
      <dsp:style>
        <a:lnRef idx="3">
          <a:schemeClr val="dk1"/>
        </a:lnRef>
        <a:fillRef idx="0">
          <a:schemeClr val="dk1"/>
        </a:fillRef>
        <a:effectRef idx="2">
          <a:schemeClr val="dk1"/>
        </a:effectRef>
        <a:fontRef idx="minor">
          <a:schemeClr val="tx1"/>
        </a:fontRef>
      </dsp:style>
    </dsp:sp>
    <dsp:sp modelId="{9AE8EDE0-E668-4C49-B1AC-9CD2E8C681B2}">
      <dsp:nvSpPr>
        <dsp:cNvPr id="0" name=""/>
        <dsp:cNvSpPr/>
      </dsp:nvSpPr>
      <dsp:spPr>
        <a:xfrm>
          <a:off x="5793355" y="4713111"/>
          <a:ext cx="1961047" cy="1271244"/>
        </a:xfrm>
        <a:prstGeom prst="roundRect">
          <a:avLst/>
        </a:prstGeom>
        <a:solidFill>
          <a:schemeClr val="accent3">
            <a:hueOff val="7749738"/>
            <a:satOff val="-24763"/>
            <a:lumOff val="-6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a:lnSpc>
              <a:spcPct val="90000"/>
            </a:lnSpc>
            <a:spcBef>
              <a:spcPct val="0"/>
            </a:spcBef>
            <a:spcAft>
              <a:spcPct val="35000"/>
            </a:spcAft>
          </a:pPr>
          <a:r>
            <a:rPr lang="ar-JO" sz="2800" b="1" kern="1200" dirty="0" smtClean="0">
              <a:solidFill>
                <a:schemeClr val="tx1"/>
              </a:solidFill>
            </a:rPr>
            <a:t>توجيه السلوك </a:t>
          </a:r>
          <a:endParaRPr lang="en-US" sz="2800" b="1" kern="1200" dirty="0">
            <a:solidFill>
              <a:schemeClr val="tx1"/>
            </a:solidFill>
          </a:endParaRPr>
        </a:p>
      </dsp:txBody>
      <dsp:txXfrm>
        <a:off x="5855412" y="4775168"/>
        <a:ext cx="1836933" cy="1147130"/>
      </dsp:txXfrm>
    </dsp:sp>
    <dsp:sp modelId="{5ACA8EC6-C7B2-42DC-A5DE-FF1C8FC0316B}">
      <dsp:nvSpPr>
        <dsp:cNvPr id="0" name=""/>
        <dsp:cNvSpPr/>
      </dsp:nvSpPr>
      <dsp:spPr>
        <a:xfrm rot="9000000">
          <a:off x="2620210" y="4621124"/>
          <a:ext cx="729145" cy="0"/>
        </a:xfrm>
        <a:custGeom>
          <a:avLst/>
          <a:gdLst/>
          <a:ahLst/>
          <a:cxnLst/>
          <a:rect l="0" t="0" r="0" b="0"/>
          <a:pathLst>
            <a:path>
              <a:moveTo>
                <a:pt x="0" y="0"/>
              </a:moveTo>
              <a:lnTo>
                <a:pt x="729145" y="0"/>
              </a:lnTo>
            </a:path>
          </a:pathLst>
        </a:custGeom>
        <a:noFill/>
        <a:ln w="38100" cap="flat" cmpd="sng" algn="ctr">
          <a:solidFill>
            <a:schemeClr val="dk1"/>
          </a:solidFill>
          <a:prstDash val="solid"/>
        </a:ln>
        <a:effectLst>
          <a:outerShdw blurRad="50800" dist="25400" algn="bl" rotWithShape="0">
            <a:srgbClr val="000000">
              <a:alpha val="60000"/>
            </a:srgbClr>
          </a:outerShdw>
        </a:effectLst>
      </dsp:spPr>
      <dsp:style>
        <a:lnRef idx="3">
          <a:schemeClr val="dk1"/>
        </a:lnRef>
        <a:fillRef idx="0">
          <a:schemeClr val="dk1"/>
        </a:fillRef>
        <a:effectRef idx="2">
          <a:schemeClr val="dk1"/>
        </a:effectRef>
        <a:fontRef idx="minor">
          <a:schemeClr val="tx1"/>
        </a:fontRef>
      </dsp:style>
    </dsp:sp>
    <dsp:sp modelId="{CD2E2CF2-10DB-4E3F-ACB3-D3916FA444F6}">
      <dsp:nvSpPr>
        <dsp:cNvPr id="0" name=""/>
        <dsp:cNvSpPr/>
      </dsp:nvSpPr>
      <dsp:spPr>
        <a:xfrm>
          <a:off x="779997" y="4713111"/>
          <a:ext cx="1889056" cy="1271244"/>
        </a:xfrm>
        <a:prstGeom prst="roundRect">
          <a:avLst/>
        </a:prstGeom>
        <a:solidFill>
          <a:schemeClr val="accent3">
            <a:hueOff val="11624607"/>
            <a:satOff val="-3714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ar-JO" sz="2000" b="1" kern="1200" dirty="0" smtClean="0">
              <a:solidFill>
                <a:schemeClr val="tx1"/>
              </a:solidFill>
            </a:rPr>
            <a:t>المحافظة على استدامة السلوك</a:t>
          </a:r>
          <a:endParaRPr lang="en-US" sz="2000" b="1" kern="1200" dirty="0">
            <a:solidFill>
              <a:schemeClr val="tx1"/>
            </a:solidFill>
          </a:endParaRPr>
        </a:p>
      </dsp:txBody>
      <dsp:txXfrm>
        <a:off x="842054" y="4775168"/>
        <a:ext cx="1764942" cy="11471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BFAFE-3547-4ADE-A221-F0C74A8BC436}">
      <dsp:nvSpPr>
        <dsp:cNvPr id="0" name=""/>
        <dsp:cNvSpPr/>
      </dsp:nvSpPr>
      <dsp:spPr>
        <a:xfrm>
          <a:off x="2954108" y="0"/>
          <a:ext cx="2321382" cy="1276670"/>
        </a:xfrm>
        <a:prstGeom prst="trapezoid">
          <a:avLst>
            <a:gd name="adj" fmla="val 90915"/>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ar-JO" sz="2400" b="1" kern="1200" dirty="0" smtClean="0"/>
            <a:t>الحاجة </a:t>
          </a:r>
        </a:p>
        <a:p>
          <a:pPr lvl="0" algn="ctr" defTabSz="1066800">
            <a:lnSpc>
              <a:spcPct val="90000"/>
            </a:lnSpc>
            <a:spcBef>
              <a:spcPct val="0"/>
            </a:spcBef>
            <a:spcAft>
              <a:spcPct val="35000"/>
            </a:spcAft>
          </a:pPr>
          <a:r>
            <a:rPr lang="ar-JO" sz="1800" b="1" kern="1200" dirty="0" smtClean="0"/>
            <a:t>لتحقيق الذات</a:t>
          </a:r>
          <a:endParaRPr lang="en-US" sz="1800" b="1" kern="1200" dirty="0"/>
        </a:p>
      </dsp:txBody>
      <dsp:txXfrm>
        <a:off x="2954108" y="0"/>
        <a:ext cx="2321382" cy="1276670"/>
      </dsp:txXfrm>
    </dsp:sp>
    <dsp:sp modelId="{2819D650-D1F6-4753-8A66-B2892D7137F9}">
      <dsp:nvSpPr>
        <dsp:cNvPr id="0" name=""/>
        <dsp:cNvSpPr/>
      </dsp:nvSpPr>
      <dsp:spPr>
        <a:xfrm>
          <a:off x="2215581" y="1276670"/>
          <a:ext cx="3798437" cy="812322"/>
        </a:xfrm>
        <a:prstGeom prst="trapezoid">
          <a:avLst>
            <a:gd name="adj" fmla="val 90915"/>
          </a:avLst>
        </a:prstGeom>
        <a:solidFill>
          <a:schemeClr val="accent2">
            <a:hueOff val="-5040797"/>
            <a:satOff val="2192"/>
            <a:lumOff val="6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ar-JO" sz="2000" b="1" kern="1200" dirty="0" smtClean="0"/>
            <a:t>الحاجة للتقدير </a:t>
          </a:r>
        </a:p>
        <a:p>
          <a:pPr lvl="0" algn="ctr" defTabSz="889000">
            <a:lnSpc>
              <a:spcPct val="90000"/>
            </a:lnSpc>
            <a:spcBef>
              <a:spcPct val="0"/>
            </a:spcBef>
            <a:spcAft>
              <a:spcPct val="35000"/>
            </a:spcAft>
          </a:pPr>
          <a:r>
            <a:rPr lang="ar-JO" sz="1800" b="1" kern="1200" dirty="0" smtClean="0"/>
            <a:t>(تقدير الذات وتقدير الآخرين له)</a:t>
          </a:r>
        </a:p>
      </dsp:txBody>
      <dsp:txXfrm>
        <a:off x="2880307" y="1276670"/>
        <a:ext cx="2468984" cy="812322"/>
      </dsp:txXfrm>
    </dsp:sp>
    <dsp:sp modelId="{308167E1-E8AE-4E51-81EE-1C70927F03DA}">
      <dsp:nvSpPr>
        <dsp:cNvPr id="0" name=""/>
        <dsp:cNvSpPr/>
      </dsp:nvSpPr>
      <dsp:spPr>
        <a:xfrm>
          <a:off x="1477054" y="2088993"/>
          <a:ext cx="5275491" cy="812322"/>
        </a:xfrm>
        <a:prstGeom prst="trapezoid">
          <a:avLst>
            <a:gd name="adj" fmla="val 90915"/>
          </a:avLst>
        </a:prstGeom>
        <a:solidFill>
          <a:schemeClr val="accent2">
            <a:hueOff val="-10081594"/>
            <a:satOff val="4384"/>
            <a:lumOff val="1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ar-JO" sz="2000" b="1" kern="1200" dirty="0" smtClean="0"/>
            <a:t>الحاجات الاجتماعية</a:t>
          </a:r>
        </a:p>
        <a:p>
          <a:pPr lvl="0" algn="ctr" defTabSz="889000">
            <a:lnSpc>
              <a:spcPct val="90000"/>
            </a:lnSpc>
            <a:spcBef>
              <a:spcPct val="0"/>
            </a:spcBef>
            <a:spcAft>
              <a:spcPct val="35000"/>
            </a:spcAft>
          </a:pPr>
          <a:r>
            <a:rPr lang="ar-JO" sz="2000" b="1" kern="1200" dirty="0" smtClean="0"/>
            <a:t>(الارتباط بالآخرين – الحب والانتماء)</a:t>
          </a:r>
          <a:endParaRPr lang="en-US" sz="2000" b="1" kern="1200" dirty="0"/>
        </a:p>
      </dsp:txBody>
      <dsp:txXfrm>
        <a:off x="2400265" y="2088993"/>
        <a:ext cx="3429069" cy="812322"/>
      </dsp:txXfrm>
    </dsp:sp>
    <dsp:sp modelId="{FE75AC58-76F1-459A-99FD-49F05D74009F}">
      <dsp:nvSpPr>
        <dsp:cNvPr id="0" name=""/>
        <dsp:cNvSpPr/>
      </dsp:nvSpPr>
      <dsp:spPr>
        <a:xfrm>
          <a:off x="738527" y="2901316"/>
          <a:ext cx="6752545" cy="812322"/>
        </a:xfrm>
        <a:prstGeom prst="trapezoid">
          <a:avLst>
            <a:gd name="adj" fmla="val 90915"/>
          </a:avLst>
        </a:prstGeom>
        <a:solidFill>
          <a:schemeClr val="accent2">
            <a:hueOff val="-15122391"/>
            <a:satOff val="6577"/>
            <a:lumOff val="19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ar-JO" sz="2800" b="1" kern="1200" dirty="0" smtClean="0"/>
            <a:t>حاجات الأمان (الحماية من الخطر)</a:t>
          </a:r>
          <a:endParaRPr lang="en-US" sz="2800" b="1" kern="1200" dirty="0"/>
        </a:p>
      </dsp:txBody>
      <dsp:txXfrm>
        <a:off x="1920222" y="2901316"/>
        <a:ext cx="4389154" cy="812322"/>
      </dsp:txXfrm>
    </dsp:sp>
    <dsp:sp modelId="{3EA8A343-4BC4-454B-8A5B-006CE5E4DE9D}">
      <dsp:nvSpPr>
        <dsp:cNvPr id="0" name=""/>
        <dsp:cNvSpPr/>
      </dsp:nvSpPr>
      <dsp:spPr>
        <a:xfrm>
          <a:off x="0" y="3713639"/>
          <a:ext cx="8229600" cy="812322"/>
        </a:xfrm>
        <a:prstGeom prst="trapezoid">
          <a:avLst>
            <a:gd name="adj" fmla="val 90915"/>
          </a:avLst>
        </a:prstGeom>
        <a:solidFill>
          <a:schemeClr val="accent2">
            <a:hueOff val="-20163188"/>
            <a:satOff val="8769"/>
            <a:lumOff val="25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ar-JO" sz="3200" b="1" kern="1200" dirty="0" smtClean="0"/>
            <a:t> الحاجات الفسيولوجية(الطعام، الشراب)</a:t>
          </a:r>
          <a:endParaRPr lang="en-US" sz="3200" b="1" kern="1200" dirty="0"/>
        </a:p>
      </dsp:txBody>
      <dsp:txXfrm>
        <a:off x="1440179" y="3713639"/>
        <a:ext cx="5349240" cy="812322"/>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40FA16-B7D8-461F-A652-FA2875088F48}" type="datetimeFigureOut">
              <a:rPr lang="en-US" smtClean="0"/>
              <a:t>2/23/2014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C9B8DD-7A17-47EF-A3A7-274386AD8FD2}" type="slidenum">
              <a:rPr lang="en-US" smtClean="0"/>
              <a:t>‹#›</a:t>
            </a:fld>
            <a:endParaRPr lang="en-US"/>
          </a:p>
        </p:txBody>
      </p:sp>
    </p:spTree>
    <p:extLst>
      <p:ext uri="{BB962C8B-B14F-4D97-AF65-F5344CB8AC3E}">
        <p14:creationId xmlns:p14="http://schemas.microsoft.com/office/powerpoint/2010/main" val="3874347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2/23/2014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2/23/2014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2/23/2014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2/23/2014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2/23/2014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2/23/2014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2/23/2014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2/23/2014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2/23/2014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2/23/2014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2/23/2014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2/23/2014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914400"/>
            <a:ext cx="8229600" cy="5105400"/>
          </a:xfrm>
        </p:spPr>
        <p:txBody>
          <a:bodyPr>
            <a:normAutofit fontScale="90000"/>
          </a:bodyPr>
          <a:lstStyle/>
          <a:p>
            <a:pPr marL="109728" algn="ctr">
              <a:lnSpc>
                <a:spcPct val="200000"/>
              </a:lnSpc>
            </a:pPr>
            <a:r>
              <a:rPr lang="ar-JO" sz="4400" dirty="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latin typeface="+mn-lt"/>
                <a:ea typeface="+mn-ea"/>
                <a:cs typeface="+mn-cs"/>
              </a:rPr>
              <a:t>مدرس المقرر</a:t>
            </a:r>
            <a:br>
              <a:rPr lang="ar-JO" sz="4400" dirty="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latin typeface="+mn-lt"/>
                <a:ea typeface="+mn-ea"/>
                <a:cs typeface="+mn-cs"/>
              </a:rPr>
            </a:br>
            <a:r>
              <a:rPr lang="ar-JO" sz="4400" dirty="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latin typeface="+mn-lt"/>
                <a:ea typeface="+mn-ea"/>
                <a:cs typeface="+mn-cs"/>
              </a:rPr>
              <a:t> د. إسماعيل عواودة</a:t>
            </a:r>
            <a:br>
              <a:rPr lang="ar-JO" sz="4400" dirty="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latin typeface="+mn-lt"/>
                <a:ea typeface="+mn-ea"/>
                <a:cs typeface="+mn-cs"/>
              </a:rPr>
            </a:br>
            <a:r>
              <a:rPr lang="ar-JO" sz="4400" dirty="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latin typeface="+mn-lt"/>
                <a:ea typeface="+mn-ea"/>
                <a:cs typeface="+mn-cs"/>
              </a:rPr>
              <a:t>أستاذ مساعد في كلية الدراسات التطبيقية </a:t>
            </a:r>
            <a:r>
              <a:rPr lang="ar-JO" sz="4400" dirty="0" smtClean="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latin typeface="+mn-lt"/>
                <a:ea typeface="+mn-ea"/>
                <a:cs typeface="+mn-cs"/>
              </a:rPr>
              <a:t/>
            </a:r>
            <a:br>
              <a:rPr lang="ar-JO" sz="4400" dirty="0" smtClean="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latin typeface="+mn-lt"/>
                <a:ea typeface="+mn-ea"/>
                <a:cs typeface="+mn-cs"/>
              </a:rPr>
            </a:br>
            <a:r>
              <a:rPr lang="ar-JO" sz="4400" dirty="0" smtClean="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latin typeface="+mn-lt"/>
                <a:ea typeface="+mn-ea"/>
                <a:cs typeface="+mn-cs"/>
              </a:rPr>
              <a:t>وخدمة </a:t>
            </a:r>
            <a:r>
              <a:rPr lang="ar-JO" sz="4400" dirty="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latin typeface="+mn-lt"/>
                <a:ea typeface="+mn-ea"/>
                <a:cs typeface="+mn-cs"/>
              </a:rPr>
              <a:t>المجتمع</a:t>
            </a:r>
            <a:r>
              <a:rPr lang="en-US" sz="4400" dirty="0">
                <a:solidFill>
                  <a:schemeClr val="bg2">
                    <a:lumMod val="50000"/>
                  </a:schemeClr>
                </a:solidFill>
                <a:latin typeface="Segoe UI" pitchFamily="34" charset="0"/>
                <a:ea typeface="Segoe UI" pitchFamily="34" charset="0"/>
                <a:cs typeface="Segoe UI" pitchFamily="34" charset="0"/>
              </a:rPr>
              <a:t/>
            </a:r>
            <a:br>
              <a:rPr lang="en-US" sz="4400" dirty="0">
                <a:solidFill>
                  <a:schemeClr val="bg2">
                    <a:lumMod val="50000"/>
                  </a:schemeClr>
                </a:solidFill>
                <a:latin typeface="Segoe UI" pitchFamily="34" charset="0"/>
                <a:ea typeface="Segoe UI" pitchFamily="34" charset="0"/>
                <a:cs typeface="Segoe UI" pitchFamily="34" charset="0"/>
              </a:rPr>
            </a:br>
            <a:endParaRPr lang="en-US" dirty="0"/>
          </a:p>
        </p:txBody>
      </p:sp>
    </p:spTree>
    <p:extLst>
      <p:ext uri="{BB962C8B-B14F-4D97-AF65-F5344CB8AC3E}">
        <p14:creationId xmlns:p14="http://schemas.microsoft.com/office/powerpoint/2010/main" val="18296964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109728" indent="0" algn="ctr">
              <a:buNone/>
            </a:pPr>
            <a:endParaRPr lang="ar-JO" sz="3600" b="1" dirty="0" smtClean="0">
              <a:solidFill>
                <a:srgbClr val="FF0000"/>
              </a:solidFill>
            </a:endParaRPr>
          </a:p>
          <a:p>
            <a:pPr marL="109728" indent="0" algn="ctr">
              <a:buNone/>
            </a:pPr>
            <a:endParaRPr lang="ar-JO" sz="3600" b="1" dirty="0">
              <a:solidFill>
                <a:srgbClr val="FF0000"/>
              </a:solidFill>
            </a:endParaRPr>
          </a:p>
          <a:p>
            <a:pPr marL="109728" indent="0" algn="ctr">
              <a:buNone/>
            </a:pPr>
            <a:r>
              <a:rPr lang="ar-SA" sz="7200" b="1" dirty="0" smtClean="0">
                <a:solidFill>
                  <a:srgbClr val="FF0000"/>
                </a:solidFill>
              </a:rPr>
              <a:t>مدخل الى التعلم</a:t>
            </a:r>
          </a:p>
          <a:p>
            <a:pPr marL="109728" indent="0">
              <a:buNone/>
            </a:pPr>
            <a:endParaRPr lang="ar-SA" dirty="0"/>
          </a:p>
          <a:p>
            <a:pPr marL="109728" indent="0">
              <a:buNone/>
            </a:pPr>
            <a:endParaRPr lang="ar-SA" dirty="0"/>
          </a:p>
        </p:txBody>
      </p:sp>
      <p:sp>
        <p:nvSpPr>
          <p:cNvPr id="2" name="Title 1"/>
          <p:cNvSpPr>
            <a:spLocks noGrp="1"/>
          </p:cNvSpPr>
          <p:nvPr>
            <p:ph type="title"/>
          </p:nvPr>
        </p:nvSpPr>
        <p:spPr/>
        <p:txBody>
          <a:bodyPr>
            <a:normAutofit/>
          </a:bodyPr>
          <a:lstStyle/>
          <a:p>
            <a:pPr algn="r"/>
            <a:r>
              <a:rPr lang="ar-SA" dirty="0" smtClean="0"/>
              <a:t>مهارات التعلم          ....        الوحدة</a:t>
            </a:r>
            <a:r>
              <a:rPr lang="ar-JO" dirty="0"/>
              <a:t> </a:t>
            </a:r>
            <a:r>
              <a:rPr lang="ar-JO" dirty="0" smtClean="0"/>
              <a:t>الثانية</a:t>
            </a:r>
            <a:endParaRPr lang="ar-SA" dirty="0"/>
          </a:p>
        </p:txBody>
      </p:sp>
    </p:spTree>
    <p:extLst>
      <p:ext uri="{BB962C8B-B14F-4D97-AF65-F5344CB8AC3E}">
        <p14:creationId xmlns:p14="http://schemas.microsoft.com/office/powerpoint/2010/main" val="38891064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3">
                                            <p:txEl>
                                              <p:pRg st="2" end="2"/>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408293187"/>
              </p:ext>
            </p:extLst>
          </p:nvPr>
        </p:nvGraphicFramePr>
        <p:xfrm>
          <a:off x="457200" y="152400"/>
          <a:ext cx="8229600" cy="640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3696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109728" indent="0">
              <a:lnSpc>
                <a:spcPct val="115000"/>
              </a:lnSpc>
              <a:spcAft>
                <a:spcPts val="1000"/>
              </a:spcAft>
              <a:buNone/>
              <a:tabLst>
                <a:tab pos="3339465" algn="l"/>
              </a:tabLst>
            </a:pPr>
            <a:r>
              <a:rPr lang="ar-SA" sz="2800" b="1" dirty="0" smtClean="0">
                <a:latin typeface="Calibri"/>
                <a:ea typeface="Times New Roman"/>
              </a:rPr>
              <a:t>للتعلم شروط لا يحدث بدونها، وهي : ( الدافعية ، الممارسة، </a:t>
            </a:r>
            <a:r>
              <a:rPr lang="ar-SA" sz="2800" b="1" dirty="0">
                <a:latin typeface="Calibri"/>
                <a:ea typeface="Times New Roman"/>
              </a:rPr>
              <a:t>النضج ) </a:t>
            </a:r>
            <a:endParaRPr lang="en-US" sz="1800" dirty="0">
              <a:latin typeface="Calibri"/>
              <a:ea typeface="Times New Roman"/>
              <a:cs typeface="Arial"/>
            </a:endParaRPr>
          </a:p>
          <a:p>
            <a:pPr marL="0" lvl="0" indent="0">
              <a:lnSpc>
                <a:spcPct val="115000"/>
              </a:lnSpc>
              <a:spcAft>
                <a:spcPts val="1000"/>
              </a:spcAft>
              <a:buNone/>
              <a:tabLst>
                <a:tab pos="3339465" algn="l"/>
              </a:tabLst>
            </a:pPr>
            <a:r>
              <a:rPr lang="ar-JO" sz="4400" b="1" dirty="0">
                <a:solidFill>
                  <a:srgbClr val="00B0F0"/>
                </a:solidFill>
                <a:latin typeface="Calibri"/>
                <a:ea typeface="Times New Roman"/>
                <a:cs typeface="Traditional Arabic"/>
              </a:rPr>
              <a:t>أولاً:</a:t>
            </a:r>
            <a:r>
              <a:rPr lang="ar-SA" sz="4400" b="1" dirty="0">
                <a:solidFill>
                  <a:srgbClr val="00B0F0"/>
                </a:solidFill>
                <a:latin typeface="Calibri"/>
                <a:ea typeface="Times New Roman"/>
                <a:cs typeface="Traditional Arabic"/>
              </a:rPr>
              <a:t> الدافعية </a:t>
            </a:r>
            <a:r>
              <a:rPr lang="ar-SA" sz="4400" b="1" dirty="0" smtClean="0">
                <a:solidFill>
                  <a:srgbClr val="00B0F0"/>
                </a:solidFill>
                <a:latin typeface="Calibri"/>
                <a:ea typeface="Times New Roman"/>
                <a:cs typeface="Traditional Arabic"/>
              </a:rPr>
              <a:t>:</a:t>
            </a:r>
            <a:r>
              <a:rPr lang="ar-SA" sz="2800" b="1" dirty="0" smtClean="0">
                <a:solidFill>
                  <a:srgbClr val="FF0000"/>
                </a:solidFill>
                <a:latin typeface="Calibri"/>
                <a:ea typeface="Times New Roman"/>
              </a:rPr>
              <a:t> </a:t>
            </a:r>
          </a:p>
          <a:p>
            <a:pPr marL="342900" lvl="0" indent="-342900">
              <a:lnSpc>
                <a:spcPct val="115000"/>
              </a:lnSpc>
              <a:spcAft>
                <a:spcPts val="1000"/>
              </a:spcAft>
              <a:buFont typeface="+mj-lt"/>
              <a:buAutoNum type="arabicPeriod"/>
              <a:tabLst>
                <a:tab pos="3339465" algn="l"/>
              </a:tabLst>
            </a:pPr>
            <a:r>
              <a:rPr lang="ar-SA" sz="2800" b="1" dirty="0" smtClean="0">
                <a:latin typeface="Calibri"/>
                <a:ea typeface="Times New Roman"/>
              </a:rPr>
              <a:t>هي </a:t>
            </a:r>
            <a:r>
              <a:rPr lang="ar-SA" sz="2800" b="1" dirty="0">
                <a:latin typeface="Calibri"/>
                <a:ea typeface="Times New Roman"/>
              </a:rPr>
              <a:t>حالة فيسولوجية ونفسية داخل الفرد ينزع إلى القيام بأنواع معينة من السلوك في اتجاه معين وتهدف الدوافع إلى خفض حالة التوتر لدى الكائن الحي وتخليصه من حالة عدم الاتزان </a:t>
            </a:r>
            <a:r>
              <a:rPr lang="ar-SA" sz="2800" b="1" dirty="0" smtClean="0">
                <a:latin typeface="Calibri"/>
                <a:ea typeface="Times New Roman"/>
              </a:rPr>
              <a:t>.</a:t>
            </a:r>
          </a:p>
          <a:p>
            <a:pPr marL="342900" lvl="0" indent="-342900">
              <a:lnSpc>
                <a:spcPct val="115000"/>
              </a:lnSpc>
              <a:spcAft>
                <a:spcPts val="1000"/>
              </a:spcAft>
              <a:buFont typeface="+mj-lt"/>
              <a:buAutoNum type="arabicPeriod"/>
              <a:tabLst>
                <a:tab pos="3339465" algn="l"/>
              </a:tabLst>
            </a:pPr>
            <a:r>
              <a:rPr lang="ar-SA" sz="2800" b="1" dirty="0" smtClean="0">
                <a:latin typeface="Calibri"/>
                <a:ea typeface="Times New Roman"/>
                <a:cs typeface="Arial"/>
              </a:rPr>
              <a:t>إن وراء كل سلوك نقوم به دافع معين</a:t>
            </a:r>
            <a:r>
              <a:rPr lang="ar-JO" sz="2800" b="1" dirty="0" smtClean="0">
                <a:latin typeface="Calibri"/>
                <a:ea typeface="Times New Roman"/>
                <a:cs typeface="Arial"/>
              </a:rPr>
              <a:t> أو عدة دوافع تتكامل مع بعضها وينتج عنها السلوك. فالجوع يدفعنا الى البحث عن طعام، والعطش يدفعنا الى البحث عن الماء، والذهاب للمدرسة طلباً للعلم...</a:t>
            </a:r>
            <a:endParaRPr lang="en-US" sz="1800" dirty="0">
              <a:latin typeface="Calibri"/>
              <a:ea typeface="Times New Roman"/>
              <a:cs typeface="Arial"/>
            </a:endParaRPr>
          </a:p>
          <a:p>
            <a:endParaRPr lang="ar-SA" dirty="0"/>
          </a:p>
        </p:txBody>
      </p:sp>
      <p:sp>
        <p:nvSpPr>
          <p:cNvPr id="3" name="Title 2"/>
          <p:cNvSpPr>
            <a:spLocks noGrp="1"/>
          </p:cNvSpPr>
          <p:nvPr>
            <p:ph type="title"/>
          </p:nvPr>
        </p:nvSpPr>
        <p:spPr/>
        <p:txBody>
          <a:bodyPr/>
          <a:lstStyle/>
          <a:p>
            <a:pPr algn="r"/>
            <a:r>
              <a:rPr lang="ar-SA" sz="4400" dirty="0">
                <a:solidFill>
                  <a:srgbClr val="FF0000"/>
                </a:solidFill>
                <a:latin typeface="Calibri"/>
                <a:ea typeface="Times New Roman"/>
              </a:rPr>
              <a:t>شروط التعلم</a:t>
            </a:r>
            <a:r>
              <a:rPr lang="ar-SA" sz="4400" dirty="0">
                <a:latin typeface="Calibri"/>
                <a:ea typeface="Times New Roman"/>
              </a:rPr>
              <a:t> </a:t>
            </a:r>
            <a:endParaRPr lang="ar-SA" dirty="0"/>
          </a:p>
        </p:txBody>
      </p:sp>
    </p:spTree>
    <p:extLst>
      <p:ext uri="{BB962C8B-B14F-4D97-AF65-F5344CB8AC3E}">
        <p14:creationId xmlns:p14="http://schemas.microsoft.com/office/powerpoint/2010/main" val="17308089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397691"/>
          </a:xfrm>
        </p:spPr>
        <p:txBody>
          <a:bodyPr>
            <a:normAutofit/>
          </a:bodyPr>
          <a:lstStyle/>
          <a:p>
            <a:pPr marL="0" indent="0" algn="just">
              <a:lnSpc>
                <a:spcPct val="115000"/>
              </a:lnSpc>
              <a:spcBef>
                <a:spcPts val="0"/>
              </a:spcBef>
              <a:buNone/>
            </a:pPr>
            <a:endParaRPr lang="en-US" sz="1800" b="1" dirty="0">
              <a:latin typeface="Calibri"/>
              <a:ea typeface="Calibri"/>
              <a:cs typeface="Arial"/>
            </a:endParaRPr>
          </a:p>
          <a:p>
            <a:pPr marL="0" algn="just">
              <a:lnSpc>
                <a:spcPct val="115000"/>
              </a:lnSpc>
              <a:spcBef>
                <a:spcPts val="0"/>
              </a:spcBef>
            </a:pPr>
            <a:r>
              <a:rPr lang="ar-SA" sz="2800" b="1" dirty="0">
                <a:latin typeface="Calibri"/>
                <a:ea typeface="Times New Roman"/>
                <a:cs typeface="Traditional Arabic"/>
              </a:rPr>
              <a:t>ويمكن تعريف الدافع بأنه طاقة فسيولوجية وسيكيولوجية داخل الفرد تجعله ينزع إلى القيام بأنواع معينة من السلوك في اتجاه معين وذلك بهدف خفض حالة التوتر لدى الكائن الحي وتخليصه من حالة عدم التوازن أو أنه استعداد داخلي يثير السلوك ذهنياً كان أم حركياً ويواصله ويسهم في توجيهه إلى غايات وأهداف معينة</a:t>
            </a:r>
            <a:r>
              <a:rPr lang="ar-SA" sz="2800" b="1" dirty="0" smtClean="0">
                <a:latin typeface="Calibri"/>
                <a:ea typeface="Times New Roman"/>
                <a:cs typeface="Traditional Arabic"/>
              </a:rPr>
              <a:t>.</a:t>
            </a:r>
            <a:endParaRPr lang="ar-JO" sz="2800" b="1" dirty="0" smtClean="0">
              <a:latin typeface="Calibri"/>
              <a:ea typeface="Times New Roman"/>
              <a:cs typeface="Traditional Arabic"/>
            </a:endParaRPr>
          </a:p>
          <a:p>
            <a:pPr marL="0" indent="0" algn="just">
              <a:lnSpc>
                <a:spcPct val="115000"/>
              </a:lnSpc>
              <a:spcBef>
                <a:spcPts val="0"/>
              </a:spcBef>
              <a:buNone/>
            </a:pPr>
            <a:endParaRPr lang="en-US" sz="1800" b="1" dirty="0">
              <a:latin typeface="Calibri"/>
              <a:ea typeface="Calibri"/>
              <a:cs typeface="Arial"/>
            </a:endParaRPr>
          </a:p>
          <a:p>
            <a:pPr marL="0" algn="just">
              <a:lnSpc>
                <a:spcPct val="115000"/>
              </a:lnSpc>
              <a:spcBef>
                <a:spcPts val="0"/>
              </a:spcBef>
            </a:pPr>
            <a:r>
              <a:rPr lang="ar-SA" sz="2800" b="1" dirty="0">
                <a:latin typeface="Calibri"/>
                <a:ea typeface="Times New Roman"/>
                <a:cs typeface="Traditional Arabic"/>
              </a:rPr>
              <a:t>الدافعية: حالة توتر داخلي أو استثارة داخلية لسلوك موجه نحو هدف. </a:t>
            </a:r>
            <a:endParaRPr lang="en-US" sz="1800" b="1" dirty="0">
              <a:latin typeface="Calibri"/>
              <a:ea typeface="Calibri"/>
              <a:cs typeface="Arial"/>
            </a:endParaRPr>
          </a:p>
          <a:p>
            <a:pPr marL="109728" indent="0" algn="just">
              <a:buNone/>
            </a:pPr>
            <a:endParaRPr lang="en-US" b="1" dirty="0"/>
          </a:p>
        </p:txBody>
      </p:sp>
    </p:spTree>
    <p:extLst>
      <p:ext uri="{BB962C8B-B14F-4D97-AF65-F5344CB8AC3E}">
        <p14:creationId xmlns:p14="http://schemas.microsoft.com/office/powerpoint/2010/main" val="20616943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397691"/>
          </a:xfrm>
        </p:spPr>
        <p:txBody>
          <a:bodyPr/>
          <a:lstStyle/>
          <a:p>
            <a:pPr marL="0" indent="0">
              <a:lnSpc>
                <a:spcPct val="115000"/>
              </a:lnSpc>
              <a:spcBef>
                <a:spcPts val="0"/>
              </a:spcBef>
              <a:buNone/>
            </a:pPr>
            <a:r>
              <a:rPr lang="ar-SA" sz="2800" b="1" dirty="0" smtClean="0">
                <a:latin typeface="Calibri"/>
                <a:ea typeface="Times New Roman"/>
                <a:cs typeface="Traditional Arabic"/>
              </a:rPr>
              <a:t>.</a:t>
            </a:r>
            <a:endParaRPr lang="en-US" sz="1800" b="1" dirty="0">
              <a:latin typeface="Calibri"/>
              <a:ea typeface="Calibri"/>
              <a:cs typeface="Arial"/>
            </a:endParaRPr>
          </a:p>
          <a:p>
            <a:pPr marL="0" indent="0">
              <a:lnSpc>
                <a:spcPct val="115000"/>
              </a:lnSpc>
              <a:spcBef>
                <a:spcPts val="0"/>
              </a:spcBef>
              <a:buNone/>
            </a:pPr>
            <a:endParaRPr lang="ar-JO" sz="2800" b="1" dirty="0" smtClean="0">
              <a:latin typeface="Calibri"/>
              <a:ea typeface="Times New Roman"/>
              <a:cs typeface="Traditional Arabic"/>
            </a:endParaRPr>
          </a:p>
          <a:p>
            <a:pPr marL="0" indent="0">
              <a:lnSpc>
                <a:spcPct val="115000"/>
              </a:lnSpc>
              <a:spcBef>
                <a:spcPts val="0"/>
              </a:spcBef>
              <a:buNone/>
            </a:pPr>
            <a:endParaRPr lang="en-US" sz="1800" b="1" dirty="0">
              <a:latin typeface="Calibri"/>
              <a:ea typeface="Calibri"/>
              <a:cs typeface="Arial"/>
            </a:endParaRPr>
          </a:p>
          <a:p>
            <a:endParaRPr lang="en-US" b="1" dirty="0"/>
          </a:p>
        </p:txBody>
      </p:sp>
      <p:graphicFrame>
        <p:nvGraphicFramePr>
          <p:cNvPr id="3" name="Diagram 2"/>
          <p:cNvGraphicFramePr/>
          <p:nvPr>
            <p:extLst>
              <p:ext uri="{D42A27DB-BD31-4B8C-83A1-F6EECF244321}">
                <p14:modId xmlns:p14="http://schemas.microsoft.com/office/powerpoint/2010/main" val="711439364"/>
              </p:ext>
            </p:extLst>
          </p:nvPr>
        </p:nvGraphicFramePr>
        <p:xfrm>
          <a:off x="304800" y="304800"/>
          <a:ext cx="8534400" cy="632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9103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763000" cy="6400800"/>
          </a:xfrm>
        </p:spPr>
        <p:style>
          <a:lnRef idx="2">
            <a:schemeClr val="dk1"/>
          </a:lnRef>
          <a:fillRef idx="1">
            <a:schemeClr val="lt1"/>
          </a:fillRef>
          <a:effectRef idx="0">
            <a:schemeClr val="dk1"/>
          </a:effectRef>
          <a:fontRef idx="minor">
            <a:schemeClr val="dk1"/>
          </a:fontRef>
        </p:style>
        <p:txBody>
          <a:bodyPr>
            <a:normAutofit fontScale="92500" lnSpcReduction="20000"/>
          </a:bodyPr>
          <a:lstStyle/>
          <a:p>
            <a:pPr marL="0">
              <a:lnSpc>
                <a:spcPct val="115000"/>
              </a:lnSpc>
              <a:spcBef>
                <a:spcPts val="0"/>
              </a:spcBef>
              <a:spcAft>
                <a:spcPts val="1000"/>
              </a:spcAft>
            </a:pPr>
            <a:r>
              <a:rPr lang="ar-SA" sz="3000" b="1" dirty="0">
                <a:solidFill>
                  <a:srgbClr val="FF0000"/>
                </a:solidFill>
                <a:latin typeface="Calibri"/>
                <a:ea typeface="Calibri"/>
                <a:cs typeface="Traditional Arabic"/>
              </a:rPr>
              <a:t>ولفهم تأثير الدافعية على السلوك يمكن أن ننظر إلى الدوافع من ثلاث زوايا وهي :</a:t>
            </a:r>
            <a:endParaRPr lang="en-US" sz="1900" b="1" dirty="0">
              <a:solidFill>
                <a:srgbClr val="FF0000"/>
              </a:solidFill>
              <a:latin typeface="Calibri"/>
              <a:ea typeface="Calibri"/>
              <a:cs typeface="Arial"/>
            </a:endParaRPr>
          </a:p>
          <a:p>
            <a:pPr marL="0" lvl="0" indent="0">
              <a:lnSpc>
                <a:spcPct val="115000"/>
              </a:lnSpc>
              <a:spcBef>
                <a:spcPts val="0"/>
              </a:spcBef>
              <a:spcAft>
                <a:spcPts val="1000"/>
              </a:spcAft>
              <a:buNone/>
            </a:pPr>
            <a:r>
              <a:rPr lang="ar-SA" sz="3200" b="1" dirty="0">
                <a:solidFill>
                  <a:srgbClr val="FF0000"/>
                </a:solidFill>
                <a:latin typeface="Calibri"/>
                <a:ea typeface="Calibri"/>
                <a:cs typeface="Traditional Arabic"/>
              </a:rPr>
              <a:t>الحاجة : </a:t>
            </a:r>
            <a:endParaRPr lang="en-US" sz="1800" b="1" dirty="0">
              <a:solidFill>
                <a:srgbClr val="FF0000"/>
              </a:solidFill>
              <a:latin typeface="Calibri"/>
              <a:ea typeface="Calibri"/>
              <a:cs typeface="Arial"/>
            </a:endParaRPr>
          </a:p>
          <a:p>
            <a:pPr marL="0">
              <a:lnSpc>
                <a:spcPct val="115000"/>
              </a:lnSpc>
              <a:spcBef>
                <a:spcPts val="0"/>
              </a:spcBef>
              <a:spcAft>
                <a:spcPts val="1000"/>
              </a:spcAft>
            </a:pPr>
            <a:r>
              <a:rPr lang="ar-SA" sz="2800" b="1" dirty="0">
                <a:latin typeface="Calibri"/>
                <a:ea typeface="Calibri"/>
                <a:cs typeface="Traditional Arabic"/>
              </a:rPr>
              <a:t>تمثل الحاجة نقطة البداية لإثارة دافعية الفرد وتحفز طاقته وتدفعه في الاتجاه الصحيح الذي يحقق إشباعها والحاجة تعني : الشعور بنقص شيء معين إذا وجد تحقق الإشباع . </a:t>
            </a:r>
            <a:endParaRPr lang="en-US" sz="1800" b="1" dirty="0">
              <a:latin typeface="Calibri"/>
              <a:ea typeface="Calibri"/>
              <a:cs typeface="Arial"/>
            </a:endParaRPr>
          </a:p>
          <a:p>
            <a:pPr marL="0" lvl="0" indent="0">
              <a:lnSpc>
                <a:spcPct val="115000"/>
              </a:lnSpc>
              <a:spcBef>
                <a:spcPts val="0"/>
              </a:spcBef>
              <a:spcAft>
                <a:spcPts val="1000"/>
              </a:spcAft>
              <a:buNone/>
            </a:pPr>
            <a:r>
              <a:rPr lang="ar-SA" sz="3200" b="1" dirty="0">
                <a:solidFill>
                  <a:srgbClr val="FF0000"/>
                </a:solidFill>
                <a:latin typeface="Calibri"/>
                <a:ea typeface="Calibri"/>
                <a:cs typeface="Traditional Arabic"/>
              </a:rPr>
              <a:t>الحافز </a:t>
            </a:r>
            <a:endParaRPr lang="en-US" sz="1800" b="1" dirty="0" smtClean="0">
              <a:solidFill>
                <a:srgbClr val="FF0000"/>
              </a:solidFill>
              <a:latin typeface="Calibri"/>
              <a:ea typeface="Calibri"/>
              <a:cs typeface="Arial"/>
            </a:endParaRPr>
          </a:p>
          <a:p>
            <a:pPr marL="0">
              <a:lnSpc>
                <a:spcPct val="115000"/>
              </a:lnSpc>
              <a:spcBef>
                <a:spcPts val="0"/>
              </a:spcBef>
              <a:spcAft>
                <a:spcPts val="1000"/>
              </a:spcAft>
            </a:pPr>
            <a:r>
              <a:rPr lang="ar-SA" sz="2800" b="1" dirty="0" smtClean="0">
                <a:latin typeface="Calibri"/>
                <a:ea typeface="Calibri"/>
                <a:cs typeface="Traditional Arabic"/>
              </a:rPr>
              <a:t>وه</a:t>
            </a:r>
            <a:r>
              <a:rPr lang="ar-JO" sz="2800" b="1" dirty="0" smtClean="0">
                <a:latin typeface="Calibri"/>
                <a:ea typeface="Calibri"/>
                <a:cs typeface="Traditional Arabic"/>
              </a:rPr>
              <a:t>و</a:t>
            </a:r>
            <a:r>
              <a:rPr lang="ar-SA" sz="2800" b="1" dirty="0" smtClean="0">
                <a:latin typeface="Calibri"/>
                <a:ea typeface="Calibri"/>
                <a:cs typeface="Traditional Arabic"/>
              </a:rPr>
              <a:t> </a:t>
            </a:r>
            <a:r>
              <a:rPr lang="ar-JO" sz="2800" b="1" dirty="0" smtClean="0">
                <a:latin typeface="Calibri"/>
                <a:ea typeface="Calibri"/>
                <a:cs typeface="Traditional Arabic"/>
              </a:rPr>
              <a:t>ي</a:t>
            </a:r>
            <a:r>
              <a:rPr lang="ar-SA" sz="2800" b="1" dirty="0" smtClean="0">
                <a:latin typeface="Calibri"/>
                <a:ea typeface="Calibri"/>
                <a:cs typeface="Traditional Arabic"/>
              </a:rPr>
              <a:t>عني في الغالب المثيرات الداخلية والنواحي العضوية</a:t>
            </a:r>
            <a:r>
              <a:rPr lang="ar-JO" sz="2800" b="1" dirty="0" smtClean="0">
                <a:latin typeface="Calibri"/>
                <a:ea typeface="Calibri"/>
                <a:cs typeface="Traditional Arabic"/>
              </a:rPr>
              <a:t>، </a:t>
            </a:r>
            <a:r>
              <a:rPr lang="ar-SA" sz="2800" b="1" dirty="0" smtClean="0">
                <a:latin typeface="Calibri"/>
                <a:ea typeface="Calibri"/>
                <a:cs typeface="Traditional Arabic"/>
              </a:rPr>
              <a:t>التي تبدأ بالنشاط وتجعل الكائن الحي مستعداً للقيام باستجابات خاصة نحو موضوع معين في البيئة الخارجية أو البعد عن موضوع معين ويشعر بها الكائن كالإحساس بالضيق والتوتر والألم ومن امثلتها حافز الجوع والعطش .</a:t>
            </a:r>
            <a:endParaRPr lang="en-US" sz="1800" b="1" dirty="0" smtClean="0">
              <a:latin typeface="Calibri"/>
              <a:ea typeface="Calibri"/>
              <a:cs typeface="Arial"/>
            </a:endParaRPr>
          </a:p>
          <a:p>
            <a:pPr marL="0" lvl="0" indent="0">
              <a:lnSpc>
                <a:spcPct val="115000"/>
              </a:lnSpc>
              <a:spcBef>
                <a:spcPts val="0"/>
              </a:spcBef>
              <a:spcAft>
                <a:spcPts val="1000"/>
              </a:spcAft>
              <a:buNone/>
            </a:pPr>
            <a:r>
              <a:rPr lang="ar-SA" sz="3200" b="1" dirty="0" smtClean="0">
                <a:solidFill>
                  <a:srgbClr val="FF0000"/>
                </a:solidFill>
                <a:latin typeface="Calibri"/>
                <a:ea typeface="Calibri"/>
                <a:cs typeface="Traditional Arabic"/>
              </a:rPr>
              <a:t>الباعث </a:t>
            </a:r>
            <a:r>
              <a:rPr lang="ar-SA" sz="3200" b="1" dirty="0">
                <a:solidFill>
                  <a:srgbClr val="FF0000"/>
                </a:solidFill>
                <a:latin typeface="Calibri"/>
                <a:ea typeface="Calibri"/>
                <a:cs typeface="Traditional Arabic"/>
              </a:rPr>
              <a:t>: </a:t>
            </a:r>
            <a:endParaRPr lang="en-US" sz="1800" b="1" dirty="0">
              <a:solidFill>
                <a:srgbClr val="FF0000"/>
              </a:solidFill>
              <a:latin typeface="Calibri"/>
              <a:ea typeface="Calibri"/>
              <a:cs typeface="Arial"/>
            </a:endParaRPr>
          </a:p>
          <a:p>
            <a:pPr marL="0">
              <a:lnSpc>
                <a:spcPct val="115000"/>
              </a:lnSpc>
              <a:spcBef>
                <a:spcPts val="0"/>
              </a:spcBef>
              <a:spcAft>
                <a:spcPts val="1000"/>
              </a:spcAft>
            </a:pPr>
            <a:r>
              <a:rPr lang="ar-JO" sz="2800" b="1" dirty="0" smtClean="0">
                <a:latin typeface="Calibri"/>
                <a:ea typeface="Calibri"/>
                <a:cs typeface="Traditional Arabic"/>
              </a:rPr>
              <a:t>وهو </a:t>
            </a:r>
            <a:r>
              <a:rPr lang="ar-SA" sz="2800" b="1" dirty="0" smtClean="0">
                <a:latin typeface="Calibri"/>
                <a:ea typeface="Calibri"/>
                <a:cs typeface="Traditional Arabic"/>
              </a:rPr>
              <a:t>الموضوع </a:t>
            </a:r>
            <a:r>
              <a:rPr lang="ar-JO" sz="2800" b="1" dirty="0" smtClean="0">
                <a:latin typeface="Calibri"/>
                <a:ea typeface="Calibri"/>
                <a:cs typeface="Traditional Arabic"/>
              </a:rPr>
              <a:t>الذي </a:t>
            </a:r>
            <a:r>
              <a:rPr lang="ar-SA" sz="2800" b="1" dirty="0" smtClean="0">
                <a:latin typeface="Calibri"/>
                <a:ea typeface="Calibri"/>
                <a:cs typeface="Traditional Arabic"/>
              </a:rPr>
              <a:t>يهدف إليه </a:t>
            </a:r>
            <a:r>
              <a:rPr lang="ar-SA" sz="2800" b="1" dirty="0">
                <a:latin typeface="Calibri"/>
                <a:ea typeface="Calibri"/>
                <a:cs typeface="Traditional Arabic"/>
              </a:rPr>
              <a:t>الكائن الحي </a:t>
            </a:r>
            <a:r>
              <a:rPr lang="ar-SA" sz="2800" b="1" dirty="0" smtClean="0">
                <a:latin typeface="Calibri"/>
                <a:ea typeface="Calibri"/>
                <a:cs typeface="Traditional Arabic"/>
              </a:rPr>
              <a:t>و</a:t>
            </a:r>
            <a:r>
              <a:rPr lang="ar-JO" sz="2800" b="1" dirty="0" smtClean="0">
                <a:latin typeface="Calibri"/>
                <a:ea typeface="Calibri"/>
                <a:cs typeface="Traditional Arabic"/>
              </a:rPr>
              <a:t>ي</a:t>
            </a:r>
            <a:r>
              <a:rPr lang="ar-SA" sz="2800" b="1" dirty="0" smtClean="0">
                <a:latin typeface="Calibri"/>
                <a:ea typeface="Calibri"/>
                <a:cs typeface="Traditional Arabic"/>
              </a:rPr>
              <a:t>وجه استجاب</a:t>
            </a:r>
            <a:r>
              <a:rPr lang="ar-JO" sz="2800" b="1" dirty="0" smtClean="0">
                <a:latin typeface="Calibri"/>
                <a:ea typeface="Calibri"/>
                <a:cs typeface="Traditional Arabic"/>
              </a:rPr>
              <a:t>ته</a:t>
            </a:r>
            <a:r>
              <a:rPr lang="ar-SA" sz="2800" b="1" dirty="0" smtClean="0">
                <a:latin typeface="Calibri"/>
                <a:ea typeface="Calibri"/>
                <a:cs typeface="Traditional Arabic"/>
              </a:rPr>
              <a:t> </a:t>
            </a:r>
            <a:r>
              <a:rPr lang="ar-SA" sz="2800" b="1" dirty="0">
                <a:latin typeface="Calibri"/>
                <a:ea typeface="Calibri"/>
                <a:cs typeface="Traditional Arabic"/>
              </a:rPr>
              <a:t>تجاهها أو بعيدا عنها ومن </a:t>
            </a:r>
            <a:r>
              <a:rPr lang="ar-SA" sz="2800" b="1" dirty="0" smtClean="0">
                <a:latin typeface="Calibri"/>
                <a:ea typeface="Calibri"/>
                <a:cs typeface="Traditional Arabic"/>
              </a:rPr>
              <a:t>شأنه </a:t>
            </a:r>
            <a:r>
              <a:rPr lang="ar-SA" sz="2800" b="1" dirty="0">
                <a:latin typeface="Calibri"/>
                <a:ea typeface="Calibri"/>
                <a:cs typeface="Traditional Arabic"/>
              </a:rPr>
              <a:t>أن </a:t>
            </a:r>
            <a:r>
              <a:rPr lang="ar-JO" sz="2800" b="1" dirty="0" smtClean="0">
                <a:latin typeface="Calibri"/>
                <a:ea typeface="Calibri"/>
                <a:cs typeface="Traditional Arabic"/>
              </a:rPr>
              <a:t>ي</a:t>
            </a:r>
            <a:r>
              <a:rPr lang="ar-SA" sz="2800" b="1" dirty="0" smtClean="0">
                <a:latin typeface="Calibri"/>
                <a:ea typeface="Calibri"/>
                <a:cs typeface="Traditional Arabic"/>
              </a:rPr>
              <a:t>عمل </a:t>
            </a:r>
            <a:r>
              <a:rPr lang="ar-SA" sz="2800" b="1" dirty="0">
                <a:latin typeface="Calibri"/>
                <a:ea typeface="Calibri"/>
                <a:cs typeface="Traditional Arabic"/>
              </a:rPr>
              <a:t>على إزالة الضيق </a:t>
            </a:r>
            <a:r>
              <a:rPr lang="ar-SA" sz="2800" b="1" dirty="0" smtClean="0">
                <a:latin typeface="Calibri"/>
                <a:ea typeface="Calibri"/>
                <a:cs typeface="Traditional Arabic"/>
              </a:rPr>
              <a:t>والألم</a:t>
            </a:r>
            <a:r>
              <a:rPr lang="ar-JO" sz="2800" b="1" dirty="0" smtClean="0">
                <a:latin typeface="Calibri"/>
                <a:ea typeface="Calibri"/>
                <a:cs typeface="Traditional Arabic"/>
              </a:rPr>
              <a:t>، </a:t>
            </a:r>
            <a:r>
              <a:rPr lang="ar-SA" sz="2800" b="1" dirty="0" smtClean="0">
                <a:latin typeface="Calibri"/>
                <a:ea typeface="Calibri"/>
                <a:cs typeface="Traditional Arabic"/>
              </a:rPr>
              <a:t>التي </a:t>
            </a:r>
            <a:r>
              <a:rPr lang="ar-SA" sz="2800" b="1" dirty="0">
                <a:latin typeface="Calibri"/>
                <a:ea typeface="Calibri"/>
                <a:cs typeface="Traditional Arabic"/>
              </a:rPr>
              <a:t>يشعر بها الكائن الحي ومن أمثلتها الطعام الذي يقابل حافز الجوع والماء الذي يقابل حافز العطش .</a:t>
            </a:r>
            <a:endParaRPr lang="en-US" sz="1800" b="1" dirty="0">
              <a:latin typeface="Calibri"/>
              <a:ea typeface="Calibri"/>
              <a:cs typeface="Arial"/>
            </a:endParaRPr>
          </a:p>
          <a:p>
            <a:endParaRPr lang="en-US" b="1" dirty="0"/>
          </a:p>
        </p:txBody>
      </p:sp>
    </p:spTree>
    <p:extLst>
      <p:ext uri="{BB962C8B-B14F-4D97-AF65-F5344CB8AC3E}">
        <p14:creationId xmlns:p14="http://schemas.microsoft.com/office/powerpoint/2010/main" val="2554974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838200"/>
            <a:ext cx="8991600" cy="5867400"/>
          </a:xfrm>
        </p:spPr>
        <p:style>
          <a:lnRef idx="2">
            <a:schemeClr val="accent2"/>
          </a:lnRef>
          <a:fillRef idx="1">
            <a:schemeClr val="lt1"/>
          </a:fillRef>
          <a:effectRef idx="0">
            <a:schemeClr val="accent2"/>
          </a:effectRef>
          <a:fontRef idx="minor">
            <a:schemeClr val="dk1"/>
          </a:fontRef>
        </p:style>
        <p:txBody>
          <a:bodyPr>
            <a:normAutofit/>
          </a:bodyPr>
          <a:lstStyle/>
          <a:p>
            <a:pPr marL="109728" indent="0">
              <a:lnSpc>
                <a:spcPct val="120000"/>
              </a:lnSpc>
              <a:buNone/>
            </a:pPr>
            <a:r>
              <a:rPr lang="ar-JO" b="1" dirty="0">
                <a:latin typeface="Traditional Arabic"/>
              </a:rPr>
              <a:t/>
            </a:r>
            <a:br>
              <a:rPr lang="ar-JO" b="1" dirty="0">
                <a:latin typeface="Traditional Arabic"/>
              </a:rPr>
            </a:br>
            <a:r>
              <a:rPr lang="ar-JO" b="1" dirty="0">
                <a:latin typeface="Traditional Arabic"/>
              </a:rPr>
              <a:t>يوجد نوعان من الدافعية للتعلم بحسب مصدر استثارتها : </a:t>
            </a:r>
            <a:endParaRPr lang="en-US" b="1" dirty="0" smtClean="0">
              <a:latin typeface="Traditional Arabic"/>
            </a:endParaRPr>
          </a:p>
          <a:p>
            <a:pPr marL="109728" indent="0">
              <a:lnSpc>
                <a:spcPct val="120000"/>
              </a:lnSpc>
              <a:buNone/>
            </a:pPr>
            <a:r>
              <a:rPr lang="ar-JO" b="1" dirty="0" smtClean="0">
                <a:latin typeface="Traditional Arabic"/>
              </a:rPr>
              <a:t>هما </a:t>
            </a:r>
            <a:r>
              <a:rPr lang="ar-JO" b="1" dirty="0">
                <a:solidFill>
                  <a:schemeClr val="accent1">
                    <a:lumMod val="75000"/>
                  </a:schemeClr>
                </a:solidFill>
                <a:latin typeface="Traditional Arabic"/>
              </a:rPr>
              <a:t>الدوافع الخارجية </a:t>
            </a:r>
            <a:r>
              <a:rPr lang="ar-JO" b="1" dirty="0">
                <a:solidFill>
                  <a:srgbClr val="0070C0"/>
                </a:solidFill>
                <a:latin typeface="Traditional Arabic"/>
              </a:rPr>
              <a:t>والدوافع الداخلية.</a:t>
            </a:r>
          </a:p>
          <a:p>
            <a:pPr>
              <a:lnSpc>
                <a:spcPct val="120000"/>
              </a:lnSpc>
            </a:pPr>
            <a:r>
              <a:rPr lang="ar-JO" sz="2900" b="1" dirty="0">
                <a:solidFill>
                  <a:srgbClr val="FF0000"/>
                </a:solidFill>
                <a:latin typeface="Traditional Arabic"/>
              </a:rPr>
              <a:t>الدافعية </a:t>
            </a:r>
            <a:r>
              <a:rPr lang="ar-JO" sz="2900" b="1" dirty="0" smtClean="0">
                <a:solidFill>
                  <a:srgbClr val="FF0000"/>
                </a:solidFill>
                <a:latin typeface="Traditional Arabic"/>
              </a:rPr>
              <a:t>الخارجية ( الاجتماعية الثانوية) :</a:t>
            </a:r>
            <a:endParaRPr lang="ar-JO" sz="2900" b="1" dirty="0">
              <a:solidFill>
                <a:srgbClr val="FF0000"/>
              </a:solidFill>
              <a:latin typeface="Traditional Arabic"/>
            </a:endParaRPr>
          </a:p>
          <a:p>
            <a:pPr>
              <a:lnSpc>
                <a:spcPct val="120000"/>
              </a:lnSpc>
            </a:pPr>
            <a:r>
              <a:rPr lang="ar-JO" b="1" dirty="0">
                <a:latin typeface="Traditional Arabic"/>
              </a:rPr>
              <a:t>هي التي يكون مصدرها خارجياً كالمعلم، أو إدارة المدرسة، أو أولياء الأمور، أو الأقران .</a:t>
            </a:r>
            <a:br>
              <a:rPr lang="ar-JO" b="1" dirty="0">
                <a:latin typeface="Traditional Arabic"/>
              </a:rPr>
            </a:br>
            <a:r>
              <a:rPr lang="ar-JO" b="1" dirty="0">
                <a:latin typeface="Traditional Arabic"/>
              </a:rPr>
              <a:t>فقد يُقبِل المتعلم على التعلم </a:t>
            </a:r>
            <a:r>
              <a:rPr lang="ar-JO" b="1" dirty="0" smtClean="0">
                <a:latin typeface="Traditional Arabic"/>
              </a:rPr>
              <a:t>إرضاء </a:t>
            </a:r>
            <a:r>
              <a:rPr lang="ar-JO" b="1" dirty="0">
                <a:latin typeface="Traditional Arabic"/>
              </a:rPr>
              <a:t>للمعلم أو الوالدين أو إدارة </a:t>
            </a:r>
            <a:r>
              <a:rPr lang="ar-JO" b="1" dirty="0" smtClean="0">
                <a:latin typeface="Traditional Arabic"/>
              </a:rPr>
              <a:t>المدرسة وكسب </a:t>
            </a:r>
            <a:r>
              <a:rPr lang="ar-JO" b="1" dirty="0">
                <a:latin typeface="Traditional Arabic"/>
              </a:rPr>
              <a:t>حبهم  وتشجيعهم وتقديرهم لإنجازاته أو للحصول على تشجيع مادي أو معنوي منهم .</a:t>
            </a:r>
            <a:br>
              <a:rPr lang="ar-JO" b="1" dirty="0">
                <a:latin typeface="Traditional Arabic"/>
              </a:rPr>
            </a:br>
            <a:r>
              <a:rPr lang="ar-JO" b="1" dirty="0">
                <a:latin typeface="Traditional Arabic"/>
              </a:rPr>
              <a:t> و يكون الأقران مصدراً لهذه الدافعية فيما يبدونه من إعجاب  لزميلهم</a:t>
            </a:r>
            <a:r>
              <a:rPr lang="ar-JO" b="1" dirty="0" smtClean="0">
                <a:latin typeface="Traditional Arabic"/>
              </a:rPr>
              <a:t>.</a:t>
            </a:r>
            <a:endParaRPr lang="ar-JO" b="1" dirty="0">
              <a:latin typeface="Traditional Arabic"/>
            </a:endParaRPr>
          </a:p>
          <a:p>
            <a:pPr>
              <a:lnSpc>
                <a:spcPct val="120000"/>
              </a:lnSpc>
            </a:pPr>
            <a:endParaRPr lang="en-US" dirty="0"/>
          </a:p>
        </p:txBody>
      </p:sp>
      <p:sp>
        <p:nvSpPr>
          <p:cNvPr id="3" name="Title 2"/>
          <p:cNvSpPr>
            <a:spLocks noGrp="1"/>
          </p:cNvSpPr>
          <p:nvPr>
            <p:ph type="title"/>
          </p:nvPr>
        </p:nvSpPr>
        <p:spPr>
          <a:xfrm>
            <a:off x="457200" y="274638"/>
            <a:ext cx="8229600" cy="563562"/>
          </a:xfrm>
        </p:spPr>
        <p:txBody>
          <a:bodyPr>
            <a:normAutofit fontScale="90000"/>
          </a:bodyPr>
          <a:lstStyle/>
          <a:p>
            <a:pPr algn="r"/>
            <a:r>
              <a:rPr lang="ar-JO" dirty="0">
                <a:latin typeface="Traditional Arabic"/>
              </a:rPr>
              <a:t>أنواع الدافعية</a:t>
            </a:r>
            <a:endParaRPr lang="en-US" dirty="0"/>
          </a:p>
        </p:txBody>
      </p:sp>
    </p:spTree>
    <p:extLst>
      <p:ext uri="{BB962C8B-B14F-4D97-AF65-F5344CB8AC3E}">
        <p14:creationId xmlns:p14="http://schemas.microsoft.com/office/powerpoint/2010/main" val="18578570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1000"/>
                                        <p:tgtEl>
                                          <p:spTgt spid="2">
                                            <p:bg/>
                                          </p:spTgt>
                                        </p:tgtEl>
                                      </p:cBhvr>
                                    </p:animEffect>
                                    <p:anim calcmode="lin" valueType="num">
                                      <p:cBhvr>
                                        <p:cTn id="8" dur="1000" fill="hold"/>
                                        <p:tgtEl>
                                          <p:spTgt spid="2">
                                            <p:bg/>
                                          </p:spTgt>
                                        </p:tgtEl>
                                        <p:attrNameLst>
                                          <p:attrName>ppt_x</p:attrName>
                                        </p:attrNameLst>
                                      </p:cBhvr>
                                      <p:tavLst>
                                        <p:tav tm="0">
                                          <p:val>
                                            <p:strVal val="#ppt_x"/>
                                          </p:val>
                                        </p:tav>
                                        <p:tav tm="100000">
                                          <p:val>
                                            <p:strVal val="#ppt_x"/>
                                          </p:val>
                                        </p:tav>
                                      </p:tavLst>
                                    </p:anim>
                                    <p:anim calcmode="lin" valueType="num">
                                      <p:cBhvr>
                                        <p:cTn id="9"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animEffect transition="in" filter="fade">
                                      <p:cBhvr>
                                        <p:cTn id="35" dur="1000"/>
                                        <p:tgtEl>
                                          <p:spTgt spid="2">
                                            <p:txEl>
                                              <p:pRg st="3" end="3"/>
                                            </p:txEl>
                                          </p:spTgt>
                                        </p:tgtEl>
                                      </p:cBhvr>
                                    </p:animEffect>
                                    <p:anim calcmode="lin" valueType="num">
                                      <p:cBhvr>
                                        <p:cTn id="3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092891"/>
          </a:xfrm>
        </p:spPr>
        <p:style>
          <a:lnRef idx="2">
            <a:schemeClr val="accent2"/>
          </a:lnRef>
          <a:fillRef idx="1">
            <a:schemeClr val="lt1"/>
          </a:fillRef>
          <a:effectRef idx="0">
            <a:schemeClr val="accent2"/>
          </a:effectRef>
          <a:fontRef idx="minor">
            <a:schemeClr val="dk1"/>
          </a:fontRef>
        </p:style>
        <p:txBody>
          <a:bodyPr>
            <a:noAutofit/>
          </a:bodyPr>
          <a:lstStyle/>
          <a:p>
            <a:pPr lvl="0" algn="justLow">
              <a:lnSpc>
                <a:spcPct val="120000"/>
              </a:lnSpc>
              <a:buClr>
                <a:srgbClr val="2DA2BF"/>
              </a:buClr>
            </a:pPr>
            <a:r>
              <a:rPr lang="ar-JO" sz="2200" b="1" dirty="0" smtClean="0">
                <a:solidFill>
                  <a:prstClr val="black"/>
                </a:solidFill>
                <a:latin typeface="Traditional Arabic"/>
              </a:rPr>
              <a:t>فهي </a:t>
            </a:r>
            <a:r>
              <a:rPr lang="ar-JO" sz="2200" b="1" dirty="0">
                <a:solidFill>
                  <a:prstClr val="black"/>
                </a:solidFill>
                <a:latin typeface="Traditional Arabic"/>
              </a:rPr>
              <a:t>التي يكون مصدرها المتعلم نفسه، حيث يُقدِم على التعلم مدفوعاً برغبة داخلية لإرضاء ذاته، وسعياً وراء الشعور بمتعة التعلم، وكسب المعارف والمهارات التي يحبها ويميل إليها لما لها من أهمية بالنسبة </a:t>
            </a:r>
            <a:r>
              <a:rPr lang="ar-JO" sz="2200" b="1" dirty="0" smtClean="0">
                <a:solidFill>
                  <a:prstClr val="black"/>
                </a:solidFill>
                <a:latin typeface="Traditional Arabic"/>
              </a:rPr>
              <a:t>له.</a:t>
            </a:r>
          </a:p>
          <a:p>
            <a:pPr lvl="0" algn="justLow">
              <a:lnSpc>
                <a:spcPct val="120000"/>
              </a:lnSpc>
              <a:buClr>
                <a:srgbClr val="2DA2BF"/>
              </a:buClr>
            </a:pPr>
            <a:r>
              <a:rPr lang="ar-JO" sz="2200" b="1" dirty="0" smtClean="0">
                <a:solidFill>
                  <a:prstClr val="black"/>
                </a:solidFill>
                <a:latin typeface="Traditional Arabic"/>
              </a:rPr>
              <a:t>ولذا </a:t>
            </a:r>
            <a:r>
              <a:rPr lang="ar-JO" sz="2200" b="1" dirty="0">
                <a:solidFill>
                  <a:prstClr val="black"/>
                </a:solidFill>
                <a:latin typeface="Traditional Arabic"/>
              </a:rPr>
              <a:t>تعتبر الدافعية الداخلية شرطا  أساسياً للتعلم الذاتي والتعلم المستمر</a:t>
            </a:r>
            <a:br>
              <a:rPr lang="ar-JO" sz="2200" b="1" dirty="0">
                <a:solidFill>
                  <a:prstClr val="black"/>
                </a:solidFill>
                <a:latin typeface="Traditional Arabic"/>
              </a:rPr>
            </a:br>
            <a:r>
              <a:rPr lang="ar-JO" sz="2200" b="1" dirty="0">
                <a:solidFill>
                  <a:prstClr val="black"/>
                </a:solidFill>
                <a:latin typeface="Traditional Arabic"/>
              </a:rPr>
              <a:t>ومن المهم نقل دافعية التعلم من المستوى الخارجي إلى المستوى الداخلي، و تعليم المتعلم كيف يتعلم, ليكون بمقدوره الاستمرار في التعلم الذاتي في المجالات التي تطورت لديه الاهتمامات والميول نحوها، مما يدفعه إلى مواصلة التعلم فيها مدى </a:t>
            </a:r>
            <a:r>
              <a:rPr lang="ar-JO" sz="2200" b="1" dirty="0" smtClean="0">
                <a:solidFill>
                  <a:prstClr val="black"/>
                </a:solidFill>
                <a:latin typeface="Traditional Arabic"/>
              </a:rPr>
              <a:t>الحياة.</a:t>
            </a:r>
            <a:endParaRPr lang="ar-JO" sz="2200" b="1" dirty="0">
              <a:solidFill>
                <a:prstClr val="black"/>
              </a:solidFill>
              <a:latin typeface="Traditional Arabic"/>
            </a:endParaRPr>
          </a:p>
          <a:p>
            <a:pPr lvl="0" algn="justLow">
              <a:lnSpc>
                <a:spcPct val="120000"/>
              </a:lnSpc>
              <a:buClr>
                <a:srgbClr val="2DA2BF"/>
              </a:buClr>
            </a:pPr>
            <a:r>
              <a:rPr lang="ar-JO" sz="2200" b="1" dirty="0">
                <a:solidFill>
                  <a:prstClr val="black"/>
                </a:solidFill>
                <a:latin typeface="Traditional Arabic"/>
              </a:rPr>
              <a:t>ما سبق يعني أن البداية في استثارة الدافعية تكون ذات مصدر خارجي، ومع التقدم في العمر والمرحلة الدراسية، وتبلور الاهتمامات والميول، يمكن للمتعلم أن ينتقل إلى المستوى الذي تكون فيه الدافعية للتعلم داخلية . فالدافعية الخارجية تبقى ما دامت الحوافز موجودة، أما الداخلية فتدوم مع الفرد مدى حياته إن شاء الله</a:t>
            </a:r>
          </a:p>
          <a:p>
            <a:pPr algn="justLow"/>
            <a:endParaRPr lang="en-US" sz="2200" dirty="0"/>
          </a:p>
        </p:txBody>
      </p:sp>
      <p:sp>
        <p:nvSpPr>
          <p:cNvPr id="3" name="Title 2"/>
          <p:cNvSpPr>
            <a:spLocks noGrp="1"/>
          </p:cNvSpPr>
          <p:nvPr>
            <p:ph type="title"/>
          </p:nvPr>
        </p:nvSpPr>
        <p:spPr>
          <a:xfrm>
            <a:off x="457200" y="274638"/>
            <a:ext cx="8229600" cy="715962"/>
          </a:xfrm>
        </p:spPr>
        <p:txBody>
          <a:bodyPr>
            <a:noAutofit/>
          </a:bodyPr>
          <a:lstStyle/>
          <a:p>
            <a:pPr lvl="0" algn="r"/>
            <a:r>
              <a:rPr lang="ar-JO" sz="3200" dirty="0">
                <a:solidFill>
                  <a:srgbClr val="FF0000"/>
                </a:solidFill>
                <a:latin typeface="Traditional Arabic"/>
              </a:rPr>
              <a:t>أما الدافعية الداخلية ( الدوافع الأولية) </a:t>
            </a:r>
            <a:r>
              <a:rPr lang="ar-JO" sz="3200" dirty="0" smtClean="0">
                <a:solidFill>
                  <a:srgbClr val="FF0000"/>
                </a:solidFill>
                <a:latin typeface="Traditional Arabic"/>
              </a:rPr>
              <a:t>:</a:t>
            </a:r>
            <a:endParaRPr lang="en-US" sz="3200" dirty="0"/>
          </a:p>
        </p:txBody>
      </p:sp>
    </p:spTree>
    <p:extLst>
      <p:ext uri="{BB962C8B-B14F-4D97-AF65-F5344CB8AC3E}">
        <p14:creationId xmlns:p14="http://schemas.microsoft.com/office/powerpoint/2010/main" val="33153595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bg/>
                                          </p:spTgt>
                                        </p:tgtEl>
                                        <p:attrNameLst>
                                          <p:attrName>style.visibility</p:attrName>
                                        </p:attrNameLst>
                                      </p:cBhvr>
                                      <p:to>
                                        <p:strVal val="visible"/>
                                      </p:to>
                                    </p:set>
                                    <p:animEffect transition="in" filter="fade">
                                      <p:cBhvr>
                                        <p:cTn id="14" dur="1000"/>
                                        <p:tgtEl>
                                          <p:spTgt spid="2">
                                            <p:bg/>
                                          </p:spTgt>
                                        </p:tgtEl>
                                      </p:cBhvr>
                                    </p:animEffect>
                                    <p:anim calcmode="lin" valueType="num">
                                      <p:cBhvr>
                                        <p:cTn id="15" dur="1000" fill="hold"/>
                                        <p:tgtEl>
                                          <p:spTgt spid="2">
                                            <p:bg/>
                                          </p:spTgt>
                                        </p:tgtEl>
                                        <p:attrNameLst>
                                          <p:attrName>ppt_x</p:attrName>
                                        </p:attrNameLst>
                                      </p:cBhvr>
                                      <p:tavLst>
                                        <p:tav tm="0">
                                          <p:val>
                                            <p:strVal val="#ppt_x"/>
                                          </p:val>
                                        </p:tav>
                                        <p:tav tm="100000">
                                          <p:val>
                                            <p:strVal val="#ppt_x"/>
                                          </p:val>
                                        </p:tav>
                                      </p:tavLst>
                                    </p:anim>
                                    <p:anim calcmode="lin" valueType="num">
                                      <p:cBhvr>
                                        <p:cTn id="16"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animEffect transition="in" filter="fade">
                                      <p:cBhvr>
                                        <p:cTn id="21" dur="1000"/>
                                        <p:tgtEl>
                                          <p:spTgt spid="2">
                                            <p:txEl>
                                              <p:pRg st="0" end="0"/>
                                            </p:txEl>
                                          </p:spTgt>
                                        </p:tgtEl>
                                      </p:cBhvr>
                                    </p:animEffect>
                                    <p:anim calcmode="lin" valueType="num">
                                      <p:cBhvr>
                                        <p:cTn id="22"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1" end="1"/>
                                            </p:txEl>
                                          </p:spTgt>
                                        </p:tgtEl>
                                        <p:attrNameLst>
                                          <p:attrName>style.visibility</p:attrName>
                                        </p:attrNameLst>
                                      </p:cBhvr>
                                      <p:to>
                                        <p:strVal val="visible"/>
                                      </p:to>
                                    </p:set>
                                    <p:animEffect transition="in" filter="fade">
                                      <p:cBhvr>
                                        <p:cTn id="28" dur="1000"/>
                                        <p:tgtEl>
                                          <p:spTgt spid="2">
                                            <p:txEl>
                                              <p:pRg st="1" end="1"/>
                                            </p:txEl>
                                          </p:spTgt>
                                        </p:tgtEl>
                                      </p:cBhvr>
                                    </p:animEffect>
                                    <p:anim calcmode="lin" valueType="num">
                                      <p:cBhvr>
                                        <p:cTn id="29"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2" end="2"/>
                                            </p:txEl>
                                          </p:spTgt>
                                        </p:tgtEl>
                                        <p:attrNameLst>
                                          <p:attrName>style.visibility</p:attrName>
                                        </p:attrNameLst>
                                      </p:cBhvr>
                                      <p:to>
                                        <p:strVal val="visible"/>
                                      </p:to>
                                    </p:set>
                                    <p:animEffect transition="in" filter="fade">
                                      <p:cBhvr>
                                        <p:cTn id="35" dur="1000"/>
                                        <p:tgtEl>
                                          <p:spTgt spid="2">
                                            <p:txEl>
                                              <p:pRg st="2" end="2"/>
                                            </p:txEl>
                                          </p:spTgt>
                                        </p:tgtEl>
                                      </p:cBhvr>
                                    </p:animEffect>
                                    <p:anim calcmode="lin" valueType="num">
                                      <p:cBhvr>
                                        <p:cTn id="36"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تصنيف الدوافع"/>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76200"/>
            <a:ext cx="9144000" cy="6781800"/>
          </a:xfrm>
          <a:prstGeom prst="rect">
            <a:avLst/>
          </a:prstGeom>
          <a:noFill/>
          <a:ln>
            <a:noFill/>
          </a:ln>
        </p:spPr>
      </p:pic>
    </p:spTree>
    <p:extLst>
      <p:ext uri="{BB962C8B-B14F-4D97-AF65-F5344CB8AC3E}">
        <p14:creationId xmlns:p14="http://schemas.microsoft.com/office/powerpoint/2010/main" val="15980875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500"/>
                                        <p:tgtEl>
                                          <p:spTgt spid="4"/>
                                        </p:tgtEl>
                                        <p:attrNameLst>
                                          <p:attrName>ppt_w</p:attrName>
                                        </p:attrNameLst>
                                      </p:cBhvr>
                                      <p:tavLst>
                                        <p:tav tm="0">
                                          <p:val>
                                            <p:strVal val="ppt_w"/>
                                          </p:val>
                                        </p:tav>
                                        <p:tav tm="100000">
                                          <p:val>
                                            <p:fltVal val="0"/>
                                          </p:val>
                                        </p:tav>
                                      </p:tavLst>
                                    </p:anim>
                                    <p:anim calcmode="lin" valueType="num">
                                      <p:cBhvr>
                                        <p:cTn id="7" dur="500"/>
                                        <p:tgtEl>
                                          <p:spTgt spid="4"/>
                                        </p:tgtEl>
                                        <p:attrNameLst>
                                          <p:attrName>ppt_h</p:attrName>
                                        </p:attrNameLst>
                                      </p:cBhvr>
                                      <p:tavLst>
                                        <p:tav tm="0">
                                          <p:val>
                                            <p:strVal val="ppt_h"/>
                                          </p:val>
                                        </p:tav>
                                        <p:tav tm="100000">
                                          <p:val>
                                            <p:fltVal val="0"/>
                                          </p:val>
                                        </p:tav>
                                      </p:tavLst>
                                    </p:anim>
                                    <p:animEffect transition="out" filter="fade">
                                      <p:cBhvr>
                                        <p:cTn id="8" dur="500"/>
                                        <p:tgtEl>
                                          <p:spTgt spid="4"/>
                                        </p:tgtEl>
                                      </p:cBhvr>
                                    </p:animEffect>
                                    <p:set>
                                      <p:cBhvr>
                                        <p:cTn id="9"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090360744"/>
              </p:ext>
            </p:extLst>
          </p:nvPr>
        </p:nvGraphicFramePr>
        <p:xfrm>
          <a:off x="457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a:xfrm>
            <a:off x="457200" y="274638"/>
            <a:ext cx="8229600" cy="792162"/>
          </a:xfrm>
        </p:spPr>
        <p:txBody>
          <a:bodyPr>
            <a:normAutofit/>
          </a:bodyPr>
          <a:lstStyle/>
          <a:p>
            <a:pPr algn="r"/>
            <a:r>
              <a:rPr lang="ar-JO" sz="2800" dirty="0" smtClean="0">
                <a:solidFill>
                  <a:srgbClr val="FF0000"/>
                </a:solidFill>
                <a:effectLst/>
              </a:rPr>
              <a:t>هرم ماسلو للاحتياجات الانسانية</a:t>
            </a:r>
            <a:endParaRPr lang="en-US" sz="2800" dirty="0">
              <a:solidFill>
                <a:srgbClr val="FF0000"/>
              </a:solidFill>
              <a:effectLst/>
            </a:endParaRPr>
          </a:p>
        </p:txBody>
      </p:sp>
    </p:spTree>
    <p:extLst>
      <p:ext uri="{BB962C8B-B14F-4D97-AF65-F5344CB8AC3E}">
        <p14:creationId xmlns:p14="http://schemas.microsoft.com/office/powerpoint/2010/main" val="19223689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r>
              <a:rPr lang="ar-JO" b="1" dirty="0" smtClean="0"/>
              <a:t>حدد مكان الاحتياجات التالية في هرم ماسلو. </a:t>
            </a:r>
          </a:p>
          <a:p>
            <a:pPr marL="109728" indent="0" algn="ctr">
              <a:buNone/>
            </a:pPr>
            <a:r>
              <a:rPr lang="ar-JO" b="1" dirty="0" smtClean="0"/>
              <a:t>ثم حدد الفترة الزمنية المتوقعة لانجازها بالنسبة لك.</a:t>
            </a:r>
          </a:p>
          <a:p>
            <a:pPr marL="109728" indent="0" algn="ctr">
              <a:buNone/>
            </a:pPr>
            <a:endParaRPr lang="en-US" dirty="0"/>
          </a:p>
        </p:txBody>
      </p:sp>
      <p:sp>
        <p:nvSpPr>
          <p:cNvPr id="3" name="Title 2"/>
          <p:cNvSpPr>
            <a:spLocks noGrp="1"/>
          </p:cNvSpPr>
          <p:nvPr>
            <p:ph type="title"/>
          </p:nvPr>
        </p:nvSpPr>
        <p:spPr/>
        <p:txBody>
          <a:bodyPr/>
          <a:lstStyle/>
          <a:p>
            <a:r>
              <a:rPr lang="ar-JO" dirty="0" smtClean="0"/>
              <a:t>نشاط ...</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670972171"/>
              </p:ext>
            </p:extLst>
          </p:nvPr>
        </p:nvGraphicFramePr>
        <p:xfrm>
          <a:off x="152400" y="2590801"/>
          <a:ext cx="8839200" cy="4114798"/>
        </p:xfrm>
        <a:graphic>
          <a:graphicData uri="http://schemas.openxmlformats.org/drawingml/2006/table">
            <a:tbl>
              <a:tblPr firstRow="1" bandRow="1">
                <a:tableStyleId>{5C22544A-7EE6-4342-B048-85BDC9FD1C3A}</a:tableStyleId>
              </a:tblPr>
              <a:tblGrid>
                <a:gridCol w="2946400"/>
                <a:gridCol w="2946400"/>
                <a:gridCol w="2946400"/>
              </a:tblGrid>
              <a:tr h="401164">
                <a:tc>
                  <a:txBody>
                    <a:bodyPr/>
                    <a:lstStyle/>
                    <a:p>
                      <a:pPr algn="ctr" rtl="1"/>
                      <a:r>
                        <a:rPr lang="ar-JO" sz="2000" b="1" dirty="0" smtClean="0">
                          <a:solidFill>
                            <a:schemeClr val="tx1"/>
                          </a:solidFill>
                        </a:rPr>
                        <a:t>فترة الانجاز</a:t>
                      </a:r>
                      <a:endParaRPr lang="en-US" sz="2000" b="1" dirty="0">
                        <a:solidFill>
                          <a:schemeClr val="tx1"/>
                        </a:solidFill>
                      </a:endParaRPr>
                    </a:p>
                  </a:txBody>
                  <a:tcPr/>
                </a:tc>
                <a:tc>
                  <a:txBody>
                    <a:bodyPr/>
                    <a:lstStyle/>
                    <a:p>
                      <a:pPr algn="ctr" rtl="1"/>
                      <a:r>
                        <a:rPr lang="ar-JO" sz="2000" b="1" dirty="0" smtClean="0">
                          <a:solidFill>
                            <a:schemeClr val="tx1"/>
                          </a:solidFill>
                        </a:rPr>
                        <a:t>مكانها في هرم ماسلو</a:t>
                      </a:r>
                      <a:endParaRPr lang="en-US" sz="2000" b="1" dirty="0">
                        <a:solidFill>
                          <a:schemeClr val="tx1"/>
                        </a:solidFill>
                      </a:endParaRPr>
                    </a:p>
                  </a:txBody>
                  <a:tcPr/>
                </a:tc>
                <a:tc>
                  <a:txBody>
                    <a:bodyPr/>
                    <a:lstStyle/>
                    <a:p>
                      <a:pPr algn="ctr" rtl="1"/>
                      <a:r>
                        <a:rPr lang="ar-JO" sz="2000" b="1" dirty="0" smtClean="0">
                          <a:solidFill>
                            <a:schemeClr val="tx1"/>
                          </a:solidFill>
                        </a:rPr>
                        <a:t>الاحتياجات</a:t>
                      </a:r>
                      <a:endParaRPr lang="en-US" sz="2000" b="1" dirty="0">
                        <a:solidFill>
                          <a:schemeClr val="tx1"/>
                        </a:solidFill>
                      </a:endParaRPr>
                    </a:p>
                  </a:txBody>
                  <a:tcPr/>
                </a:tc>
              </a:tr>
              <a:tr h="618939">
                <a:tc>
                  <a:txBody>
                    <a:bodyPr/>
                    <a:lstStyle/>
                    <a:p>
                      <a:pPr algn="ctr" rtl="1"/>
                      <a:endParaRPr lang="en-US" sz="2000" b="1" dirty="0">
                        <a:solidFill>
                          <a:schemeClr val="tx1"/>
                        </a:solidFill>
                      </a:endParaRPr>
                    </a:p>
                  </a:txBody>
                  <a:tcPr/>
                </a:tc>
                <a:tc>
                  <a:txBody>
                    <a:bodyPr/>
                    <a:lstStyle/>
                    <a:p>
                      <a:pPr algn="ctr" rtl="1"/>
                      <a:endParaRPr lang="en-US" sz="2000" b="1" dirty="0">
                        <a:solidFill>
                          <a:schemeClr val="tx1"/>
                        </a:solidFill>
                      </a:endParaRPr>
                    </a:p>
                  </a:txBody>
                  <a:tcPr/>
                </a:tc>
                <a:tc>
                  <a:txBody>
                    <a:bodyPr/>
                    <a:lstStyle/>
                    <a:p>
                      <a:pPr algn="ctr" rtl="1"/>
                      <a:r>
                        <a:rPr lang="ar-JO" sz="2000" b="1" dirty="0" smtClean="0">
                          <a:solidFill>
                            <a:schemeClr val="tx1"/>
                          </a:solidFill>
                        </a:rPr>
                        <a:t>بناء منزل</a:t>
                      </a:r>
                      <a:endParaRPr lang="en-US" sz="2000" b="1" dirty="0">
                        <a:solidFill>
                          <a:schemeClr val="tx1"/>
                        </a:solidFill>
                      </a:endParaRPr>
                    </a:p>
                  </a:txBody>
                  <a:tcPr/>
                </a:tc>
              </a:tr>
              <a:tr h="618939">
                <a:tc>
                  <a:txBody>
                    <a:bodyPr/>
                    <a:lstStyle/>
                    <a:p>
                      <a:pPr algn="ctr" rtl="1"/>
                      <a:endParaRPr lang="en-US" sz="2000" b="1" dirty="0">
                        <a:solidFill>
                          <a:schemeClr val="tx1"/>
                        </a:solidFill>
                      </a:endParaRPr>
                    </a:p>
                  </a:txBody>
                  <a:tcPr/>
                </a:tc>
                <a:tc>
                  <a:txBody>
                    <a:bodyPr/>
                    <a:lstStyle/>
                    <a:p>
                      <a:pPr algn="ctr" rtl="1"/>
                      <a:endParaRPr lang="en-US" sz="2000" b="1">
                        <a:solidFill>
                          <a:schemeClr val="tx1"/>
                        </a:solidFill>
                      </a:endParaRPr>
                    </a:p>
                  </a:txBody>
                  <a:tcPr/>
                </a:tc>
                <a:tc>
                  <a:txBody>
                    <a:bodyPr/>
                    <a:lstStyle/>
                    <a:p>
                      <a:pPr algn="ctr" rtl="1"/>
                      <a:r>
                        <a:rPr lang="ar-JO" sz="2000" b="1" dirty="0" smtClean="0">
                          <a:solidFill>
                            <a:schemeClr val="tx1"/>
                          </a:solidFill>
                        </a:rPr>
                        <a:t>شراء سيارة</a:t>
                      </a:r>
                      <a:endParaRPr lang="en-US" sz="2000" b="1" dirty="0">
                        <a:solidFill>
                          <a:schemeClr val="tx1"/>
                        </a:solidFill>
                      </a:endParaRPr>
                    </a:p>
                  </a:txBody>
                  <a:tcPr/>
                </a:tc>
              </a:tr>
              <a:tr h="618939">
                <a:tc>
                  <a:txBody>
                    <a:bodyPr/>
                    <a:lstStyle/>
                    <a:p>
                      <a:pPr algn="ctr" rtl="1"/>
                      <a:endParaRPr lang="en-US" sz="2000" b="1" dirty="0">
                        <a:solidFill>
                          <a:schemeClr val="tx1"/>
                        </a:solidFill>
                      </a:endParaRPr>
                    </a:p>
                  </a:txBody>
                  <a:tcPr/>
                </a:tc>
                <a:tc>
                  <a:txBody>
                    <a:bodyPr/>
                    <a:lstStyle/>
                    <a:p>
                      <a:pPr algn="ctr" rtl="1"/>
                      <a:endParaRPr lang="en-US" sz="2000" b="1">
                        <a:solidFill>
                          <a:schemeClr val="tx1"/>
                        </a:solidFill>
                      </a:endParaRPr>
                    </a:p>
                  </a:txBody>
                  <a:tcPr/>
                </a:tc>
                <a:tc>
                  <a:txBody>
                    <a:bodyPr/>
                    <a:lstStyle/>
                    <a:p>
                      <a:pPr algn="ctr" rtl="1"/>
                      <a:r>
                        <a:rPr lang="ar-JO" sz="2000" b="1" dirty="0" smtClean="0">
                          <a:solidFill>
                            <a:schemeClr val="tx1"/>
                          </a:solidFill>
                        </a:rPr>
                        <a:t>تكوين صداقات</a:t>
                      </a:r>
                      <a:endParaRPr lang="en-US" sz="2000" b="1" dirty="0">
                        <a:solidFill>
                          <a:schemeClr val="tx1"/>
                        </a:solidFill>
                      </a:endParaRPr>
                    </a:p>
                  </a:txBody>
                  <a:tcPr/>
                </a:tc>
              </a:tr>
              <a:tr h="618939">
                <a:tc>
                  <a:txBody>
                    <a:bodyPr/>
                    <a:lstStyle/>
                    <a:p>
                      <a:pPr algn="ctr" rtl="1"/>
                      <a:endParaRPr lang="en-US" sz="2000" b="1" dirty="0">
                        <a:solidFill>
                          <a:schemeClr val="tx1"/>
                        </a:solidFill>
                      </a:endParaRPr>
                    </a:p>
                  </a:txBody>
                  <a:tcPr/>
                </a:tc>
                <a:tc>
                  <a:txBody>
                    <a:bodyPr/>
                    <a:lstStyle/>
                    <a:p>
                      <a:pPr algn="ctr" rtl="1"/>
                      <a:endParaRPr lang="en-US" sz="2000" b="1" dirty="0">
                        <a:solidFill>
                          <a:schemeClr val="tx1"/>
                        </a:solidFill>
                      </a:endParaRPr>
                    </a:p>
                  </a:txBody>
                  <a:tcPr/>
                </a:tc>
                <a:tc>
                  <a:txBody>
                    <a:bodyPr/>
                    <a:lstStyle/>
                    <a:p>
                      <a:pPr algn="ctr" rtl="1"/>
                      <a:r>
                        <a:rPr lang="ar-JO" sz="2000" b="1" dirty="0" smtClean="0">
                          <a:solidFill>
                            <a:schemeClr val="tx1"/>
                          </a:solidFill>
                        </a:rPr>
                        <a:t>الشهرة</a:t>
                      </a:r>
                      <a:endParaRPr lang="en-US" sz="2000" b="1" dirty="0">
                        <a:solidFill>
                          <a:schemeClr val="tx1"/>
                        </a:solidFill>
                      </a:endParaRPr>
                    </a:p>
                  </a:txBody>
                  <a:tcPr/>
                </a:tc>
              </a:tr>
              <a:tr h="618939">
                <a:tc>
                  <a:txBody>
                    <a:bodyPr/>
                    <a:lstStyle/>
                    <a:p>
                      <a:pPr algn="ctr" rtl="1"/>
                      <a:endParaRPr lang="en-US" sz="2000" b="1" dirty="0">
                        <a:solidFill>
                          <a:schemeClr val="tx1"/>
                        </a:solidFill>
                      </a:endParaRPr>
                    </a:p>
                  </a:txBody>
                  <a:tcPr/>
                </a:tc>
                <a:tc>
                  <a:txBody>
                    <a:bodyPr/>
                    <a:lstStyle/>
                    <a:p>
                      <a:pPr algn="ctr" rtl="1"/>
                      <a:endParaRPr lang="en-US" sz="2000" b="1" dirty="0">
                        <a:solidFill>
                          <a:schemeClr val="tx1"/>
                        </a:solidFill>
                      </a:endParaRPr>
                    </a:p>
                  </a:txBody>
                  <a:tcPr/>
                </a:tc>
                <a:tc>
                  <a:txBody>
                    <a:bodyPr/>
                    <a:lstStyle/>
                    <a:p>
                      <a:pPr algn="ctr" rtl="1"/>
                      <a:r>
                        <a:rPr lang="ar-JO" sz="2000" b="1" dirty="0" smtClean="0">
                          <a:solidFill>
                            <a:schemeClr val="tx1"/>
                          </a:solidFill>
                        </a:rPr>
                        <a:t>امتلاك محل تجاري</a:t>
                      </a:r>
                      <a:endParaRPr lang="en-US" sz="2000" b="1" dirty="0">
                        <a:solidFill>
                          <a:schemeClr val="tx1"/>
                        </a:solidFill>
                      </a:endParaRPr>
                    </a:p>
                  </a:txBody>
                  <a:tcPr/>
                </a:tc>
              </a:tr>
              <a:tr h="618939">
                <a:tc>
                  <a:txBody>
                    <a:bodyPr/>
                    <a:lstStyle/>
                    <a:p>
                      <a:pPr algn="ctr" rtl="1"/>
                      <a:endParaRPr lang="en-US" sz="2000" b="1" dirty="0">
                        <a:solidFill>
                          <a:schemeClr val="tx1"/>
                        </a:solidFill>
                      </a:endParaRPr>
                    </a:p>
                  </a:txBody>
                  <a:tcPr/>
                </a:tc>
                <a:tc>
                  <a:txBody>
                    <a:bodyPr/>
                    <a:lstStyle/>
                    <a:p>
                      <a:pPr algn="ctr" rtl="1"/>
                      <a:endParaRPr lang="en-US" sz="2000" b="1" dirty="0">
                        <a:solidFill>
                          <a:schemeClr val="tx1"/>
                        </a:solidFill>
                      </a:endParaRPr>
                    </a:p>
                  </a:txBody>
                  <a:tcPr/>
                </a:tc>
                <a:tc>
                  <a:txBody>
                    <a:bodyPr/>
                    <a:lstStyle/>
                    <a:p>
                      <a:pPr algn="ctr" rtl="1"/>
                      <a:r>
                        <a:rPr lang="ar-JO" sz="2000" b="1" dirty="0" smtClean="0">
                          <a:solidFill>
                            <a:schemeClr val="tx1"/>
                          </a:solidFill>
                        </a:rPr>
                        <a:t>انقاص الوزن</a:t>
                      </a:r>
                      <a:endParaRPr lang="en-US" sz="2000" b="1" dirty="0">
                        <a:solidFill>
                          <a:schemeClr val="tx1"/>
                        </a:solidFill>
                      </a:endParaRPr>
                    </a:p>
                  </a:txBody>
                  <a:tcPr/>
                </a:tc>
              </a:tr>
            </a:tbl>
          </a:graphicData>
        </a:graphic>
      </p:graphicFrame>
    </p:spTree>
    <p:extLst>
      <p:ext uri="{BB962C8B-B14F-4D97-AF65-F5344CB8AC3E}">
        <p14:creationId xmlns:p14="http://schemas.microsoft.com/office/powerpoint/2010/main" val="1674685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914400"/>
            <a:ext cx="8763000" cy="5791200"/>
          </a:xfrm>
        </p:spPr>
        <p:style>
          <a:lnRef idx="2">
            <a:schemeClr val="accent2"/>
          </a:lnRef>
          <a:fillRef idx="1">
            <a:schemeClr val="lt1"/>
          </a:fillRef>
          <a:effectRef idx="0">
            <a:schemeClr val="accent2"/>
          </a:effectRef>
          <a:fontRef idx="minor">
            <a:schemeClr val="dk1"/>
          </a:fontRef>
        </p:style>
        <p:txBody>
          <a:bodyPr>
            <a:normAutofit/>
          </a:bodyPr>
          <a:lstStyle/>
          <a:p>
            <a:pPr marL="0" lvl="0" indent="0">
              <a:lnSpc>
                <a:spcPct val="115000"/>
              </a:lnSpc>
              <a:spcAft>
                <a:spcPts val="1000"/>
              </a:spcAft>
              <a:buClr>
                <a:srgbClr val="2DA2BF"/>
              </a:buClr>
              <a:buNone/>
              <a:tabLst>
                <a:tab pos="3339465" algn="l"/>
              </a:tabLst>
            </a:pPr>
            <a:r>
              <a:rPr lang="ar-SA" sz="2800" b="1" dirty="0">
                <a:solidFill>
                  <a:srgbClr val="FF0000"/>
                </a:solidFill>
                <a:latin typeface="Calibri"/>
                <a:ea typeface="Times New Roman"/>
              </a:rPr>
              <a:t>الممارسة</a:t>
            </a:r>
            <a:r>
              <a:rPr lang="ar-SA" sz="2800" b="1" dirty="0">
                <a:solidFill>
                  <a:prstClr val="black"/>
                </a:solidFill>
                <a:latin typeface="Calibri"/>
                <a:ea typeface="Times New Roman"/>
              </a:rPr>
              <a:t> </a:t>
            </a:r>
            <a:r>
              <a:rPr lang="ar-SA" sz="2200" b="1" dirty="0" smtClean="0">
                <a:solidFill>
                  <a:prstClr val="black"/>
                </a:solidFill>
                <a:latin typeface="Calibri"/>
                <a:ea typeface="Times New Roman"/>
              </a:rPr>
              <a:t>:</a:t>
            </a:r>
            <a:endParaRPr lang="en-US" sz="2200" b="1" dirty="0" smtClean="0">
              <a:solidFill>
                <a:prstClr val="black"/>
              </a:solidFill>
              <a:latin typeface="Calibri"/>
              <a:ea typeface="Times New Roman"/>
            </a:endParaRPr>
          </a:p>
          <a:p>
            <a:pPr marL="0" lvl="0" indent="0">
              <a:lnSpc>
                <a:spcPct val="115000"/>
              </a:lnSpc>
              <a:spcAft>
                <a:spcPts val="1000"/>
              </a:spcAft>
              <a:buClr>
                <a:srgbClr val="2DA2BF"/>
              </a:buClr>
              <a:buNone/>
              <a:tabLst>
                <a:tab pos="3339465" algn="l"/>
              </a:tabLst>
            </a:pPr>
            <a:r>
              <a:rPr lang="en-US" sz="2200" b="1" dirty="0">
                <a:solidFill>
                  <a:prstClr val="black"/>
                </a:solidFill>
                <a:latin typeface="Calibri"/>
                <a:ea typeface="Times New Roman"/>
              </a:rPr>
              <a:t> </a:t>
            </a:r>
            <a:r>
              <a:rPr lang="en-US" sz="2200" b="1" dirty="0" smtClean="0">
                <a:solidFill>
                  <a:prstClr val="black"/>
                </a:solidFill>
                <a:latin typeface="Calibri"/>
                <a:ea typeface="Times New Roman"/>
              </a:rPr>
              <a:t>  </a:t>
            </a:r>
            <a:r>
              <a:rPr lang="ar-SA" sz="2200" b="1" dirty="0" smtClean="0">
                <a:solidFill>
                  <a:prstClr val="black"/>
                </a:solidFill>
                <a:latin typeface="Calibri"/>
                <a:ea typeface="Times New Roman"/>
              </a:rPr>
              <a:t> </a:t>
            </a:r>
            <a:r>
              <a:rPr lang="ar-JO" sz="2200" b="1" dirty="0" smtClean="0">
                <a:solidFill>
                  <a:prstClr val="black"/>
                </a:solidFill>
                <a:latin typeface="Calibri"/>
                <a:ea typeface="Times New Roman"/>
              </a:rPr>
              <a:t>وهي أحد الشروط المهمة لحدوث التعلم وتعني (تكرار أسلوب معين مع توجيه معزز).</a:t>
            </a:r>
          </a:p>
          <a:p>
            <a:pPr marL="0" lvl="0" indent="0">
              <a:lnSpc>
                <a:spcPct val="115000"/>
              </a:lnSpc>
              <a:spcAft>
                <a:spcPts val="1000"/>
              </a:spcAft>
              <a:buClr>
                <a:srgbClr val="2DA2BF"/>
              </a:buClr>
              <a:buNone/>
              <a:tabLst>
                <a:tab pos="3339465" algn="l"/>
              </a:tabLst>
            </a:pPr>
            <a:r>
              <a:rPr lang="ar-JO" sz="2200" b="1" dirty="0" smtClean="0">
                <a:solidFill>
                  <a:prstClr val="black"/>
                </a:solidFill>
                <a:latin typeface="Calibri"/>
                <a:ea typeface="Times New Roman"/>
              </a:rPr>
              <a:t>التوجيه مهم جداً في تصحيح مسار التعلم، إذ لا يكون هناك تكرار للخطأ، كما يفيد التعزيز في تحسين التعلم.</a:t>
            </a:r>
          </a:p>
          <a:p>
            <a:pPr marL="0" lvl="0" indent="0">
              <a:lnSpc>
                <a:spcPct val="115000"/>
              </a:lnSpc>
              <a:spcAft>
                <a:spcPts val="1000"/>
              </a:spcAft>
              <a:buClr>
                <a:srgbClr val="2DA2BF"/>
              </a:buClr>
              <a:buNone/>
              <a:tabLst>
                <a:tab pos="3339465" algn="l"/>
              </a:tabLst>
            </a:pPr>
            <a:r>
              <a:rPr lang="ar-JO" sz="2200" b="1" dirty="0" smtClean="0">
                <a:solidFill>
                  <a:prstClr val="black"/>
                </a:solidFill>
                <a:latin typeface="Calibri"/>
                <a:ea typeface="Times New Roman"/>
              </a:rPr>
              <a:t>التكرار الروتيني للسلوك لا يؤدي للتعلم بل لتكرار الأخطاء.</a:t>
            </a:r>
            <a:r>
              <a:rPr lang="ar-JO" sz="2200" b="1" dirty="0">
                <a:solidFill>
                  <a:prstClr val="black"/>
                </a:solidFill>
                <a:latin typeface="Calibri"/>
                <a:ea typeface="Times New Roman"/>
              </a:rPr>
              <a:t> </a:t>
            </a:r>
            <a:r>
              <a:rPr lang="ar-JO" sz="2200" b="1" dirty="0" smtClean="0">
                <a:solidFill>
                  <a:prstClr val="black"/>
                </a:solidFill>
                <a:latin typeface="Calibri"/>
                <a:ea typeface="Times New Roman"/>
              </a:rPr>
              <a:t>والممارسة تعمل على </a:t>
            </a:r>
            <a:r>
              <a:rPr lang="ar-SA" sz="2200" b="1" dirty="0" smtClean="0">
                <a:solidFill>
                  <a:prstClr val="black"/>
                </a:solidFill>
                <a:latin typeface="Calibri"/>
                <a:ea typeface="Times New Roman"/>
              </a:rPr>
              <a:t>تعزيز </a:t>
            </a:r>
            <a:r>
              <a:rPr lang="ar-SA" sz="2200" b="1" dirty="0">
                <a:solidFill>
                  <a:prstClr val="black"/>
                </a:solidFill>
                <a:latin typeface="Calibri"/>
                <a:ea typeface="Times New Roman"/>
              </a:rPr>
              <a:t>السلوك بالتدريب أو تكرار أسلوب معين مع توجيه </a:t>
            </a:r>
            <a:r>
              <a:rPr lang="ar-SA" sz="2200" b="1" dirty="0" smtClean="0">
                <a:solidFill>
                  <a:prstClr val="black"/>
                </a:solidFill>
                <a:latin typeface="Calibri"/>
                <a:ea typeface="Times New Roman"/>
              </a:rPr>
              <a:t>معزز</a:t>
            </a:r>
            <a:r>
              <a:rPr lang="ar-JO" sz="2200" b="1" dirty="0" smtClean="0">
                <a:solidFill>
                  <a:prstClr val="black"/>
                </a:solidFill>
                <a:latin typeface="Calibri"/>
                <a:ea typeface="Times New Roman"/>
              </a:rPr>
              <a:t>، </a:t>
            </a:r>
            <a:r>
              <a:rPr lang="ar-SA" sz="2200" b="1" dirty="0" smtClean="0">
                <a:solidFill>
                  <a:prstClr val="black"/>
                </a:solidFill>
                <a:latin typeface="Calibri"/>
                <a:ea typeface="Times New Roman"/>
              </a:rPr>
              <a:t>مثل </a:t>
            </a:r>
            <a:r>
              <a:rPr lang="ar-SA" sz="2200" b="1" dirty="0">
                <a:solidFill>
                  <a:prstClr val="black"/>
                </a:solidFill>
                <a:latin typeface="Calibri"/>
                <a:ea typeface="Times New Roman"/>
              </a:rPr>
              <a:t>: الفرق بين فرد عادي وطباخ أو سباح وهو وجود معزز الطبخ مثل التعليم من شخص ما أو من كتاب أو وجود معزز مثل مدرب السباحة وهو يقوم بتدريب وتعليم الفرد </a:t>
            </a:r>
            <a:r>
              <a:rPr lang="ar-SA" sz="2200" b="1" dirty="0" smtClean="0">
                <a:solidFill>
                  <a:prstClr val="black"/>
                </a:solidFill>
                <a:latin typeface="Calibri"/>
                <a:ea typeface="Times New Roman"/>
              </a:rPr>
              <a:t>السباحة</a:t>
            </a:r>
            <a:r>
              <a:rPr lang="ar-JO" sz="2200" b="1" dirty="0">
                <a:solidFill>
                  <a:prstClr val="black"/>
                </a:solidFill>
                <a:latin typeface="Calibri"/>
                <a:ea typeface="Times New Roman"/>
              </a:rPr>
              <a:t>.</a:t>
            </a:r>
            <a:r>
              <a:rPr lang="ar-SA" sz="2200" b="1" dirty="0" smtClean="0">
                <a:solidFill>
                  <a:prstClr val="black"/>
                </a:solidFill>
                <a:latin typeface="Calibri"/>
                <a:ea typeface="Times New Roman"/>
              </a:rPr>
              <a:t> </a:t>
            </a:r>
            <a:endParaRPr lang="en-US" sz="1400" dirty="0">
              <a:solidFill>
                <a:prstClr val="black"/>
              </a:solidFill>
              <a:latin typeface="Calibri"/>
              <a:ea typeface="Times New Roman"/>
              <a:cs typeface="Arial"/>
            </a:endParaRPr>
          </a:p>
        </p:txBody>
      </p:sp>
      <p:sp>
        <p:nvSpPr>
          <p:cNvPr id="3" name="Title 2"/>
          <p:cNvSpPr>
            <a:spLocks noGrp="1"/>
          </p:cNvSpPr>
          <p:nvPr>
            <p:ph type="title"/>
          </p:nvPr>
        </p:nvSpPr>
        <p:spPr>
          <a:xfrm>
            <a:off x="457200" y="274638"/>
            <a:ext cx="8229600" cy="715962"/>
          </a:xfrm>
        </p:spPr>
        <p:txBody>
          <a:bodyPr>
            <a:normAutofit fontScale="90000"/>
          </a:bodyPr>
          <a:lstStyle/>
          <a:p>
            <a:pPr algn="r"/>
            <a:r>
              <a:rPr lang="ar-JO" dirty="0" smtClean="0">
                <a:solidFill>
                  <a:srgbClr val="00B0F0"/>
                </a:solidFill>
              </a:rPr>
              <a:t>ثانياً: الممارسة</a:t>
            </a:r>
            <a:endParaRPr lang="en-US" dirty="0">
              <a:solidFill>
                <a:srgbClr val="00B0F0"/>
              </a:solidFill>
            </a:endParaRPr>
          </a:p>
        </p:txBody>
      </p:sp>
    </p:spTree>
    <p:extLst>
      <p:ext uri="{BB962C8B-B14F-4D97-AF65-F5344CB8AC3E}">
        <p14:creationId xmlns:p14="http://schemas.microsoft.com/office/powerpoint/2010/main" val="3879152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1000"/>
                                        <p:tgtEl>
                                          <p:spTgt spid="2">
                                            <p:bg/>
                                          </p:spTgt>
                                        </p:tgtEl>
                                      </p:cBhvr>
                                    </p:animEffect>
                                    <p:anim calcmode="lin" valueType="num">
                                      <p:cBhvr>
                                        <p:cTn id="8" dur="1000" fill="hold"/>
                                        <p:tgtEl>
                                          <p:spTgt spid="2">
                                            <p:bg/>
                                          </p:spTgt>
                                        </p:tgtEl>
                                        <p:attrNameLst>
                                          <p:attrName>ppt_x</p:attrName>
                                        </p:attrNameLst>
                                      </p:cBhvr>
                                      <p:tavLst>
                                        <p:tav tm="0">
                                          <p:val>
                                            <p:strVal val="#ppt_x"/>
                                          </p:val>
                                        </p:tav>
                                        <p:tav tm="100000">
                                          <p:val>
                                            <p:strVal val="#ppt_x"/>
                                          </p:val>
                                        </p:tav>
                                      </p:tavLst>
                                    </p:anim>
                                    <p:anim calcmode="lin" valueType="num">
                                      <p:cBhvr>
                                        <p:cTn id="9"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animEffect transition="in" filter="fade">
                                      <p:cBhvr>
                                        <p:cTn id="35" dur="1000"/>
                                        <p:tgtEl>
                                          <p:spTgt spid="2">
                                            <p:txEl>
                                              <p:pRg st="3" end="3"/>
                                            </p:txEl>
                                          </p:spTgt>
                                        </p:tgtEl>
                                      </p:cBhvr>
                                    </p:animEffect>
                                    <p:anim calcmode="lin" valueType="num">
                                      <p:cBhvr>
                                        <p:cTn id="3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8610600" cy="4711891"/>
          </a:xfrm>
        </p:spPr>
        <p:style>
          <a:lnRef idx="2">
            <a:schemeClr val="accent2"/>
          </a:lnRef>
          <a:fillRef idx="1">
            <a:schemeClr val="lt1"/>
          </a:fillRef>
          <a:effectRef idx="0">
            <a:schemeClr val="accent2"/>
          </a:effectRef>
          <a:fontRef idx="minor">
            <a:schemeClr val="dk1"/>
          </a:fontRef>
        </p:style>
        <p:txBody>
          <a:bodyPr/>
          <a:lstStyle/>
          <a:p>
            <a:r>
              <a:rPr lang="ar-JO" b="1" dirty="0" smtClean="0"/>
              <a:t>المتعلم الفعال لا يكتفي بشرح المعلم للدرس بل يبادر للتدريب وممارسة المادة المتعلمة بنفسه كالقراءة الصامتة وحل التمارين واعداد الملخصات.</a:t>
            </a:r>
          </a:p>
          <a:p>
            <a:r>
              <a:rPr lang="ar-JO" b="1" dirty="0" smtClean="0">
                <a:solidFill>
                  <a:schemeClr val="accent2">
                    <a:lumMod val="75000"/>
                  </a:schemeClr>
                </a:solidFill>
              </a:rPr>
              <a:t>المتعلم الفعال لا يكتفي بمجرد ملاحظة تطبيق المهارات، بل لابد من ممارستها والتدرب عليها حتى يتحقق تعلمها.</a:t>
            </a:r>
          </a:p>
          <a:p>
            <a:r>
              <a:rPr lang="ar-JO" b="1" dirty="0" smtClean="0">
                <a:solidFill>
                  <a:schemeClr val="accent4">
                    <a:lumMod val="75000"/>
                  </a:schemeClr>
                </a:solidFill>
              </a:rPr>
              <a:t>المتعلم الفعال لا يقتصر على ممارسة المعلومات والمهارات بل يبادر الى ممارسة التفكير.</a:t>
            </a:r>
          </a:p>
          <a:p>
            <a:r>
              <a:rPr lang="ar-JO" b="1" dirty="0" smtClean="0">
                <a:solidFill>
                  <a:srgbClr val="7030A0"/>
                </a:solidFill>
              </a:rPr>
              <a:t>المتعلم الفعال يدرك أن بعضاً من الاتجاهات والأفكار التي نشأنا عليها أصبحت عديمة الجدوى هذه الأيام.</a:t>
            </a:r>
          </a:p>
          <a:p>
            <a:endParaRPr lang="ar-JO" dirty="0" smtClean="0"/>
          </a:p>
          <a:p>
            <a:endParaRPr lang="en-US" dirty="0"/>
          </a:p>
        </p:txBody>
      </p:sp>
      <p:sp>
        <p:nvSpPr>
          <p:cNvPr id="3" name="Title 2"/>
          <p:cNvSpPr>
            <a:spLocks noGrp="1"/>
          </p:cNvSpPr>
          <p:nvPr>
            <p:ph type="title"/>
          </p:nvPr>
        </p:nvSpPr>
        <p:spPr>
          <a:xfrm>
            <a:off x="457200" y="274638"/>
            <a:ext cx="8229600" cy="563562"/>
          </a:xfrm>
        </p:spPr>
        <p:txBody>
          <a:bodyPr>
            <a:noAutofit/>
          </a:bodyPr>
          <a:lstStyle/>
          <a:p>
            <a:pPr algn="r"/>
            <a:r>
              <a:rPr lang="ar-JO" sz="2800" dirty="0" smtClean="0">
                <a:solidFill>
                  <a:srgbClr val="FF0000"/>
                </a:solidFill>
                <a:effectLst/>
              </a:rPr>
              <a:t>دور المتعلم في تطبيق الممارسة الجيدة داخل المحاضرات وخارجها</a:t>
            </a:r>
            <a:endParaRPr lang="en-US" sz="2800" dirty="0">
              <a:solidFill>
                <a:srgbClr val="FF0000"/>
              </a:solidFill>
              <a:effectLst/>
            </a:endParaRPr>
          </a:p>
        </p:txBody>
      </p:sp>
    </p:spTree>
    <p:extLst>
      <p:ext uri="{BB962C8B-B14F-4D97-AF65-F5344CB8AC3E}">
        <p14:creationId xmlns:p14="http://schemas.microsoft.com/office/powerpoint/2010/main" val="11597508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1000"/>
                                        <p:tgtEl>
                                          <p:spTgt spid="2">
                                            <p:bg/>
                                          </p:spTgt>
                                        </p:tgtEl>
                                      </p:cBhvr>
                                    </p:animEffect>
                                    <p:anim calcmode="lin" valueType="num">
                                      <p:cBhvr>
                                        <p:cTn id="8" dur="1000" fill="hold"/>
                                        <p:tgtEl>
                                          <p:spTgt spid="2">
                                            <p:bg/>
                                          </p:spTgt>
                                        </p:tgtEl>
                                        <p:attrNameLst>
                                          <p:attrName>ppt_x</p:attrName>
                                        </p:attrNameLst>
                                      </p:cBhvr>
                                      <p:tavLst>
                                        <p:tav tm="0">
                                          <p:val>
                                            <p:strVal val="#ppt_x"/>
                                          </p:val>
                                        </p:tav>
                                        <p:tav tm="100000">
                                          <p:val>
                                            <p:strVal val="#ppt_x"/>
                                          </p:val>
                                        </p:tav>
                                      </p:tavLst>
                                    </p:anim>
                                    <p:anim calcmode="lin" valueType="num">
                                      <p:cBhvr>
                                        <p:cTn id="9"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animEffect transition="in" filter="fade">
                                      <p:cBhvr>
                                        <p:cTn id="35" dur="1000"/>
                                        <p:tgtEl>
                                          <p:spTgt spid="2">
                                            <p:txEl>
                                              <p:pRg st="3" end="3"/>
                                            </p:txEl>
                                          </p:spTgt>
                                        </p:tgtEl>
                                      </p:cBhvr>
                                    </p:animEffect>
                                    <p:anim calcmode="lin" valueType="num">
                                      <p:cBhvr>
                                        <p:cTn id="3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14728"/>
            <a:ext cx="8229600" cy="2785872"/>
          </a:xfrm>
        </p:spPr>
        <p:style>
          <a:lnRef idx="1">
            <a:schemeClr val="accent2"/>
          </a:lnRef>
          <a:fillRef idx="2">
            <a:schemeClr val="accent2"/>
          </a:fillRef>
          <a:effectRef idx="1">
            <a:schemeClr val="accent2"/>
          </a:effectRef>
          <a:fontRef idx="minor">
            <a:schemeClr val="dk1"/>
          </a:fontRef>
        </p:style>
        <p:txBody>
          <a:bodyPr/>
          <a:lstStyle/>
          <a:p>
            <a:pPr algn="ctr">
              <a:lnSpc>
                <a:spcPct val="200000"/>
              </a:lnSpc>
            </a:pPr>
            <a:r>
              <a:rPr lang="ar-JO" b="1" dirty="0" smtClean="0"/>
              <a:t>من خلال ما تعلمته مما سبق </a:t>
            </a:r>
          </a:p>
          <a:p>
            <a:pPr algn="ctr">
              <a:lnSpc>
                <a:spcPct val="200000"/>
              </a:lnSpc>
            </a:pPr>
            <a:r>
              <a:rPr lang="ar-JO" b="1" dirty="0" smtClean="0"/>
              <a:t>حاول تنفيذ الأنشطة الواردة في الوحدة الأولى صفحة 23</a:t>
            </a:r>
            <a:endParaRPr lang="en-US" b="1" dirty="0"/>
          </a:p>
        </p:txBody>
      </p:sp>
      <p:sp>
        <p:nvSpPr>
          <p:cNvPr id="3" name="Title 2"/>
          <p:cNvSpPr>
            <a:spLocks noGrp="1"/>
          </p:cNvSpPr>
          <p:nvPr>
            <p:ph type="title"/>
          </p:nvPr>
        </p:nvSpPr>
        <p:spPr/>
        <p:txBody>
          <a:bodyPr/>
          <a:lstStyle/>
          <a:p>
            <a:r>
              <a:rPr lang="ar-JO" dirty="0" smtClean="0"/>
              <a:t>نشاط ...</a:t>
            </a:r>
            <a:endParaRPr lang="en-US" dirty="0"/>
          </a:p>
        </p:txBody>
      </p:sp>
    </p:spTree>
    <p:extLst>
      <p:ext uri="{BB962C8B-B14F-4D97-AF65-F5344CB8AC3E}">
        <p14:creationId xmlns:p14="http://schemas.microsoft.com/office/powerpoint/2010/main" val="41191090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2">
            <a:schemeClr val="accent2"/>
          </a:lnRef>
          <a:fillRef idx="1">
            <a:schemeClr val="lt1"/>
          </a:fillRef>
          <a:effectRef idx="0">
            <a:schemeClr val="accent2"/>
          </a:effectRef>
          <a:fontRef idx="minor">
            <a:schemeClr val="dk1"/>
          </a:fontRef>
        </p:style>
        <p:txBody>
          <a:bodyPr/>
          <a:lstStyle/>
          <a:p>
            <a:pPr marL="0" lvl="0" indent="0" algn="just">
              <a:lnSpc>
                <a:spcPct val="115000"/>
              </a:lnSpc>
              <a:spcAft>
                <a:spcPts val="1000"/>
              </a:spcAft>
              <a:buClr>
                <a:srgbClr val="2DA2BF"/>
              </a:buClr>
              <a:buNone/>
              <a:tabLst>
                <a:tab pos="3339465" algn="l"/>
              </a:tabLst>
            </a:pPr>
            <a:r>
              <a:rPr lang="ar-SA" sz="2800" b="1" dirty="0">
                <a:solidFill>
                  <a:srgbClr val="FF0000"/>
                </a:solidFill>
                <a:latin typeface="Arial"/>
                <a:ea typeface="Times New Roman"/>
              </a:rPr>
              <a:t>النضج : </a:t>
            </a:r>
            <a:endParaRPr lang="ar-JO" sz="2800" b="1" dirty="0" smtClean="0">
              <a:solidFill>
                <a:srgbClr val="FF0000"/>
              </a:solidFill>
              <a:latin typeface="Arial"/>
              <a:ea typeface="Times New Roman"/>
            </a:endParaRPr>
          </a:p>
          <a:p>
            <a:pPr marL="0" lvl="0" indent="0" algn="just">
              <a:lnSpc>
                <a:spcPct val="115000"/>
              </a:lnSpc>
              <a:spcAft>
                <a:spcPts val="1000"/>
              </a:spcAft>
              <a:buClr>
                <a:srgbClr val="2DA2BF"/>
              </a:buClr>
              <a:buNone/>
              <a:tabLst>
                <a:tab pos="3339465" algn="l"/>
              </a:tabLst>
            </a:pPr>
            <a:r>
              <a:rPr lang="ar-JO" sz="2800" b="1" dirty="0">
                <a:solidFill>
                  <a:prstClr val="black"/>
                </a:solidFill>
                <a:latin typeface="Arial"/>
                <a:ea typeface="Times New Roman"/>
              </a:rPr>
              <a:t> </a:t>
            </a:r>
            <a:r>
              <a:rPr lang="ar-JO" sz="2800" b="1" dirty="0" smtClean="0">
                <a:solidFill>
                  <a:prstClr val="black"/>
                </a:solidFill>
                <a:latin typeface="Arial"/>
                <a:ea typeface="Times New Roman"/>
              </a:rPr>
              <a:t>        </a:t>
            </a:r>
            <a:r>
              <a:rPr lang="ar-SA" sz="2800" b="1" dirty="0" smtClean="0">
                <a:solidFill>
                  <a:prstClr val="black"/>
                </a:solidFill>
                <a:latin typeface="Arial"/>
                <a:ea typeface="Times New Roman"/>
              </a:rPr>
              <a:t>هو </a:t>
            </a:r>
            <a:r>
              <a:rPr lang="ar-SA" sz="2800" b="1" dirty="0">
                <a:solidFill>
                  <a:prstClr val="black"/>
                </a:solidFill>
                <a:latin typeface="Arial"/>
                <a:ea typeface="Times New Roman"/>
              </a:rPr>
              <a:t>التغيرات الداخلية في التكوين الفيسولوجي والعضوي خاصة الجهاز العصبي حيث  أنه لا يتم تعلم بدون نضج ـ لتعلم مهارة السباحة نحتاج لجهد جسمي ( النضج تنقسم إلى : النضج العقلي والجسدي والإنفعالي </a:t>
            </a:r>
            <a:r>
              <a:rPr lang="ar-SA" sz="2800" b="1" dirty="0" smtClean="0">
                <a:solidFill>
                  <a:prstClr val="black"/>
                </a:solidFill>
                <a:latin typeface="Arial"/>
                <a:ea typeface="Times New Roman"/>
              </a:rPr>
              <a:t>).</a:t>
            </a:r>
            <a:endParaRPr lang="en-US" sz="1800" dirty="0">
              <a:solidFill>
                <a:prstClr val="black"/>
              </a:solidFill>
              <a:latin typeface="Calibri"/>
              <a:ea typeface="Times New Roman"/>
              <a:cs typeface="Arial"/>
            </a:endParaRPr>
          </a:p>
          <a:p>
            <a:pPr algn="just"/>
            <a:endParaRPr lang="en-US" dirty="0"/>
          </a:p>
        </p:txBody>
      </p:sp>
      <p:sp>
        <p:nvSpPr>
          <p:cNvPr id="3" name="Title 2"/>
          <p:cNvSpPr>
            <a:spLocks noGrp="1"/>
          </p:cNvSpPr>
          <p:nvPr>
            <p:ph type="title"/>
          </p:nvPr>
        </p:nvSpPr>
        <p:spPr/>
        <p:txBody>
          <a:bodyPr/>
          <a:lstStyle/>
          <a:p>
            <a:pPr algn="r"/>
            <a:r>
              <a:rPr lang="ar-JO" dirty="0" smtClean="0">
                <a:solidFill>
                  <a:schemeClr val="bg2">
                    <a:lumMod val="50000"/>
                  </a:schemeClr>
                </a:solidFill>
              </a:rPr>
              <a:t>ثالثاً: النضج</a:t>
            </a:r>
            <a:endParaRPr lang="en-US" dirty="0">
              <a:solidFill>
                <a:schemeClr val="bg2">
                  <a:lumMod val="50000"/>
                </a:schemeClr>
              </a:solidFill>
            </a:endParaRPr>
          </a:p>
        </p:txBody>
      </p:sp>
    </p:spTree>
    <p:extLst>
      <p:ext uri="{BB962C8B-B14F-4D97-AF65-F5344CB8AC3E}">
        <p14:creationId xmlns:p14="http://schemas.microsoft.com/office/powerpoint/2010/main" val="19461545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481328"/>
            <a:ext cx="8534400" cy="4525963"/>
          </a:xfrm>
        </p:spPr>
        <p:style>
          <a:lnRef idx="2">
            <a:schemeClr val="accent6"/>
          </a:lnRef>
          <a:fillRef idx="1">
            <a:schemeClr val="lt1"/>
          </a:fillRef>
          <a:effectRef idx="0">
            <a:schemeClr val="accent6"/>
          </a:effectRef>
          <a:fontRef idx="minor">
            <a:schemeClr val="dk1"/>
          </a:fontRef>
        </p:style>
        <p:txBody>
          <a:bodyPr>
            <a:normAutofit/>
          </a:bodyPr>
          <a:lstStyle/>
          <a:p>
            <a:pPr marL="342900" lvl="0" indent="-342900" algn="just">
              <a:lnSpc>
                <a:spcPct val="115000"/>
              </a:lnSpc>
              <a:buFont typeface="Arial"/>
              <a:buChar char="-"/>
              <a:tabLst>
                <a:tab pos="3339465" algn="l"/>
              </a:tabLst>
            </a:pPr>
            <a:r>
              <a:rPr lang="ar-JO" sz="2800" b="1" dirty="0" smtClean="0">
                <a:solidFill>
                  <a:srgbClr val="00B050"/>
                </a:solidFill>
                <a:latin typeface="Calibri"/>
                <a:ea typeface="Times New Roman"/>
              </a:rPr>
              <a:t>1- </a:t>
            </a:r>
            <a:r>
              <a:rPr lang="ar-SA" sz="2800" b="1" dirty="0" smtClean="0">
                <a:solidFill>
                  <a:srgbClr val="00B050"/>
                </a:solidFill>
                <a:latin typeface="Calibri"/>
                <a:ea typeface="Times New Roman"/>
              </a:rPr>
              <a:t>الخبرة المباشرة</a:t>
            </a:r>
            <a:r>
              <a:rPr lang="ar-JO" sz="2800" b="1" dirty="0" smtClean="0">
                <a:solidFill>
                  <a:srgbClr val="00B050"/>
                </a:solidFill>
                <a:latin typeface="Calibri"/>
                <a:ea typeface="Times New Roman"/>
              </a:rPr>
              <a:t> الحسية</a:t>
            </a:r>
            <a:r>
              <a:rPr lang="ar-SA" sz="2800" b="1" dirty="0" smtClean="0">
                <a:solidFill>
                  <a:srgbClr val="00B050"/>
                </a:solidFill>
                <a:latin typeface="Calibri"/>
                <a:ea typeface="Times New Roman"/>
              </a:rPr>
              <a:t>  </a:t>
            </a:r>
            <a:r>
              <a:rPr lang="ar-JO" sz="2800" b="1" dirty="0" smtClean="0">
                <a:solidFill>
                  <a:srgbClr val="00B050"/>
                </a:solidFill>
                <a:latin typeface="Calibri"/>
                <a:ea typeface="Times New Roman"/>
              </a:rPr>
              <a:t>: </a:t>
            </a:r>
          </a:p>
          <a:p>
            <a:pPr marL="0" lvl="0" indent="0" algn="just">
              <a:lnSpc>
                <a:spcPct val="115000"/>
              </a:lnSpc>
              <a:buNone/>
              <a:tabLst>
                <a:tab pos="3339465" algn="l"/>
              </a:tabLst>
            </a:pPr>
            <a:r>
              <a:rPr lang="ar-JO" sz="2800" b="1" dirty="0" smtClean="0">
                <a:latin typeface="Calibri"/>
                <a:ea typeface="Times New Roman"/>
              </a:rPr>
              <a:t>هي</a:t>
            </a:r>
            <a:r>
              <a:rPr lang="ar-JO" sz="2800" b="1" dirty="0" smtClean="0">
                <a:latin typeface="'Simplified Arabic'"/>
              </a:rPr>
              <a:t> </a:t>
            </a:r>
            <a:r>
              <a:rPr lang="ar-JO" sz="2800" b="1" dirty="0">
                <a:latin typeface="'Simplified Arabic'"/>
              </a:rPr>
              <a:t>تفاعل بين الفرد والبيئة عن طريق النشاط والاحتكاك المباشر بالبيئة والممارسة الفعلية والخبرة المباشرة بهذا المعنى </a:t>
            </a:r>
            <a:r>
              <a:rPr lang="ar-JO" sz="2800" b="1" dirty="0" smtClean="0">
                <a:latin typeface="'Simplified Arabic'"/>
              </a:rPr>
              <a:t>تكتسب </a:t>
            </a:r>
            <a:r>
              <a:rPr lang="ar-JO" sz="2800" b="1" dirty="0">
                <a:latin typeface="'Simplified Arabic'"/>
              </a:rPr>
              <a:t>أهمية </a:t>
            </a:r>
            <a:r>
              <a:rPr lang="ar-JO" sz="2800" b="1" dirty="0" smtClean="0">
                <a:latin typeface="'Simplified Arabic'"/>
              </a:rPr>
              <a:t>رئيسة في </a:t>
            </a:r>
            <a:r>
              <a:rPr lang="ar-JO" sz="2800" b="1" dirty="0">
                <a:latin typeface="'Simplified Arabic'"/>
              </a:rPr>
              <a:t>التعليم، لذلك تهتم المناهج التربوية الحديثة اهتماماً </a:t>
            </a:r>
            <a:r>
              <a:rPr lang="ar-JO" sz="2800" b="1" dirty="0" smtClean="0">
                <a:latin typeface="'Simplified Arabic'"/>
              </a:rPr>
              <a:t>كبيراً </a:t>
            </a:r>
            <a:r>
              <a:rPr lang="ar-JO" sz="2800" b="1" dirty="0">
                <a:latin typeface="'Simplified Arabic'"/>
              </a:rPr>
              <a:t>بأن يمر التلاميذ فى كل ما يستطيعون المرور فيه من خبرات مباشرة تناسبهم كأساس لتوجيههم وتعليمهم ونموهم </a:t>
            </a:r>
            <a:r>
              <a:rPr lang="ar-JO" sz="2800" b="1" dirty="0" smtClean="0">
                <a:latin typeface="'Simplified Arabic'"/>
              </a:rPr>
              <a:t>المتكامل. </a:t>
            </a:r>
          </a:p>
          <a:p>
            <a:pPr marL="0" lvl="0" indent="0" algn="just">
              <a:lnSpc>
                <a:spcPct val="115000"/>
              </a:lnSpc>
              <a:buNone/>
              <a:tabLst>
                <a:tab pos="3339465" algn="l"/>
              </a:tabLst>
            </a:pPr>
            <a:r>
              <a:rPr lang="ar-JO" sz="2800" b="1" dirty="0" smtClean="0">
                <a:latin typeface="'SKR HEAD1'"/>
              </a:rPr>
              <a:t>والخبرة </a:t>
            </a:r>
            <a:r>
              <a:rPr lang="ar-JO" sz="2800" b="1" dirty="0">
                <a:latin typeface="'SKR HEAD1'"/>
              </a:rPr>
              <a:t>المباشرة: </a:t>
            </a:r>
            <a:r>
              <a:rPr lang="ar-JO" sz="2800" b="1" dirty="0">
                <a:latin typeface="'Simplified Arabic'"/>
              </a:rPr>
              <a:t>تقوم على الإدراك </a:t>
            </a:r>
            <a:r>
              <a:rPr lang="ar-JO" sz="2800" b="1" dirty="0" smtClean="0">
                <a:latin typeface="'Simplified Arabic'"/>
              </a:rPr>
              <a:t>الحسي </a:t>
            </a:r>
            <a:r>
              <a:rPr lang="ar-JO" sz="2800" b="1" dirty="0">
                <a:latin typeface="'Simplified Arabic'"/>
              </a:rPr>
              <a:t>باستخدام حواس البصر والسمع واللمس والذوق </a:t>
            </a:r>
            <a:r>
              <a:rPr lang="ar-JO" sz="2800" b="1" dirty="0" smtClean="0">
                <a:latin typeface="'Simplified Arabic'"/>
              </a:rPr>
              <a:t>والشم. </a:t>
            </a:r>
          </a:p>
          <a:p>
            <a:pPr algn="just"/>
            <a:endParaRPr lang="ar-SA" dirty="0"/>
          </a:p>
        </p:txBody>
      </p:sp>
      <p:sp>
        <p:nvSpPr>
          <p:cNvPr id="3" name="Title 2"/>
          <p:cNvSpPr>
            <a:spLocks noGrp="1"/>
          </p:cNvSpPr>
          <p:nvPr>
            <p:ph type="title"/>
          </p:nvPr>
        </p:nvSpPr>
        <p:spPr/>
        <p:txBody>
          <a:bodyPr>
            <a:normAutofit/>
          </a:bodyPr>
          <a:lstStyle/>
          <a:p>
            <a:pPr algn="r"/>
            <a:r>
              <a:rPr lang="ar-SA" sz="4400" dirty="0">
                <a:solidFill>
                  <a:srgbClr val="FF0000"/>
                </a:solidFill>
                <a:latin typeface="Calibri"/>
                <a:ea typeface="Times New Roman"/>
              </a:rPr>
              <a:t>أهم أساليب التعلم : </a:t>
            </a:r>
            <a:endParaRPr lang="ar-SA" dirty="0"/>
          </a:p>
        </p:txBody>
      </p:sp>
    </p:spTree>
    <p:extLst>
      <p:ext uri="{BB962C8B-B14F-4D97-AF65-F5344CB8AC3E}">
        <p14:creationId xmlns:p14="http://schemas.microsoft.com/office/powerpoint/2010/main" val="1001448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1000"/>
                                        <p:tgtEl>
                                          <p:spTgt spid="2">
                                            <p:bg/>
                                          </p:spTgt>
                                        </p:tgtEl>
                                      </p:cBhvr>
                                    </p:animEffect>
                                    <p:anim calcmode="lin" valueType="num">
                                      <p:cBhvr>
                                        <p:cTn id="8" dur="1000" fill="hold"/>
                                        <p:tgtEl>
                                          <p:spTgt spid="2">
                                            <p:bg/>
                                          </p:spTgt>
                                        </p:tgtEl>
                                        <p:attrNameLst>
                                          <p:attrName>ppt_x</p:attrName>
                                        </p:attrNameLst>
                                      </p:cBhvr>
                                      <p:tavLst>
                                        <p:tav tm="0">
                                          <p:val>
                                            <p:strVal val="#ppt_x"/>
                                          </p:val>
                                        </p:tav>
                                        <p:tav tm="100000">
                                          <p:val>
                                            <p:strVal val="#ppt_x"/>
                                          </p:val>
                                        </p:tav>
                                      </p:tavLst>
                                    </p:anim>
                                    <p:anim calcmode="lin" valueType="num">
                                      <p:cBhvr>
                                        <p:cTn id="9"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457200"/>
            <a:ext cx="8915400" cy="6248400"/>
          </a:xfrm>
        </p:spPr>
        <p:style>
          <a:lnRef idx="2">
            <a:schemeClr val="accent2"/>
          </a:lnRef>
          <a:fillRef idx="1">
            <a:schemeClr val="lt1"/>
          </a:fillRef>
          <a:effectRef idx="0">
            <a:schemeClr val="accent2"/>
          </a:effectRef>
          <a:fontRef idx="minor">
            <a:schemeClr val="dk1"/>
          </a:fontRef>
        </p:style>
        <p:txBody>
          <a:bodyPr>
            <a:normAutofit/>
          </a:bodyPr>
          <a:lstStyle/>
          <a:p>
            <a:pPr marL="342900" lvl="0" indent="-342900" algn="just">
              <a:lnSpc>
                <a:spcPct val="115000"/>
              </a:lnSpc>
              <a:buClr>
                <a:srgbClr val="2DA2BF"/>
              </a:buClr>
              <a:buFont typeface="Arial"/>
              <a:buChar char="-"/>
              <a:tabLst>
                <a:tab pos="3339465" algn="l"/>
              </a:tabLst>
            </a:pPr>
            <a:r>
              <a:rPr lang="ar-JO" sz="2800" b="1" dirty="0" smtClean="0">
                <a:solidFill>
                  <a:srgbClr val="00B050"/>
                </a:solidFill>
                <a:latin typeface="Calibri"/>
                <a:ea typeface="Times New Roman"/>
              </a:rPr>
              <a:t>2- </a:t>
            </a:r>
            <a:r>
              <a:rPr lang="ar-SA" sz="2800" b="1" dirty="0" smtClean="0">
                <a:solidFill>
                  <a:srgbClr val="00B050"/>
                </a:solidFill>
                <a:latin typeface="Calibri"/>
                <a:ea typeface="Times New Roman"/>
              </a:rPr>
              <a:t>الخبرة </a:t>
            </a:r>
            <a:r>
              <a:rPr lang="ar-SA" sz="2800" b="1" dirty="0">
                <a:solidFill>
                  <a:srgbClr val="00B050"/>
                </a:solidFill>
                <a:latin typeface="Calibri"/>
                <a:ea typeface="Times New Roman"/>
              </a:rPr>
              <a:t>غير المباشرة </a:t>
            </a:r>
            <a:r>
              <a:rPr lang="ar-JO" sz="2800" b="1" dirty="0">
                <a:solidFill>
                  <a:srgbClr val="00B050"/>
                </a:solidFill>
                <a:latin typeface="Calibri"/>
                <a:ea typeface="Times New Roman"/>
              </a:rPr>
              <a:t>: </a:t>
            </a:r>
            <a:endParaRPr lang="ar-JO" sz="2800" b="1" dirty="0" smtClean="0">
              <a:solidFill>
                <a:srgbClr val="00B050"/>
              </a:solidFill>
              <a:latin typeface="Calibri"/>
              <a:ea typeface="Times New Roman"/>
            </a:endParaRPr>
          </a:p>
          <a:p>
            <a:pPr marL="342900" lvl="0" indent="-342900" algn="just">
              <a:lnSpc>
                <a:spcPct val="115000"/>
              </a:lnSpc>
              <a:buClr>
                <a:srgbClr val="2DA2BF"/>
              </a:buClr>
              <a:buFont typeface="Arial"/>
              <a:buChar char="-"/>
              <a:tabLst>
                <a:tab pos="3339465" algn="l"/>
              </a:tabLst>
            </a:pPr>
            <a:r>
              <a:rPr lang="ar-JO" sz="2400" b="1" dirty="0" smtClean="0">
                <a:solidFill>
                  <a:srgbClr val="536482"/>
                </a:solidFill>
                <a:latin typeface="'Simplified Arabic'"/>
              </a:rPr>
              <a:t>هي </a:t>
            </a:r>
            <a:r>
              <a:rPr lang="ar-JO" sz="2400" b="1" dirty="0">
                <a:solidFill>
                  <a:srgbClr val="536482"/>
                </a:solidFill>
                <a:latin typeface="'Simplified Arabic'"/>
              </a:rPr>
              <a:t>التى يكتسبها الفرد عن طريق الاستماع أو القراءة لخبرات يتضمنها الكتاب أو </a:t>
            </a:r>
            <a:r>
              <a:rPr lang="ar-JO" sz="2400" b="1" dirty="0" smtClean="0">
                <a:solidFill>
                  <a:srgbClr val="536482"/>
                </a:solidFill>
                <a:latin typeface="'Simplified Arabic'"/>
              </a:rPr>
              <a:t>هي </a:t>
            </a:r>
            <a:r>
              <a:rPr lang="ar-JO" sz="2400" b="1" dirty="0">
                <a:solidFill>
                  <a:srgbClr val="536482"/>
                </a:solidFill>
                <a:latin typeface="'Simplified Arabic'"/>
              </a:rPr>
              <a:t>التى يتلقاها المتعلم عن طريق </a:t>
            </a:r>
            <a:r>
              <a:rPr lang="ar-JO" sz="2400" b="1" dirty="0" smtClean="0">
                <a:solidFill>
                  <a:srgbClr val="536482"/>
                </a:solidFill>
                <a:latin typeface="'Simplified Arabic'"/>
              </a:rPr>
              <a:t>التلقين، والمدرسة </a:t>
            </a:r>
            <a:r>
              <a:rPr lang="ar-JO" sz="2400" b="1" dirty="0">
                <a:solidFill>
                  <a:srgbClr val="536482"/>
                </a:solidFill>
                <a:latin typeface="'Simplified Arabic'"/>
              </a:rPr>
              <a:t>توفر كلا النوعين </a:t>
            </a:r>
            <a:r>
              <a:rPr lang="ar-JO" sz="2400" b="1" dirty="0" smtClean="0">
                <a:solidFill>
                  <a:srgbClr val="536482"/>
                </a:solidFill>
                <a:latin typeface="'Simplified Arabic'"/>
              </a:rPr>
              <a:t>للتلاميذ.</a:t>
            </a:r>
            <a:r>
              <a:rPr lang="ar-JO" sz="2400" b="1" dirty="0">
                <a:solidFill>
                  <a:srgbClr val="536482"/>
                </a:solidFill>
              </a:rPr>
              <a:t> </a:t>
            </a:r>
            <a:endParaRPr lang="ar-JO" sz="2400" b="1" dirty="0" smtClean="0">
              <a:solidFill>
                <a:srgbClr val="536482"/>
              </a:solidFill>
            </a:endParaRPr>
          </a:p>
          <a:p>
            <a:pPr marL="342900" lvl="0" indent="-342900" algn="just">
              <a:lnSpc>
                <a:spcPct val="115000"/>
              </a:lnSpc>
              <a:buClr>
                <a:srgbClr val="2DA2BF"/>
              </a:buClr>
              <a:buFont typeface="Arial"/>
              <a:buChar char="-"/>
              <a:tabLst>
                <a:tab pos="3339465" algn="l"/>
              </a:tabLst>
            </a:pPr>
            <a:endParaRPr lang="ar-JO" sz="2400" b="1" dirty="0">
              <a:solidFill>
                <a:srgbClr val="536482"/>
              </a:solidFill>
              <a:latin typeface="'Simplified Arabic'"/>
            </a:endParaRPr>
          </a:p>
          <a:p>
            <a:pPr marL="342900" lvl="0" indent="-342900" algn="just">
              <a:lnSpc>
                <a:spcPct val="115000"/>
              </a:lnSpc>
              <a:buClr>
                <a:srgbClr val="2DA2BF"/>
              </a:buClr>
              <a:buFont typeface="Arial"/>
              <a:buChar char="-"/>
              <a:tabLst>
                <a:tab pos="3339465" algn="l"/>
              </a:tabLst>
            </a:pPr>
            <a:r>
              <a:rPr lang="ar-JO" sz="2400" b="1" dirty="0" smtClean="0">
                <a:latin typeface="'Simplified Arabic'"/>
              </a:rPr>
              <a:t>والخبرات غير المباشرة </a:t>
            </a:r>
            <a:r>
              <a:rPr lang="ar-JO" sz="2400" b="1" dirty="0">
                <a:latin typeface="'Simplified Arabic'"/>
              </a:rPr>
              <a:t>تساعد المتعلم فى الاستفادة من خبرات </a:t>
            </a:r>
            <a:r>
              <a:rPr lang="ar-JO" sz="2400" b="1" dirty="0" smtClean="0">
                <a:latin typeface="'Simplified Arabic'"/>
              </a:rPr>
              <a:t>الآخرين، كما </a:t>
            </a:r>
            <a:r>
              <a:rPr lang="ar-JO" sz="2400" b="1" dirty="0">
                <a:latin typeface="'Simplified Arabic'"/>
              </a:rPr>
              <a:t>تساعد المتعلم على تدريب قدرات التذكر والتخيل وإدراك العلاقات حيث أننا لا نستفيد من الخبرات </a:t>
            </a:r>
            <a:r>
              <a:rPr lang="ar-JO" sz="2400" b="1" dirty="0" smtClean="0">
                <a:latin typeface="'Simplified Arabic'"/>
              </a:rPr>
              <a:t>غير المباشرة </a:t>
            </a:r>
            <a:r>
              <a:rPr lang="ar-JO" sz="2400" b="1" dirty="0">
                <a:latin typeface="'Simplified Arabic'"/>
              </a:rPr>
              <a:t>إلا على أساس الخبرات </a:t>
            </a:r>
            <a:r>
              <a:rPr lang="ar-JO" sz="2400" b="1" dirty="0" smtClean="0">
                <a:latin typeface="'Simplified Arabic'"/>
              </a:rPr>
              <a:t>المباشرة.</a:t>
            </a:r>
            <a:r>
              <a:rPr lang="ar-JO" sz="2400" b="1" dirty="0"/>
              <a:t> </a:t>
            </a:r>
            <a:endParaRPr lang="ar-JO" sz="2400" b="1" dirty="0" smtClean="0"/>
          </a:p>
          <a:p>
            <a:pPr marL="342900" lvl="0" indent="-342900" algn="just">
              <a:lnSpc>
                <a:spcPct val="115000"/>
              </a:lnSpc>
              <a:buClr>
                <a:srgbClr val="2DA2BF"/>
              </a:buClr>
              <a:buFont typeface="Arial"/>
              <a:buChar char="-"/>
              <a:tabLst>
                <a:tab pos="3339465" algn="l"/>
              </a:tabLst>
            </a:pPr>
            <a:endParaRPr lang="ar-JO" sz="2400" b="1" dirty="0">
              <a:solidFill>
                <a:srgbClr val="536482"/>
              </a:solidFill>
              <a:latin typeface="'Simplified Arabic'"/>
            </a:endParaRPr>
          </a:p>
          <a:p>
            <a:pPr marL="342900" lvl="0" indent="-342900" algn="just">
              <a:lnSpc>
                <a:spcPct val="115000"/>
              </a:lnSpc>
              <a:buClr>
                <a:srgbClr val="2DA2BF"/>
              </a:buClr>
              <a:buFont typeface="Arial"/>
              <a:buChar char="-"/>
              <a:tabLst>
                <a:tab pos="3339465" algn="l"/>
              </a:tabLst>
            </a:pPr>
            <a:r>
              <a:rPr lang="ar-JO" sz="2400" b="1" dirty="0" smtClean="0">
                <a:solidFill>
                  <a:srgbClr val="FF0000"/>
                </a:solidFill>
                <a:latin typeface="'Simplified Arabic'"/>
              </a:rPr>
              <a:t>ويستعين </a:t>
            </a:r>
            <a:r>
              <a:rPr lang="ar-JO" sz="2400" b="1" dirty="0">
                <a:solidFill>
                  <a:srgbClr val="FF0000"/>
                </a:solidFill>
                <a:latin typeface="'Simplified Arabic'"/>
              </a:rPr>
              <a:t>المعلم بالوسائل التعليمية حينما </a:t>
            </a:r>
            <a:r>
              <a:rPr lang="ar-JO" sz="2400" b="1" dirty="0" smtClean="0">
                <a:solidFill>
                  <a:srgbClr val="FF0000"/>
                </a:solidFill>
                <a:latin typeface="'Simplified Arabic'"/>
              </a:rPr>
              <a:t>يتعذر </a:t>
            </a:r>
            <a:r>
              <a:rPr lang="ar-JO" sz="2400" b="1" dirty="0">
                <a:solidFill>
                  <a:srgbClr val="FF0000"/>
                </a:solidFill>
                <a:latin typeface="'Simplified Arabic'"/>
              </a:rPr>
              <a:t>تهيئة المجال أمام التلاميذ للتعلم عن طريق الخبرة المباشرة بسبب البعد </a:t>
            </a:r>
            <a:r>
              <a:rPr lang="ar-JO" sz="2400" b="1" dirty="0" smtClean="0">
                <a:solidFill>
                  <a:srgbClr val="FF0000"/>
                </a:solidFill>
                <a:latin typeface="'Simplified Arabic'"/>
              </a:rPr>
              <a:t>المكاني </a:t>
            </a:r>
            <a:r>
              <a:rPr lang="ar-JO" sz="2400" b="1" dirty="0">
                <a:solidFill>
                  <a:srgbClr val="FF0000"/>
                </a:solidFill>
                <a:latin typeface="'Simplified Arabic'"/>
              </a:rPr>
              <a:t>أو </a:t>
            </a:r>
            <a:r>
              <a:rPr lang="ar-JO" sz="2400" b="1" dirty="0" smtClean="0">
                <a:solidFill>
                  <a:srgbClr val="FF0000"/>
                </a:solidFill>
                <a:latin typeface="'Simplified Arabic'"/>
              </a:rPr>
              <a:t>الزماني </a:t>
            </a:r>
            <a:r>
              <a:rPr lang="ar-JO" sz="2400" b="1" dirty="0">
                <a:solidFill>
                  <a:srgbClr val="FF0000"/>
                </a:solidFill>
                <a:latin typeface="'Simplified Arabic'"/>
              </a:rPr>
              <a:t>ومن أهم الوسائل التعليمية </a:t>
            </a:r>
            <a:r>
              <a:rPr lang="ar-JO" sz="2400" b="1" dirty="0" smtClean="0">
                <a:solidFill>
                  <a:srgbClr val="FF0000"/>
                </a:solidFill>
                <a:latin typeface="'Simplified Arabic'"/>
              </a:rPr>
              <a:t>التي </a:t>
            </a:r>
            <a:r>
              <a:rPr lang="ar-JO" sz="2400" b="1" dirty="0">
                <a:solidFill>
                  <a:srgbClr val="FF0000"/>
                </a:solidFill>
                <a:latin typeface="'Simplified Arabic'"/>
              </a:rPr>
              <a:t>تقرب إلى الأذهان </a:t>
            </a:r>
            <a:r>
              <a:rPr lang="ar-JO" sz="2400" b="1" dirty="0" smtClean="0">
                <a:solidFill>
                  <a:srgbClr val="FF0000"/>
                </a:solidFill>
                <a:latin typeface="'Simplified Arabic'"/>
              </a:rPr>
              <a:t>للخبرات </a:t>
            </a:r>
            <a:r>
              <a:rPr lang="ar-JO" sz="2400" b="1" dirty="0">
                <a:solidFill>
                  <a:srgbClr val="FF0000"/>
                </a:solidFill>
                <a:latin typeface="'Simplified Arabic'"/>
              </a:rPr>
              <a:t>غير المباشرة الخرائط والرسوم التوضيحية والبيانية والتسجيلات وغيرها</a:t>
            </a:r>
            <a:r>
              <a:rPr lang="ar-JO" sz="2400" b="1" dirty="0" smtClean="0">
                <a:solidFill>
                  <a:srgbClr val="FF0000"/>
                </a:solidFill>
                <a:latin typeface="'Simplified Arabic'"/>
              </a:rPr>
              <a:t>.</a:t>
            </a:r>
          </a:p>
        </p:txBody>
      </p:sp>
    </p:spTree>
    <p:extLst>
      <p:ext uri="{BB962C8B-B14F-4D97-AF65-F5344CB8AC3E}">
        <p14:creationId xmlns:p14="http://schemas.microsoft.com/office/powerpoint/2010/main" val="17213763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1000"/>
                                        <p:tgtEl>
                                          <p:spTgt spid="2">
                                            <p:bg/>
                                          </p:spTgt>
                                        </p:tgtEl>
                                      </p:cBhvr>
                                    </p:animEffect>
                                    <p:anim calcmode="lin" valueType="num">
                                      <p:cBhvr>
                                        <p:cTn id="8" dur="1000" fill="hold"/>
                                        <p:tgtEl>
                                          <p:spTgt spid="2">
                                            <p:bg/>
                                          </p:spTgt>
                                        </p:tgtEl>
                                        <p:attrNameLst>
                                          <p:attrName>ppt_x</p:attrName>
                                        </p:attrNameLst>
                                      </p:cBhvr>
                                      <p:tavLst>
                                        <p:tav tm="0">
                                          <p:val>
                                            <p:strVal val="#ppt_x"/>
                                          </p:val>
                                        </p:tav>
                                        <p:tav tm="100000">
                                          <p:val>
                                            <p:strVal val="#ppt_x"/>
                                          </p:val>
                                        </p:tav>
                                      </p:tavLst>
                                    </p:anim>
                                    <p:anim calcmode="lin" valueType="num">
                                      <p:cBhvr>
                                        <p:cTn id="9"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1000"/>
                                        <p:tgtEl>
                                          <p:spTgt spid="2">
                                            <p:txEl>
                                              <p:pRg st="5" end="5"/>
                                            </p:txEl>
                                          </p:spTgt>
                                        </p:tgtEl>
                                      </p:cBhvr>
                                    </p:animEffect>
                                    <p:anim calcmode="lin" valueType="num">
                                      <p:cBhvr>
                                        <p:cTn id="36"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914400"/>
            <a:ext cx="8839200" cy="5715000"/>
          </a:xfrm>
        </p:spPr>
        <p:style>
          <a:lnRef idx="2">
            <a:schemeClr val="accent4"/>
          </a:lnRef>
          <a:fillRef idx="1">
            <a:schemeClr val="lt1"/>
          </a:fillRef>
          <a:effectRef idx="0">
            <a:schemeClr val="accent4"/>
          </a:effectRef>
          <a:fontRef idx="minor">
            <a:schemeClr val="dk1"/>
          </a:fontRef>
        </p:style>
        <p:txBody>
          <a:bodyPr>
            <a:noAutofit/>
          </a:bodyPr>
          <a:lstStyle/>
          <a:p>
            <a:pPr marL="342900" lvl="0" indent="-342900">
              <a:lnSpc>
                <a:spcPct val="115000"/>
              </a:lnSpc>
              <a:buClr>
                <a:srgbClr val="2DA2BF"/>
              </a:buClr>
              <a:buFont typeface="Arial"/>
              <a:buChar char="-"/>
              <a:tabLst>
                <a:tab pos="3339465" algn="l"/>
              </a:tabLst>
            </a:pPr>
            <a:r>
              <a:rPr lang="ar-SA" sz="2200" b="1" dirty="0" smtClean="0">
                <a:solidFill>
                  <a:srgbClr val="FF0000"/>
                </a:solidFill>
                <a:latin typeface="Calibri"/>
                <a:ea typeface="Times New Roman"/>
                <a:cs typeface="+mj-cs"/>
              </a:rPr>
              <a:t>انتق</a:t>
            </a:r>
            <a:r>
              <a:rPr lang="ar-JO" sz="2200" b="1" dirty="0">
                <a:solidFill>
                  <a:srgbClr val="FF0000"/>
                </a:solidFill>
                <a:latin typeface="Calibri"/>
                <a:ea typeface="Times New Roman"/>
                <a:cs typeface="+mj-cs"/>
              </a:rPr>
              <a:t>ا</a:t>
            </a:r>
            <a:r>
              <a:rPr lang="ar-SA" sz="2200" b="1" dirty="0">
                <a:solidFill>
                  <a:srgbClr val="FF0000"/>
                </a:solidFill>
                <a:latin typeface="Calibri"/>
                <a:ea typeface="Times New Roman"/>
                <a:cs typeface="+mj-cs"/>
              </a:rPr>
              <a:t>ل أثر </a:t>
            </a:r>
            <a:r>
              <a:rPr lang="ar-JO" sz="2200" b="1" dirty="0" smtClean="0">
                <a:solidFill>
                  <a:srgbClr val="FF0000"/>
                </a:solidFill>
                <a:latin typeface="Calibri"/>
                <a:ea typeface="Times New Roman"/>
                <a:cs typeface="+mj-cs"/>
              </a:rPr>
              <a:t>التعلم: </a:t>
            </a:r>
            <a:r>
              <a:rPr lang="ar-SA" sz="2200" b="1" dirty="0" smtClean="0">
                <a:solidFill>
                  <a:srgbClr val="FF0000"/>
                </a:solidFill>
                <a:latin typeface="Calibri"/>
                <a:ea typeface="Times New Roman"/>
                <a:cs typeface="+mj-cs"/>
              </a:rPr>
              <a:t> </a:t>
            </a:r>
            <a:r>
              <a:rPr lang="ar-SA" sz="2200" b="1" dirty="0">
                <a:solidFill>
                  <a:srgbClr val="FF0000"/>
                </a:solidFill>
                <a:latin typeface="Calibri"/>
                <a:ea typeface="Times New Roman"/>
                <a:cs typeface="+mj-cs"/>
              </a:rPr>
              <a:t>نقل خبرة إلى موقف جديد لم يسبق </a:t>
            </a:r>
            <a:r>
              <a:rPr lang="ar-JO" sz="2200" b="1" dirty="0" smtClean="0">
                <a:solidFill>
                  <a:srgbClr val="FF0000"/>
                </a:solidFill>
                <a:latin typeface="Calibri"/>
                <a:ea typeface="Times New Roman"/>
                <a:cs typeface="+mj-cs"/>
              </a:rPr>
              <a:t>للمتعلم </a:t>
            </a:r>
            <a:r>
              <a:rPr lang="ar-SA" sz="2200" b="1" dirty="0" smtClean="0">
                <a:solidFill>
                  <a:srgbClr val="FF0000"/>
                </a:solidFill>
                <a:latin typeface="Calibri"/>
                <a:ea typeface="Times New Roman"/>
                <a:cs typeface="+mj-cs"/>
              </a:rPr>
              <a:t>المرور </a:t>
            </a:r>
            <a:r>
              <a:rPr lang="ar-SA" sz="2200" b="1" dirty="0">
                <a:solidFill>
                  <a:srgbClr val="FF0000"/>
                </a:solidFill>
                <a:latin typeface="Calibri"/>
                <a:ea typeface="Times New Roman"/>
                <a:cs typeface="+mj-cs"/>
              </a:rPr>
              <a:t>فيه</a:t>
            </a:r>
            <a:r>
              <a:rPr lang="ar-JO" sz="2200" b="1" dirty="0" smtClean="0">
                <a:solidFill>
                  <a:srgbClr val="FF0000"/>
                </a:solidFill>
                <a:latin typeface="Calibri"/>
                <a:ea typeface="Times New Roman"/>
                <a:cs typeface="+mj-cs"/>
              </a:rPr>
              <a:t>.</a:t>
            </a:r>
          </a:p>
          <a:p>
            <a:pPr marL="0">
              <a:lnSpc>
                <a:spcPct val="115000"/>
              </a:lnSpc>
              <a:spcBef>
                <a:spcPts val="0"/>
              </a:spcBef>
              <a:spcAft>
                <a:spcPts val="1000"/>
              </a:spcAft>
            </a:pPr>
            <a:r>
              <a:rPr lang="ar-SA" sz="2200" b="1" dirty="0">
                <a:latin typeface="Calibri"/>
                <a:ea typeface="Calibri"/>
                <a:cs typeface="+mj-cs"/>
              </a:rPr>
              <a:t>إن انتقال أثر التعلم هو أن يؤثر التعلم في موقف أو في شكل من أشكال النشاط في قدرة المرء على التصرف في مواقف أخرى أو في قدرته على القيام بأنواع نشاط أخرى . </a:t>
            </a:r>
            <a:endParaRPr lang="en-US" sz="2200" b="1" dirty="0">
              <a:latin typeface="Calibri"/>
              <a:ea typeface="Calibri"/>
              <a:cs typeface="+mj-cs"/>
            </a:endParaRPr>
          </a:p>
          <a:p>
            <a:pPr marL="0">
              <a:lnSpc>
                <a:spcPct val="115000"/>
              </a:lnSpc>
              <a:spcBef>
                <a:spcPts val="0"/>
              </a:spcBef>
              <a:spcAft>
                <a:spcPts val="1000"/>
              </a:spcAft>
            </a:pPr>
            <a:r>
              <a:rPr lang="ar-SA" sz="2200" b="1" dirty="0">
                <a:solidFill>
                  <a:schemeClr val="accent4">
                    <a:lumMod val="75000"/>
                  </a:schemeClr>
                </a:solidFill>
                <a:latin typeface="Calibri"/>
                <a:ea typeface="Calibri"/>
                <a:cs typeface="+mj-cs"/>
              </a:rPr>
              <a:t>لكي ينجح الفرد في قيادة محراث ألي، مع معرفته السابقة لقيادة السيارة لابد أن يحدث انتقال أثر التعلم من الموقف السابق إلى الموقف اللاحق. </a:t>
            </a:r>
            <a:endParaRPr lang="en-US" sz="2200" b="1" dirty="0">
              <a:solidFill>
                <a:schemeClr val="accent4">
                  <a:lumMod val="75000"/>
                </a:schemeClr>
              </a:solidFill>
              <a:latin typeface="Calibri"/>
              <a:ea typeface="Calibri"/>
              <a:cs typeface="+mj-cs"/>
            </a:endParaRPr>
          </a:p>
          <a:p>
            <a:pPr marL="0">
              <a:lnSpc>
                <a:spcPct val="115000"/>
              </a:lnSpc>
              <a:spcBef>
                <a:spcPts val="0"/>
              </a:spcBef>
              <a:spcAft>
                <a:spcPts val="1000"/>
              </a:spcAft>
            </a:pPr>
            <a:r>
              <a:rPr lang="ar-SA" sz="2200" b="1" dirty="0" smtClean="0">
                <a:solidFill>
                  <a:srgbClr val="00B050"/>
                </a:solidFill>
                <a:latin typeface="Calibri"/>
                <a:ea typeface="Calibri"/>
                <a:cs typeface="+mj-cs"/>
              </a:rPr>
              <a:t>وآثار </a:t>
            </a:r>
            <a:r>
              <a:rPr lang="ar-SA" sz="2200" b="1" dirty="0">
                <a:solidFill>
                  <a:srgbClr val="00B050"/>
                </a:solidFill>
                <a:latin typeface="Calibri"/>
                <a:ea typeface="Calibri"/>
                <a:cs typeface="+mj-cs"/>
              </a:rPr>
              <a:t>انتقال أثر التعلم قد تكون ايجابية وذلك حين </a:t>
            </a:r>
            <a:r>
              <a:rPr lang="ar-SA" sz="2200" b="1" dirty="0" smtClean="0">
                <a:solidFill>
                  <a:srgbClr val="00B050"/>
                </a:solidFill>
                <a:latin typeface="Calibri"/>
                <a:ea typeface="Calibri"/>
                <a:cs typeface="+mj-cs"/>
              </a:rPr>
              <a:t>يسهل </a:t>
            </a:r>
            <a:r>
              <a:rPr lang="ar-SA" sz="2200" b="1" dirty="0">
                <a:solidFill>
                  <a:srgbClr val="00B050"/>
                </a:solidFill>
                <a:latin typeface="Calibri"/>
                <a:ea typeface="Calibri"/>
                <a:cs typeface="+mj-cs"/>
              </a:rPr>
              <a:t>التدريب على وظيفة معينة التدريب على وظيفة أخرى أو حين ييسر تعلم مادة دراسية معينة تعلم مادة أخرى . فمثلاً دراسة الرياضة تسهل دراسة </a:t>
            </a:r>
            <a:r>
              <a:rPr lang="ar-SA" sz="2200" b="1" dirty="0" smtClean="0">
                <a:solidFill>
                  <a:srgbClr val="00B050"/>
                </a:solidFill>
                <a:latin typeface="Calibri"/>
                <a:ea typeface="Calibri"/>
                <a:cs typeface="+mj-cs"/>
              </a:rPr>
              <a:t>الطبيعة</a:t>
            </a:r>
            <a:r>
              <a:rPr lang="ar-JO" sz="2200" b="1" dirty="0" smtClean="0">
                <a:solidFill>
                  <a:srgbClr val="00B050"/>
                </a:solidFill>
                <a:latin typeface="Calibri"/>
                <a:ea typeface="Calibri"/>
                <a:cs typeface="+mj-cs"/>
              </a:rPr>
              <a:t>.</a:t>
            </a:r>
            <a:endParaRPr lang="en-US" sz="2200" b="1" dirty="0">
              <a:solidFill>
                <a:srgbClr val="00B050"/>
              </a:solidFill>
              <a:latin typeface="Calibri"/>
              <a:ea typeface="Calibri"/>
              <a:cs typeface="+mj-cs"/>
            </a:endParaRPr>
          </a:p>
          <a:p>
            <a:pPr marL="0">
              <a:lnSpc>
                <a:spcPct val="115000"/>
              </a:lnSpc>
              <a:spcBef>
                <a:spcPts val="0"/>
              </a:spcBef>
              <a:spcAft>
                <a:spcPts val="1000"/>
              </a:spcAft>
            </a:pPr>
            <a:r>
              <a:rPr lang="ar-SA" sz="2200" b="1" dirty="0" smtClean="0">
                <a:solidFill>
                  <a:srgbClr val="FF0000"/>
                </a:solidFill>
                <a:latin typeface="Calibri"/>
                <a:ea typeface="Calibri"/>
                <a:cs typeface="+mj-cs"/>
              </a:rPr>
              <a:t>وقد </a:t>
            </a:r>
            <a:r>
              <a:rPr lang="ar-SA" sz="2200" b="1" dirty="0">
                <a:solidFill>
                  <a:srgbClr val="FF0000"/>
                </a:solidFill>
                <a:latin typeface="Calibri"/>
                <a:ea typeface="Calibri"/>
                <a:cs typeface="+mj-cs"/>
              </a:rPr>
              <a:t>يكون انتقال أثر لتعلم أو التدريب سالباً وذلك حينما يكون التدريب على وظيفة معينة أو نشاط معين التدريب على وظيفة أخرى أو نشاط أخر . ويحدث هذا حينما نبدأ في تعلم لغتين أجنبيتين في وقت </a:t>
            </a:r>
            <a:r>
              <a:rPr lang="ar-SA" sz="2200" b="1" dirty="0" smtClean="0">
                <a:solidFill>
                  <a:srgbClr val="FF0000"/>
                </a:solidFill>
                <a:latin typeface="Calibri"/>
                <a:ea typeface="Calibri"/>
                <a:cs typeface="+mj-cs"/>
              </a:rPr>
              <a:t>واحد. </a:t>
            </a:r>
            <a:endParaRPr lang="en-US" sz="2200" b="1" dirty="0">
              <a:solidFill>
                <a:srgbClr val="FF0000"/>
              </a:solidFill>
              <a:latin typeface="Calibri"/>
              <a:ea typeface="Calibri"/>
              <a:cs typeface="+mj-cs"/>
            </a:endParaRPr>
          </a:p>
          <a:p>
            <a:pPr marL="0">
              <a:lnSpc>
                <a:spcPct val="115000"/>
              </a:lnSpc>
              <a:spcBef>
                <a:spcPts val="0"/>
              </a:spcBef>
              <a:spcAft>
                <a:spcPts val="1000"/>
              </a:spcAft>
            </a:pPr>
            <a:r>
              <a:rPr lang="ar-SA" sz="2200" b="1" dirty="0" smtClean="0">
                <a:solidFill>
                  <a:schemeClr val="accent4">
                    <a:lumMod val="75000"/>
                  </a:schemeClr>
                </a:solidFill>
                <a:latin typeface="Calibri"/>
                <a:ea typeface="Calibri"/>
                <a:cs typeface="+mj-cs"/>
              </a:rPr>
              <a:t>والانتقال </a:t>
            </a:r>
            <a:r>
              <a:rPr lang="ar-SA" sz="2200" b="1" dirty="0">
                <a:solidFill>
                  <a:schemeClr val="accent4">
                    <a:lumMod val="75000"/>
                  </a:schemeClr>
                </a:solidFill>
                <a:latin typeface="Calibri"/>
                <a:ea typeface="Calibri"/>
                <a:cs typeface="+mj-cs"/>
              </a:rPr>
              <a:t>السالب والموجب متشابهان فكلاهما يتضمن تطبيق تعميمات تم التوصل إليها من </a:t>
            </a:r>
            <a:r>
              <a:rPr lang="ar-SA" sz="2200" b="1" dirty="0" smtClean="0">
                <a:solidFill>
                  <a:schemeClr val="accent4">
                    <a:lumMod val="75000"/>
                  </a:schemeClr>
                </a:solidFill>
                <a:latin typeface="Calibri"/>
                <a:ea typeface="Calibri"/>
                <a:cs typeface="+mj-cs"/>
              </a:rPr>
              <a:t>قبل</a:t>
            </a:r>
            <a:r>
              <a:rPr lang="ar-JO" sz="2200" b="1" dirty="0" smtClean="0">
                <a:solidFill>
                  <a:schemeClr val="accent4">
                    <a:lumMod val="75000"/>
                  </a:schemeClr>
                </a:solidFill>
                <a:latin typeface="Calibri"/>
                <a:ea typeface="Calibri"/>
                <a:cs typeface="+mj-cs"/>
              </a:rPr>
              <a:t> المتعلم</a:t>
            </a:r>
            <a:r>
              <a:rPr lang="ar-SA" sz="2200" b="1" dirty="0" smtClean="0">
                <a:solidFill>
                  <a:schemeClr val="accent4">
                    <a:lumMod val="75000"/>
                  </a:schemeClr>
                </a:solidFill>
                <a:latin typeface="Calibri"/>
                <a:ea typeface="Calibri"/>
                <a:cs typeface="+mj-cs"/>
              </a:rPr>
              <a:t>، </a:t>
            </a:r>
            <a:r>
              <a:rPr lang="ar-SA" sz="2200" b="1" dirty="0">
                <a:solidFill>
                  <a:schemeClr val="accent4">
                    <a:lumMod val="75000"/>
                  </a:schemeClr>
                </a:solidFill>
                <a:latin typeface="Calibri"/>
                <a:ea typeface="Calibri"/>
                <a:cs typeface="+mj-cs"/>
              </a:rPr>
              <a:t>ولكنهما </a:t>
            </a:r>
            <a:r>
              <a:rPr lang="ar-SA" sz="2000" b="1" dirty="0">
                <a:solidFill>
                  <a:schemeClr val="accent4">
                    <a:lumMod val="75000"/>
                  </a:schemeClr>
                </a:solidFill>
                <a:latin typeface="Calibri"/>
                <a:ea typeface="Calibri"/>
                <a:cs typeface="+mj-cs"/>
              </a:rPr>
              <a:t>يختلفان في دقة المبدأ والتعميم </a:t>
            </a:r>
            <a:r>
              <a:rPr lang="ar-SA" sz="2000" b="1" dirty="0" smtClean="0">
                <a:solidFill>
                  <a:schemeClr val="accent4">
                    <a:lumMod val="75000"/>
                  </a:schemeClr>
                </a:solidFill>
                <a:latin typeface="Calibri"/>
                <a:ea typeface="Calibri"/>
                <a:cs typeface="+mj-cs"/>
              </a:rPr>
              <a:t>والنتيجة، </a:t>
            </a:r>
            <a:r>
              <a:rPr lang="ar-SA" sz="2000" b="1" dirty="0">
                <a:solidFill>
                  <a:schemeClr val="accent4">
                    <a:lumMod val="75000"/>
                  </a:schemeClr>
                </a:solidFill>
                <a:latin typeface="Calibri"/>
                <a:ea typeface="Calibri"/>
                <a:cs typeface="+mj-cs"/>
              </a:rPr>
              <a:t>فتؤدي التعميمات الخاطئة إلى نتائج</a:t>
            </a:r>
            <a:r>
              <a:rPr lang="ar-SA" sz="2200" b="1" dirty="0">
                <a:solidFill>
                  <a:schemeClr val="accent4">
                    <a:lumMod val="75000"/>
                  </a:schemeClr>
                </a:solidFill>
                <a:latin typeface="Calibri"/>
                <a:ea typeface="Calibri"/>
                <a:cs typeface="+mj-cs"/>
              </a:rPr>
              <a:t> </a:t>
            </a:r>
            <a:r>
              <a:rPr lang="ar-SA" sz="2200" b="1" dirty="0" smtClean="0">
                <a:solidFill>
                  <a:schemeClr val="accent4">
                    <a:lumMod val="75000"/>
                  </a:schemeClr>
                </a:solidFill>
                <a:latin typeface="Calibri"/>
                <a:ea typeface="Calibri"/>
                <a:cs typeface="+mj-cs"/>
              </a:rPr>
              <a:t>خاطئة</a:t>
            </a:r>
            <a:r>
              <a:rPr lang="ar-JO" sz="2200" b="1" dirty="0" smtClean="0">
                <a:solidFill>
                  <a:schemeClr val="accent4">
                    <a:lumMod val="75000"/>
                  </a:schemeClr>
                </a:solidFill>
                <a:latin typeface="Calibri"/>
                <a:ea typeface="Calibri"/>
                <a:cs typeface="+mj-cs"/>
              </a:rPr>
              <a:t>.</a:t>
            </a:r>
            <a:endParaRPr lang="en-US" sz="2200" b="1" dirty="0">
              <a:solidFill>
                <a:schemeClr val="accent4">
                  <a:lumMod val="75000"/>
                </a:schemeClr>
              </a:solidFill>
              <a:latin typeface="Calibri"/>
              <a:ea typeface="Calibri"/>
              <a:cs typeface="+mj-cs"/>
            </a:endParaRPr>
          </a:p>
          <a:p>
            <a:pPr marL="342900" lvl="0" indent="-342900">
              <a:lnSpc>
                <a:spcPct val="115000"/>
              </a:lnSpc>
              <a:buClr>
                <a:srgbClr val="2DA2BF"/>
              </a:buClr>
              <a:buFont typeface="Arial"/>
              <a:buChar char="-"/>
              <a:tabLst>
                <a:tab pos="3339465" algn="l"/>
              </a:tabLst>
            </a:pPr>
            <a:endParaRPr lang="en-US" sz="2200" b="1" dirty="0">
              <a:solidFill>
                <a:prstClr val="black"/>
              </a:solidFill>
              <a:latin typeface="Calibri"/>
              <a:ea typeface="Times New Roman"/>
              <a:cs typeface="+mj-cs"/>
            </a:endParaRPr>
          </a:p>
          <a:p>
            <a:endParaRPr lang="en-US" sz="2200" b="1" dirty="0">
              <a:cs typeface="+mj-cs"/>
            </a:endParaRPr>
          </a:p>
        </p:txBody>
      </p:sp>
      <p:sp>
        <p:nvSpPr>
          <p:cNvPr id="3" name="Title 2"/>
          <p:cNvSpPr>
            <a:spLocks noGrp="1"/>
          </p:cNvSpPr>
          <p:nvPr>
            <p:ph type="title"/>
          </p:nvPr>
        </p:nvSpPr>
        <p:spPr>
          <a:xfrm>
            <a:off x="457200" y="274638"/>
            <a:ext cx="8229600" cy="715962"/>
          </a:xfrm>
        </p:spPr>
        <p:txBody>
          <a:bodyPr>
            <a:normAutofit/>
          </a:bodyPr>
          <a:lstStyle/>
          <a:p>
            <a:pPr algn="r"/>
            <a:r>
              <a:rPr lang="ar-JO" sz="3200" dirty="0" smtClean="0">
                <a:solidFill>
                  <a:srgbClr val="00B050"/>
                </a:solidFill>
                <a:effectLst/>
              </a:rPr>
              <a:t>3- الخبرة من خلال انتقال أثر التعلم</a:t>
            </a:r>
            <a:endParaRPr lang="en-US" sz="3200" dirty="0">
              <a:solidFill>
                <a:srgbClr val="00B050"/>
              </a:solidFill>
              <a:effectLst/>
            </a:endParaRPr>
          </a:p>
        </p:txBody>
      </p:sp>
    </p:spTree>
    <p:extLst>
      <p:ext uri="{BB962C8B-B14F-4D97-AF65-F5344CB8AC3E}">
        <p14:creationId xmlns:p14="http://schemas.microsoft.com/office/powerpoint/2010/main" val="9552505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1000"/>
                                        <p:tgtEl>
                                          <p:spTgt spid="2">
                                            <p:bg/>
                                          </p:spTgt>
                                        </p:tgtEl>
                                      </p:cBhvr>
                                    </p:animEffect>
                                    <p:anim calcmode="lin" valueType="num">
                                      <p:cBhvr>
                                        <p:cTn id="8" dur="1000" fill="hold"/>
                                        <p:tgtEl>
                                          <p:spTgt spid="2">
                                            <p:bg/>
                                          </p:spTgt>
                                        </p:tgtEl>
                                        <p:attrNameLst>
                                          <p:attrName>ppt_x</p:attrName>
                                        </p:attrNameLst>
                                      </p:cBhvr>
                                      <p:tavLst>
                                        <p:tav tm="0">
                                          <p:val>
                                            <p:strVal val="#ppt_x"/>
                                          </p:val>
                                        </p:tav>
                                        <p:tav tm="100000">
                                          <p:val>
                                            <p:strVal val="#ppt_x"/>
                                          </p:val>
                                        </p:tav>
                                      </p:tavLst>
                                    </p:anim>
                                    <p:anim calcmode="lin" valueType="num">
                                      <p:cBhvr>
                                        <p:cTn id="9"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animEffect transition="in" filter="fade">
                                      <p:cBhvr>
                                        <p:cTn id="35" dur="1000"/>
                                        <p:tgtEl>
                                          <p:spTgt spid="2">
                                            <p:txEl>
                                              <p:pRg st="3" end="3"/>
                                            </p:txEl>
                                          </p:spTgt>
                                        </p:tgtEl>
                                      </p:cBhvr>
                                    </p:animEffect>
                                    <p:anim calcmode="lin" valueType="num">
                                      <p:cBhvr>
                                        <p:cTn id="3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4" end="4"/>
                                            </p:txEl>
                                          </p:spTgt>
                                        </p:tgtEl>
                                        <p:attrNameLst>
                                          <p:attrName>style.visibility</p:attrName>
                                        </p:attrNameLst>
                                      </p:cBhvr>
                                      <p:to>
                                        <p:strVal val="visible"/>
                                      </p:to>
                                    </p:set>
                                    <p:animEffect transition="in" filter="fade">
                                      <p:cBhvr>
                                        <p:cTn id="42" dur="1000"/>
                                        <p:tgtEl>
                                          <p:spTgt spid="2">
                                            <p:txEl>
                                              <p:pRg st="4" end="4"/>
                                            </p:txEl>
                                          </p:spTgt>
                                        </p:tgtEl>
                                      </p:cBhvr>
                                    </p:animEffect>
                                    <p:anim calcmode="lin" valueType="num">
                                      <p:cBhvr>
                                        <p:cTn id="4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5" end="5"/>
                                            </p:txEl>
                                          </p:spTgt>
                                        </p:tgtEl>
                                        <p:attrNameLst>
                                          <p:attrName>style.visibility</p:attrName>
                                        </p:attrNameLst>
                                      </p:cBhvr>
                                      <p:to>
                                        <p:strVal val="visible"/>
                                      </p:to>
                                    </p:set>
                                    <p:animEffect transition="in" filter="fade">
                                      <p:cBhvr>
                                        <p:cTn id="49" dur="1000"/>
                                        <p:tgtEl>
                                          <p:spTgt spid="2">
                                            <p:txEl>
                                              <p:pRg st="5" end="5"/>
                                            </p:txEl>
                                          </p:spTgt>
                                        </p:tgtEl>
                                      </p:cBhvr>
                                    </p:animEffect>
                                    <p:anim calcmode="lin" valueType="num">
                                      <p:cBhvr>
                                        <p:cTn id="5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943600"/>
          </a:xfrm>
        </p:spPr>
        <p:style>
          <a:lnRef idx="2">
            <a:schemeClr val="accent2"/>
          </a:lnRef>
          <a:fillRef idx="1">
            <a:schemeClr val="lt1"/>
          </a:fillRef>
          <a:effectRef idx="0">
            <a:schemeClr val="accent2"/>
          </a:effectRef>
          <a:fontRef idx="minor">
            <a:schemeClr val="dk1"/>
          </a:fontRef>
        </p:style>
        <p:txBody>
          <a:bodyPr>
            <a:noAutofit/>
          </a:bodyPr>
          <a:lstStyle/>
          <a:p>
            <a:pPr marL="342900" indent="-342900" algn="just">
              <a:lnSpc>
                <a:spcPct val="115000"/>
              </a:lnSpc>
              <a:buClr>
                <a:srgbClr val="2DA2BF"/>
              </a:buClr>
              <a:tabLst>
                <a:tab pos="3339465" algn="l"/>
              </a:tabLst>
            </a:pPr>
            <a:r>
              <a:rPr lang="ar-JO" sz="2400" b="1" dirty="0">
                <a:solidFill>
                  <a:srgbClr val="996600"/>
                </a:solidFill>
                <a:latin typeface="Arial" charset="0"/>
                <a:cs typeface="+mj-cs"/>
              </a:rPr>
              <a:t>إ</a:t>
            </a:r>
            <a:r>
              <a:rPr lang="ar-SA" sz="2400" b="1" dirty="0" smtClean="0">
                <a:solidFill>
                  <a:srgbClr val="996600"/>
                </a:solidFill>
                <a:latin typeface="Arial" charset="0"/>
                <a:cs typeface="+mj-cs"/>
              </a:rPr>
              <a:t>ن </a:t>
            </a:r>
            <a:r>
              <a:rPr lang="ar-SA" sz="2400" b="1" dirty="0">
                <a:solidFill>
                  <a:srgbClr val="996600"/>
                </a:solidFill>
                <a:latin typeface="Arial" charset="0"/>
                <a:cs typeface="+mj-cs"/>
              </a:rPr>
              <a:t>كل سلوك (استجابة</a:t>
            </a:r>
            <a:r>
              <a:rPr lang="ar-SA" sz="2400" b="1" dirty="0" smtClean="0">
                <a:solidFill>
                  <a:srgbClr val="996600"/>
                </a:solidFill>
                <a:latin typeface="Arial" charset="0"/>
                <a:cs typeface="+mj-cs"/>
              </a:rPr>
              <a:t>)</a:t>
            </a:r>
            <a:r>
              <a:rPr lang="ar-JO" sz="2400" b="1" dirty="0" smtClean="0">
                <a:solidFill>
                  <a:srgbClr val="996600"/>
                </a:solidFill>
                <a:latin typeface="Arial" charset="0"/>
                <a:cs typeface="+mj-cs"/>
              </a:rPr>
              <a:t> </a:t>
            </a:r>
            <a:r>
              <a:rPr lang="ar-SA" sz="2400" b="1" dirty="0" smtClean="0">
                <a:solidFill>
                  <a:srgbClr val="996600"/>
                </a:solidFill>
                <a:latin typeface="Arial" charset="0"/>
                <a:cs typeface="+mj-cs"/>
              </a:rPr>
              <a:t>له </a:t>
            </a:r>
            <a:r>
              <a:rPr lang="ar-SA" sz="2400" b="1" dirty="0">
                <a:solidFill>
                  <a:srgbClr val="996600"/>
                </a:solidFill>
                <a:latin typeface="Arial" charset="0"/>
                <a:cs typeface="+mj-cs"/>
              </a:rPr>
              <a:t>مثير وإذا كانت العلاقة بين المثير </a:t>
            </a:r>
            <a:r>
              <a:rPr lang="ar-SA" sz="2400" b="1" dirty="0" smtClean="0">
                <a:solidFill>
                  <a:srgbClr val="996600"/>
                </a:solidFill>
                <a:latin typeface="Arial" charset="0"/>
                <a:cs typeface="+mj-cs"/>
              </a:rPr>
              <a:t>والاستجابة </a:t>
            </a:r>
            <a:r>
              <a:rPr lang="ar-SA" sz="2400" b="1" dirty="0">
                <a:solidFill>
                  <a:srgbClr val="996600"/>
                </a:solidFill>
                <a:latin typeface="Arial" charset="0"/>
                <a:cs typeface="+mj-cs"/>
              </a:rPr>
              <a:t>سليمة كان السلوك سوياً و الامر على ما يرام أما إذا كانت العلاقة بينهما مطربة كان السلوك غير سوي و الأمر يحتاج الى دراسة و مساعدة </a:t>
            </a:r>
            <a:r>
              <a:rPr lang="ar-SA" sz="2400" b="1" dirty="0" smtClean="0">
                <a:solidFill>
                  <a:srgbClr val="996600"/>
                </a:solidFill>
                <a:latin typeface="Arial" charset="0"/>
                <a:cs typeface="+mj-cs"/>
              </a:rPr>
              <a:t>.</a:t>
            </a:r>
            <a:endParaRPr lang="ar-JO" sz="2400" b="1" dirty="0" smtClean="0">
              <a:solidFill>
                <a:srgbClr val="996600"/>
              </a:solidFill>
              <a:latin typeface="Arial" charset="0"/>
              <a:cs typeface="+mj-cs"/>
            </a:endParaRPr>
          </a:p>
          <a:p>
            <a:pPr marL="0" indent="0" algn="just">
              <a:lnSpc>
                <a:spcPct val="115000"/>
              </a:lnSpc>
              <a:buClr>
                <a:srgbClr val="2DA2BF"/>
              </a:buClr>
              <a:buNone/>
              <a:tabLst>
                <a:tab pos="3339465" algn="l"/>
              </a:tabLst>
            </a:pPr>
            <a:endParaRPr lang="ar-SA" sz="2400" b="1" dirty="0">
              <a:solidFill>
                <a:srgbClr val="996600"/>
              </a:solidFill>
              <a:latin typeface="Arial" charset="0"/>
              <a:cs typeface="+mj-cs"/>
            </a:endParaRPr>
          </a:p>
          <a:p>
            <a:pPr marL="0" algn="just">
              <a:spcBef>
                <a:spcPts val="0"/>
              </a:spcBef>
            </a:pPr>
            <a:r>
              <a:rPr lang="ar-EG" sz="2400" b="1" dirty="0">
                <a:solidFill>
                  <a:srgbClr val="FF0000"/>
                </a:solidFill>
                <a:latin typeface="Times New Roman"/>
                <a:ea typeface="SimSun"/>
                <a:cs typeface="+mj-cs"/>
              </a:rPr>
              <a:t>يفسر التعلم من خلال هذا الاتجاه عن طريق الربط أو العلاقة بين المثير والاستجابة، ويرمز لها بقانون عام في هذا الاتجاه هو "م ــــ س" أي: مثير واستجابة</a:t>
            </a:r>
            <a:r>
              <a:rPr lang="ar-EG" sz="2400" b="1" dirty="0" smtClean="0">
                <a:solidFill>
                  <a:srgbClr val="FF0000"/>
                </a:solidFill>
                <a:latin typeface="Times New Roman"/>
                <a:ea typeface="SimSun"/>
                <a:cs typeface="+mj-cs"/>
              </a:rPr>
              <a:t>.</a:t>
            </a:r>
            <a:endParaRPr lang="ar-JO" sz="2400" b="1" dirty="0" smtClean="0">
              <a:solidFill>
                <a:srgbClr val="FF0000"/>
              </a:solidFill>
              <a:latin typeface="Times New Roman"/>
              <a:ea typeface="SimSun"/>
              <a:cs typeface="+mj-cs"/>
            </a:endParaRPr>
          </a:p>
          <a:p>
            <a:pPr marL="0" indent="0" algn="just">
              <a:spcBef>
                <a:spcPts val="0"/>
              </a:spcBef>
              <a:buNone/>
            </a:pPr>
            <a:endParaRPr lang="en-US" sz="2400" b="1" dirty="0">
              <a:latin typeface="Times New Roman"/>
              <a:ea typeface="SimSun"/>
              <a:cs typeface="+mj-cs"/>
            </a:endParaRPr>
          </a:p>
          <a:p>
            <a:pPr marL="0" algn="just">
              <a:spcBef>
                <a:spcPts val="0"/>
              </a:spcBef>
            </a:pPr>
            <a:r>
              <a:rPr lang="ar-EG" sz="2400" b="1" dirty="0">
                <a:latin typeface="Times New Roman"/>
                <a:ea typeface="SimSun"/>
                <a:cs typeface="+mj-cs"/>
              </a:rPr>
              <a:t>وطبقًا لهذا الاتجاه، فإن التعلم يمثل ميلًا مكتسبًا لدى الكائن الحي للاستجابة بطريقة معينة عندما يواجه مثير معين في موقف معين بناءً على المثير الذي يتعرض إليه الفرد، أو يقابله تكون الاستجابة أو رد الفعل على هذا المثير، وتختلف المثيرات طبقًا للمواقف، وبالتالي تختلف الاستجابات، وتقوى عملية التعلم من خلال الارتباط بين المثير وبين الاستجابة، بتكرارها أو غيرها من المبادئ التي سنتعرض إليها، من خلال تفسيرات نظريات التعلم في هذا </a:t>
            </a:r>
            <a:r>
              <a:rPr lang="ar-EG" sz="2400" b="1" dirty="0" smtClean="0">
                <a:latin typeface="Times New Roman"/>
                <a:ea typeface="SimSun"/>
                <a:cs typeface="+mj-cs"/>
              </a:rPr>
              <a:t>الجانب.</a:t>
            </a:r>
            <a:r>
              <a:rPr lang="en-US" sz="2400" b="1" dirty="0" smtClean="0">
                <a:latin typeface="Times New Roman"/>
                <a:ea typeface="SimSun"/>
                <a:cs typeface="+mj-cs"/>
              </a:rPr>
              <a:t> </a:t>
            </a:r>
            <a:r>
              <a:rPr lang="ar-JO" sz="2400" b="1" dirty="0" smtClean="0">
                <a:latin typeface="Times New Roman"/>
                <a:ea typeface="SimSun"/>
                <a:cs typeface="+mj-cs"/>
              </a:rPr>
              <a:t>          </a:t>
            </a:r>
            <a:r>
              <a:rPr lang="ar-JO" sz="2400" b="1" dirty="0" smtClean="0">
                <a:solidFill>
                  <a:srgbClr val="FF0000"/>
                </a:solidFill>
                <a:latin typeface="Times New Roman"/>
                <a:ea typeface="SimSun"/>
                <a:cs typeface="+mj-cs"/>
              </a:rPr>
              <a:t>تابع ...</a:t>
            </a:r>
            <a:endParaRPr lang="ar-JO" sz="2400" b="1" dirty="0">
              <a:solidFill>
                <a:srgbClr val="FF0000"/>
              </a:solidFill>
              <a:latin typeface="Calibri"/>
              <a:ea typeface="Times New Roman"/>
              <a:cs typeface="+mj-cs"/>
            </a:endParaRPr>
          </a:p>
          <a:p>
            <a:pPr algn="just"/>
            <a:endParaRPr lang="ar-JO" sz="2400" b="1" dirty="0">
              <a:solidFill>
                <a:srgbClr val="FF0000"/>
              </a:solidFill>
              <a:latin typeface="Calibri"/>
              <a:ea typeface="Times New Roman"/>
              <a:cs typeface="+mj-cs"/>
            </a:endParaRPr>
          </a:p>
          <a:p>
            <a:pPr marL="342900" lvl="0" indent="-342900" algn="just">
              <a:lnSpc>
                <a:spcPct val="115000"/>
              </a:lnSpc>
              <a:buClr>
                <a:srgbClr val="2DA2BF"/>
              </a:buClr>
              <a:buFont typeface="Arial"/>
              <a:buChar char="-"/>
              <a:tabLst>
                <a:tab pos="3339465" algn="l"/>
              </a:tabLst>
            </a:pPr>
            <a:endParaRPr lang="ar-JO" sz="2400" b="1" dirty="0" smtClean="0">
              <a:solidFill>
                <a:prstClr val="black"/>
              </a:solidFill>
              <a:latin typeface="Calibri"/>
              <a:ea typeface="Times New Roman"/>
              <a:cs typeface="+mj-cs"/>
            </a:endParaRPr>
          </a:p>
          <a:p>
            <a:pPr marL="342900" lvl="0" indent="-342900" algn="just">
              <a:lnSpc>
                <a:spcPct val="115000"/>
              </a:lnSpc>
              <a:buClr>
                <a:srgbClr val="2DA2BF"/>
              </a:buClr>
              <a:buFont typeface="Arial"/>
              <a:buChar char="-"/>
              <a:tabLst>
                <a:tab pos="3339465" algn="l"/>
              </a:tabLst>
            </a:pPr>
            <a:endParaRPr lang="en-US" sz="2400" b="1" dirty="0">
              <a:solidFill>
                <a:prstClr val="black"/>
              </a:solidFill>
              <a:latin typeface="Calibri"/>
              <a:ea typeface="Times New Roman"/>
              <a:cs typeface="+mj-cs"/>
            </a:endParaRPr>
          </a:p>
          <a:p>
            <a:pPr algn="just"/>
            <a:endParaRPr lang="en-US" sz="2400" b="1" dirty="0">
              <a:cs typeface="+mj-cs"/>
            </a:endParaRPr>
          </a:p>
        </p:txBody>
      </p:sp>
      <p:sp>
        <p:nvSpPr>
          <p:cNvPr id="3" name="Title 2"/>
          <p:cNvSpPr>
            <a:spLocks noGrp="1"/>
          </p:cNvSpPr>
          <p:nvPr>
            <p:ph type="title"/>
          </p:nvPr>
        </p:nvSpPr>
        <p:spPr>
          <a:xfrm>
            <a:off x="457200" y="152400"/>
            <a:ext cx="8229600" cy="563562"/>
          </a:xfrm>
        </p:spPr>
        <p:txBody>
          <a:bodyPr>
            <a:normAutofit fontScale="90000"/>
          </a:bodyPr>
          <a:lstStyle/>
          <a:p>
            <a:pPr algn="r"/>
            <a:r>
              <a:rPr lang="ar-JO" dirty="0" smtClean="0">
                <a:solidFill>
                  <a:srgbClr val="00B050"/>
                </a:solidFill>
                <a:effectLst/>
              </a:rPr>
              <a:t>4- التعلم عن طريق الاستجابة لمثير</a:t>
            </a:r>
            <a:endParaRPr lang="en-US" dirty="0">
              <a:solidFill>
                <a:srgbClr val="00B050"/>
              </a:solidFill>
              <a:effectLst/>
            </a:endParaRPr>
          </a:p>
        </p:txBody>
      </p:sp>
    </p:spTree>
    <p:extLst>
      <p:ext uri="{BB962C8B-B14F-4D97-AF65-F5344CB8AC3E}">
        <p14:creationId xmlns:p14="http://schemas.microsoft.com/office/powerpoint/2010/main" val="18473876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lnSpcReduction="10000"/>
          </a:bodyPr>
          <a:lstStyle/>
          <a:p>
            <a:pPr algn="just"/>
            <a:r>
              <a:rPr lang="ar-EG" sz="2800" b="1" dirty="0">
                <a:solidFill>
                  <a:prstClr val="black"/>
                </a:solidFill>
                <a:ea typeface="SimSun"/>
                <a:cs typeface="+mj-cs"/>
              </a:rPr>
              <a:t>ونعطي مثالًا </a:t>
            </a:r>
            <a:r>
              <a:rPr lang="ar-EG" sz="2800" b="1" dirty="0" smtClean="0">
                <a:solidFill>
                  <a:prstClr val="black"/>
                </a:solidFill>
                <a:ea typeface="SimSun"/>
                <a:cs typeface="+mj-cs"/>
              </a:rPr>
              <a:t>بسيط</a:t>
            </a:r>
            <a:r>
              <a:rPr lang="ar-JO" sz="2800" b="1" dirty="0" smtClean="0">
                <a:solidFill>
                  <a:prstClr val="black"/>
                </a:solidFill>
                <a:ea typeface="SimSun"/>
                <a:cs typeface="+mj-cs"/>
              </a:rPr>
              <a:t>اً</a:t>
            </a:r>
            <a:r>
              <a:rPr lang="ar-EG" sz="2800" b="1" dirty="0" smtClean="0">
                <a:solidFill>
                  <a:prstClr val="black"/>
                </a:solidFill>
                <a:ea typeface="SimSun"/>
                <a:cs typeface="+mj-cs"/>
              </a:rPr>
              <a:t> </a:t>
            </a:r>
            <a:r>
              <a:rPr lang="ar-EG" sz="2800" b="1" dirty="0">
                <a:solidFill>
                  <a:prstClr val="black"/>
                </a:solidFill>
                <a:ea typeface="SimSun"/>
                <a:cs typeface="+mj-cs"/>
              </a:rPr>
              <a:t>للمثير والاستجابة: </a:t>
            </a:r>
            <a:endParaRPr lang="ar-JO" sz="2800" b="1" dirty="0" smtClean="0">
              <a:solidFill>
                <a:prstClr val="black"/>
              </a:solidFill>
              <a:ea typeface="SimSun"/>
              <a:cs typeface="+mj-cs"/>
            </a:endParaRPr>
          </a:p>
          <a:p>
            <a:pPr algn="just"/>
            <a:r>
              <a:rPr lang="ar-EG" sz="2800" b="1" dirty="0" smtClean="0">
                <a:solidFill>
                  <a:prstClr val="black"/>
                </a:solidFill>
                <a:ea typeface="SimSun"/>
                <a:cs typeface="+mj-cs"/>
              </a:rPr>
              <a:t>سائق </a:t>
            </a:r>
            <a:r>
              <a:rPr lang="ar-EG" sz="2800" b="1" dirty="0">
                <a:solidFill>
                  <a:prstClr val="black"/>
                </a:solidFill>
                <a:ea typeface="SimSun"/>
                <a:cs typeface="+mj-cs"/>
              </a:rPr>
              <a:t>السيارة يتعلم أن يقف في الطريق، عندما يواجه أمامه الضوء الأحمر في لوحة الإشارات، في مفترق الطرق؛ لأن الضوء الأحمر مثير للسيارات والإشارات على التوقف، هذه هي الاستجابة، </a:t>
            </a:r>
            <a:r>
              <a:rPr lang="ar-JO" sz="2800" b="1" dirty="0">
                <a:solidFill>
                  <a:prstClr val="black"/>
                </a:solidFill>
                <a:ea typeface="SimSun"/>
                <a:cs typeface="+mj-cs"/>
              </a:rPr>
              <a:t>و</a:t>
            </a:r>
            <a:r>
              <a:rPr lang="ar-SA" sz="2800" b="1" dirty="0">
                <a:solidFill>
                  <a:prstClr val="black"/>
                </a:solidFill>
                <a:latin typeface="Calibri"/>
                <a:ea typeface="Times New Roman"/>
                <a:cs typeface="+mj-cs"/>
              </a:rPr>
              <a:t>الشعور </a:t>
            </a:r>
            <a:r>
              <a:rPr lang="ar-JO" sz="2800" b="1" dirty="0" smtClean="0">
                <a:solidFill>
                  <a:prstClr val="black"/>
                </a:solidFill>
                <a:latin typeface="Calibri"/>
                <a:ea typeface="Times New Roman"/>
                <a:cs typeface="+mj-cs"/>
              </a:rPr>
              <a:t>بالجوع كمثير</a:t>
            </a:r>
            <a:r>
              <a:rPr lang="ar-SA" sz="2800" b="1" dirty="0" smtClean="0">
                <a:solidFill>
                  <a:prstClr val="black"/>
                </a:solidFill>
                <a:latin typeface="Calibri"/>
                <a:ea typeface="Times New Roman"/>
                <a:cs typeface="+mj-cs"/>
              </a:rPr>
              <a:t> </a:t>
            </a:r>
            <a:r>
              <a:rPr lang="ar-SA" sz="2800" b="1" dirty="0">
                <a:solidFill>
                  <a:prstClr val="black"/>
                </a:solidFill>
                <a:latin typeface="Calibri"/>
                <a:ea typeface="Times New Roman"/>
                <a:cs typeface="+mj-cs"/>
              </a:rPr>
              <a:t>يؤدي إلى</a:t>
            </a:r>
            <a:r>
              <a:rPr lang="ar-JO" sz="2800" b="1" dirty="0">
                <a:solidFill>
                  <a:prstClr val="black"/>
                </a:solidFill>
                <a:latin typeface="Calibri"/>
                <a:ea typeface="Times New Roman"/>
                <a:cs typeface="+mj-cs"/>
              </a:rPr>
              <a:t> استجابة وهي</a:t>
            </a:r>
            <a:r>
              <a:rPr lang="ar-SA" sz="2800" b="1" dirty="0">
                <a:solidFill>
                  <a:prstClr val="black"/>
                </a:solidFill>
                <a:latin typeface="Calibri"/>
                <a:ea typeface="Times New Roman"/>
                <a:cs typeface="+mj-cs"/>
              </a:rPr>
              <a:t> </a:t>
            </a:r>
            <a:r>
              <a:rPr lang="ar-JO" sz="2800" b="1" dirty="0" smtClean="0">
                <a:solidFill>
                  <a:prstClr val="black"/>
                </a:solidFill>
                <a:latin typeface="Calibri"/>
                <a:ea typeface="Times New Roman"/>
                <a:cs typeface="+mj-cs"/>
              </a:rPr>
              <a:t>البحث عن الطعام.</a:t>
            </a:r>
          </a:p>
          <a:p>
            <a:pPr marL="109728" indent="0" algn="just">
              <a:buNone/>
            </a:pPr>
            <a:endParaRPr lang="ar-JO" sz="2800" b="1" dirty="0" smtClean="0">
              <a:ea typeface="Arabic Typesetting"/>
              <a:cs typeface="+mj-cs"/>
            </a:endParaRPr>
          </a:p>
          <a:p>
            <a:pPr algn="just"/>
            <a:r>
              <a:rPr lang="ar-SA" sz="2800" b="1" dirty="0" smtClean="0">
                <a:ea typeface="Arabic Typesetting"/>
                <a:cs typeface="+mj-cs"/>
              </a:rPr>
              <a:t>وهناك </a:t>
            </a:r>
            <a:r>
              <a:rPr lang="ar-SA" sz="2800" b="1" dirty="0">
                <a:ea typeface="Arabic Typesetting"/>
                <a:cs typeface="+mj-cs"/>
              </a:rPr>
              <a:t>العديد من الامثلة والمواقف التي يتضح منها ان عمليه التعلم تعديل في السلوك يتم نتيجة لمثر وعلى سبيل المثال اذا تعرض الفرد لتيار هوائي بادر فإنه يتحرك لإغلاق النافذة التي يأتي منها هذا التيار </a:t>
            </a:r>
            <a:r>
              <a:rPr lang="ar-SA" sz="2800" b="1" dirty="0" smtClean="0">
                <a:ea typeface="Arabic Typesetting"/>
                <a:cs typeface="+mj-cs"/>
              </a:rPr>
              <a:t>ف</a:t>
            </a:r>
            <a:r>
              <a:rPr lang="ar-JO" sz="2800" b="1" dirty="0" smtClean="0">
                <a:ea typeface="Arabic Typesetting"/>
                <a:cs typeface="+mj-cs"/>
              </a:rPr>
              <a:t>إن</a:t>
            </a:r>
            <a:r>
              <a:rPr lang="ar-SA" sz="2800" b="1" dirty="0" smtClean="0">
                <a:ea typeface="Arabic Typesetting"/>
                <a:cs typeface="+mj-cs"/>
              </a:rPr>
              <a:t> </a:t>
            </a:r>
            <a:r>
              <a:rPr lang="ar-SA" sz="2800" b="1" dirty="0">
                <a:ea typeface="Arabic Typesetting"/>
                <a:cs typeface="+mj-cs"/>
              </a:rPr>
              <a:t>تعرض الفرد لمثر معين </a:t>
            </a:r>
            <a:r>
              <a:rPr lang="ar-SA" sz="2800" b="1" dirty="0" smtClean="0">
                <a:ea typeface="Arabic Typesetting"/>
                <a:cs typeface="+mj-cs"/>
              </a:rPr>
              <a:t>تغير </a:t>
            </a:r>
            <a:r>
              <a:rPr lang="ar-SA" sz="2800" b="1" dirty="0">
                <a:ea typeface="Arabic Typesetting"/>
                <a:cs typeface="+mj-cs"/>
              </a:rPr>
              <a:t>سلوكه نتيجة تعرضه لهذا </a:t>
            </a:r>
            <a:r>
              <a:rPr lang="ar-SA" sz="2800" b="1" dirty="0" smtClean="0">
                <a:ea typeface="Arabic Typesetting"/>
                <a:cs typeface="+mj-cs"/>
              </a:rPr>
              <a:t>المثير</a:t>
            </a:r>
            <a:r>
              <a:rPr lang="ar-JO" sz="2800" b="1" dirty="0" smtClean="0">
                <a:ea typeface="Arabic Typesetting"/>
                <a:cs typeface="+mj-cs"/>
              </a:rPr>
              <a:t>.</a:t>
            </a:r>
            <a:r>
              <a:rPr lang="ar-SA" sz="2800" b="1" dirty="0" smtClean="0">
                <a:ea typeface="Arabic Typesetting"/>
                <a:cs typeface="+mj-cs"/>
              </a:rPr>
              <a:t> </a:t>
            </a:r>
            <a:endParaRPr lang="en-US" sz="2800" b="1" dirty="0">
              <a:cs typeface="+mj-cs"/>
            </a:endParaRPr>
          </a:p>
        </p:txBody>
      </p:sp>
      <p:sp>
        <p:nvSpPr>
          <p:cNvPr id="3" name="Title 2"/>
          <p:cNvSpPr>
            <a:spLocks noGrp="1"/>
          </p:cNvSpPr>
          <p:nvPr>
            <p:ph type="title"/>
          </p:nvPr>
        </p:nvSpPr>
        <p:spPr/>
        <p:txBody>
          <a:bodyPr/>
          <a:lstStyle/>
          <a:p>
            <a:r>
              <a:rPr lang="ar-JO" sz="3700" dirty="0" smtClean="0">
                <a:solidFill>
                  <a:srgbClr val="00B050"/>
                </a:solidFill>
                <a:effectLst/>
              </a:rPr>
              <a:t>تابع ... التعلم </a:t>
            </a:r>
            <a:r>
              <a:rPr lang="ar-JO" sz="3700" dirty="0">
                <a:solidFill>
                  <a:srgbClr val="00B050"/>
                </a:solidFill>
                <a:effectLst/>
              </a:rPr>
              <a:t>عن طريق الاستجابة لمثير</a:t>
            </a:r>
            <a:endParaRPr lang="en-US" dirty="0"/>
          </a:p>
        </p:txBody>
      </p:sp>
    </p:spTree>
    <p:extLst>
      <p:ext uri="{BB962C8B-B14F-4D97-AF65-F5344CB8AC3E}">
        <p14:creationId xmlns:p14="http://schemas.microsoft.com/office/powerpoint/2010/main" val="2412702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circle(in)">
                                      <p:cBhvr>
                                        <p:cTn id="7" dur="2000"/>
                                        <p:tgtEl>
                                          <p:spTgt spid="2">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circle(in)">
                                      <p:cBhvr>
                                        <p:cTn id="12" dur="20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circle(in)">
                                      <p:cBhvr>
                                        <p:cTn id="17" dur="20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circle(in)">
                                      <p:cBhvr>
                                        <p:cTn id="22"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562600"/>
          </a:xfrm>
        </p:spPr>
        <p:style>
          <a:lnRef idx="2">
            <a:schemeClr val="accent2"/>
          </a:lnRef>
          <a:fillRef idx="1">
            <a:schemeClr val="lt1"/>
          </a:fillRef>
          <a:effectRef idx="0">
            <a:schemeClr val="accent2"/>
          </a:effectRef>
          <a:fontRef idx="minor">
            <a:schemeClr val="dk1"/>
          </a:fontRef>
        </p:style>
        <p:txBody>
          <a:bodyPr>
            <a:normAutofit/>
          </a:bodyPr>
          <a:lstStyle/>
          <a:p>
            <a:pPr marL="0" algn="just">
              <a:spcBef>
                <a:spcPts val="0"/>
              </a:spcBef>
            </a:pPr>
            <a:r>
              <a:rPr lang="ar-EG" sz="2200" b="1" dirty="0">
                <a:latin typeface="Times New Roman"/>
                <a:ea typeface="SimSun"/>
              </a:rPr>
              <a:t>أول التفسيرات، التي فسرت التعلم في الاتجاه السلوكي نظرية المحاولة والخطأ، للعالم ثورنديك، يعتبر عالم النفس الأمريكي ثورنديك، من أبرز علماء النفس الذين يمثلون الاتجاه السلوكي في تفسير التعلم، وقد نشر نظريته في كتاب (سيكولوجية الرغبات والميول والاتجاهات).</a:t>
            </a:r>
            <a:endParaRPr lang="en-US" sz="2200" b="1" dirty="0">
              <a:latin typeface="Times New Roman"/>
              <a:ea typeface="SimSun"/>
            </a:endParaRPr>
          </a:p>
          <a:p>
            <a:pPr marL="0" algn="just">
              <a:spcBef>
                <a:spcPts val="0"/>
              </a:spcBef>
            </a:pPr>
            <a:r>
              <a:rPr lang="ar-EG" sz="2200" b="1" dirty="0">
                <a:latin typeface="Times New Roman"/>
                <a:ea typeface="SimSun"/>
              </a:rPr>
              <a:t> ماذا يقصد بالتعلم بالمحاولة والخطأ، من خلال نظرية ثورنديك لهذه النظرية؟</a:t>
            </a:r>
            <a:endParaRPr lang="en-US" sz="2200" b="1" dirty="0">
              <a:latin typeface="Times New Roman"/>
              <a:ea typeface="SimSun"/>
            </a:endParaRPr>
          </a:p>
          <a:p>
            <a:pPr marL="0" algn="just">
              <a:spcBef>
                <a:spcPts val="0"/>
              </a:spcBef>
            </a:pPr>
            <a:r>
              <a:rPr lang="ar-EG" sz="2200" b="1" dirty="0">
                <a:latin typeface="Times New Roman"/>
                <a:ea typeface="SimSun"/>
              </a:rPr>
              <a:t>عندما يتعرض الفرد لموقف تعليمي فإن هذا الموقف يكون غامضًا عليه، فبالتالي يحاول أو يجري عددًا من المحاولات؛ في المحاولات الأولى يطول الزمن والمجهود، الذي يبذله الفرد في محاولته الوصول إلى الاستجابة الصحيحة. </a:t>
            </a:r>
            <a:endParaRPr lang="en-US" sz="2200" b="1" dirty="0">
              <a:latin typeface="Times New Roman"/>
              <a:ea typeface="SimSun"/>
            </a:endParaRPr>
          </a:p>
          <a:p>
            <a:pPr marL="0" algn="just">
              <a:spcBef>
                <a:spcPts val="0"/>
              </a:spcBef>
            </a:pPr>
            <a:r>
              <a:rPr lang="ar-EG" sz="2200" b="1" dirty="0">
                <a:latin typeface="Times New Roman"/>
                <a:ea typeface="SimSun"/>
              </a:rPr>
              <a:t>إذن هذا الموقف المعضل، يعطي فيه المتعلم عددًا من المحاولات، قد تكثر أو قد تقل، وفقًا لصعوبة الموقف التعليمي، في كل محاولة يصل بها إلى الحل الصحيح، أو الاستجابة الصحيحة، فهناك استجابات صحيحة، واستجابات خاطئة، تكثر الاستجابات الخاطئة في المحاولات الأولى، وتقل في المحاولات التالية بالتعلم</a:t>
            </a:r>
            <a:r>
              <a:rPr lang="ar-EG" sz="2200" b="1" dirty="0" smtClean="0">
                <a:latin typeface="Times New Roman"/>
                <a:ea typeface="SimSun"/>
              </a:rPr>
              <a:t>.</a:t>
            </a:r>
            <a:endParaRPr lang="ar-JO" sz="2200" b="1" dirty="0" smtClean="0">
              <a:latin typeface="Times New Roman"/>
              <a:ea typeface="SimSun"/>
            </a:endParaRPr>
          </a:p>
          <a:p>
            <a:pPr marL="0" indent="0" algn="just">
              <a:spcBef>
                <a:spcPts val="0"/>
              </a:spcBef>
              <a:buNone/>
            </a:pPr>
            <a:endParaRPr lang="ar-JO" sz="2200" b="1" dirty="0">
              <a:latin typeface="Times New Roman"/>
              <a:ea typeface="SimSun"/>
            </a:endParaRPr>
          </a:p>
          <a:p>
            <a:pPr marL="0" indent="0" algn="just">
              <a:spcBef>
                <a:spcPts val="0"/>
              </a:spcBef>
              <a:buNone/>
            </a:pPr>
            <a:endParaRPr lang="ar-JO" sz="2200" b="1" dirty="0" smtClean="0">
              <a:latin typeface="Times New Roman"/>
              <a:ea typeface="SimSun"/>
            </a:endParaRPr>
          </a:p>
          <a:p>
            <a:pPr marL="0" indent="0" algn="just">
              <a:spcBef>
                <a:spcPts val="0"/>
              </a:spcBef>
              <a:buNone/>
            </a:pPr>
            <a:r>
              <a:rPr lang="ar-JO" sz="2200" b="1" dirty="0">
                <a:latin typeface="Times New Roman"/>
                <a:ea typeface="SimSun"/>
              </a:rPr>
              <a:t> </a:t>
            </a:r>
            <a:r>
              <a:rPr lang="ar-JO" sz="2200" b="1" dirty="0" smtClean="0">
                <a:latin typeface="Times New Roman"/>
                <a:ea typeface="SimSun"/>
              </a:rPr>
              <a:t>                                                                             تابع ...</a:t>
            </a:r>
            <a:endParaRPr lang="en-US" sz="2200" b="1" dirty="0">
              <a:latin typeface="Times New Roman"/>
              <a:ea typeface="SimSun"/>
            </a:endParaRPr>
          </a:p>
          <a:p>
            <a:pPr algn="just"/>
            <a:endParaRPr lang="en-US" sz="2200" b="1" dirty="0"/>
          </a:p>
        </p:txBody>
      </p:sp>
      <p:sp>
        <p:nvSpPr>
          <p:cNvPr id="3" name="Title 2"/>
          <p:cNvSpPr>
            <a:spLocks noGrp="1"/>
          </p:cNvSpPr>
          <p:nvPr>
            <p:ph type="title"/>
          </p:nvPr>
        </p:nvSpPr>
        <p:spPr>
          <a:xfrm>
            <a:off x="457200" y="274638"/>
            <a:ext cx="8229600" cy="715962"/>
          </a:xfrm>
        </p:spPr>
        <p:txBody>
          <a:bodyPr>
            <a:normAutofit fontScale="90000"/>
          </a:bodyPr>
          <a:lstStyle/>
          <a:p>
            <a:pPr algn="r"/>
            <a:r>
              <a:rPr lang="ar-JO" dirty="0" smtClean="0">
                <a:solidFill>
                  <a:srgbClr val="00B050"/>
                </a:solidFill>
                <a:effectLst/>
              </a:rPr>
              <a:t>5- التعلم </a:t>
            </a:r>
            <a:r>
              <a:rPr lang="ar-JO" dirty="0">
                <a:solidFill>
                  <a:srgbClr val="00B050"/>
                </a:solidFill>
                <a:effectLst/>
              </a:rPr>
              <a:t>عن طريق </a:t>
            </a:r>
            <a:r>
              <a:rPr lang="ar-JO" dirty="0" smtClean="0">
                <a:solidFill>
                  <a:srgbClr val="00B050"/>
                </a:solidFill>
                <a:effectLst/>
              </a:rPr>
              <a:t>المحاولة والخطأ</a:t>
            </a:r>
            <a:endParaRPr lang="en-US" dirty="0"/>
          </a:p>
        </p:txBody>
      </p:sp>
    </p:spTree>
    <p:extLst>
      <p:ext uri="{BB962C8B-B14F-4D97-AF65-F5344CB8AC3E}">
        <p14:creationId xmlns:p14="http://schemas.microsoft.com/office/powerpoint/2010/main" val="14773262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barn(inVertical)">
                                      <p:cBhvr>
                                        <p:cTn id="7" dur="500"/>
                                        <p:tgtEl>
                                          <p:spTgt spid="2">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arn(inVertic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arn(inVertic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arn(inVertic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barn(inVertical)">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barn(inVertical)">
                                      <p:cBhvr>
                                        <p:cTn id="3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148072"/>
          </a:xfrm>
        </p:spPr>
        <p:style>
          <a:lnRef idx="2">
            <a:schemeClr val="accent2"/>
          </a:lnRef>
          <a:fillRef idx="1">
            <a:schemeClr val="lt1"/>
          </a:fillRef>
          <a:effectRef idx="0">
            <a:schemeClr val="accent2"/>
          </a:effectRef>
          <a:fontRef idx="minor">
            <a:schemeClr val="dk1"/>
          </a:fontRef>
        </p:style>
        <p:txBody>
          <a:bodyPr>
            <a:normAutofit/>
          </a:bodyPr>
          <a:lstStyle/>
          <a:p>
            <a:pPr lvl="0" algn="just">
              <a:buClr>
                <a:srgbClr val="2DA2BF"/>
              </a:buClr>
            </a:pPr>
            <a:r>
              <a:rPr lang="ar-EG" sz="2400" b="1" dirty="0">
                <a:solidFill>
                  <a:prstClr val="black"/>
                </a:solidFill>
                <a:ea typeface="SimSun"/>
                <a:cs typeface="+mj-cs"/>
              </a:rPr>
              <a:t>فعندما يتعلم في المحاولة الثانية، يتعلم من المحاولة الأولى، فيلغي الاستجابات الخاطئة، ويثبت على الاستجابة الصحيحة</a:t>
            </a:r>
            <a:r>
              <a:rPr lang="ar-JO" sz="2400" b="1" dirty="0">
                <a:solidFill>
                  <a:prstClr val="black"/>
                </a:solidFill>
                <a:latin typeface="Calibri"/>
                <a:ea typeface="SimSun"/>
                <a:cs typeface="+mj-cs"/>
              </a:rPr>
              <a:t>. مثال : </a:t>
            </a:r>
            <a:r>
              <a:rPr lang="ar-SA" sz="2400" b="1" dirty="0">
                <a:solidFill>
                  <a:prstClr val="black"/>
                </a:solidFill>
                <a:latin typeface="Calibri"/>
                <a:ea typeface="Times New Roman"/>
                <a:cs typeface="+mj-cs"/>
              </a:rPr>
              <a:t>حل مسألة رياضيات والخطأ فيها و</a:t>
            </a:r>
            <a:r>
              <a:rPr lang="ar-JO" sz="2400" b="1" dirty="0">
                <a:solidFill>
                  <a:prstClr val="black"/>
                </a:solidFill>
                <a:latin typeface="Calibri"/>
                <a:ea typeface="Times New Roman"/>
                <a:cs typeface="+mj-cs"/>
              </a:rPr>
              <a:t>بالتالي فإنه ي</a:t>
            </a:r>
            <a:r>
              <a:rPr lang="ar-SA" sz="2400" b="1" dirty="0">
                <a:solidFill>
                  <a:prstClr val="black"/>
                </a:solidFill>
                <a:latin typeface="Calibri"/>
                <a:ea typeface="Times New Roman"/>
                <a:cs typeface="+mj-cs"/>
              </a:rPr>
              <a:t>مكن </a:t>
            </a:r>
            <a:r>
              <a:rPr lang="ar-JO" sz="2400" b="1" dirty="0">
                <a:solidFill>
                  <a:prstClr val="black"/>
                </a:solidFill>
                <a:latin typeface="Calibri"/>
                <a:ea typeface="Times New Roman"/>
                <a:cs typeface="+mj-cs"/>
              </a:rPr>
              <a:t>ال</a:t>
            </a:r>
            <a:r>
              <a:rPr lang="ar-SA" sz="2400" b="1" dirty="0">
                <a:solidFill>
                  <a:prstClr val="black"/>
                </a:solidFill>
                <a:latin typeface="Calibri"/>
                <a:ea typeface="Times New Roman"/>
                <a:cs typeface="+mj-cs"/>
              </a:rPr>
              <a:t>تعلم من هذا الخطأ</a:t>
            </a:r>
            <a:r>
              <a:rPr lang="ar-JO" sz="2400" b="1" dirty="0" smtClean="0">
                <a:solidFill>
                  <a:prstClr val="black"/>
                </a:solidFill>
                <a:latin typeface="Calibri"/>
                <a:ea typeface="Times New Roman"/>
                <a:cs typeface="+mj-cs"/>
              </a:rPr>
              <a:t>.</a:t>
            </a:r>
          </a:p>
          <a:p>
            <a:pPr marL="109728" lvl="0" indent="0" algn="just">
              <a:buClr>
                <a:srgbClr val="2DA2BF"/>
              </a:buClr>
              <a:buNone/>
            </a:pPr>
            <a:endParaRPr lang="ar-JO" sz="2400" b="1" dirty="0" smtClean="0">
              <a:latin typeface="Calibri"/>
              <a:ea typeface="Arabic Typesetting"/>
              <a:cs typeface="+mj-cs"/>
            </a:endParaRPr>
          </a:p>
          <a:p>
            <a:pPr marL="0" algn="just">
              <a:lnSpc>
                <a:spcPct val="115000"/>
              </a:lnSpc>
              <a:spcBef>
                <a:spcPts val="0"/>
              </a:spcBef>
              <a:spcAft>
                <a:spcPts val="1000"/>
              </a:spcAft>
            </a:pPr>
            <a:r>
              <a:rPr lang="ar-SA" sz="2400" b="1" dirty="0" smtClean="0">
                <a:latin typeface="Calibri"/>
                <a:ea typeface="Arabic Typesetting"/>
                <a:cs typeface="+mj-cs"/>
              </a:rPr>
              <a:t>يقصد </a:t>
            </a:r>
            <a:r>
              <a:rPr lang="ar-SA" sz="2400" b="1" dirty="0">
                <a:latin typeface="Calibri"/>
                <a:ea typeface="Arabic Typesetting"/>
                <a:cs typeface="+mj-cs"/>
              </a:rPr>
              <a:t>به قيام الفرد بمحاولات عشوائية متكررة لحل المشكلة التي </a:t>
            </a:r>
            <a:r>
              <a:rPr lang="ar-SA" sz="2400" b="1" dirty="0" smtClean="0">
                <a:latin typeface="Calibri"/>
                <a:ea typeface="Arabic Typesetting"/>
                <a:cs typeface="+mj-cs"/>
              </a:rPr>
              <a:t>تعترضه</a:t>
            </a:r>
            <a:r>
              <a:rPr lang="ar-JO" sz="2400" b="1" dirty="0">
                <a:latin typeface="Arabic Typesetting"/>
                <a:ea typeface="Arabic Typesetting"/>
                <a:cs typeface="+mj-cs"/>
              </a:rPr>
              <a:t> </a:t>
            </a:r>
            <a:r>
              <a:rPr lang="ar-JO" sz="2400" b="1" dirty="0" smtClean="0">
                <a:latin typeface="Arabic Typesetting"/>
                <a:ea typeface="Arabic Typesetting"/>
                <a:cs typeface="+mj-cs"/>
              </a:rPr>
              <a:t>ب</a:t>
            </a:r>
            <a:r>
              <a:rPr lang="ar-SA" sz="2400" b="1" dirty="0" smtClean="0">
                <a:latin typeface="Calibri"/>
                <a:ea typeface="Arabic Typesetting"/>
                <a:cs typeface="+mj-cs"/>
              </a:rPr>
              <a:t>خطأ </a:t>
            </a:r>
            <a:r>
              <a:rPr lang="ar-SA" sz="2400" b="1" dirty="0">
                <a:latin typeface="Calibri"/>
                <a:ea typeface="Arabic Typesetting"/>
                <a:cs typeface="+mj-cs"/>
              </a:rPr>
              <a:t>في معظمها وينجح في معظمها فيتعلم الإبقاء على المحاولات الناجحة والتخلص من المحاولات الخاطئة مع تكرار المحاولات</a:t>
            </a:r>
            <a:r>
              <a:rPr lang="en-US" sz="2400" b="1" dirty="0">
                <a:latin typeface="Arabic Typesetting"/>
                <a:ea typeface="Arabic Typesetting"/>
                <a:cs typeface="+mj-cs"/>
              </a:rPr>
              <a:t> , </a:t>
            </a:r>
            <a:r>
              <a:rPr lang="ar-SA" sz="2400" b="1" dirty="0">
                <a:latin typeface="Calibri"/>
                <a:ea typeface="Arabic Typesetting"/>
                <a:cs typeface="+mj-cs"/>
              </a:rPr>
              <a:t>مثال ذلك عندما تحاول فتح باب معين في البيت لأول مرة ولديك حلقة من عشرة مفاتيح</a:t>
            </a:r>
            <a:r>
              <a:rPr lang="en-US" sz="2400" b="1" dirty="0">
                <a:latin typeface="Arabic Typesetting"/>
                <a:ea typeface="Arabic Typesetting"/>
                <a:cs typeface="+mj-cs"/>
              </a:rPr>
              <a:t>  </a:t>
            </a:r>
            <a:r>
              <a:rPr lang="ar-SA" sz="2400" b="1" dirty="0">
                <a:latin typeface="Calibri"/>
                <a:ea typeface="Arabic Typesetting"/>
                <a:cs typeface="+mj-cs"/>
              </a:rPr>
              <a:t>ولا تعرف أي هذه المفاتيح هو الذي يفتح الباب هنا ستقوم بعدد من المحاولات لفتح الباب وبطبيعة الحال فهناك احتمالات لحدوث خطأ من ثم جرب مفتاحاً أخر</a:t>
            </a:r>
            <a:r>
              <a:rPr lang="en-US" sz="2400" b="1" dirty="0">
                <a:latin typeface="Arabic Typesetting"/>
                <a:ea typeface="Arabic Typesetting"/>
                <a:cs typeface="+mj-cs"/>
              </a:rPr>
              <a:t>, </a:t>
            </a:r>
            <a:r>
              <a:rPr lang="ar-SA" sz="2400" b="1" dirty="0">
                <a:latin typeface="Calibri"/>
                <a:ea typeface="Arabic Typesetting"/>
                <a:cs typeface="+mj-cs"/>
              </a:rPr>
              <a:t>وهكذا تستمر المحاولات حتى يُفتح الباب</a:t>
            </a:r>
            <a:r>
              <a:rPr lang="en-US" sz="2400" b="1" dirty="0">
                <a:latin typeface="Arabic Typesetting"/>
                <a:ea typeface="Arabic Typesetting"/>
                <a:cs typeface="+mj-cs"/>
              </a:rPr>
              <a:t> .</a:t>
            </a:r>
            <a:endParaRPr lang="en-US" sz="2400" b="1" dirty="0">
              <a:latin typeface="Calibri"/>
              <a:ea typeface="Times New Roman"/>
              <a:cs typeface="+mj-cs"/>
            </a:endParaRPr>
          </a:p>
          <a:p>
            <a:pPr algn="just"/>
            <a:endParaRPr lang="en-US" sz="2400" b="1" dirty="0">
              <a:cs typeface="+mj-cs"/>
            </a:endParaRPr>
          </a:p>
        </p:txBody>
      </p:sp>
      <p:sp>
        <p:nvSpPr>
          <p:cNvPr id="3" name="Title 2"/>
          <p:cNvSpPr>
            <a:spLocks noGrp="1"/>
          </p:cNvSpPr>
          <p:nvPr>
            <p:ph type="title"/>
          </p:nvPr>
        </p:nvSpPr>
        <p:spPr/>
        <p:txBody>
          <a:bodyPr/>
          <a:lstStyle/>
          <a:p>
            <a:r>
              <a:rPr lang="ar-JO" sz="3700" dirty="0" smtClean="0">
                <a:solidFill>
                  <a:srgbClr val="00B050"/>
                </a:solidFill>
                <a:effectLst/>
              </a:rPr>
              <a:t>تابع ... التعلم </a:t>
            </a:r>
            <a:r>
              <a:rPr lang="ar-JO" sz="3700" dirty="0">
                <a:solidFill>
                  <a:srgbClr val="00B050"/>
                </a:solidFill>
                <a:effectLst/>
              </a:rPr>
              <a:t>عن طريق </a:t>
            </a:r>
            <a:r>
              <a:rPr lang="ar-JO" sz="3700" dirty="0" smtClean="0">
                <a:solidFill>
                  <a:srgbClr val="00B050"/>
                </a:solidFill>
                <a:effectLst/>
              </a:rPr>
              <a:t>المحاولة </a:t>
            </a:r>
            <a:r>
              <a:rPr lang="ar-JO" sz="3700" dirty="0">
                <a:solidFill>
                  <a:srgbClr val="00B050"/>
                </a:solidFill>
                <a:effectLst/>
              </a:rPr>
              <a:t>والخطأ</a:t>
            </a:r>
            <a:endParaRPr lang="en-US" dirty="0"/>
          </a:p>
        </p:txBody>
      </p:sp>
    </p:spTree>
    <p:extLst>
      <p:ext uri="{BB962C8B-B14F-4D97-AF65-F5344CB8AC3E}">
        <p14:creationId xmlns:p14="http://schemas.microsoft.com/office/powerpoint/2010/main" val="17672428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barn(inVertical)">
                                      <p:cBhvr>
                                        <p:cTn id="7" dur="500"/>
                                        <p:tgtEl>
                                          <p:spTgt spid="2">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arn(inVertic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600200"/>
            <a:ext cx="8915400" cy="4876800"/>
          </a:xfrm>
        </p:spPr>
        <p:style>
          <a:lnRef idx="1">
            <a:schemeClr val="accent3"/>
          </a:lnRef>
          <a:fillRef idx="2">
            <a:schemeClr val="accent3"/>
          </a:fillRef>
          <a:effectRef idx="1">
            <a:schemeClr val="accent3"/>
          </a:effectRef>
          <a:fontRef idx="minor">
            <a:schemeClr val="dk1"/>
          </a:fontRef>
        </p:style>
        <p:txBody>
          <a:bodyPr/>
          <a:lstStyle/>
          <a:p>
            <a:r>
              <a:rPr lang="ar-JO" b="1" dirty="0" smtClean="0">
                <a:solidFill>
                  <a:srgbClr val="FF0000"/>
                </a:solidFill>
              </a:rPr>
              <a:t>حاول أن تحدد اسلوب التعلم المستخدم في كل من المواقف الآتية:</a:t>
            </a:r>
          </a:p>
          <a:p>
            <a:pPr marL="109728" indent="0">
              <a:buNone/>
            </a:pPr>
            <a:endParaRPr lang="ar-JO" b="1" dirty="0" smtClean="0"/>
          </a:p>
          <a:p>
            <a:pPr marL="624078" indent="-514350">
              <a:buFont typeface="+mj-lt"/>
              <a:buAutoNum type="arabicPeriod"/>
            </a:pPr>
            <a:r>
              <a:rPr lang="ar-JO" b="1" dirty="0" smtClean="0"/>
              <a:t>شخص ذاهب الى عمله، في طريقه المعتاد فوجىء بحادث فغير طريقه الى أخرى.</a:t>
            </a:r>
          </a:p>
          <a:p>
            <a:pPr marL="624078" indent="-514350">
              <a:buFont typeface="+mj-lt"/>
              <a:buAutoNum type="arabicPeriod"/>
            </a:pPr>
            <a:r>
              <a:rPr lang="ar-JO" b="1" dirty="0" smtClean="0"/>
              <a:t>قراءة موضوع عن إدارة الوقت وتنظيمه.</a:t>
            </a:r>
          </a:p>
          <a:p>
            <a:pPr marL="624078" indent="-514350">
              <a:buFont typeface="+mj-lt"/>
              <a:buAutoNum type="arabicPeriod"/>
            </a:pPr>
            <a:r>
              <a:rPr lang="ar-JO" b="1" dirty="0" smtClean="0"/>
              <a:t>الانخراط في فريق تطوعي.</a:t>
            </a:r>
          </a:p>
          <a:p>
            <a:pPr marL="624078" indent="-514350">
              <a:buFont typeface="+mj-lt"/>
              <a:buAutoNum type="arabicPeriod"/>
            </a:pPr>
            <a:r>
              <a:rPr lang="ar-JO" b="1" dirty="0" smtClean="0"/>
              <a:t>تلاميذ في المدرسة سمعوا الجرس النهائي لليوم الدراسي، فجمعوا أغراضهم للانصراف الى منازلهم.</a:t>
            </a:r>
          </a:p>
          <a:p>
            <a:pPr marL="624078" indent="-514350">
              <a:buFont typeface="+mj-lt"/>
              <a:buAutoNum type="arabicPeriod"/>
            </a:pPr>
            <a:r>
              <a:rPr lang="ar-JO" b="1" dirty="0" smtClean="0"/>
              <a:t>قيادة سيارة فيها ناقل السرعة مثبتاً في عجلة القيادة بعد أن كان يقود سيارة الناقل فيها مثبت في أرضية السيارة وعلى يمين السائق.</a:t>
            </a:r>
          </a:p>
        </p:txBody>
      </p:sp>
      <p:sp>
        <p:nvSpPr>
          <p:cNvPr id="3" name="Title 2"/>
          <p:cNvSpPr>
            <a:spLocks noGrp="1"/>
          </p:cNvSpPr>
          <p:nvPr>
            <p:ph type="title"/>
          </p:nvPr>
        </p:nvSpPr>
        <p:spPr/>
        <p:txBody>
          <a:bodyPr/>
          <a:lstStyle/>
          <a:p>
            <a:r>
              <a:rPr lang="ar-JO" dirty="0" smtClean="0"/>
              <a:t>نشاط ...</a:t>
            </a:r>
            <a:endParaRPr lang="en-US" dirty="0"/>
          </a:p>
        </p:txBody>
      </p:sp>
    </p:spTree>
    <p:extLst>
      <p:ext uri="{BB962C8B-B14F-4D97-AF65-F5344CB8AC3E}">
        <p14:creationId xmlns:p14="http://schemas.microsoft.com/office/powerpoint/2010/main" val="10922172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1000"/>
                                        <p:tgtEl>
                                          <p:spTgt spid="2">
                                            <p:bg/>
                                          </p:spTgt>
                                        </p:tgtEl>
                                      </p:cBhvr>
                                    </p:animEffect>
                                    <p:anim calcmode="lin" valueType="num">
                                      <p:cBhvr>
                                        <p:cTn id="8" dur="1000" fill="hold"/>
                                        <p:tgtEl>
                                          <p:spTgt spid="2">
                                            <p:bg/>
                                          </p:spTgt>
                                        </p:tgtEl>
                                        <p:attrNameLst>
                                          <p:attrName>ppt_x</p:attrName>
                                        </p:attrNameLst>
                                      </p:cBhvr>
                                      <p:tavLst>
                                        <p:tav tm="0">
                                          <p:val>
                                            <p:strVal val="#ppt_x"/>
                                          </p:val>
                                        </p:tav>
                                        <p:tav tm="100000">
                                          <p:val>
                                            <p:strVal val="#ppt_x"/>
                                          </p:val>
                                        </p:tav>
                                      </p:tavLst>
                                    </p:anim>
                                    <p:anim calcmode="lin" valueType="num">
                                      <p:cBhvr>
                                        <p:cTn id="9"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1000"/>
                                        <p:tgtEl>
                                          <p:spTgt spid="2">
                                            <p:txEl>
                                              <p:pRg st="6" end="6"/>
                                            </p:txEl>
                                          </p:spTgt>
                                        </p:tgtEl>
                                      </p:cBhvr>
                                    </p:animEffect>
                                    <p:anim calcmode="lin" valueType="num">
                                      <p:cBhvr>
                                        <p:cTn id="5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3075</TotalTime>
  <Words>1687</Words>
  <Application>Microsoft Office PowerPoint</Application>
  <PresentationFormat>On-screen Show (4:3)</PresentationFormat>
  <Paragraphs>127</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Concourse</vt:lpstr>
      <vt:lpstr>مدرس المقرر  د. إسماعيل عواودة أستاذ مساعد في كلية الدراسات التطبيقية  وخدمة المجتمع </vt:lpstr>
      <vt:lpstr>مهارات التعلم          ....        الوحدة الثانية</vt:lpstr>
      <vt:lpstr>PowerPoint Presentation</vt:lpstr>
      <vt:lpstr>شروط التعلم </vt:lpstr>
      <vt:lpstr>PowerPoint Presentation</vt:lpstr>
      <vt:lpstr>PowerPoint Presentation</vt:lpstr>
      <vt:lpstr>PowerPoint Presentation</vt:lpstr>
      <vt:lpstr>أنواع الدافعية</vt:lpstr>
      <vt:lpstr>أما الدافعية الداخلية ( الدوافع الأولية) :</vt:lpstr>
      <vt:lpstr>PowerPoint Presentation</vt:lpstr>
      <vt:lpstr>هرم ماسلو للاحتياجات الانسانية</vt:lpstr>
      <vt:lpstr>نشاط ...</vt:lpstr>
      <vt:lpstr>ثانياً: الممارسة</vt:lpstr>
      <vt:lpstr>دور المتعلم في تطبيق الممارسة الجيدة داخل المحاضرات وخارجها</vt:lpstr>
      <vt:lpstr>نشاط ...</vt:lpstr>
      <vt:lpstr>ثالثاً: النضج</vt:lpstr>
      <vt:lpstr>أهم أساليب التعلم : </vt:lpstr>
      <vt:lpstr>PowerPoint Presentation</vt:lpstr>
      <vt:lpstr>3- الخبرة من خلال انتقال أثر التعلم</vt:lpstr>
      <vt:lpstr>4- التعلم عن طريق الاستجابة لمثير</vt:lpstr>
      <vt:lpstr>تابع ... التعلم عن طريق الاستجابة لمثير</vt:lpstr>
      <vt:lpstr>5- التعلم عن طريق المحاولة والخطأ</vt:lpstr>
      <vt:lpstr>تابع ... التعلم عن طريق المحاولة والخطأ</vt:lpstr>
      <vt:lpstr>نشاط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مهارات التعلم والتفكير</dc:title>
  <dc:creator>DELL</dc:creator>
  <cp:lastModifiedBy>user</cp:lastModifiedBy>
  <cp:revision>101</cp:revision>
  <dcterms:created xsi:type="dcterms:W3CDTF">2006-08-16T00:00:00Z</dcterms:created>
  <dcterms:modified xsi:type="dcterms:W3CDTF">2014-02-23T20:16:12Z</dcterms:modified>
</cp:coreProperties>
</file>