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4"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28942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1275877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507219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359063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62938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410437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2159792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66616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391640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146104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877680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160163-10D7-4EF7-AE16-DFED7C7A119B}" type="datetimeFigureOut">
              <a:rPr lang="ar-SA" smtClean="0"/>
              <a:pPr/>
              <a:t>16/11/1435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560A5CA-2E38-4053-9094-BB7A36687640}" type="slidenum">
              <a:rPr lang="ar-SA" smtClean="0"/>
              <a:pPr/>
              <a:t>‹#›</a:t>
            </a:fld>
            <a:endParaRPr lang="ar-SA"/>
          </a:p>
        </p:txBody>
      </p:sp>
    </p:spTree>
    <p:extLst>
      <p:ext uri="{BB962C8B-B14F-4D97-AF65-F5344CB8AC3E}">
        <p14:creationId xmlns:p14="http://schemas.microsoft.com/office/powerpoint/2010/main" val="1476966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محتوى المقرر</a:t>
            </a:r>
            <a:endParaRPr lang="ar-SA" dirty="0"/>
          </a:p>
        </p:txBody>
      </p:sp>
      <p:sp>
        <p:nvSpPr>
          <p:cNvPr id="4" name="Title 1"/>
          <p:cNvSpPr txBox="1">
            <a:spLocks noGrp="1"/>
          </p:cNvSpPr>
          <p:nvPr>
            <p:ph type="subTitle" idx="1"/>
          </p:nvPr>
        </p:nvSpPr>
        <p:spPr bwMode="auto">
          <a:prstGeom prst="rect">
            <a:avLst/>
          </a:prstGeom>
          <a:noFill/>
          <a:ln w="9525">
            <a:noFill/>
            <a:miter lim="800000"/>
            <a:headEnd/>
            <a:tailEnd/>
          </a:ln>
        </p:spPr>
        <p:txBody>
          <a:bodyPr anchor="ctr">
            <a:noAutofit/>
          </a:bodyPr>
          <a:lstStyle/>
          <a:p>
            <a:pPr algn="ctr"/>
            <a:r>
              <a:rPr lang="ar-EG" sz="2800" b="1" dirty="0">
                <a:solidFill>
                  <a:schemeClr val="accent1">
                    <a:lumMod val="50000"/>
                  </a:schemeClr>
                </a:solidFill>
                <a:latin typeface="AYM Wadiy S_U normal."/>
                <a:cs typeface="Times New Roman" pitchFamily="18" charset="0"/>
              </a:rPr>
              <a:t>اسم </a:t>
            </a:r>
            <a:r>
              <a:rPr lang="ar-EG" sz="2800" b="1" dirty="0" smtClean="0">
                <a:solidFill>
                  <a:schemeClr val="accent1">
                    <a:lumMod val="50000"/>
                  </a:schemeClr>
                </a:solidFill>
                <a:latin typeface="AYM Wadiy S_U normal."/>
                <a:cs typeface="Times New Roman" pitchFamily="18" charset="0"/>
              </a:rPr>
              <a:t>المقرر</a:t>
            </a:r>
            <a:endParaRPr lang="ar-SA" sz="28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Calibri" pitchFamily="34" charset="0"/>
                <a:cs typeface="Times New Roman" pitchFamily="18" charset="0"/>
              </a:rPr>
              <a:t>مبادئ الإحصاء</a:t>
            </a:r>
            <a:r>
              <a:rPr lang="ar-EG" sz="2800" b="1" dirty="0">
                <a:solidFill>
                  <a:srgbClr val="FF0000"/>
                </a:solidFill>
                <a:latin typeface="Calibri" pitchFamily="34" charset="0"/>
                <a:cs typeface="Times New Roman" pitchFamily="18" charset="0"/>
              </a:rPr>
              <a:t/>
            </a:r>
            <a:br>
              <a:rPr lang="ar-EG" sz="2800" b="1" dirty="0">
                <a:solidFill>
                  <a:srgbClr val="FF0000"/>
                </a:solidFill>
                <a:latin typeface="Calibri" pitchFamily="34" charset="0"/>
                <a:cs typeface="Times New Roman" pitchFamily="18" charset="0"/>
              </a:rPr>
            </a:br>
            <a:endParaRPr lang="en-US" sz="2800" b="1" dirty="0">
              <a:solidFill>
                <a:srgbClr val="FF0000"/>
              </a:solidFill>
              <a:latin typeface="Calibri" pitchFamily="34" charset="0"/>
            </a:endParaRPr>
          </a:p>
          <a:p>
            <a:pPr algn="ctr"/>
            <a:r>
              <a:rPr lang="ar-JO" sz="2800" b="1" dirty="0" smtClean="0">
                <a:solidFill>
                  <a:srgbClr val="FF0000"/>
                </a:solidFill>
                <a:latin typeface="Calibri" pitchFamily="34" charset="0"/>
                <a:cs typeface="Times New Roman" pitchFamily="18" charset="0"/>
              </a:rPr>
              <a:t>د</a:t>
            </a:r>
            <a:r>
              <a:rPr lang="ar-SA" sz="2800" b="1" dirty="0" smtClean="0">
                <a:solidFill>
                  <a:srgbClr val="FF0000"/>
                </a:solidFill>
                <a:latin typeface="Calibri" pitchFamily="34" charset="0"/>
                <a:cs typeface="Times New Roman" pitchFamily="18" charset="0"/>
              </a:rPr>
              <a:t>.</a:t>
            </a:r>
            <a:r>
              <a:rPr lang="en-US" sz="2800" b="1" dirty="0" smtClean="0">
                <a:solidFill>
                  <a:srgbClr val="FF0000"/>
                </a:solidFill>
                <a:latin typeface="Calibri" pitchFamily="34" charset="0"/>
                <a:cs typeface="Times New Roman" pitchFamily="18" charset="0"/>
              </a:rPr>
              <a:t> </a:t>
            </a:r>
            <a:r>
              <a:rPr lang="ar-SA" sz="2800" b="1" dirty="0" smtClean="0">
                <a:solidFill>
                  <a:srgbClr val="FF0000"/>
                </a:solidFill>
                <a:latin typeface="Calibri" pitchFamily="34" charset="0"/>
                <a:cs typeface="Times New Roman" pitchFamily="18" charset="0"/>
              </a:rPr>
              <a:t>فراس حداد</a:t>
            </a:r>
            <a:endParaRPr lang="en-US" sz="2800" b="1" dirty="0">
              <a:solidFill>
                <a:srgbClr val="FF0000"/>
              </a:solidFill>
              <a:latin typeface="Calibri" pitchFamily="34" charset="0"/>
            </a:endParaRPr>
          </a:p>
        </p:txBody>
      </p:sp>
    </p:spTree>
    <p:extLst>
      <p:ext uri="{BB962C8B-B14F-4D97-AF65-F5344CB8AC3E}">
        <p14:creationId xmlns:p14="http://schemas.microsoft.com/office/powerpoint/2010/main" val="2118628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المحاضرة التمهيدية (الأهداف)</a:t>
            </a:r>
            <a:endParaRPr lang="ar-SA" dirty="0">
              <a:solidFill>
                <a:srgbClr val="FF0000"/>
              </a:solidFill>
            </a:endParaRPr>
          </a:p>
        </p:txBody>
      </p:sp>
      <p:sp>
        <p:nvSpPr>
          <p:cNvPr id="4" name="Text Placeholder 5"/>
          <p:cNvSpPr>
            <a:spLocks noGrp="1"/>
          </p:cNvSpPr>
          <p:nvPr>
            <p:ph idx="1"/>
          </p:nvPr>
        </p:nvSpPr>
        <p:spPr/>
        <p:txBody>
          <a:bodyPr>
            <a:normAutofit fontScale="92500" lnSpcReduction="10000"/>
          </a:bodyPr>
          <a:lstStyle/>
          <a:p>
            <a:pPr algn="just" rtl="1"/>
            <a:r>
              <a:rPr lang="ar-SA" sz="3000" dirty="0" smtClean="0">
                <a:cs typeface="Arial" pitchFamily="34" charset="0"/>
              </a:rPr>
              <a:t>صمم هذا المقرر بهدف تقديم بعض الأساليب الاحصائية التي يحتاج إليها طالب الاقتصاد والعلوم الإدارية في دراسته للظواهر الاقتصادية وتحليلها بطريقة كمية بهدف الوصول إلى حل لها. حيث يهدف هذا المقرر إلى تعريف الطالب بمبادئ وأساسيات علم الاحصاء وكيفية استخدامه في حل المشكلات الاقتصادية والإدارية. وذلك من خلال التعرف على كيفية جمع وعرض البيانات بطريقة إحصائية واضحه وكيفية وصف البيانات عن طريق الرسومات الاحصائية وبعض المقاييس الاحصائية مثل مقاييس النزعة المركزية ومقاييس التشتت. </a:t>
            </a:r>
            <a:endParaRPr lang="ar-SA" dirty="0" smtClean="0">
              <a:solidFill>
                <a:srgbClr val="009900"/>
              </a:solidFill>
              <a:cs typeface="Arial" pitchFamily="34" charset="0"/>
            </a:endParaRPr>
          </a:p>
          <a:p>
            <a:pPr marL="0" indent="0">
              <a:buNone/>
            </a:pP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extLst>
      <p:ext uri="{BB962C8B-B14F-4D97-AF65-F5344CB8AC3E}">
        <p14:creationId xmlns:p14="http://schemas.microsoft.com/office/powerpoint/2010/main" val="1699512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الأهداف</a:t>
            </a:r>
            <a:endParaRPr lang="ar-SA" dirty="0">
              <a:solidFill>
                <a:srgbClr val="FF0000"/>
              </a:solidFill>
            </a:endParaRPr>
          </a:p>
        </p:txBody>
      </p:sp>
      <p:sp>
        <p:nvSpPr>
          <p:cNvPr id="4" name="عنصر نائب للمحتوى 2"/>
          <p:cNvSpPr>
            <a:spLocks noGrp="1"/>
          </p:cNvSpPr>
          <p:nvPr>
            <p:ph idx="1"/>
          </p:nvPr>
        </p:nvSpPr>
        <p:spPr/>
        <p:txBody>
          <a:bodyPr/>
          <a:lstStyle/>
          <a:p>
            <a:r>
              <a:rPr lang="ar-SA" dirty="0" smtClean="0">
                <a:cs typeface="Arial" pitchFamily="34" charset="0"/>
              </a:rPr>
              <a:t>حساب </a:t>
            </a:r>
            <a:r>
              <a:rPr lang="ar-SA" dirty="0">
                <a:cs typeface="Arial" pitchFamily="34" charset="0"/>
              </a:rPr>
              <a:t>قوة الارتباط </a:t>
            </a:r>
            <a:r>
              <a:rPr lang="ar-SA" dirty="0" smtClean="0">
                <a:cs typeface="Arial" pitchFamily="34" charset="0"/>
              </a:rPr>
              <a:t>ما بين </a:t>
            </a:r>
            <a:r>
              <a:rPr lang="ar-SA" dirty="0">
                <a:cs typeface="Arial" pitchFamily="34" charset="0"/>
              </a:rPr>
              <a:t>قيم المتغير الاول </a:t>
            </a:r>
            <a:r>
              <a:rPr lang="ar-SA" dirty="0" smtClean="0">
                <a:cs typeface="Arial" pitchFamily="34" charset="0"/>
              </a:rPr>
              <a:t>والذي </a:t>
            </a:r>
            <a:r>
              <a:rPr lang="ar-SA" dirty="0">
                <a:cs typeface="Arial" pitchFamily="34" charset="0"/>
              </a:rPr>
              <a:t>نسميه المتغير </a:t>
            </a:r>
            <a:r>
              <a:rPr lang="ar-SA" dirty="0" smtClean="0">
                <a:cs typeface="Arial" pitchFamily="34" charset="0"/>
              </a:rPr>
              <a:t>المستقل وقيم المتغير الثاني والذي </a:t>
            </a:r>
            <a:r>
              <a:rPr lang="ar-SA" dirty="0">
                <a:cs typeface="Arial" pitchFamily="34" charset="0"/>
              </a:rPr>
              <a:t>يسمى بالمتغير </a:t>
            </a:r>
            <a:r>
              <a:rPr lang="ar-SA" dirty="0" smtClean="0">
                <a:cs typeface="Arial" pitchFamily="34" charset="0"/>
              </a:rPr>
              <a:t>التابع , بعد ذلك نقدر معادلة خط الانحدار البسيط والمتعدد, كذلك نتعرف على معنى السلاسل الزمنية وكيفية تقدير مركباتها, وأخيرا نتعلم كيفية حساب الرقم القياس البسيط والمرجح لأسعار السلع بين سنة الاساس وسنة المقارنة.</a:t>
            </a:r>
            <a:endParaRPr lang="ar-SA" dirty="0">
              <a:cs typeface="Arial" pitchFamily="34" charset="0"/>
            </a:endParaRPr>
          </a:p>
          <a:p>
            <a:endParaRPr lang="ar-SA" dirty="0"/>
          </a:p>
        </p:txBody>
      </p:sp>
    </p:spTree>
    <p:extLst>
      <p:ext uri="{BB962C8B-B14F-4D97-AF65-F5344CB8AC3E}">
        <p14:creationId xmlns:p14="http://schemas.microsoft.com/office/powerpoint/2010/main" val="142412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normAutofit lnSpcReduction="10000"/>
          </a:bodyPr>
          <a:lstStyle/>
          <a:p>
            <a:r>
              <a:rPr lang="ar-SA" sz="4000" dirty="0" smtClean="0">
                <a:cs typeface="Arial" pitchFamily="34" charset="0"/>
              </a:rPr>
              <a:t>يحتوي هذا المقرر على الموضوعات التالية:</a:t>
            </a:r>
          </a:p>
          <a:p>
            <a:pPr rtl="1"/>
            <a:r>
              <a:rPr lang="ar-SA" sz="4000" dirty="0" smtClean="0">
                <a:cs typeface="Arial" pitchFamily="34" charset="0"/>
              </a:rPr>
              <a:t> </a:t>
            </a:r>
            <a:r>
              <a:rPr lang="ar-SA" sz="4000" b="1" dirty="0" smtClean="0">
                <a:solidFill>
                  <a:srgbClr val="FF0000"/>
                </a:solidFill>
                <a:cs typeface="Arial" pitchFamily="34" charset="0"/>
              </a:rPr>
              <a:t>الموضوع الأول </a:t>
            </a:r>
            <a:r>
              <a:rPr lang="ar-SA" sz="4000" dirty="0" smtClean="0">
                <a:cs typeface="Arial" pitchFamily="34" charset="0"/>
              </a:rPr>
              <a:t>: </a:t>
            </a:r>
            <a:r>
              <a:rPr lang="ar-SA" sz="4000" dirty="0" smtClean="0">
                <a:solidFill>
                  <a:srgbClr val="00B050"/>
                </a:solidFill>
                <a:cs typeface="Arial" pitchFamily="34" charset="0"/>
              </a:rPr>
              <a:t>مقدمة حول علم الاحصاء</a:t>
            </a:r>
          </a:p>
          <a:p>
            <a:pPr rtl="1"/>
            <a:r>
              <a:rPr lang="ar-SA" sz="3000" dirty="0" smtClean="0">
                <a:cs typeface="Arial" pitchFamily="34" charset="0"/>
              </a:rPr>
              <a:t>- تعريف علم الاحصاء  وأقسامه.</a:t>
            </a:r>
          </a:p>
          <a:p>
            <a:pPr rtl="1"/>
            <a:r>
              <a:rPr lang="ar-SA" sz="3000" dirty="0">
                <a:cs typeface="Arial" pitchFamily="34" charset="0"/>
              </a:rPr>
              <a:t>-</a:t>
            </a:r>
            <a:r>
              <a:rPr lang="ar-SA" sz="3000" dirty="0" smtClean="0">
                <a:cs typeface="Arial" pitchFamily="34" charset="0"/>
              </a:rPr>
              <a:t> ارتباط علم الاحصاء بالعلوم الاخرى</a:t>
            </a:r>
          </a:p>
          <a:p>
            <a:pPr rtl="1"/>
            <a:r>
              <a:rPr lang="ar-SA" sz="3000" dirty="0" smtClean="0">
                <a:cs typeface="Arial" pitchFamily="34" charset="0"/>
              </a:rPr>
              <a:t>- أمثلة حول بعض الابحاث العلمية    وكيفية استخدام </a:t>
            </a:r>
            <a:r>
              <a:rPr lang="ar-SA" sz="3000" dirty="0">
                <a:cs typeface="Arial" pitchFamily="34" charset="0"/>
              </a:rPr>
              <a:t>علم الاحصاء </a:t>
            </a:r>
            <a:r>
              <a:rPr lang="ar-SA" sz="3000" dirty="0" smtClean="0">
                <a:cs typeface="Arial" pitchFamily="34" charset="0"/>
              </a:rPr>
              <a:t>للوصل الى أهداف هذه الدراسات.</a:t>
            </a:r>
          </a:p>
          <a:p>
            <a:pPr rtl="1"/>
            <a:r>
              <a:rPr lang="ar-SA" sz="3000" dirty="0" smtClean="0">
                <a:cs typeface="Arial" pitchFamily="34" charset="0"/>
              </a:rPr>
              <a:t>طرق سحب العينات.</a:t>
            </a:r>
          </a:p>
          <a:p>
            <a:pPr marL="0" indent="0" rtl="1">
              <a:buNone/>
            </a:pPr>
            <a:r>
              <a:rPr lang="ar-SA" sz="3000" dirty="0" smtClean="0">
                <a:cs typeface="Arial" pitchFamily="34" charset="0"/>
              </a:rPr>
              <a:t>	</a:t>
            </a:r>
            <a:r>
              <a:rPr lang="ar-SA" sz="3000" dirty="0" smtClean="0">
                <a:solidFill>
                  <a:srgbClr val="009900"/>
                </a:solidFill>
                <a:cs typeface="Arial" pitchFamily="34" charset="0"/>
              </a:rPr>
              <a:t>				</a:t>
            </a:r>
            <a:endParaRPr lang="ar-SA" b="1" dirty="0" smtClean="0">
              <a:cs typeface="Arial" pitchFamily="34" charset="0"/>
            </a:endParaRPr>
          </a:p>
        </p:txBody>
      </p:sp>
    </p:spTree>
    <p:extLst>
      <p:ext uri="{BB962C8B-B14F-4D97-AF65-F5344CB8AC3E}">
        <p14:creationId xmlns:p14="http://schemas.microsoft.com/office/powerpoint/2010/main" val="163723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0" indent="0" rtl="1">
              <a:buNone/>
            </a:pPr>
            <a:r>
              <a:rPr lang="ar-SA" dirty="0">
                <a:solidFill>
                  <a:srgbClr val="009900"/>
                </a:solidFill>
                <a:cs typeface="Arial" pitchFamily="34" charset="0"/>
              </a:rPr>
              <a:t>					</a:t>
            </a:r>
          </a:p>
          <a:p>
            <a:r>
              <a:rPr lang="ar-SA" sz="2800" b="1" dirty="0">
                <a:solidFill>
                  <a:srgbClr val="FF0000"/>
                </a:solidFill>
                <a:cs typeface="Arial" pitchFamily="34" charset="0"/>
              </a:rPr>
              <a:t>ا</a:t>
            </a:r>
            <a:r>
              <a:rPr lang="ar-SA" b="1" dirty="0">
                <a:solidFill>
                  <a:srgbClr val="FF0000"/>
                </a:solidFill>
                <a:cs typeface="Arial" pitchFamily="34" charset="0"/>
              </a:rPr>
              <a:t>لموضوع </a:t>
            </a:r>
            <a:r>
              <a:rPr lang="ar-SA" b="1" dirty="0" smtClean="0">
                <a:solidFill>
                  <a:srgbClr val="FF0000"/>
                </a:solidFill>
                <a:cs typeface="Arial" pitchFamily="34" charset="0"/>
              </a:rPr>
              <a:t>الثاني</a:t>
            </a:r>
            <a:r>
              <a:rPr lang="ar-SA" b="1" dirty="0" smtClean="0">
                <a:cs typeface="Arial" pitchFamily="34" charset="0"/>
              </a:rPr>
              <a:t>: </a:t>
            </a:r>
            <a:r>
              <a:rPr lang="ar-SA" b="1" dirty="0" smtClean="0">
                <a:solidFill>
                  <a:srgbClr val="00B050"/>
                </a:solidFill>
                <a:cs typeface="Arial" pitchFamily="34" charset="0"/>
              </a:rPr>
              <a:t>عرض البيانات من خلال بناء جداول </a:t>
            </a:r>
            <a:r>
              <a:rPr lang="ar-SA" b="1" dirty="0" err="1" smtClean="0">
                <a:solidFill>
                  <a:srgbClr val="00B050"/>
                </a:solidFill>
                <a:cs typeface="Arial" pitchFamily="34" charset="0"/>
              </a:rPr>
              <a:t>أحصائية</a:t>
            </a:r>
            <a:r>
              <a:rPr lang="ar-SA" b="1" dirty="0" smtClean="0">
                <a:solidFill>
                  <a:srgbClr val="00B050"/>
                </a:solidFill>
                <a:cs typeface="Arial" pitchFamily="34" charset="0"/>
              </a:rPr>
              <a:t> ومن اشهرها التوزيعات التكرارية بالإضافة الى التعرف على بعض طرق رسم هذه الجداول.</a:t>
            </a:r>
            <a:r>
              <a:rPr lang="ar-SA" b="1" dirty="0" smtClean="0">
                <a:cs typeface="Arial" pitchFamily="34" charset="0"/>
              </a:rPr>
              <a:t>                   </a:t>
            </a:r>
          </a:p>
        </p:txBody>
      </p:sp>
    </p:spTree>
    <p:extLst>
      <p:ext uri="{BB962C8B-B14F-4D97-AF65-F5344CB8AC3E}">
        <p14:creationId xmlns:p14="http://schemas.microsoft.com/office/powerpoint/2010/main" val="4229378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normAutofit lnSpcReduction="10000"/>
          </a:bodyPr>
          <a:lstStyle/>
          <a:p>
            <a:r>
              <a:rPr lang="ar-SA" b="1" dirty="0">
                <a:solidFill>
                  <a:srgbClr val="FF0000"/>
                </a:solidFill>
                <a:cs typeface="Arial" pitchFamily="34" charset="0"/>
              </a:rPr>
              <a:t>ألموضوع الثالث</a:t>
            </a:r>
            <a:r>
              <a:rPr lang="ar-SA" b="1" dirty="0">
                <a:cs typeface="Arial" pitchFamily="34" charset="0"/>
              </a:rPr>
              <a:t>: </a:t>
            </a:r>
            <a:r>
              <a:rPr lang="ar-SA" b="1" dirty="0">
                <a:solidFill>
                  <a:srgbClr val="00B050"/>
                </a:solidFill>
                <a:cs typeface="Arial" pitchFamily="34" charset="0"/>
              </a:rPr>
              <a:t>مقاييس النزعة المركزية ومنها</a:t>
            </a:r>
            <a:r>
              <a:rPr lang="ar-SA" b="1" dirty="0">
                <a:cs typeface="Arial" pitchFamily="34" charset="0"/>
              </a:rPr>
              <a:t>:</a:t>
            </a:r>
          </a:p>
          <a:p>
            <a:pPr marL="457200" indent="-457200">
              <a:buFontTx/>
              <a:buChar char="-"/>
            </a:pPr>
            <a:r>
              <a:rPr lang="ar-SA" b="1" dirty="0">
                <a:cs typeface="Arial" pitchFamily="34" charset="0"/>
              </a:rPr>
              <a:t>- الوسط الحسابي.</a:t>
            </a:r>
          </a:p>
          <a:p>
            <a:pPr marL="457200" indent="-457200">
              <a:buFontTx/>
              <a:buChar char="-"/>
            </a:pPr>
            <a:r>
              <a:rPr lang="ar-SA" b="1" dirty="0">
                <a:cs typeface="Arial" pitchFamily="34" charset="0"/>
              </a:rPr>
              <a:t>- الوسط المرجح</a:t>
            </a:r>
          </a:p>
          <a:p>
            <a:pPr marL="457200" indent="-457200">
              <a:buFontTx/>
              <a:buChar char="-"/>
            </a:pPr>
            <a:r>
              <a:rPr lang="ar-SA" b="1" dirty="0">
                <a:cs typeface="Arial" pitchFamily="34" charset="0"/>
              </a:rPr>
              <a:t>- الوسيط</a:t>
            </a:r>
          </a:p>
          <a:p>
            <a:pPr marL="457200" indent="-457200">
              <a:buFontTx/>
              <a:buChar char="-"/>
            </a:pPr>
            <a:r>
              <a:rPr lang="ar-SA" b="1" dirty="0">
                <a:cs typeface="Arial" pitchFamily="34" charset="0"/>
              </a:rPr>
              <a:t>- </a:t>
            </a:r>
            <a:r>
              <a:rPr lang="ar-SA" b="1" dirty="0" err="1">
                <a:cs typeface="Arial" pitchFamily="34" charset="0"/>
              </a:rPr>
              <a:t>المئينات</a:t>
            </a:r>
            <a:endParaRPr lang="ar-SA" b="1" dirty="0">
              <a:cs typeface="Arial" pitchFamily="34" charset="0"/>
            </a:endParaRPr>
          </a:p>
          <a:p>
            <a:pPr marL="457200" indent="-457200">
              <a:buFontTx/>
              <a:buChar char="-"/>
            </a:pPr>
            <a:r>
              <a:rPr lang="ar-SA" b="1" dirty="0"/>
              <a:t>- الربيعات</a:t>
            </a:r>
          </a:p>
          <a:p>
            <a:pPr marL="457200" indent="-457200">
              <a:buFontTx/>
              <a:buChar char="-"/>
            </a:pPr>
            <a:r>
              <a:rPr lang="ar-SA" b="1" dirty="0"/>
              <a:t>- </a:t>
            </a:r>
            <a:r>
              <a:rPr lang="ar-SA" b="1" dirty="0" err="1"/>
              <a:t>العشيرات</a:t>
            </a:r>
            <a:endParaRPr lang="ar-SA" b="1" dirty="0"/>
          </a:p>
          <a:p>
            <a:pPr marL="457200" indent="-457200">
              <a:buFontTx/>
              <a:buChar char="-"/>
            </a:pPr>
            <a:r>
              <a:rPr lang="ar-SA" b="1" dirty="0"/>
              <a:t>- </a:t>
            </a:r>
            <a:r>
              <a:rPr lang="ar-SA" b="1" dirty="0" smtClean="0"/>
              <a:t>المنوال</a:t>
            </a:r>
            <a:endParaRPr lang="ar-SA" b="1" dirty="0"/>
          </a:p>
        </p:txBody>
      </p:sp>
    </p:spTree>
    <p:extLst>
      <p:ext uri="{BB962C8B-B14F-4D97-AF65-F5344CB8AC3E}">
        <p14:creationId xmlns:p14="http://schemas.microsoft.com/office/powerpoint/2010/main" val="1633070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457200" indent="-457200">
              <a:buFontTx/>
              <a:buChar char="-"/>
            </a:pPr>
            <a:r>
              <a:rPr lang="ar-SA" dirty="0" smtClean="0">
                <a:solidFill>
                  <a:srgbClr val="FF0000"/>
                </a:solidFill>
              </a:rPr>
              <a:t>الموضوع الرابع: </a:t>
            </a:r>
            <a:r>
              <a:rPr lang="ar-SA" b="1" dirty="0" smtClean="0">
                <a:solidFill>
                  <a:srgbClr val="00B050"/>
                </a:solidFill>
              </a:rPr>
              <a:t>مقاييس التشتت</a:t>
            </a:r>
          </a:p>
          <a:p>
            <a:pPr marL="457200" indent="-457200">
              <a:buFontTx/>
              <a:buChar char="-"/>
            </a:pPr>
            <a:r>
              <a:rPr lang="ar-SA" dirty="0" smtClean="0"/>
              <a:t>- المدى</a:t>
            </a:r>
          </a:p>
          <a:p>
            <a:pPr marL="457200" indent="-457200">
              <a:buFontTx/>
              <a:buChar char="-"/>
            </a:pPr>
            <a:r>
              <a:rPr lang="ar-SA" dirty="0" smtClean="0"/>
              <a:t>- الانحراف المتوسط</a:t>
            </a:r>
          </a:p>
          <a:p>
            <a:pPr marL="457200" indent="-457200">
              <a:buFontTx/>
              <a:buChar char="-"/>
            </a:pPr>
            <a:r>
              <a:rPr lang="ar-SA" dirty="0" smtClean="0"/>
              <a:t>- التباين</a:t>
            </a:r>
          </a:p>
          <a:p>
            <a:pPr marL="457200" indent="-457200">
              <a:buFontTx/>
              <a:buChar char="-"/>
            </a:pPr>
            <a:r>
              <a:rPr lang="ar-SA" dirty="0"/>
              <a:t>الانحراف المعياري   </a:t>
            </a:r>
          </a:p>
          <a:p>
            <a:pPr marL="0" indent="0">
              <a:buNone/>
            </a:pPr>
            <a:endParaRPr lang="ar-SA" dirty="0">
              <a:solidFill>
                <a:srgbClr val="FF0000"/>
              </a:solidFill>
            </a:endParaRPr>
          </a:p>
        </p:txBody>
      </p:sp>
    </p:spTree>
    <p:extLst>
      <p:ext uri="{BB962C8B-B14F-4D97-AF65-F5344CB8AC3E}">
        <p14:creationId xmlns:p14="http://schemas.microsoft.com/office/powerpoint/2010/main" val="17856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457200" indent="-457200">
              <a:buFontTx/>
              <a:buChar char="-"/>
            </a:pPr>
            <a:r>
              <a:rPr lang="ar-SA" dirty="0" smtClean="0">
                <a:solidFill>
                  <a:srgbClr val="FF0000"/>
                </a:solidFill>
              </a:rPr>
              <a:t>الموضوع الخامس: </a:t>
            </a:r>
            <a:r>
              <a:rPr lang="ar-SA" b="1" dirty="0" smtClean="0">
                <a:solidFill>
                  <a:srgbClr val="00B050"/>
                </a:solidFill>
              </a:rPr>
              <a:t>الارتباط والانحدار</a:t>
            </a:r>
          </a:p>
          <a:p>
            <a:pPr marL="457200" indent="-457200">
              <a:buFontTx/>
              <a:buChar char="-"/>
            </a:pPr>
            <a:r>
              <a:rPr lang="ar-SA" dirty="0" smtClean="0"/>
              <a:t>-معامل ارتباط بيرسون</a:t>
            </a:r>
          </a:p>
          <a:p>
            <a:pPr marL="457200" indent="-457200">
              <a:buFontTx/>
              <a:buChar char="-"/>
            </a:pPr>
            <a:r>
              <a:rPr lang="ar-SA" dirty="0" smtClean="0"/>
              <a:t>- معامل ارتباط سبيرمان للرتب</a:t>
            </a:r>
          </a:p>
          <a:p>
            <a:pPr marL="457200" indent="-457200">
              <a:buFontTx/>
              <a:buChar char="-"/>
            </a:pPr>
            <a:r>
              <a:rPr lang="ar-SA" dirty="0" smtClean="0"/>
              <a:t>- معادلة خط الانحدار البسيط</a:t>
            </a:r>
          </a:p>
        </p:txBody>
      </p:sp>
    </p:spTree>
    <p:extLst>
      <p:ext uri="{BB962C8B-B14F-4D97-AF65-F5344CB8AC3E}">
        <p14:creationId xmlns:p14="http://schemas.microsoft.com/office/powerpoint/2010/main" val="3338058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lstStyle/>
          <a:p>
            <a:pPr>
              <a:buNone/>
            </a:pPr>
            <a:r>
              <a:rPr lang="ar-SA" sz="3600" b="1" dirty="0" smtClean="0">
                <a:solidFill>
                  <a:srgbClr val="FF0000"/>
                </a:solidFill>
                <a:cs typeface="Arial" pitchFamily="34" charset="0"/>
              </a:rPr>
              <a:t>ا</a:t>
            </a:r>
            <a:r>
              <a:rPr lang="ar-SA" sz="4000" b="1" dirty="0" smtClean="0">
                <a:solidFill>
                  <a:srgbClr val="FF0000"/>
                </a:solidFill>
                <a:cs typeface="Arial" pitchFamily="34" charset="0"/>
              </a:rPr>
              <a:t>لموضوع السادس: </a:t>
            </a:r>
            <a:r>
              <a:rPr lang="ar-SA" sz="4000" b="1" dirty="0" smtClean="0">
                <a:solidFill>
                  <a:srgbClr val="009900"/>
                </a:solidFill>
                <a:cs typeface="Arial" pitchFamily="34" charset="0"/>
              </a:rPr>
              <a:t>السلاسل الزمنية:</a:t>
            </a:r>
          </a:p>
          <a:p>
            <a:pPr>
              <a:buFontTx/>
              <a:buChar char="-"/>
            </a:pPr>
            <a:r>
              <a:rPr lang="ar-SA" sz="4000" b="1" dirty="0" smtClean="0">
                <a:cs typeface="Arial" pitchFamily="34" charset="0"/>
              </a:rPr>
              <a:t>- معامل الخشونة</a:t>
            </a:r>
          </a:p>
          <a:p>
            <a:pPr>
              <a:buFontTx/>
              <a:buChar char="-"/>
            </a:pPr>
            <a:r>
              <a:rPr lang="ar-SA" sz="4000" b="1" dirty="0" smtClean="0">
                <a:cs typeface="Arial" pitchFamily="34" charset="0"/>
              </a:rPr>
              <a:t>- مركبة التذبذب</a:t>
            </a:r>
          </a:p>
          <a:p>
            <a:pPr>
              <a:buFontTx/>
              <a:buChar char="-"/>
            </a:pPr>
            <a:r>
              <a:rPr lang="ar-SA" sz="4000" b="1" dirty="0" smtClean="0">
                <a:cs typeface="Arial" pitchFamily="34" charset="0"/>
              </a:rPr>
              <a:t>- مركبة الاتجاه</a:t>
            </a:r>
            <a:endParaRPr lang="ar-SA" sz="3000"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Tree>
    <p:extLst>
      <p:ext uri="{BB962C8B-B14F-4D97-AF65-F5344CB8AC3E}">
        <p14:creationId xmlns:p14="http://schemas.microsoft.com/office/powerpoint/2010/main" val="3398785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lstStyle/>
          <a:p>
            <a:pPr>
              <a:buNone/>
            </a:pPr>
            <a:r>
              <a:rPr lang="ar-SA" sz="3600" b="1" dirty="0" smtClean="0">
                <a:solidFill>
                  <a:srgbClr val="FF0000"/>
                </a:solidFill>
                <a:cs typeface="Arial" pitchFamily="34" charset="0"/>
              </a:rPr>
              <a:t>الموضوع </a:t>
            </a:r>
            <a:r>
              <a:rPr lang="ar-SA" sz="3600" b="1" dirty="0">
                <a:solidFill>
                  <a:srgbClr val="FF0000"/>
                </a:solidFill>
                <a:cs typeface="Arial" pitchFamily="34" charset="0"/>
              </a:rPr>
              <a:t>السابع </a:t>
            </a:r>
            <a:r>
              <a:rPr lang="ar-SA" sz="3600" b="1" dirty="0" smtClean="0">
                <a:cs typeface="Arial" pitchFamily="34" charset="0"/>
              </a:rPr>
              <a:t>: </a:t>
            </a:r>
            <a:r>
              <a:rPr lang="ar-SA" sz="3600" b="1" dirty="0" smtClean="0">
                <a:solidFill>
                  <a:srgbClr val="00B050"/>
                </a:solidFill>
                <a:cs typeface="Arial" pitchFamily="34" charset="0"/>
              </a:rPr>
              <a:t>الارقام القياسية </a:t>
            </a:r>
          </a:p>
          <a:p>
            <a:pPr>
              <a:buNone/>
            </a:pPr>
            <a:r>
              <a:rPr lang="ar-SA" sz="3600" b="1" dirty="0" smtClean="0">
                <a:solidFill>
                  <a:srgbClr val="00B050"/>
                </a:solidFill>
                <a:cs typeface="Arial" pitchFamily="34" charset="0"/>
              </a:rPr>
              <a:t>1 . الارقام القياسية البسيطة</a:t>
            </a:r>
          </a:p>
          <a:p>
            <a:pPr>
              <a:buNone/>
            </a:pPr>
            <a:r>
              <a:rPr lang="ar-SA" sz="3600" b="1" dirty="0" smtClean="0">
                <a:solidFill>
                  <a:srgbClr val="00B050"/>
                </a:solidFill>
                <a:cs typeface="Arial" pitchFamily="34" charset="0"/>
              </a:rPr>
              <a:t>2 . الارقام القياسية المرجحة</a:t>
            </a:r>
            <a:endParaRPr lang="en-US" sz="2800" dirty="0" smtClean="0">
              <a:solidFill>
                <a:srgbClr val="00B050"/>
              </a:solidFill>
              <a:cs typeface="Arial" pitchFamily="34" charset="0"/>
            </a:endParaRPr>
          </a:p>
        </p:txBody>
      </p:sp>
    </p:spTree>
    <p:extLst>
      <p:ext uri="{BB962C8B-B14F-4D97-AF65-F5344CB8AC3E}">
        <p14:creationId xmlns:p14="http://schemas.microsoft.com/office/powerpoint/2010/main" val="156848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eaLnBrk="1" hangingPunct="1"/>
            <a:r>
              <a:rPr lang="ar-SA" sz="4000" b="1" u="sng" dirty="0" smtClean="0">
                <a:solidFill>
                  <a:srgbClr val="FF0000"/>
                </a:solidFill>
              </a:rPr>
              <a:t>الكتاب</a:t>
            </a:r>
            <a:r>
              <a:rPr lang="ar-SA" sz="3200" b="1" u="sng" dirty="0" smtClean="0">
                <a:solidFill>
                  <a:srgbClr val="FF0000"/>
                </a:solidFill>
              </a:rPr>
              <a:t> الدراسي:</a:t>
            </a:r>
            <a:endParaRPr lang="ar-SA" sz="3200" dirty="0" smtClean="0">
              <a:solidFill>
                <a:srgbClr val="FF0000"/>
              </a:solidFill>
              <a:cs typeface="Arial" pitchFamily="34" charset="0"/>
            </a:endParaRPr>
          </a:p>
        </p:txBody>
      </p:sp>
      <p:sp>
        <p:nvSpPr>
          <p:cNvPr id="5" name="Content Placeholder 2"/>
          <p:cNvSpPr>
            <a:spLocks noGrp="1"/>
          </p:cNvSpPr>
          <p:nvPr>
            <p:ph idx="1"/>
          </p:nvPr>
        </p:nvSpPr>
        <p:spPr>
          <a:xfrm>
            <a:off x="395536" y="2924944"/>
            <a:ext cx="8229600" cy="2044824"/>
          </a:xfrm>
        </p:spPr>
        <p:txBody>
          <a:bodyPr/>
          <a:lstStyle/>
          <a:p>
            <a:pPr rtl="1"/>
            <a:r>
              <a:rPr lang="ar-SA" sz="3000" b="1" dirty="0" smtClean="0">
                <a:cs typeface="Arial" pitchFamily="34" charset="0"/>
              </a:rPr>
              <a:t>مقدمة في الاحصاء مبادئ وتحليل باستخدام </a:t>
            </a:r>
            <a:r>
              <a:rPr lang="en-US" sz="3000" b="1" dirty="0" err="1" smtClean="0">
                <a:cs typeface="Arial" pitchFamily="34" charset="0"/>
              </a:rPr>
              <a:t>spss</a:t>
            </a:r>
            <a:r>
              <a:rPr lang="ar-SA" sz="3000" b="1" dirty="0" smtClean="0">
                <a:cs typeface="Arial" pitchFamily="34" charset="0"/>
              </a:rPr>
              <a:t>. تأليف أ. د. محمد </a:t>
            </a:r>
            <a:r>
              <a:rPr lang="ar-SA" sz="3000" b="1" dirty="0" err="1" smtClean="0">
                <a:cs typeface="Arial" pitchFamily="34" charset="0"/>
              </a:rPr>
              <a:t>ابوصالح</a:t>
            </a:r>
            <a:r>
              <a:rPr lang="ar-SA" sz="3000" b="1" dirty="0" smtClean="0">
                <a:cs typeface="Arial" pitchFamily="34" charset="0"/>
              </a:rPr>
              <a:t>, أ. د. عدنان عوض </a:t>
            </a:r>
          </a:p>
          <a:p>
            <a:pPr rtl="1" eaLnBrk="1" hangingPunct="1">
              <a:buNone/>
            </a:pPr>
            <a:endParaRPr lang="ar-SA" sz="2800" b="1" dirty="0" smtClean="0">
              <a:solidFill>
                <a:srgbClr val="FF0000"/>
              </a:solidFill>
            </a:endParaRPr>
          </a:p>
          <a:p>
            <a:pPr>
              <a:buNone/>
            </a:pPr>
            <a:r>
              <a:rPr lang="ar-SA" sz="2800" dirty="0" smtClean="0">
                <a:solidFill>
                  <a:srgbClr val="009900"/>
                </a:solidFill>
                <a:cs typeface="Arial" pitchFamily="34" charset="0"/>
              </a:rPr>
              <a:t>	</a:t>
            </a:r>
            <a:endParaRPr lang="en-US" sz="2600" b="1" dirty="0" smtClean="0">
              <a:cs typeface="Arial" pitchFamily="34" charset="0"/>
            </a:endParaRPr>
          </a:p>
        </p:txBody>
      </p:sp>
    </p:spTree>
    <p:extLst>
      <p:ext uri="{BB962C8B-B14F-4D97-AF65-F5344CB8AC3E}">
        <p14:creationId xmlns:p14="http://schemas.microsoft.com/office/powerpoint/2010/main" val="3545980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eaLnBrk="1" hangingPunct="1"/>
            <a:r>
              <a:rPr lang="ar-SA" sz="3200" b="1" dirty="0" smtClean="0">
                <a:solidFill>
                  <a:srgbClr val="FF0000"/>
                </a:solidFill>
                <a:cs typeface="Arial" pitchFamily="34" charset="0"/>
              </a:rPr>
              <a:t>المراجع الإضافية:</a:t>
            </a:r>
            <a:br>
              <a:rPr lang="ar-SA" sz="3200" b="1" dirty="0" smtClean="0">
                <a:solidFill>
                  <a:srgbClr val="FF0000"/>
                </a:solidFill>
                <a:cs typeface="Arial" pitchFamily="34" charset="0"/>
              </a:rPr>
            </a:br>
            <a:endParaRPr lang="ar-SA" sz="3200" dirty="0" smtClean="0">
              <a:solidFill>
                <a:srgbClr val="FF0000"/>
              </a:solidFill>
              <a:cs typeface="Arial" pitchFamily="34" charset="0"/>
            </a:endParaRPr>
          </a:p>
        </p:txBody>
      </p:sp>
      <p:sp>
        <p:nvSpPr>
          <p:cNvPr id="5" name="Content Placeholder 2"/>
          <p:cNvSpPr>
            <a:spLocks noGrp="1"/>
          </p:cNvSpPr>
          <p:nvPr>
            <p:ph idx="1"/>
          </p:nvPr>
        </p:nvSpPr>
        <p:spPr/>
        <p:txBody>
          <a:bodyPr>
            <a:normAutofit/>
          </a:bodyPr>
          <a:lstStyle/>
          <a:p>
            <a:pPr rtl="1"/>
            <a:endParaRPr lang="ar-SA" sz="3000" dirty="0" smtClean="0">
              <a:cs typeface="Arial" pitchFamily="34" charset="0"/>
            </a:endParaRPr>
          </a:p>
          <a:p>
            <a:pPr rtl="1"/>
            <a:r>
              <a:rPr lang="ar-SA" sz="3000" b="1" dirty="0" smtClean="0">
                <a:cs typeface="Arial" pitchFamily="34" charset="0"/>
              </a:rPr>
              <a:t>مبادئ الإحصاء للمهن التجارية, تأليف  كامل فليفل وفتحي حمدان.</a:t>
            </a:r>
          </a:p>
          <a:p>
            <a:pPr rtl="1"/>
            <a:r>
              <a:rPr lang="ar-SA" sz="3000" b="1" dirty="0" smtClean="0">
                <a:cs typeface="Arial" pitchFamily="34" charset="0"/>
              </a:rPr>
              <a:t>مقدمة في الطرق الاحصائية مع تطبيقات تجارية, تأليف الدكتور عمر عبدالجواد عبدالعزيز والدكتور عبدالحفيظ بالعربي.</a:t>
            </a:r>
          </a:p>
          <a:p>
            <a:pPr rtl="1"/>
            <a:r>
              <a:rPr lang="ar-SA" sz="3000" b="1" dirty="0" smtClean="0">
                <a:cs typeface="Arial" pitchFamily="34" charset="0"/>
              </a:rPr>
              <a:t>الواضح في الاحصاء , تأليف عبدالرحمن بكر ومحمد عودة.</a:t>
            </a:r>
          </a:p>
          <a:p>
            <a:pPr rtl="1"/>
            <a:r>
              <a:rPr lang="ar-SA" sz="3000" b="1" dirty="0" smtClean="0">
                <a:cs typeface="Arial" pitchFamily="34" charset="0"/>
              </a:rPr>
              <a:t>أسس علم الاحصاء , تأليف علي أبو شرار وعزام صبري.</a:t>
            </a:r>
          </a:p>
          <a:p>
            <a:pPr>
              <a:buNone/>
            </a:pPr>
            <a:r>
              <a:rPr lang="ar-SA" sz="2800" b="1" dirty="0" smtClean="0">
                <a:solidFill>
                  <a:srgbClr val="009900"/>
                </a:solidFill>
                <a:cs typeface="Arial" pitchFamily="34" charset="0"/>
              </a:rPr>
              <a:t>	</a:t>
            </a:r>
            <a:endParaRPr lang="en-US" sz="2600" b="1" dirty="0" smtClean="0">
              <a:cs typeface="Arial" pitchFamily="34" charset="0"/>
            </a:endParaRPr>
          </a:p>
        </p:txBody>
      </p:sp>
    </p:spTree>
    <p:extLst>
      <p:ext uri="{BB962C8B-B14F-4D97-AF65-F5344CB8AC3E}">
        <p14:creationId xmlns:p14="http://schemas.microsoft.com/office/powerpoint/2010/main" val="380657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fontAlgn="t"/>
            <a:r>
              <a:rPr lang="ar-SA" b="1" dirty="0">
                <a:solidFill>
                  <a:srgbClr val="00B050"/>
                </a:solidFill>
              </a:rPr>
              <a:t>النشاط </a:t>
            </a:r>
            <a:r>
              <a:rPr lang="ar-SA" b="1" dirty="0" smtClean="0"/>
              <a:t>                                                                        </a:t>
            </a:r>
            <a:r>
              <a:rPr lang="ar-SA" b="1" dirty="0" smtClean="0">
                <a:solidFill>
                  <a:srgbClr val="00B050"/>
                </a:solidFill>
              </a:rPr>
              <a:t>الدرجة</a:t>
            </a:r>
            <a:endParaRPr lang="ar-SA" dirty="0">
              <a:solidFill>
                <a:srgbClr val="00B050"/>
              </a:solidFill>
            </a:endParaRPr>
          </a:p>
          <a:p>
            <a:pPr marL="0" indent="0" fontAlgn="t">
              <a:buNone/>
            </a:pPr>
            <a:endParaRPr lang="ar-SA" dirty="0"/>
          </a:p>
          <a:p>
            <a:pPr fontAlgn="t"/>
            <a:r>
              <a:rPr lang="ar-JO" b="1" dirty="0" smtClean="0"/>
              <a:t>الاختبارات الفصلية                                </a:t>
            </a:r>
            <a:r>
              <a:rPr lang="ar-SA" b="1" dirty="0" smtClean="0"/>
              <a:t>                      10 درجات</a:t>
            </a:r>
          </a:p>
          <a:p>
            <a:pPr fontAlgn="t"/>
            <a:endParaRPr lang="ar-SA" b="1" dirty="0"/>
          </a:p>
          <a:p>
            <a:pPr fontAlgn="t"/>
            <a:r>
              <a:rPr lang="ar-SA" b="1" dirty="0"/>
              <a:t>حضور المحاضرات المسجلة والمحاضرات </a:t>
            </a:r>
            <a:r>
              <a:rPr lang="ar-SA" b="1" dirty="0" smtClean="0"/>
              <a:t>المباشرة                 10 درجات</a:t>
            </a:r>
            <a:endParaRPr lang="ar-SA" b="1" dirty="0"/>
          </a:p>
          <a:p>
            <a:pPr marL="0" indent="0">
              <a:buNone/>
            </a:pPr>
            <a:endParaRPr lang="ar-SA" b="1" dirty="0"/>
          </a:p>
          <a:p>
            <a:pPr fontAlgn="t"/>
            <a:r>
              <a:rPr lang="ar-SA" b="1" dirty="0" smtClean="0"/>
              <a:t>الواجبات                                                                   10 درجات</a:t>
            </a:r>
            <a:endParaRPr lang="ar-SA" b="1" dirty="0"/>
          </a:p>
          <a:p>
            <a:pPr marL="0" indent="0" fontAlgn="t">
              <a:buNone/>
            </a:pPr>
            <a:endParaRPr lang="ar-SA" b="1" dirty="0"/>
          </a:p>
          <a:p>
            <a:pPr fontAlgn="t"/>
            <a:r>
              <a:rPr lang="ar-SA" b="1" dirty="0"/>
              <a:t>الاختبار النهائي </a:t>
            </a:r>
            <a:r>
              <a:rPr lang="ar-SA" b="1" dirty="0" smtClean="0"/>
              <a:t>                                                          70 درجة</a:t>
            </a:r>
            <a:endParaRPr lang="ar-SA" b="1" dirty="0"/>
          </a:p>
          <a:p>
            <a:pPr marL="0" indent="0" fontAlgn="t">
              <a:buNone/>
            </a:pPr>
            <a:endParaRPr lang="ar-SA" b="1" dirty="0"/>
          </a:p>
          <a:p>
            <a:pPr fontAlgn="t"/>
            <a:r>
              <a:rPr lang="ar-SA" b="1" dirty="0"/>
              <a:t>المجموع النهائي </a:t>
            </a:r>
            <a:r>
              <a:rPr lang="ar-SA" b="1" dirty="0" smtClean="0"/>
              <a:t>                                                        100 درجة</a:t>
            </a:r>
            <a:endParaRPr lang="ar-SA" b="1" dirty="0"/>
          </a:p>
          <a:p>
            <a:pPr marL="0" indent="0" fontAlgn="t">
              <a:buNone/>
            </a:pPr>
            <a:endParaRPr lang="ar-SA" b="1" dirty="0"/>
          </a:p>
          <a:p>
            <a:endParaRPr lang="ar-SA" dirty="0"/>
          </a:p>
        </p:txBody>
      </p:sp>
      <p:sp>
        <p:nvSpPr>
          <p:cNvPr id="4" name="Title 1"/>
          <p:cNvSpPr>
            <a:spLocks noGrp="1"/>
          </p:cNvSpPr>
          <p:nvPr>
            <p:ph type="title"/>
          </p:nvPr>
        </p:nvSpPr>
        <p:spPr/>
        <p:txBody>
          <a:bodyPr/>
          <a:lstStyle/>
          <a:p>
            <a:pPr eaLnBrk="1" hangingPunct="1"/>
            <a:r>
              <a:rPr lang="ar-SA" b="1" dirty="0" smtClean="0">
                <a:solidFill>
                  <a:srgbClr val="FF0000"/>
                </a:solidFill>
                <a:cs typeface="Arial" pitchFamily="34" charset="0"/>
              </a:rPr>
              <a:t>توزيع </a:t>
            </a:r>
            <a:r>
              <a:rPr lang="ar-SA" b="1" dirty="0">
                <a:solidFill>
                  <a:srgbClr val="FF0000"/>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val="2927414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pPr eaLnBrk="1" hangingPunct="1"/>
            <a:r>
              <a:rPr lang="ar-SA" sz="4200" b="1" dirty="0">
                <a:solidFill>
                  <a:schemeClr val="tx2">
                    <a:lumMod val="75000"/>
                  </a:schemeClr>
                </a:solidFill>
                <a:cs typeface="Arial" pitchFamily="34" charset="0"/>
              </a:rPr>
              <a:t>الساعات المكتبية وجوال المقرر والبريد الإلكتروني</a:t>
            </a:r>
            <a:r>
              <a:rPr lang="ar-SA" sz="4200" dirty="0">
                <a:solidFill>
                  <a:schemeClr val="tx2">
                    <a:lumMod val="75000"/>
                  </a:schemeClr>
                </a:solidFill>
                <a:cs typeface="Arial" pitchFamily="34" charset="0"/>
              </a:rPr>
              <a:t>: </a:t>
            </a:r>
            <a:endParaRPr lang="ar-SA" sz="4200" dirty="0" smtClean="0">
              <a:solidFill>
                <a:schemeClr val="tx2">
                  <a:lumMod val="75000"/>
                </a:schemeClr>
              </a:solidFill>
              <a:cs typeface="Arial" pitchFamily="34" charset="0"/>
            </a:endParaRPr>
          </a:p>
        </p:txBody>
      </p:sp>
      <p:sp>
        <p:nvSpPr>
          <p:cNvPr id="5" name="Content Placeholder 4"/>
          <p:cNvSpPr>
            <a:spLocks noGrp="1" noChangeArrowheads="1"/>
          </p:cNvSpPr>
          <p:nvPr>
            <p:ph idx="1"/>
          </p:nvPr>
        </p:nvSpPr>
        <p:spPr bwMode="auto">
          <a:xfrm>
            <a:off x="457200" y="1600200"/>
            <a:ext cx="8229600" cy="2025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2000" b="1" dirty="0">
                <a:solidFill>
                  <a:srgbClr val="0070C0"/>
                </a:solidFill>
              </a:rPr>
              <a:t>الساعات المكتبية</a:t>
            </a:r>
            <a:r>
              <a:rPr lang="ar-SA" sz="2000" b="1" dirty="0" smtClean="0">
                <a:solidFill>
                  <a:srgbClr val="0070C0"/>
                </a:solidFill>
              </a:rPr>
              <a:t>:</a:t>
            </a:r>
            <a:endParaRPr lang="ar-SA" sz="2000" b="1" dirty="0">
              <a:solidFill>
                <a:srgbClr val="0070C0"/>
              </a:solidFill>
            </a:endParaRPr>
          </a:p>
          <a:p>
            <a:r>
              <a:rPr lang="ar-SA" sz="2400" b="1" dirty="0" smtClean="0">
                <a:solidFill>
                  <a:srgbClr val="FF0000"/>
                </a:solidFill>
              </a:rPr>
              <a:t>سيتم الاعلان عنها لاحقاً على البلاك  بورد</a:t>
            </a:r>
            <a:r>
              <a:rPr lang="ar-SA" sz="2800" dirty="0" smtClean="0"/>
              <a:t> </a:t>
            </a:r>
            <a:endParaRPr lang="en-US" sz="2800" dirty="0" smtClean="0"/>
          </a:p>
          <a:p>
            <a:r>
              <a:rPr lang="ar-SA" sz="2000" b="1" dirty="0" smtClean="0">
                <a:solidFill>
                  <a:srgbClr val="0070C0"/>
                </a:solidFill>
              </a:rPr>
              <a:t>البريد </a:t>
            </a:r>
            <a:r>
              <a:rPr lang="ar-SA" sz="2000" b="1" dirty="0">
                <a:solidFill>
                  <a:srgbClr val="0070C0"/>
                </a:solidFill>
              </a:rPr>
              <a:t>الإلكتروني</a:t>
            </a:r>
            <a:r>
              <a:rPr lang="ar-SA" sz="2000" b="1" dirty="0" smtClean="0">
                <a:solidFill>
                  <a:srgbClr val="0070C0"/>
                </a:solidFill>
              </a:rPr>
              <a:t>: </a:t>
            </a:r>
            <a:r>
              <a:rPr lang="en-US" b="1" dirty="0" smtClean="0">
                <a:solidFill>
                  <a:srgbClr val="0070C0"/>
                </a:solidFill>
              </a:rPr>
              <a:t>fshaddad@ud.edu.sa</a:t>
            </a:r>
            <a:endParaRPr lang="en-US" b="1" dirty="0">
              <a:solidFill>
                <a:srgbClr val="0070C0"/>
              </a:solidFill>
            </a:endParaRPr>
          </a:p>
          <a:p>
            <a:pPr algn="ctr"/>
            <a:r>
              <a:rPr lang="ar-SA" sz="2800" dirty="0"/>
              <a:t> </a:t>
            </a:r>
            <a:endParaRPr lang="en-US" sz="2800" dirty="0"/>
          </a:p>
        </p:txBody>
      </p:sp>
    </p:spTree>
    <p:extLst>
      <p:ext uri="{BB962C8B-B14F-4D97-AF65-F5344CB8AC3E}">
        <p14:creationId xmlns:p14="http://schemas.microsoft.com/office/powerpoint/2010/main" val="1353533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الاختبارات</a:t>
            </a:r>
            <a:endParaRPr lang="en-US" dirty="0"/>
          </a:p>
        </p:txBody>
      </p:sp>
      <p:sp>
        <p:nvSpPr>
          <p:cNvPr id="3" name="Content Placeholder 2"/>
          <p:cNvSpPr>
            <a:spLocks noGrp="1"/>
          </p:cNvSpPr>
          <p:nvPr>
            <p:ph idx="1"/>
          </p:nvPr>
        </p:nvSpPr>
        <p:spPr/>
        <p:txBody>
          <a:bodyPr>
            <a:normAutofit/>
          </a:bodyPr>
          <a:lstStyle/>
          <a:p>
            <a:r>
              <a:rPr lang="ar-JO" b="1" dirty="0" smtClean="0"/>
              <a:t>موعد</a:t>
            </a:r>
            <a:r>
              <a:rPr lang="en-AU" b="1" dirty="0" smtClean="0"/>
              <a:t> </a:t>
            </a:r>
            <a:r>
              <a:rPr lang="ar-JO" b="1" dirty="0" smtClean="0"/>
              <a:t>الاختبار الفصلي:</a:t>
            </a:r>
          </a:p>
          <a:p>
            <a:pPr>
              <a:buNone/>
            </a:pPr>
            <a:r>
              <a:rPr lang="ar-SA" b="1" dirty="0" smtClean="0">
                <a:solidFill>
                  <a:srgbClr val="FF0000"/>
                </a:solidFill>
              </a:rPr>
              <a:t>- سوف تبدأ اعتبارا من 9/1/1436 </a:t>
            </a:r>
            <a:r>
              <a:rPr lang="ar-SA" b="1" smtClean="0">
                <a:solidFill>
                  <a:srgbClr val="FF0000"/>
                </a:solidFill>
              </a:rPr>
              <a:t>الى </a:t>
            </a:r>
            <a:r>
              <a:rPr lang="ar-SA" b="1" smtClean="0">
                <a:solidFill>
                  <a:srgbClr val="FF0000"/>
                </a:solidFill>
              </a:rPr>
              <a:t>13/1/1436 </a:t>
            </a:r>
            <a:r>
              <a:rPr lang="ar-SA" b="1" dirty="0" smtClean="0">
                <a:solidFill>
                  <a:srgbClr val="FF0000"/>
                </a:solidFill>
              </a:rPr>
              <a:t>هـ</a:t>
            </a:r>
          </a:p>
          <a:p>
            <a:pPr>
              <a:buNone/>
            </a:pPr>
            <a:r>
              <a:rPr lang="ar-SA" b="1" dirty="0" smtClean="0">
                <a:solidFill>
                  <a:srgbClr val="FF0000"/>
                </a:solidFill>
              </a:rPr>
              <a:t>وسوف اعلن عن اليوم الخاص بمقرر </a:t>
            </a:r>
            <a:r>
              <a:rPr lang="ar-SA" b="1" dirty="0" err="1" smtClean="0">
                <a:solidFill>
                  <a:srgbClr val="FF0000"/>
                </a:solidFill>
              </a:rPr>
              <a:t>مباديء</a:t>
            </a:r>
            <a:r>
              <a:rPr lang="ar-SA" b="1" dirty="0" smtClean="0">
                <a:solidFill>
                  <a:srgbClr val="FF0000"/>
                </a:solidFill>
              </a:rPr>
              <a:t> الاحصاء لاحقا.</a:t>
            </a:r>
            <a:endParaRPr lang="ar-JO" b="1" dirty="0" smtClean="0">
              <a:solidFill>
                <a:srgbClr val="FF0000"/>
              </a:solidFill>
            </a:endParaRPr>
          </a:p>
          <a:p>
            <a:pPr>
              <a:buNone/>
            </a:pPr>
            <a:r>
              <a:rPr lang="ar-SA" b="1" dirty="0">
                <a:solidFill>
                  <a:srgbClr val="FF0000"/>
                </a:solidFill>
              </a:rPr>
              <a:t>-</a:t>
            </a:r>
            <a:r>
              <a:rPr lang="ar-JO" b="1" dirty="0" smtClean="0">
                <a:solidFill>
                  <a:srgbClr val="FF0000"/>
                </a:solidFill>
              </a:rPr>
              <a:t>سوف تعقد هذه الاختبارات بين الساعة الرابعة والساعة </a:t>
            </a:r>
            <a:r>
              <a:rPr lang="ar-SA" b="1" dirty="0" smtClean="0">
                <a:solidFill>
                  <a:srgbClr val="FF0000"/>
                </a:solidFill>
              </a:rPr>
              <a:t>الثانية عشر منتصف الليل.</a:t>
            </a:r>
            <a:endParaRPr lang="ar-JO" b="1" dirty="0" smtClean="0">
              <a:solidFill>
                <a:srgbClr val="FF0000"/>
              </a:solidFill>
            </a:endParaRPr>
          </a:p>
          <a:p>
            <a:pPr>
              <a:buFont typeface="Arial" charset="0"/>
              <a:buChar char="•"/>
            </a:pPr>
            <a:r>
              <a:rPr lang="ar-JO" b="1" dirty="0" smtClean="0"/>
              <a:t>موعد الاختبار النهائي:</a:t>
            </a:r>
            <a:endParaRPr lang="ar-SA" b="1" dirty="0" smtClean="0"/>
          </a:p>
          <a:p>
            <a:pPr>
              <a:buFont typeface="Arial" charset="0"/>
              <a:buChar char="•"/>
            </a:pPr>
            <a:r>
              <a:rPr lang="ar-SA" b="1" dirty="0" smtClean="0"/>
              <a:t>سوف تبدأ </a:t>
            </a:r>
            <a:r>
              <a:rPr lang="ar-SA" b="1" dirty="0" err="1" smtClean="0"/>
              <a:t>يتاريخ</a:t>
            </a:r>
            <a:r>
              <a:rPr lang="ar-SA" b="1" dirty="0" smtClean="0"/>
              <a:t> 6/3/1436 الموافق 28/12/2014 </a:t>
            </a:r>
            <a:endParaRPr lang="ar-JO"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Title 1"/>
          <p:cNvSpPr>
            <a:spLocks noGrp="1"/>
          </p:cNvSpPr>
          <p:nvPr>
            <p:ph idx="1"/>
          </p:nvPr>
        </p:nvSpPr>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4210645533"/>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467</Words>
  <Application>Microsoft Office PowerPoint</Application>
  <PresentationFormat>عرض على الشاشة (3:4)‏</PresentationFormat>
  <Paragraphs>86</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نسق Office</vt:lpstr>
      <vt:lpstr>محتوى المقرر</vt:lpstr>
      <vt:lpstr>المحاضرة التمهيدية (الأهداف)</vt:lpstr>
      <vt:lpstr>الأهداف</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الكتاب الدراسي:</vt:lpstr>
      <vt:lpstr>المراجع الإضافية: </vt:lpstr>
      <vt:lpstr>توزيع الدرجات : </vt:lpstr>
      <vt:lpstr>الساعات المكتبية وجوال المقرر والبريد الإلكتروني: </vt:lpstr>
      <vt:lpstr>الاختبارات</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Firas saleem haddad</dc:creator>
  <cp:lastModifiedBy>Firas saleem haddad</cp:lastModifiedBy>
  <cp:revision>31</cp:revision>
  <dcterms:created xsi:type="dcterms:W3CDTF">2012-01-07T13:53:17Z</dcterms:created>
  <dcterms:modified xsi:type="dcterms:W3CDTF">2014-09-10T09:42:02Z</dcterms:modified>
</cp:coreProperties>
</file>