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bookmarkIdSeed="2">
  <p:sldMasterIdLst>
    <p:sldMasterId id="2147483648" r:id="rId1"/>
  </p:sldMasterIdLst>
  <p:sldIdLst>
    <p:sldId id="256" r:id="rId2"/>
    <p:sldId id="269" r:id="rId3"/>
    <p:sldId id="258" r:id="rId4"/>
    <p:sldId id="257" r:id="rId5"/>
    <p:sldId id="270" r:id="rId6"/>
    <p:sldId id="259" r:id="rId7"/>
    <p:sldId id="260" r:id="rId8"/>
    <p:sldId id="271" r:id="rId9"/>
    <p:sldId id="272" r:id="rId10"/>
    <p:sldId id="273" r:id="rId11"/>
    <p:sldId id="274" r:id="rId12"/>
    <p:sldId id="275" r:id="rId13"/>
    <p:sldId id="276" r:id="rId14"/>
    <p:sldId id="281" r:id="rId15"/>
    <p:sldId id="261" r:id="rId16"/>
    <p:sldId id="266" r:id="rId17"/>
    <p:sldId id="279" r:id="rId18"/>
    <p:sldId id="280" r:id="rId1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412" autoAdjust="0"/>
    <p:restoredTop sz="94607" autoAdjust="0"/>
  </p:normalViewPr>
  <p:slideViewPr>
    <p:cSldViewPr>
      <p:cViewPr>
        <p:scale>
          <a:sx n="68" d="100"/>
          <a:sy n="68" d="100"/>
        </p:scale>
        <p:origin x="-1446" y="-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4" d="100"/>
        <a:sy n="84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63FA1-9AA5-4893-A0EA-BF1523858136}" type="datetimeFigureOut">
              <a:rPr lang="ar-SA" smtClean="0"/>
              <a:pPr/>
              <a:t>19/12/1435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0E7F5-79BC-41EB-8C13-643B2F4502B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63FA1-9AA5-4893-A0EA-BF1523858136}" type="datetimeFigureOut">
              <a:rPr lang="ar-SA" smtClean="0"/>
              <a:pPr/>
              <a:t>19/12/1435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0E7F5-79BC-41EB-8C13-643B2F4502B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63FA1-9AA5-4893-A0EA-BF1523858136}" type="datetimeFigureOut">
              <a:rPr lang="ar-SA" smtClean="0"/>
              <a:pPr/>
              <a:t>19/12/1435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0E7F5-79BC-41EB-8C13-643B2F4502B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63FA1-9AA5-4893-A0EA-BF1523858136}" type="datetimeFigureOut">
              <a:rPr lang="ar-SA" smtClean="0"/>
              <a:pPr/>
              <a:t>19/12/1435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0E7F5-79BC-41EB-8C13-643B2F4502B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63FA1-9AA5-4893-A0EA-BF1523858136}" type="datetimeFigureOut">
              <a:rPr lang="ar-SA" smtClean="0"/>
              <a:pPr/>
              <a:t>19/12/1435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0E7F5-79BC-41EB-8C13-643B2F4502B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63FA1-9AA5-4893-A0EA-BF1523858136}" type="datetimeFigureOut">
              <a:rPr lang="ar-SA" smtClean="0"/>
              <a:pPr/>
              <a:t>19/12/1435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0E7F5-79BC-41EB-8C13-643B2F4502B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63FA1-9AA5-4893-A0EA-BF1523858136}" type="datetimeFigureOut">
              <a:rPr lang="ar-SA" smtClean="0"/>
              <a:pPr/>
              <a:t>19/12/1435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0E7F5-79BC-41EB-8C13-643B2F4502B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63FA1-9AA5-4893-A0EA-BF1523858136}" type="datetimeFigureOut">
              <a:rPr lang="ar-SA" smtClean="0"/>
              <a:pPr/>
              <a:t>19/12/1435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0E7F5-79BC-41EB-8C13-643B2F4502B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63FA1-9AA5-4893-A0EA-BF1523858136}" type="datetimeFigureOut">
              <a:rPr lang="ar-SA" smtClean="0"/>
              <a:pPr/>
              <a:t>19/12/1435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0E7F5-79BC-41EB-8C13-643B2F4502B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63FA1-9AA5-4893-A0EA-BF1523858136}" type="datetimeFigureOut">
              <a:rPr lang="ar-SA" smtClean="0"/>
              <a:pPr/>
              <a:t>19/12/1435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0E7F5-79BC-41EB-8C13-643B2F4502B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63FA1-9AA5-4893-A0EA-BF1523858136}" type="datetimeFigureOut">
              <a:rPr lang="ar-SA" smtClean="0"/>
              <a:pPr/>
              <a:t>19/12/1435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0E7F5-79BC-41EB-8C13-643B2F4502B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763FA1-9AA5-4893-A0EA-BF1523858136}" type="datetimeFigureOut">
              <a:rPr lang="ar-SA" smtClean="0"/>
              <a:pPr/>
              <a:t>19/12/1435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90E7F5-79BC-41EB-8C13-643B2F4502B3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i="1" dirty="0" smtClean="0">
                <a:solidFill>
                  <a:srgbClr val="C00000"/>
                </a:solidFill>
              </a:rPr>
              <a:t>المحاضرة الثالثة </a:t>
            </a:r>
            <a:endParaRPr lang="ar-SA" i="1" dirty="0">
              <a:solidFill>
                <a:srgbClr val="C00000"/>
              </a:solidFill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0" y="1571612"/>
            <a:ext cx="9144000" cy="5286388"/>
          </a:xfrm>
        </p:spPr>
        <p:txBody>
          <a:bodyPr>
            <a:normAutofit/>
          </a:bodyPr>
          <a:lstStyle/>
          <a:p>
            <a:pPr algn="ctr"/>
            <a:r>
              <a:rPr lang="ar-SA" sz="6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مهارات </a:t>
            </a:r>
            <a:r>
              <a:rPr lang="ar-SA" sz="6000" b="1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الإستقبال </a:t>
            </a:r>
            <a:endParaRPr lang="ar-SA" sz="6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  <a:p>
            <a:pPr algn="ctr"/>
            <a:r>
              <a:rPr lang="ar-SA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</a:rPr>
              <a:t>مهارات الإنصات </a:t>
            </a:r>
          </a:p>
          <a:p>
            <a:pPr algn="ctr"/>
            <a:r>
              <a:rPr lang="ar-SA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</a:rPr>
              <a:t>مفهوم الاستماع والإنصات </a:t>
            </a:r>
          </a:p>
          <a:p>
            <a:pPr algn="ctr"/>
            <a:r>
              <a:rPr lang="ar-SA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</a:rPr>
              <a:t>عوائق الإنصات </a:t>
            </a:r>
          </a:p>
          <a:p>
            <a:pPr algn="ctr"/>
            <a:r>
              <a:rPr lang="ar-SA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</a:rPr>
              <a:t>مهارات القراءة </a:t>
            </a:r>
          </a:p>
          <a:p>
            <a:pPr algn="ctr"/>
            <a:r>
              <a:rPr lang="ar-SA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</a:rPr>
              <a:t>سمات القراءة </a:t>
            </a:r>
            <a:endParaRPr lang="ar-SA" sz="2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itchFamily="18" charset="-78"/>
            </a:endParaRPr>
          </a:p>
          <a:p>
            <a:pPr algn="ctr"/>
            <a:r>
              <a:rPr lang="ar-SA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</a:rPr>
              <a:t>العوامل التي تؤثر في القراءة  </a:t>
            </a:r>
          </a:p>
          <a:p>
            <a:pPr algn="ctr"/>
            <a:r>
              <a:rPr lang="ar-SA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</a:rPr>
              <a:t>أساليب القراءة </a:t>
            </a:r>
          </a:p>
          <a:p>
            <a:pPr algn="ctr"/>
            <a:r>
              <a:rPr lang="ar-SA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</a:rPr>
              <a:t>توصيات للقراءة الالكترونية </a:t>
            </a:r>
          </a:p>
          <a:p>
            <a:pPr algn="ctr"/>
            <a:r>
              <a:rPr lang="ar-SA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</a:rPr>
              <a:t>مشتتات الانتباه في القراءة </a:t>
            </a:r>
            <a:endParaRPr lang="ar-SA" sz="2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ar-SA" b="1" dirty="0" smtClean="0"/>
              <a:t>مقدمة الإنصات 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يعتمد الإنصات الفعال بصورة أساسية على مهارة الإنصات ,  وهي المهارة التي يفتقد الكثير منا التعامل معها بحرفية .</a:t>
            </a:r>
          </a:p>
          <a:p>
            <a:r>
              <a:rPr lang="ar-SA" dirty="0" smtClean="0"/>
              <a:t>الإنسان يتعلم الإنصات في سنواته الأولى من حياته  بشكل عشوائي على الأغلب .</a:t>
            </a:r>
          </a:p>
          <a:p>
            <a:r>
              <a:rPr lang="ar-SA" dirty="0" smtClean="0"/>
              <a:t>جاء ذكر الإنصات في القران الكريم  :  ( </a:t>
            </a:r>
            <a:r>
              <a:rPr lang="ar-SA" b="1" i="1" dirty="0" smtClean="0"/>
              <a:t>وإذا قرأ القران فاستمعوا له وأنصتوا لعلكم ترحمون </a:t>
            </a:r>
            <a:r>
              <a:rPr lang="ar-SA" dirty="0" smtClean="0"/>
              <a:t>) .   وقوله تعالى :      ( </a:t>
            </a:r>
            <a:r>
              <a:rPr lang="ar-SA" b="1" i="1" dirty="0" smtClean="0"/>
              <a:t>وإذ صرفنا إليك نفرا من الجن يستمعون القران فلما حضروه قالوا أنصتوا  </a:t>
            </a:r>
            <a:r>
              <a:rPr lang="ar-SA" dirty="0" smtClean="0"/>
              <a:t>) 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أهمية الإنصات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158" y="1357298"/>
            <a:ext cx="8329642" cy="4768865"/>
          </a:xfrm>
        </p:spPr>
        <p:txBody>
          <a:bodyPr>
            <a:normAutofit fontScale="85000" lnSpcReduction="20000"/>
          </a:bodyPr>
          <a:lstStyle/>
          <a:p>
            <a:r>
              <a:rPr lang="ar-SA" b="1" dirty="0" smtClean="0">
                <a:solidFill>
                  <a:srgbClr val="00B050"/>
                </a:solidFill>
              </a:rPr>
              <a:t>إن الإنصات الجيد لدى الطالب , وكيفية استقباله لرسائل المعلم في المدرسة أو المحاضرة في الجامعة ، من أهم مقومات التعلم .</a:t>
            </a:r>
          </a:p>
          <a:p>
            <a:r>
              <a:rPr lang="ar-SA" b="1" dirty="0" smtClean="0">
                <a:solidFill>
                  <a:srgbClr val="00B050"/>
                </a:solidFill>
              </a:rPr>
              <a:t>للإنصات إشكالا متعددة:( مقابلات . اجتماعات . مفاوضات .محادثات) . وهذا يجعل اكتساب مهارة الإنصات من الأولويات التي يحرص عليها الموظف , لاسيما موظفي الصفوف الأمامية في خدمة العملاء ومراكز الاتصال .</a:t>
            </a:r>
          </a:p>
          <a:p>
            <a:r>
              <a:rPr lang="ar-SA" b="1" dirty="0" smtClean="0">
                <a:solidFill>
                  <a:srgbClr val="00B050"/>
                </a:solidFill>
              </a:rPr>
              <a:t>تقول الدراسات إن المدراء يقضون 65-90% من وقت عملهم في الإنصات للآخرين . </a:t>
            </a:r>
          </a:p>
          <a:p>
            <a:r>
              <a:rPr lang="ar-SA" b="1" dirty="0" smtClean="0">
                <a:solidFill>
                  <a:srgbClr val="00B050"/>
                </a:solidFill>
              </a:rPr>
              <a:t>الإنصات الجيد يعين على  تكوين البيئة الأسرية الآمنة , ويساعد في تربية الأبناء واستقرار الحياة الزوجية .</a:t>
            </a:r>
          </a:p>
          <a:p>
            <a:r>
              <a:rPr lang="ar-SA" b="1" dirty="0" smtClean="0">
                <a:solidFill>
                  <a:srgbClr val="00B050"/>
                </a:solidFill>
              </a:rPr>
              <a:t>الإنصات للآخرين يعبر عن مدى احترامك لهم , ويؤدي الى تكوين علاقات طيبة معهم .</a:t>
            </a:r>
            <a:endParaRPr lang="ar-SA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00034" y="274638"/>
            <a:ext cx="8186766" cy="868346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ar-SA" b="1" dirty="0" smtClean="0">
                <a:solidFill>
                  <a:schemeClr val="bg2">
                    <a:lumMod val="10000"/>
                  </a:schemeClr>
                </a:solidFill>
                <a:latin typeface="Andalus" pitchFamily="18" charset="-78"/>
                <a:cs typeface="Akhbar MT" pitchFamily="2" charset="-78"/>
              </a:rPr>
              <a:t>مفهوم الإنصات والاستماع والسماع </a:t>
            </a:r>
            <a:endParaRPr lang="ar-SA" b="1" dirty="0">
              <a:solidFill>
                <a:schemeClr val="bg2">
                  <a:lumMod val="10000"/>
                </a:schemeClr>
              </a:solidFill>
              <a:latin typeface="Andalus" pitchFamily="18" charset="-78"/>
              <a:cs typeface="Akhbar MT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85720" y="1285860"/>
            <a:ext cx="8643998" cy="5311781"/>
          </a:xfrm>
        </p:spPr>
        <p:txBody>
          <a:bodyPr>
            <a:normAutofit fontScale="92500" lnSpcReduction="20000"/>
          </a:bodyPr>
          <a:lstStyle/>
          <a:p>
            <a:r>
              <a:rPr lang="ar-SA" b="1" dirty="0" smtClean="0">
                <a:solidFill>
                  <a:srgbClr val="0070C0"/>
                </a:solidFill>
              </a:rPr>
              <a:t>معنى الإنصات </a:t>
            </a:r>
            <a:r>
              <a:rPr lang="ar-SA" dirty="0" smtClean="0">
                <a:solidFill>
                  <a:srgbClr val="0070C0"/>
                </a:solidFill>
              </a:rPr>
              <a:t>: هو الاستماع للرسائل اللفظية والتنبه إلى التعبيرات اللغوية والحركات الجسدية  ,  مع إدراك المعاني                                                                      والخلوص إلى مراد المتحدث , والاستجابة الملائمة لرسالته . </a:t>
            </a:r>
          </a:p>
          <a:p>
            <a:endParaRPr lang="ar-SA" b="1" dirty="0" smtClean="0">
              <a:solidFill>
                <a:srgbClr val="0070C0"/>
              </a:solidFill>
            </a:endParaRPr>
          </a:p>
          <a:p>
            <a:r>
              <a:rPr lang="ar-SA" b="1" dirty="0" smtClean="0">
                <a:solidFill>
                  <a:srgbClr val="0070C0"/>
                </a:solidFill>
              </a:rPr>
              <a:t>معنى الاستماع  </a:t>
            </a:r>
            <a:r>
              <a:rPr lang="ar-SA" dirty="0" smtClean="0">
                <a:solidFill>
                  <a:srgbClr val="0070C0"/>
                </a:solidFill>
              </a:rPr>
              <a:t>:   هو الانتباه والفهم والتقويم والاستجابة للرسائل المنطوقة وغير المنطوقة .</a:t>
            </a:r>
          </a:p>
          <a:p>
            <a:endParaRPr lang="ar-SA" dirty="0" smtClean="0">
              <a:solidFill>
                <a:srgbClr val="0070C0"/>
              </a:solidFill>
            </a:endParaRPr>
          </a:p>
          <a:p>
            <a:r>
              <a:rPr lang="ar-SA" b="1" dirty="0" smtClean="0">
                <a:solidFill>
                  <a:srgbClr val="0070C0"/>
                </a:solidFill>
              </a:rPr>
              <a:t>معنى السماع </a:t>
            </a:r>
            <a:r>
              <a:rPr lang="ar-SA" dirty="0" smtClean="0">
                <a:solidFill>
                  <a:srgbClr val="0070C0"/>
                </a:solidFill>
              </a:rPr>
              <a:t>: وظيفة فسيولوجية تتعلق بالأذن ,  ووظيفتها في تلقي المثيرات الصوتية .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والاختلاف بين الاستماع والإنصات هو اختلاف في درجة ومدى السماع والانتباه والفهم للرسالة , فالإنصات أعلى درجة من الاستماع , لأنه استماع القلب والعقل والروح والجسد .  </a:t>
            </a:r>
            <a:endParaRPr lang="ar-SA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ar-SA" b="1" dirty="0" smtClean="0">
                <a:solidFill>
                  <a:schemeClr val="bg1"/>
                </a:solidFill>
              </a:rPr>
              <a:t>مقارنات </a:t>
            </a:r>
            <a:br>
              <a:rPr lang="ar-SA" b="1" dirty="0" smtClean="0">
                <a:solidFill>
                  <a:schemeClr val="bg1"/>
                </a:solidFill>
              </a:rPr>
            </a:br>
            <a:r>
              <a:rPr lang="ar-SA" b="1" dirty="0" smtClean="0">
                <a:solidFill>
                  <a:schemeClr val="bg1"/>
                </a:solidFill>
              </a:rPr>
              <a:t>بين الإنصات والسماع </a:t>
            </a:r>
            <a:endParaRPr lang="ar-SA" b="1" dirty="0">
              <a:solidFill>
                <a:schemeClr val="bg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/>
              <a:t>السماع  وظيفة فسيولوجية يشمل استقبال الرسالة , أما الإنصات فهو وظيفة عقلية تتعلق بفهم الرسالة .</a:t>
            </a:r>
          </a:p>
          <a:p>
            <a:r>
              <a:rPr lang="ar-SA" dirty="0" smtClean="0"/>
              <a:t>السماع هو الخطوة الأولى من خطوات الإنصات .</a:t>
            </a:r>
          </a:p>
          <a:p>
            <a:r>
              <a:rPr lang="ar-SA" dirty="0" smtClean="0"/>
              <a:t>الإنصات عملية تتطلب الإرادة والجهد بعكس السماع .</a:t>
            </a:r>
          </a:p>
          <a:p>
            <a:r>
              <a:rPr lang="ar-SA" dirty="0" smtClean="0"/>
              <a:t>يتطلب الإنصات التنبه والتقويم للعبارات بعكس السماع . </a:t>
            </a:r>
          </a:p>
          <a:p>
            <a:r>
              <a:rPr lang="ar-SA" dirty="0" smtClean="0"/>
              <a:t>يتطلب الإنصات الانتباه للحركات والإشارات غير اللفظية المصاحبة للحديث .</a:t>
            </a:r>
          </a:p>
          <a:p>
            <a:r>
              <a:rPr lang="ar-SA" dirty="0" smtClean="0"/>
              <a:t>الاستجابة مطلوبة في الإنصات  .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929718" cy="796908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ar-SA" sz="24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مستويات المستمع من المتحدث        </a:t>
            </a:r>
            <a:endParaRPr lang="ar-SA" sz="240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2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14282" y="1000107"/>
            <a:ext cx="8929718" cy="5857893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ar-SA" sz="240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2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مخطط انسيابي: استخراج 4"/>
          <p:cNvSpPr/>
          <p:nvPr/>
        </p:nvSpPr>
        <p:spPr>
          <a:xfrm>
            <a:off x="1071538" y="1071545"/>
            <a:ext cx="7500990" cy="5786454"/>
          </a:xfrm>
          <a:prstGeom prst="flowChartExtract">
            <a:avLst/>
          </a:prstGeom>
          <a:ln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haroni" pitchFamily="2" charset="-79"/>
              </a:rPr>
              <a:t>الاستماع المتعاطف</a:t>
            </a:r>
          </a:p>
          <a:p>
            <a:pPr algn="ctr"/>
            <a:endParaRPr lang="ar-SA" sz="240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2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haroni" pitchFamily="2" charset="-79"/>
            </a:endParaRPr>
          </a:p>
          <a:p>
            <a:pPr algn="ctr"/>
            <a:r>
              <a:rPr lang="ar-SA" sz="24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haroni" pitchFamily="2" charset="-79"/>
              </a:rPr>
              <a:t> الاستماع المتفهم</a:t>
            </a:r>
          </a:p>
          <a:p>
            <a:pPr algn="ctr"/>
            <a:r>
              <a:rPr lang="ar-SA" sz="24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haroni" pitchFamily="2" charset="-79"/>
              </a:rPr>
              <a:t> </a:t>
            </a:r>
          </a:p>
          <a:p>
            <a:pPr algn="ctr"/>
            <a:r>
              <a:rPr lang="ar-SA" sz="24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haroni" pitchFamily="2" charset="-79"/>
              </a:rPr>
              <a:t>الاستماع الانتقائي</a:t>
            </a:r>
          </a:p>
          <a:p>
            <a:pPr algn="ctr"/>
            <a:endParaRPr lang="ar-SA" sz="240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2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haroni" pitchFamily="2" charset="-79"/>
            </a:endParaRPr>
          </a:p>
          <a:p>
            <a:pPr algn="ctr"/>
            <a:r>
              <a:rPr lang="ar-SA" sz="24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haroni" pitchFamily="2" charset="-79"/>
              </a:rPr>
              <a:t>الاستماع الشكلي</a:t>
            </a:r>
          </a:p>
          <a:p>
            <a:pPr algn="ctr"/>
            <a:r>
              <a:rPr lang="ar-SA" sz="24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haroni" pitchFamily="2" charset="-79"/>
              </a:rPr>
              <a:t> </a:t>
            </a:r>
          </a:p>
          <a:p>
            <a:pPr algn="ctr"/>
            <a:r>
              <a:rPr lang="ar-SA" sz="24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haroni" pitchFamily="2" charset="-79"/>
              </a:rPr>
              <a:t>التظاهر بالإصغاء</a:t>
            </a:r>
          </a:p>
          <a:p>
            <a:pPr algn="ctr"/>
            <a:r>
              <a:rPr lang="ar-SA" sz="24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haroni" pitchFamily="2" charset="-79"/>
              </a:rPr>
              <a:t> </a:t>
            </a:r>
          </a:p>
          <a:p>
            <a:pPr algn="ctr"/>
            <a:r>
              <a:rPr lang="ar-SA" sz="24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haroni" pitchFamily="2" charset="-79"/>
              </a:rPr>
              <a:t>التجاهل التام </a:t>
            </a:r>
          </a:p>
          <a:p>
            <a:pPr algn="ctr"/>
            <a:endParaRPr lang="ar-SA" sz="240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2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haroni" pitchFamily="2" charset="-79"/>
            </a:endParaRPr>
          </a:p>
          <a:p>
            <a:pPr algn="ctr"/>
            <a:endParaRPr lang="ar-SA" sz="240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2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haroni" pitchFamily="2" charset="-79"/>
            </a:endParaRPr>
          </a:p>
          <a:p>
            <a:pPr algn="ctr"/>
            <a:endParaRPr lang="ar-SA" sz="240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2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haroni" pitchFamily="2" charset="-79"/>
            </a:endParaRPr>
          </a:p>
          <a:p>
            <a:pPr algn="ctr"/>
            <a:endParaRPr lang="ar-SA" sz="240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2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haroni" pitchFamily="2" charset="-79"/>
            </a:endParaRPr>
          </a:p>
          <a:p>
            <a:pPr algn="ctr"/>
            <a:endParaRPr lang="ar-SA" sz="240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2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haroni" pitchFamily="2" charset="-79"/>
            </a:endParaRPr>
          </a:p>
          <a:p>
            <a:pPr algn="ctr"/>
            <a:endParaRPr lang="ar-SA" sz="240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2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المهارات المطلوبة للإنصات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ar-SA" sz="4000" dirty="0" smtClean="0">
                <a:cs typeface="Akhbar MT" pitchFamily="2" charset="-78"/>
              </a:rPr>
              <a:t>استعد للإنصات قبل أن تبدأ الإنصات </a:t>
            </a:r>
          </a:p>
          <a:p>
            <a:r>
              <a:rPr lang="ar-SA" sz="4000" dirty="0" smtClean="0">
                <a:cs typeface="Akhbar MT" pitchFamily="2" charset="-78"/>
              </a:rPr>
              <a:t>استمع بانتباه </a:t>
            </a:r>
          </a:p>
          <a:p>
            <a:r>
              <a:rPr lang="ar-SA" sz="4000" dirty="0" smtClean="0">
                <a:cs typeface="Akhbar MT" pitchFamily="2" charset="-78"/>
              </a:rPr>
              <a:t>فسر مضمون الرسالة </a:t>
            </a:r>
          </a:p>
          <a:p>
            <a:r>
              <a:rPr lang="ar-SA" sz="4000" dirty="0" smtClean="0">
                <a:cs typeface="Akhbar MT" pitchFamily="2" charset="-78"/>
              </a:rPr>
              <a:t>قوم الرسالة </a:t>
            </a:r>
          </a:p>
          <a:p>
            <a:r>
              <a:rPr lang="ar-SA" sz="4000" dirty="0" smtClean="0">
                <a:cs typeface="Akhbar MT" pitchFamily="2" charset="-78"/>
              </a:rPr>
              <a:t>احذر من بعض الأعمال التي تؤدي إلى إثارة المتحدث </a:t>
            </a:r>
          </a:p>
          <a:p>
            <a:r>
              <a:rPr lang="ar-SA" sz="4000" dirty="0" smtClean="0">
                <a:cs typeface="Akhbar MT" pitchFamily="2" charset="-78"/>
              </a:rPr>
              <a:t>أد الاستجابة المناسبة </a:t>
            </a:r>
            <a:endParaRPr lang="ar-SA" sz="4000" dirty="0">
              <a:cs typeface="Akhba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b="1" dirty="0" smtClean="0"/>
              <a:t>المهارة المطلوبة للإنصات </a:t>
            </a:r>
            <a:br>
              <a:rPr lang="ar-SA" b="1" dirty="0" smtClean="0"/>
            </a:br>
            <a:r>
              <a:rPr lang="ar-SA" b="1" dirty="0" smtClean="0"/>
              <a:t>أولا :  ( استعد للإنصات )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ar-SA" b="1" dirty="0" smtClean="0">
                <a:solidFill>
                  <a:schemeClr val="bg2">
                    <a:lumMod val="10000"/>
                  </a:schemeClr>
                </a:solidFill>
              </a:rPr>
              <a:t>توقف عن الحديث واستمع بعقل مفتوح للمتحدث .</a:t>
            </a:r>
          </a:p>
          <a:p>
            <a:pPr>
              <a:buNone/>
            </a:pPr>
            <a:endParaRPr lang="ar-SA" b="1" dirty="0" smtClean="0">
              <a:solidFill>
                <a:schemeClr val="bg2">
                  <a:lumMod val="10000"/>
                </a:schemeClr>
              </a:solidFill>
            </a:endParaRPr>
          </a:p>
          <a:p>
            <a:r>
              <a:rPr lang="ar-SA" b="1" dirty="0" smtClean="0">
                <a:solidFill>
                  <a:schemeClr val="bg2">
                    <a:lumMod val="10000"/>
                  </a:schemeClr>
                </a:solidFill>
              </a:rPr>
              <a:t>حاول أن تتخلص من كل معوقات الإنصات سواء كانت ذهنية او نفسية او بيئية . </a:t>
            </a:r>
          </a:p>
          <a:p>
            <a:endParaRPr lang="ar-SA" b="1" dirty="0" smtClean="0">
              <a:solidFill>
                <a:schemeClr val="bg2">
                  <a:lumMod val="10000"/>
                </a:schemeClr>
              </a:solidFill>
            </a:endParaRPr>
          </a:p>
          <a:p>
            <a:r>
              <a:rPr lang="ar-SA" b="1" dirty="0" smtClean="0">
                <a:solidFill>
                  <a:schemeClr val="bg2">
                    <a:lumMod val="10000"/>
                  </a:schemeClr>
                </a:solidFill>
              </a:rPr>
              <a:t>أشعر المتحدث باستعدادك للإنصات , باستعمال وسائل الاتصال غير اللفظية : كالجلسة المريحة , والنظرة للمتحدث .</a:t>
            </a:r>
          </a:p>
          <a:p>
            <a:pPr>
              <a:buNone/>
            </a:pPr>
            <a:endParaRPr lang="ar-SA" b="1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ar-SA" b="1" dirty="0" smtClean="0"/>
              <a:t>المهارة المطلوبة للإنصات</a:t>
            </a:r>
            <a:br>
              <a:rPr lang="ar-SA" b="1" dirty="0" smtClean="0"/>
            </a:br>
            <a:r>
              <a:rPr lang="ar-SA" b="1" dirty="0" smtClean="0"/>
              <a:t>ثانيا : استمع بانتباه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28596" y="1600200"/>
            <a:ext cx="8258204" cy="497207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ar-SA" sz="1800" b="1" dirty="0" smtClean="0"/>
              <a:t>الانتباه للحديث والعناية بالرسالة هي لب الإنصات :</a:t>
            </a:r>
          </a:p>
          <a:p>
            <a:pPr>
              <a:buNone/>
            </a:pPr>
            <a:endParaRPr lang="ar-SA" sz="1800" b="1" dirty="0" smtClean="0"/>
          </a:p>
          <a:p>
            <a:r>
              <a:rPr lang="ar-SA" sz="1800" b="1" dirty="0" smtClean="0"/>
              <a:t>استمع لكل كلمة , ولكل فكرة, ولا تحكم او تقوم حتى ينتهي  المتحدث من عرض فكرته , فالمتحدث يريدك أن تستمع إليه  . </a:t>
            </a:r>
          </a:p>
          <a:p>
            <a:endParaRPr lang="ar-SA" sz="1800" b="1" dirty="0" smtClean="0"/>
          </a:p>
          <a:p>
            <a:r>
              <a:rPr lang="ar-SA" sz="1800" b="1" dirty="0" smtClean="0"/>
              <a:t>دون ملاحظاتك إن احتجت لذلك . ولا تكتب كل شي بل اكتب أهم النقاط .</a:t>
            </a:r>
          </a:p>
          <a:p>
            <a:pPr>
              <a:buNone/>
            </a:pPr>
            <a:endParaRPr lang="ar-SA" sz="1800" b="1" dirty="0" smtClean="0"/>
          </a:p>
          <a:p>
            <a:r>
              <a:rPr lang="ar-SA" sz="1800" b="1" dirty="0" smtClean="0"/>
              <a:t>ناقش رسالة المتحدث بالأسئلة المناسبة لاستيضاح الرسالة إن احتجت إليها .</a:t>
            </a:r>
          </a:p>
          <a:p>
            <a:endParaRPr lang="ar-SA" sz="1800" b="1" dirty="0" smtClean="0"/>
          </a:p>
          <a:p>
            <a:r>
              <a:rPr lang="ar-SA" sz="1800" b="1" dirty="0" smtClean="0"/>
              <a:t>راقب أسلوب المتحدث لتتبين حقيقة الحديث ( مبالغ . متعصب . منطقي ) .</a:t>
            </a:r>
          </a:p>
          <a:p>
            <a:endParaRPr lang="ar-SA" sz="1800" b="1" dirty="0" smtClean="0"/>
          </a:p>
          <a:p>
            <a:r>
              <a:rPr lang="ar-SA" sz="1800" b="1" dirty="0" smtClean="0"/>
              <a:t>راع الإشارات غير اللفظية ( تعبيرات الوجه , الإيماءات ).</a:t>
            </a:r>
          </a:p>
          <a:p>
            <a:endParaRPr lang="ar-SA" sz="1800" b="1" dirty="0" smtClean="0"/>
          </a:p>
          <a:p>
            <a:r>
              <a:rPr lang="ar-SA" sz="1800" b="1" dirty="0" smtClean="0"/>
              <a:t>لأتقاطع المتحدث إلا إذا اقتضت الضرورة . وكن لبقا في ذلك كأن تقول له : رجاء انتظر , </a:t>
            </a:r>
          </a:p>
          <a:p>
            <a:pPr>
              <a:buNone/>
            </a:pPr>
            <a:r>
              <a:rPr lang="ar-SA" sz="1800" b="1" dirty="0" smtClean="0"/>
              <a:t>     او لحظة من فضلك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ar-SA" b="1" dirty="0" smtClean="0"/>
              <a:t>المهارة المطلوبة للإنصات</a:t>
            </a:r>
            <a:br>
              <a:rPr lang="ar-SA" b="1" dirty="0" smtClean="0"/>
            </a:br>
            <a:r>
              <a:rPr lang="ar-SA" b="1" dirty="0" smtClean="0"/>
              <a:t>ثالثا : فسر مضمون الرسالة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ar-SA" b="1" dirty="0" smtClean="0"/>
              <a:t>        بعد استماعك للرسالة كاملة , حلل ما سمعت واجتهد </a:t>
            </a:r>
          </a:p>
          <a:p>
            <a:pPr>
              <a:buNone/>
            </a:pPr>
            <a:r>
              <a:rPr lang="ar-SA" b="1" dirty="0" smtClean="0"/>
              <a:t>   في فهم المعنى الذي أراده المتحدث إيصاله إليك . وفقا       لخلفيته  وليس خلفيتك .  </a:t>
            </a:r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ar-SA" b="1" dirty="0" smtClean="0"/>
              <a:t>المهارة المطلوبة للإنصات </a:t>
            </a:r>
            <a:br>
              <a:rPr lang="ar-SA" b="1" dirty="0" smtClean="0"/>
            </a:br>
            <a:r>
              <a:rPr lang="ar-SA" b="1" dirty="0" smtClean="0"/>
              <a:t>رابعا : قوم الرسالة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ar-SA" b="1" dirty="0" smtClean="0">
                <a:solidFill>
                  <a:schemeClr val="tx1"/>
                </a:solidFill>
              </a:rPr>
              <a:t>    كون رأيك وانطباعك عن أهمية الرسالة وحقيقتها وهدفها , وفقا لمنطق الحديث , وصحة المعلومات والأدلة    والاستنتاجات .</a:t>
            </a:r>
            <a:endParaRPr lang="ar-SA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b="1" dirty="0" smtClean="0"/>
              <a:t>المهارة المطلوبة للإنصات </a:t>
            </a:r>
            <a:br>
              <a:rPr lang="ar-SA" b="1" dirty="0" smtClean="0"/>
            </a:br>
            <a:r>
              <a:rPr lang="ar-SA" b="1" dirty="0" smtClean="0"/>
              <a:t>خامسا : احذر بعض العمال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ar-SA" b="1" dirty="0" smtClean="0">
                <a:solidFill>
                  <a:schemeClr val="tx1"/>
                </a:solidFill>
              </a:rPr>
              <a:t>ينبغي الحذر من بعض الأعمال التي تؤدي الى إثارة المتحدث او دفعه الى إنهاء حديثه , ومنها : </a:t>
            </a:r>
          </a:p>
          <a:p>
            <a:r>
              <a:rPr lang="ar-SA" b="1" dirty="0" smtClean="0">
                <a:solidFill>
                  <a:schemeClr val="tx1"/>
                </a:solidFill>
              </a:rPr>
              <a:t>الإيحاء بالضجر او الملل من خلال الكلمات او الإيحاءات غير اللفظية . </a:t>
            </a:r>
          </a:p>
          <a:p>
            <a:r>
              <a:rPr lang="ar-SA" b="1" dirty="0" smtClean="0">
                <a:solidFill>
                  <a:schemeClr val="tx1"/>
                </a:solidFill>
              </a:rPr>
              <a:t>استعمال عبارات محبطة ( معلومة معروفة , كلام مكرر , أنت دائم الخطأ , تريد أن تعلمني ) . </a:t>
            </a:r>
          </a:p>
          <a:p>
            <a:r>
              <a:rPr lang="ar-SA" b="1" dirty="0" smtClean="0">
                <a:solidFill>
                  <a:schemeClr val="tx1"/>
                </a:solidFill>
              </a:rPr>
              <a:t>المبادرة الى إكمال الحديث عن المتحدث .</a:t>
            </a:r>
            <a:endParaRPr lang="ar-SA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b="1" dirty="0" smtClean="0"/>
              <a:t>المهارة المطلوبة للإنصات</a:t>
            </a:r>
            <a:br>
              <a:rPr lang="ar-SA" b="1" dirty="0" smtClean="0"/>
            </a:br>
            <a:r>
              <a:rPr lang="ar-SA" b="1" dirty="0" smtClean="0"/>
              <a:t>سادسا : أد الاستجابة أثناء الحديث وبعده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r>
              <a:rPr lang="ar-SA" b="1" u="sng" dirty="0" smtClean="0">
                <a:solidFill>
                  <a:srgbClr val="FF0000"/>
                </a:solidFill>
              </a:rPr>
              <a:t>أثناء الحديث </a:t>
            </a:r>
          </a:p>
          <a:p>
            <a:r>
              <a:rPr lang="ar-SA" b="1" dirty="0" smtClean="0"/>
              <a:t>هز الرأس , وهو علامة الاهتمام . </a:t>
            </a:r>
          </a:p>
          <a:p>
            <a:r>
              <a:rPr lang="ar-SA" b="1" dirty="0" smtClean="0"/>
              <a:t>الصمت والنظر للمتحدث بتشوق واهتمام ومتابعة .</a:t>
            </a:r>
          </a:p>
          <a:p>
            <a:r>
              <a:rPr lang="ar-SA" b="1" dirty="0" smtClean="0"/>
              <a:t>إمالة الصدر قليلا الى الأمام . </a:t>
            </a:r>
          </a:p>
          <a:p>
            <a:r>
              <a:rPr lang="ar-SA" b="1" dirty="0" smtClean="0"/>
              <a:t>الملاحظة العابرة مثل نعم , هكذا , عجيب , غريب  ولا تقل له : اشعر انك تريد كذا , او على عكس ذلك تماما .</a:t>
            </a:r>
          </a:p>
          <a:p>
            <a:r>
              <a:rPr lang="ar-SA" b="1" dirty="0" smtClean="0"/>
              <a:t>اعد الصياغة : مثل أن تقول : أنت قلت كذا وكذا , أنت ذكرت في كلامك كذا وكذا . </a:t>
            </a:r>
          </a:p>
          <a:p>
            <a:r>
              <a:rPr lang="ar-SA" b="1" dirty="0" smtClean="0"/>
              <a:t>كتابة بعض عبارات المتحدث المهمة , وهو أمر يشعر المتكلم بالتقدير .</a:t>
            </a:r>
          </a:p>
          <a:p>
            <a:r>
              <a:rPr lang="ar-SA" b="1" dirty="0" smtClean="0">
                <a:solidFill>
                  <a:srgbClr val="FF0000"/>
                </a:solidFill>
              </a:rPr>
              <a:t>بعد الحديث </a:t>
            </a:r>
          </a:p>
          <a:p>
            <a:r>
              <a:rPr lang="ar-SA" b="1" dirty="0" smtClean="0"/>
              <a:t>اشكره على حديثه معك .</a:t>
            </a:r>
          </a:p>
          <a:p>
            <a:r>
              <a:rPr lang="ar-SA" b="1" dirty="0" smtClean="0"/>
              <a:t>لخص له رسالته , لتتأكد من فهمك لرسالته . </a:t>
            </a:r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ar-SA" dirty="0" smtClean="0"/>
              <a:t>نموذج تطبيقي من سيرة الرسول صلى الله عليه وسلم لمهارة الإنصات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ar-SA" b="1" dirty="0" smtClean="0"/>
              <a:t>    روى ابن هشام في سيرته أن عتبة بن ربيعة جلس الى رسول الله صلى الله عليه وسلم فقال له :يا ابن أخي .انك من حيث قد علمت من المكانة والنسب , وانك قد أتيت قومك بأمر عظيم فرقت به جماعتهم , وسفهت به أحلامهم , وعبت به آلهتهم , وكفرت به من مضى من أبائهم , فاسمع مني اعرض عليك أمورا , لعلك تقبل بعضها . فقال رسول الله صلى الله عليه وسلم : قل يا أبا الوليد اسمع , فقال عتبة .......حتى فرغ . قال : او قد فرغت يا أبا الوليد ؟ قال: نعم . قال : فاسمع مني . قال : افعل . فاخذ رسول الله صلى الله عليه وسلم يتلو عليه من سورة فصلت , حتى إذا انتهى الى موضع السجدة منها سجد , ثم قال لعتبة : قد سمعت يا أبا الوليد . فأنت وذلك , فقام عتبة الى أصحابه , فقال بعضهم : نحلف بالله لقد جاءكم أبو الوليد بوجه غير الوجه الذي ذهب به , وطلب عتبة إليهم أن يتركوا الرسول صلى الله عليه وسلم وشانه , فأبوا  وقالوا له :سحرك يا أبا الوليد بلسانه .</a:t>
            </a:r>
            <a:endParaRPr lang="ar-SA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عوائق الإنصات 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28596" y="1600200"/>
            <a:ext cx="8258204" cy="4900634"/>
          </a:xfrm>
        </p:spPr>
        <p:txBody>
          <a:bodyPr>
            <a:noAutofit/>
          </a:bodyPr>
          <a:lstStyle/>
          <a:p>
            <a:r>
              <a:rPr lang="ar-SA" sz="4400" b="1" dirty="0" smtClean="0">
                <a:solidFill>
                  <a:srgbClr val="C00000"/>
                </a:solidFill>
              </a:rPr>
              <a:t>العوائق الذهنية </a:t>
            </a:r>
          </a:p>
          <a:p>
            <a:r>
              <a:rPr lang="ar-SA" sz="4400" b="1" dirty="0" smtClean="0">
                <a:solidFill>
                  <a:srgbClr val="C00000"/>
                </a:solidFill>
              </a:rPr>
              <a:t>الانطباع والحكم السابق </a:t>
            </a:r>
          </a:p>
          <a:p>
            <a:r>
              <a:rPr lang="ar-SA" sz="4400" b="1" dirty="0" smtClean="0">
                <a:solidFill>
                  <a:srgbClr val="C00000"/>
                </a:solidFill>
              </a:rPr>
              <a:t>الحالات النفسية </a:t>
            </a:r>
          </a:p>
          <a:p>
            <a:r>
              <a:rPr lang="ar-SA" sz="4400" b="1" dirty="0" smtClean="0">
                <a:solidFill>
                  <a:srgbClr val="C00000"/>
                </a:solidFill>
              </a:rPr>
              <a:t>المشوشات البيئية </a:t>
            </a:r>
          </a:p>
          <a:p>
            <a:r>
              <a:rPr lang="ar-SA" sz="4400" b="1" dirty="0" smtClean="0">
                <a:solidFill>
                  <a:srgbClr val="C00000"/>
                </a:solidFill>
              </a:rPr>
              <a:t>سماع ما نريد أو نحب سماعه فقط </a:t>
            </a:r>
          </a:p>
          <a:p>
            <a:r>
              <a:rPr lang="ar-SA" sz="4400" b="1" dirty="0" smtClean="0">
                <a:solidFill>
                  <a:srgbClr val="C00000"/>
                </a:solidFill>
              </a:rPr>
              <a:t>اختلاف اللهجة أو اللغة بين الطرفين </a:t>
            </a:r>
            <a:endParaRPr lang="ar-SA" sz="4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مهارات القراءة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ar-SA" b="1" dirty="0" smtClean="0">
                <a:solidFill>
                  <a:srgbClr val="002060"/>
                </a:solidFill>
              </a:rPr>
              <a:t>يعتمد الاتصال في شقه المكتوب على ركنين رئيسين :</a:t>
            </a:r>
          </a:p>
          <a:p>
            <a:r>
              <a:rPr lang="ar-SA" b="1" dirty="0" smtClean="0">
                <a:solidFill>
                  <a:srgbClr val="002060"/>
                </a:solidFill>
              </a:rPr>
              <a:t>الكتابة لإرسال المكتوب </a:t>
            </a:r>
          </a:p>
          <a:p>
            <a:r>
              <a:rPr lang="ar-SA" b="1" dirty="0" smtClean="0">
                <a:solidFill>
                  <a:srgbClr val="002060"/>
                </a:solidFill>
              </a:rPr>
              <a:t>القراءة لاستقبال المكتوب </a:t>
            </a:r>
          </a:p>
          <a:p>
            <a:endParaRPr lang="ar-SA" b="1" dirty="0" smtClean="0">
              <a:solidFill>
                <a:srgbClr val="002060"/>
              </a:solidFill>
            </a:endParaRPr>
          </a:p>
          <a:p>
            <a:r>
              <a:rPr lang="ar-SA" b="1" dirty="0" smtClean="0">
                <a:solidFill>
                  <a:srgbClr val="002060"/>
                </a:solidFill>
              </a:rPr>
              <a:t>تتداخل ثلاث عناصر لاستقبال الرسالة المكتوبة :</a:t>
            </a:r>
          </a:p>
          <a:p>
            <a:r>
              <a:rPr lang="ar-SA" b="1" dirty="0" smtClean="0">
                <a:solidFill>
                  <a:srgbClr val="002060"/>
                </a:solidFill>
              </a:rPr>
              <a:t>المعنى الذهني </a:t>
            </a:r>
          </a:p>
          <a:p>
            <a:r>
              <a:rPr lang="ar-SA" b="1" dirty="0" smtClean="0">
                <a:solidFill>
                  <a:srgbClr val="002060"/>
                </a:solidFill>
              </a:rPr>
              <a:t>اللفظ الذي يؤديه </a:t>
            </a:r>
          </a:p>
          <a:p>
            <a:r>
              <a:rPr lang="ar-SA" b="1" dirty="0" smtClean="0">
                <a:solidFill>
                  <a:srgbClr val="002060"/>
                </a:solidFill>
              </a:rPr>
              <a:t>الرمز المكتوب </a:t>
            </a:r>
            <a:endParaRPr lang="ar-SA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sz="4800" b="1" dirty="0" smtClean="0"/>
              <a:t>مراحل القراءة </a:t>
            </a:r>
            <a:endParaRPr lang="ar-SA" sz="48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ar-SA" sz="4000" dirty="0" smtClean="0">
                <a:solidFill>
                  <a:schemeClr val="tx1"/>
                </a:solidFill>
              </a:rPr>
              <a:t>  </a:t>
            </a:r>
            <a:r>
              <a:rPr lang="ar-SA" sz="4000" b="1" i="1" dirty="0" smtClean="0">
                <a:solidFill>
                  <a:schemeClr val="tx1"/>
                </a:solidFill>
              </a:rPr>
              <a:t>تمر القراءة بثلاث مراحل , هي :</a:t>
            </a:r>
          </a:p>
          <a:p>
            <a:r>
              <a:rPr lang="ar-SA" sz="4000" b="1" dirty="0" smtClean="0">
                <a:solidFill>
                  <a:schemeClr val="tx1"/>
                </a:solidFill>
              </a:rPr>
              <a:t>مرور العين على النص المكتوب . </a:t>
            </a:r>
          </a:p>
          <a:p>
            <a:r>
              <a:rPr lang="ar-SA" sz="4000" b="1" dirty="0" smtClean="0">
                <a:solidFill>
                  <a:schemeClr val="tx1"/>
                </a:solidFill>
              </a:rPr>
              <a:t>تفسير النص .</a:t>
            </a:r>
          </a:p>
          <a:p>
            <a:r>
              <a:rPr lang="ar-SA" sz="4000" b="1" dirty="0" smtClean="0">
                <a:solidFill>
                  <a:schemeClr val="tx1"/>
                </a:solidFill>
              </a:rPr>
              <a:t>استنتاج المعاني .</a:t>
            </a:r>
            <a:endParaRPr lang="ar-SA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ar-SA" sz="6000" b="1" dirty="0" smtClean="0"/>
              <a:t>الى اللقاء في المحاضرة القادمة</a:t>
            </a:r>
            <a:endParaRPr lang="ar-SA" sz="60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ar-SA" sz="6000" b="1" i="1" dirty="0" smtClean="0">
                <a:latin typeface="Aparajita" pitchFamily="34" charset="0"/>
              </a:rPr>
              <a:t>    شاكرا لكم حسن استماعكم </a:t>
            </a:r>
          </a:p>
          <a:p>
            <a:pPr>
              <a:buNone/>
            </a:pPr>
            <a:endParaRPr lang="ar-SA" sz="6000" b="1" i="1" dirty="0" smtClean="0">
              <a:latin typeface="Aparajita" pitchFamily="34" charset="0"/>
            </a:endParaRPr>
          </a:p>
          <a:p>
            <a:pPr algn="ctr">
              <a:buNone/>
            </a:pPr>
            <a:r>
              <a:rPr lang="ar-SA" sz="6000" b="1" i="1" dirty="0" smtClean="0">
                <a:latin typeface="Aparajita" pitchFamily="34" charset="0"/>
              </a:rPr>
              <a:t>   والسلام عليكم ورحمة الله   وبركاته</a:t>
            </a:r>
            <a:endParaRPr lang="ar-SA" sz="6000" b="1" i="1" dirty="0">
              <a:latin typeface="Aparajita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438</TotalTime>
  <Words>1043</Words>
  <Application>Microsoft Office PowerPoint</Application>
  <PresentationFormat>عرض على الشاشة (3:4)‏</PresentationFormat>
  <Paragraphs>127</Paragraphs>
  <Slides>18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19" baseType="lpstr">
      <vt:lpstr>سمة Office</vt:lpstr>
      <vt:lpstr>المحاضرة الثالثة </vt:lpstr>
      <vt:lpstr>مقدمة الإنصات </vt:lpstr>
      <vt:lpstr>أهمية الإنصات </vt:lpstr>
      <vt:lpstr>مفهوم الإنصات والاستماع والسماع </vt:lpstr>
      <vt:lpstr>مقارنات  بين الإنصات والسماع </vt:lpstr>
      <vt:lpstr>مستويات المستمع من المتحدث        </vt:lpstr>
      <vt:lpstr>المهارات المطلوبة للإنصات</vt:lpstr>
      <vt:lpstr>المهارة المطلوبة للإنصات  أولا :  ( استعد للإنصات )</vt:lpstr>
      <vt:lpstr>المهارة المطلوبة للإنصات ثانيا : استمع بانتباه </vt:lpstr>
      <vt:lpstr>المهارة المطلوبة للإنصات ثالثا : فسر مضمون الرسالة </vt:lpstr>
      <vt:lpstr>المهارة المطلوبة للإنصات  رابعا : قوم الرسالة</vt:lpstr>
      <vt:lpstr>المهارة المطلوبة للإنصات  خامسا : احذر بعض العمال </vt:lpstr>
      <vt:lpstr>المهارة المطلوبة للإنصات سادسا : أد الاستجابة أثناء الحديث وبعده </vt:lpstr>
      <vt:lpstr>نموذج تطبيقي من سيرة الرسول صلى الله عليه وسلم لمهارة الإنصات </vt:lpstr>
      <vt:lpstr>عوائق الإنصات </vt:lpstr>
      <vt:lpstr>مهارات القراءة </vt:lpstr>
      <vt:lpstr>مراحل القراءة </vt:lpstr>
      <vt:lpstr>الى اللقاء في المحاضرة القادمة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الثالثة</dc:title>
  <dc:creator>ACM</dc:creator>
  <cp:lastModifiedBy>Bassam ahmad alshorman</cp:lastModifiedBy>
  <cp:revision>51</cp:revision>
  <dcterms:created xsi:type="dcterms:W3CDTF">2013-10-14T09:58:04Z</dcterms:created>
  <dcterms:modified xsi:type="dcterms:W3CDTF">2014-10-13T09:31:38Z</dcterms:modified>
</cp:coreProperties>
</file>