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ms-office.activeX"/>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Override PartName="/ppt/activeX/activeX1.xml" ContentType="application/vnd.ms-office.activeX+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648" r:id="rId1"/>
  </p:sldMasterIdLst>
  <p:sldIdLst>
    <p:sldId id="256" r:id="rId2"/>
    <p:sldId id="262" r:id="rId3"/>
    <p:sldId id="267" r:id="rId4"/>
    <p:sldId id="272" r:id="rId5"/>
    <p:sldId id="274" r:id="rId6"/>
    <p:sldId id="270" r:id="rId7"/>
    <p:sldId id="275" r:id="rId8"/>
    <p:sldId id="276" r:id="rId9"/>
    <p:sldId id="269" r:id="rId10"/>
    <p:sldId id="278" r:id="rId11"/>
    <p:sldId id="279" r:id="rId12"/>
    <p:sldId id="280" r:id="rId13"/>
    <p:sldId id="281" r:id="rId14"/>
    <p:sldId id="282" r:id="rId15"/>
    <p:sldId id="283" r:id="rId16"/>
    <p:sldId id="285" r:id="rId17"/>
    <p:sldId id="286" r:id="rId18"/>
    <p:sldId id="287" r:id="rId19"/>
    <p:sldId id="268" r:id="rId2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412" autoAdjust="0"/>
    <p:restoredTop sz="94607" autoAdjust="0"/>
  </p:normalViewPr>
  <p:slideViewPr>
    <p:cSldViewPr>
      <p:cViewPr varScale="1">
        <p:scale>
          <a:sx n="69" d="100"/>
          <a:sy n="69" d="100"/>
        </p:scale>
        <p:origin x="-1416"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5512D11A-5CC6-11CF-8D67-00AA00BDCE1D}" ax:persistence="persistStream" r:id="rId1"/>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4F763FA1-9AA5-4893-A0EA-BF1523858136}" type="datetimeFigureOut">
              <a:rPr lang="ar-SA" smtClean="0"/>
              <a:pPr/>
              <a:t>1/4/1436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490E7F5-79BC-41EB-8C13-643B2F4502B3}"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F763FA1-9AA5-4893-A0EA-BF1523858136}" type="datetimeFigureOut">
              <a:rPr lang="ar-SA" smtClean="0"/>
              <a:pPr/>
              <a:t>1/4/1436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490E7F5-79BC-41EB-8C13-643B2F4502B3}"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4F763FA1-9AA5-4893-A0EA-BF1523858136}" type="datetimeFigureOut">
              <a:rPr lang="ar-SA" smtClean="0"/>
              <a:pPr/>
              <a:t>1/4/1436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490E7F5-79BC-41EB-8C13-643B2F4502B3}"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4F763FA1-9AA5-4893-A0EA-BF1523858136}" type="datetimeFigureOut">
              <a:rPr lang="ar-SA" smtClean="0"/>
              <a:pPr/>
              <a:t>1/4/1436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490E7F5-79BC-41EB-8C13-643B2F4502B3}"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4F763FA1-9AA5-4893-A0EA-BF1523858136}" type="datetimeFigureOut">
              <a:rPr lang="ar-SA" smtClean="0"/>
              <a:pPr/>
              <a:t>1/4/1436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8490E7F5-79BC-41EB-8C13-643B2F4502B3}"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4F763FA1-9AA5-4893-A0EA-BF1523858136}" type="datetimeFigureOut">
              <a:rPr lang="ar-SA" smtClean="0"/>
              <a:pPr/>
              <a:t>1/4/1436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8490E7F5-79BC-41EB-8C13-643B2F4502B3}"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F763FA1-9AA5-4893-A0EA-BF1523858136}" type="datetimeFigureOut">
              <a:rPr lang="ar-SA" smtClean="0"/>
              <a:pPr/>
              <a:t>1/4/1436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8490E7F5-79BC-41EB-8C13-643B2F4502B3}"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F763FA1-9AA5-4893-A0EA-BF1523858136}" type="datetimeFigureOut">
              <a:rPr lang="ar-SA" smtClean="0"/>
              <a:pPr/>
              <a:t>1/4/1436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490E7F5-79BC-41EB-8C13-643B2F4502B3}"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F763FA1-9AA5-4893-A0EA-BF1523858136}" type="datetimeFigureOut">
              <a:rPr lang="ar-SA" smtClean="0"/>
              <a:pPr/>
              <a:t>1/4/1436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490E7F5-79BC-41EB-8C13-643B2F4502B3}"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F763FA1-9AA5-4893-A0EA-BF1523858136}" type="datetimeFigureOut">
              <a:rPr lang="ar-SA" smtClean="0"/>
              <a:pPr/>
              <a:t>1/4/1436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490E7F5-79BC-41EB-8C13-643B2F4502B3}"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F763FA1-9AA5-4893-A0EA-BF1523858136}" type="datetimeFigureOut">
              <a:rPr lang="ar-SA" smtClean="0"/>
              <a:pPr/>
              <a:t>1/4/1436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490E7F5-79BC-41EB-8C13-643B2F4502B3}"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F763FA1-9AA5-4893-A0EA-BF1523858136}" type="datetimeFigureOut">
              <a:rPr lang="ar-SA" smtClean="0"/>
              <a:pPr/>
              <a:t>1/4/1436</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490E7F5-79BC-41EB-8C13-643B2F4502B3}"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hyperlink" Target="http://www.blogger.com/share-post.g?blogID=2797258004641992929&amp;postID=6000981766888291679&amp;target=blog" TargetMode="External"/><Relationship Id="rId13" Type="http://schemas.openxmlformats.org/officeDocument/2006/relationships/hyperlink" Target="http://graphic-photo526.blogspot.com/feeds/6000981766888291679/comments/default" TargetMode="External"/><Relationship Id="rId18" Type="http://schemas.openxmlformats.org/officeDocument/2006/relationships/hyperlink" Target="//www.blogger.com/rearrange?blogID=2797258004641992929&amp;widgetType=Text&amp;widgetId=Text1&amp;action=editWidget&amp;sectionId=sidebar-right-1" TargetMode="External"/><Relationship Id="rId3" Type="http://schemas.openxmlformats.org/officeDocument/2006/relationships/slideLayout" Target="../slideLayouts/slideLayout7.xml"/><Relationship Id="rId21" Type="http://schemas.openxmlformats.org/officeDocument/2006/relationships/hyperlink" Target="//www.blogger.com/rearrange?blogID=2797258004641992929&amp;widgetType=Label&amp;widgetId=Label2&amp;action=editWidget&amp;sectionId=sidebar-right-1" TargetMode="External"/><Relationship Id="rId7" Type="http://schemas.openxmlformats.org/officeDocument/2006/relationships/hyperlink" Target="http://www.blogger.com/share-post.g?blogID=2797258004641992929&amp;postID=6000981766888291679&amp;target=email" TargetMode="External"/><Relationship Id="rId12" Type="http://schemas.openxmlformats.org/officeDocument/2006/relationships/hyperlink" Target="http://graphic-photo526.blogspot.com/2010/12/blog-post_8946.html" TargetMode="External"/><Relationship Id="rId17" Type="http://schemas.openxmlformats.org/officeDocument/2006/relationships/image" Target="../media/image4.png"/><Relationship Id="rId25" Type="http://schemas.openxmlformats.org/officeDocument/2006/relationships/hyperlink" Target="//www.blogger.com/rearrange?blogID=2797258004641992929&amp;widgetType=Attribution&amp;widgetId=Attribution1&amp;action=editWidget&amp;sectionId=footer-3" TargetMode="External"/><Relationship Id="rId2" Type="http://schemas.openxmlformats.org/officeDocument/2006/relationships/control" Target="../activeX/activeX1.xml"/><Relationship Id="rId16" Type="http://schemas.openxmlformats.org/officeDocument/2006/relationships/hyperlink" Target="//www.blogger.com/rearrange?blogID=2797258004641992929&amp;widgetType=Image&amp;widgetId=Image1&amp;action=editWidget&amp;sectionId=sidebar-right-1" TargetMode="External"/><Relationship Id="rId20" Type="http://schemas.openxmlformats.org/officeDocument/2006/relationships/hyperlink" Target="//www.blogger.com/rearrange?blogID=2797258004641992929&amp;widgetType=Label&amp;widgetId=Label1&amp;action=editWidget&amp;sectionId=sidebar-right-1" TargetMode="External"/><Relationship Id="rId1" Type="http://schemas.openxmlformats.org/officeDocument/2006/relationships/vmlDrawing" Target="../drawings/vmlDrawing1.vml"/><Relationship Id="rId6" Type="http://schemas.openxmlformats.org/officeDocument/2006/relationships/hyperlink" Target="http://www.blogger.com/post-edit.g?blogID=2797258004641992929&amp;postID=6000981766888291679&amp;from=pencil" TargetMode="External"/><Relationship Id="rId11" Type="http://schemas.openxmlformats.org/officeDocument/2006/relationships/hyperlink" Target="http://graphic-photo526.blogspot.com/2010/12/blog-post_8938.html" TargetMode="External"/><Relationship Id="rId24" Type="http://schemas.openxmlformats.org/officeDocument/2006/relationships/image" Target="../media/image5.jpeg"/><Relationship Id="rId5" Type="http://schemas.openxmlformats.org/officeDocument/2006/relationships/hyperlink" Target="http://3.bp.blogspot.com/_WILrLCdDRzI/TRO_Qq9ZORI/AAAAAAAAAHg/EhlZJL9Id0o/s1600/pair20reading%5b1%5d.jpg" TargetMode="External"/><Relationship Id="rId15" Type="http://schemas.openxmlformats.org/officeDocument/2006/relationships/image" Target="../media/image3.gif"/><Relationship Id="rId23" Type="http://schemas.openxmlformats.org/officeDocument/2006/relationships/hyperlink" Target="http://graphic-photo526.blogspot.com/2010/12/blog-post_1561.html" TargetMode="External"/><Relationship Id="rId10" Type="http://schemas.openxmlformats.org/officeDocument/2006/relationships/hyperlink" Target="http://www.blogger.com/share-post.g?blogID=2797258004641992929&amp;postID=6000981766888291679&amp;target=facebook" TargetMode="External"/><Relationship Id="rId19" Type="http://schemas.openxmlformats.org/officeDocument/2006/relationships/hyperlink" Target="//www.blogger.com/rearrange?blogID=2797258004641992929&amp;widgetType=PageList&amp;widgetId=PageList1&amp;action=editWidget&amp;sectionId=sidebar-right-1" TargetMode="External"/><Relationship Id="rId4" Type="http://schemas.openxmlformats.org/officeDocument/2006/relationships/hyperlink" Target="http://graphic-photo526.blogspot.com/" TargetMode="External"/><Relationship Id="rId9" Type="http://schemas.openxmlformats.org/officeDocument/2006/relationships/hyperlink" Target="http://www.blogger.com/share-post.g?blogID=2797258004641992929&amp;postID=6000981766888291679&amp;target=twitter" TargetMode="External"/><Relationship Id="rId14" Type="http://schemas.openxmlformats.org/officeDocument/2006/relationships/image" Target="../media/image2.jpeg"/><Relationship Id="rId22" Type="http://schemas.openxmlformats.org/officeDocument/2006/relationships/hyperlink" Target="//www.blogger.com/rearrange?blogID=2797258004641992929&amp;widgetType=LinkList&amp;widgetId=LinkList1&amp;action=editWidget&amp;sectionId=sidebar-right-1"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r>
              <a:rPr lang="ar-SA" b="1" i="1" dirty="0" smtClean="0">
                <a:solidFill>
                  <a:srgbClr val="C00000"/>
                </a:solidFill>
              </a:rPr>
              <a:t>المحاضرة الرابعة </a:t>
            </a:r>
            <a:endParaRPr lang="ar-SA" b="1" i="1" dirty="0">
              <a:solidFill>
                <a:srgbClr val="C00000"/>
              </a:solidFill>
            </a:endParaRPr>
          </a:p>
        </p:txBody>
      </p:sp>
      <p:sp>
        <p:nvSpPr>
          <p:cNvPr id="5" name="عنصر نائب للمحتوى 4"/>
          <p:cNvSpPr>
            <a:spLocks noGrp="1"/>
          </p:cNvSpPr>
          <p:nvPr>
            <p:ph idx="1"/>
          </p:nvPr>
        </p:nvSpPr>
        <p:spPr>
          <a:xfrm>
            <a:off x="0" y="1571612"/>
            <a:ext cx="9144000" cy="5286388"/>
          </a:xfrm>
        </p:spPr>
        <p:txBody>
          <a:bodyPr>
            <a:normAutofit/>
          </a:bodyPr>
          <a:lstStyle/>
          <a:p>
            <a:pPr algn="ctr"/>
            <a:r>
              <a:rPr lang="ar-SA" sz="6000" b="1" u="sng" dirty="0" smtClean="0">
                <a:effectLst>
                  <a:outerShdw blurRad="38100" dist="38100" dir="2700000" algn="tl">
                    <a:srgbClr val="000000">
                      <a:alpha val="43137"/>
                    </a:srgbClr>
                  </a:outerShdw>
                </a:effectLst>
                <a:latin typeface="Andalus" pitchFamily="18" charset="-78"/>
                <a:cs typeface="Andalus" pitchFamily="18" charset="-78"/>
              </a:rPr>
              <a:t>مهارات الاستقبال</a:t>
            </a:r>
          </a:p>
          <a:p>
            <a:pPr algn="ctr"/>
            <a:r>
              <a:rPr lang="ar-SA" sz="2400" b="1" u="sng" dirty="0" smtClean="0">
                <a:effectLst>
                  <a:outerShdw blurRad="38100" dist="38100" dir="2700000" algn="tl">
                    <a:srgbClr val="000000">
                      <a:alpha val="43137"/>
                    </a:srgbClr>
                  </a:outerShdw>
                </a:effectLst>
                <a:latin typeface="Andalus" pitchFamily="18" charset="-78"/>
              </a:rPr>
              <a:t>مهارات الإنصات </a:t>
            </a:r>
          </a:p>
          <a:p>
            <a:pPr algn="ctr"/>
            <a:r>
              <a:rPr lang="ar-SA" sz="2400" b="1" u="sng" dirty="0" smtClean="0">
                <a:effectLst>
                  <a:outerShdw blurRad="38100" dist="38100" dir="2700000" algn="tl">
                    <a:srgbClr val="000000">
                      <a:alpha val="43137"/>
                    </a:srgbClr>
                  </a:outerShdw>
                </a:effectLst>
                <a:latin typeface="Andalus" pitchFamily="18" charset="-78"/>
              </a:rPr>
              <a:t>مفهوم الاستماع والإنصات </a:t>
            </a:r>
          </a:p>
          <a:p>
            <a:pPr algn="ctr"/>
            <a:r>
              <a:rPr lang="ar-SA" sz="2400" b="1" u="sng" dirty="0" smtClean="0">
                <a:effectLst>
                  <a:outerShdw blurRad="38100" dist="38100" dir="2700000" algn="tl">
                    <a:srgbClr val="000000">
                      <a:alpha val="43137"/>
                    </a:srgbClr>
                  </a:outerShdw>
                </a:effectLst>
                <a:latin typeface="Andalus" pitchFamily="18" charset="-78"/>
              </a:rPr>
              <a:t>عوائق الإنصات </a:t>
            </a:r>
          </a:p>
          <a:p>
            <a:pPr algn="ctr"/>
            <a:r>
              <a:rPr lang="ar-SA" sz="2400" b="1" u="sng" dirty="0" smtClean="0">
                <a:effectLst>
                  <a:outerShdw blurRad="38100" dist="38100" dir="2700000" algn="tl">
                    <a:srgbClr val="000000">
                      <a:alpha val="43137"/>
                    </a:srgbClr>
                  </a:outerShdw>
                </a:effectLst>
                <a:latin typeface="Andalus" pitchFamily="18" charset="-78"/>
              </a:rPr>
              <a:t>مهارات القراءة </a:t>
            </a:r>
          </a:p>
          <a:p>
            <a:pPr algn="ctr"/>
            <a:r>
              <a:rPr lang="ar-SA" sz="2400" b="1" u="sng" dirty="0" smtClean="0">
                <a:solidFill>
                  <a:srgbClr val="00B050"/>
                </a:solidFill>
                <a:effectLst>
                  <a:outerShdw blurRad="38100" dist="38100" dir="2700000" algn="tl">
                    <a:srgbClr val="000000">
                      <a:alpha val="43137"/>
                    </a:srgbClr>
                  </a:outerShdw>
                </a:effectLst>
                <a:latin typeface="Andalus" pitchFamily="18" charset="-78"/>
              </a:rPr>
              <a:t>سمات القراءة </a:t>
            </a:r>
            <a:endParaRPr lang="ar-SA" sz="2400" b="1" u="sng" dirty="0">
              <a:solidFill>
                <a:srgbClr val="00B050"/>
              </a:solidFill>
              <a:effectLst>
                <a:outerShdw blurRad="38100" dist="38100" dir="2700000" algn="tl">
                  <a:srgbClr val="000000">
                    <a:alpha val="43137"/>
                  </a:srgbClr>
                </a:outerShdw>
              </a:effectLst>
              <a:latin typeface="Andalus" pitchFamily="18" charset="-78"/>
            </a:endParaRPr>
          </a:p>
          <a:p>
            <a:pPr algn="ctr"/>
            <a:r>
              <a:rPr lang="ar-SA" sz="2400" b="1" u="sng" dirty="0" smtClean="0">
                <a:solidFill>
                  <a:srgbClr val="00B050"/>
                </a:solidFill>
                <a:effectLst>
                  <a:outerShdw blurRad="38100" dist="38100" dir="2700000" algn="tl">
                    <a:srgbClr val="000000">
                      <a:alpha val="43137"/>
                    </a:srgbClr>
                  </a:outerShdw>
                </a:effectLst>
                <a:latin typeface="Andalus" pitchFamily="18" charset="-78"/>
              </a:rPr>
              <a:t>العوامل التي تؤثر في القراءة  </a:t>
            </a:r>
          </a:p>
          <a:p>
            <a:pPr algn="ctr"/>
            <a:r>
              <a:rPr lang="ar-SA" sz="2400" b="1" u="sng" dirty="0" smtClean="0">
                <a:solidFill>
                  <a:srgbClr val="00B050"/>
                </a:solidFill>
                <a:effectLst>
                  <a:outerShdw blurRad="38100" dist="38100" dir="2700000" algn="tl">
                    <a:srgbClr val="000000">
                      <a:alpha val="43137"/>
                    </a:srgbClr>
                  </a:outerShdw>
                </a:effectLst>
                <a:latin typeface="Andalus" pitchFamily="18" charset="-78"/>
              </a:rPr>
              <a:t>أساليب القراءة </a:t>
            </a:r>
          </a:p>
          <a:p>
            <a:pPr algn="ctr"/>
            <a:r>
              <a:rPr lang="ar-SA" sz="2400" b="1" u="sng" dirty="0" smtClean="0">
                <a:solidFill>
                  <a:srgbClr val="00B050"/>
                </a:solidFill>
                <a:effectLst>
                  <a:outerShdw blurRad="38100" dist="38100" dir="2700000" algn="tl">
                    <a:srgbClr val="000000">
                      <a:alpha val="43137"/>
                    </a:srgbClr>
                  </a:outerShdw>
                </a:effectLst>
                <a:latin typeface="Andalus" pitchFamily="18" charset="-78"/>
              </a:rPr>
              <a:t>توصيات للقراءة الالكترونية </a:t>
            </a:r>
          </a:p>
          <a:p>
            <a:pPr algn="ctr"/>
            <a:r>
              <a:rPr lang="ar-SA" sz="2400" b="1" u="sng" dirty="0" smtClean="0">
                <a:solidFill>
                  <a:srgbClr val="00B050"/>
                </a:solidFill>
                <a:effectLst>
                  <a:outerShdw blurRad="38100" dist="38100" dir="2700000" algn="tl">
                    <a:srgbClr val="000000">
                      <a:alpha val="43137"/>
                    </a:srgbClr>
                  </a:outerShdw>
                </a:effectLst>
                <a:latin typeface="Andalus" pitchFamily="18" charset="-78"/>
              </a:rPr>
              <a:t>مشتتات الانتباه في القراءة </a:t>
            </a:r>
            <a:endParaRPr lang="ar-SA" sz="2400" b="1" u="sng" dirty="0">
              <a:solidFill>
                <a:srgbClr val="00B050"/>
              </a:solidFill>
              <a:effectLst>
                <a:outerShdw blurRad="38100" dist="38100" dir="2700000" algn="tl">
                  <a:srgbClr val="000000">
                    <a:alpha val="43137"/>
                  </a:srgbClr>
                </a:outerShdw>
              </a:effectLst>
              <a:latin typeface="Andalus" pitchFamily="18"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1524000" y="3291840"/>
          <a:ext cx="6096000" cy="274320"/>
        </p:xfrm>
        <a:graphic>
          <a:graphicData uri="http://schemas.openxmlformats.org/drawingml/2006/table">
            <a:tbl>
              <a:tblPr/>
              <a:tblGrid>
                <a:gridCol w="6096000"/>
              </a:tblGrid>
              <a:tr h="0">
                <a:tc>
                  <a:txBody>
                    <a:bodyPr/>
                    <a:lstStyle/>
                    <a:p>
                      <a:endParaRPr lang="ar-SA">
                        <a:solidFill>
                          <a:srgbClr val="666666"/>
                        </a:solidFill>
                        <a:latin typeface="Trebuchet MS"/>
                      </a:endParaRPr>
                    </a:p>
                  </a:txBody>
                  <a:tcPr marL="0" marR="0" marT="0" marB="0" anchor="ctr">
                    <a:lnL>
                      <a:noFill/>
                    </a:lnL>
                    <a:lnR>
                      <a:noFill/>
                    </a:lnR>
                    <a:lnT>
                      <a:noFill/>
                    </a:lnT>
                    <a:lnB>
                      <a:noFill/>
                    </a:lnB>
                  </a:tcPr>
                </a:tc>
              </a:tr>
            </a:tbl>
          </a:graphicData>
        </a:graphic>
      </p:graphicFrame>
      <p:graphicFrame>
        <p:nvGraphicFramePr>
          <p:cNvPr id="3" name="جدول 2"/>
          <p:cNvGraphicFramePr>
            <a:graphicFrameLocks noGrp="1"/>
          </p:cNvGraphicFramePr>
          <p:nvPr/>
        </p:nvGraphicFramePr>
        <p:xfrm>
          <a:off x="1524000" y="2880360"/>
          <a:ext cx="6096000" cy="1097280"/>
        </p:xfrm>
        <a:graphic>
          <a:graphicData uri="http://schemas.openxmlformats.org/drawingml/2006/table">
            <a:tbl>
              <a:tblPr/>
              <a:tblGrid>
                <a:gridCol w="3048000"/>
                <a:gridCol w="3048000"/>
              </a:tblGrid>
              <a:tr h="0">
                <a:tc>
                  <a:txBody>
                    <a:bodyPr/>
                    <a:lstStyle/>
                    <a:p>
                      <a:r>
                        <a:rPr lang="ar-SA">
                          <a:solidFill>
                            <a:srgbClr val="666666"/>
                          </a:solidFill>
                          <a:latin typeface="Trebuchet MS"/>
                        </a:rPr>
                        <a:t>هذه المدونة الإلكترونية</a:t>
                      </a:r>
                    </a:p>
                    <a:p>
                      <a:r>
                        <a:rPr lang="ar-SA">
                          <a:solidFill>
                            <a:srgbClr val="666666"/>
                          </a:solidFill>
                          <a:latin typeface="Trebuchet MS"/>
                        </a:rPr>
                        <a:t> </a:t>
                      </a:r>
                    </a:p>
                    <a:p>
                      <a:r>
                        <a:rPr lang="ar-SA">
                          <a:solidFill>
                            <a:srgbClr val="666666"/>
                          </a:solidFill>
                          <a:latin typeface="Trebuchet MS"/>
                        </a:rPr>
                        <a:t> </a:t>
                      </a:r>
                    </a:p>
                    <a:p>
                      <a:r>
                        <a:rPr lang="ar-SA">
                          <a:solidFill>
                            <a:srgbClr val="666666"/>
                          </a:solidFill>
                          <a:latin typeface="Trebuchet MS"/>
                        </a:rPr>
                        <a:t> </a:t>
                      </a:r>
                    </a:p>
                  </a:txBody>
                  <a:tcPr marL="0" marR="0" marT="0" marB="0" anchor="ctr">
                    <a:lnL>
                      <a:noFill/>
                    </a:lnL>
                    <a:lnR>
                      <a:noFill/>
                    </a:lnR>
                    <a:lnT>
                      <a:noFill/>
                    </a:lnT>
                    <a:lnB>
                      <a:noFill/>
                    </a:lnB>
                  </a:tcPr>
                </a:tc>
                <a:tc>
                  <a:txBody>
                    <a:bodyPr/>
                    <a:lstStyle/>
                    <a:p>
                      <a:r>
                        <a:rPr lang="ar-SA">
                          <a:solidFill>
                            <a:srgbClr val="666666"/>
                          </a:solidFill>
                          <a:latin typeface="Trebuchet MS"/>
                        </a:rPr>
                        <a:t> </a:t>
                      </a:r>
                    </a:p>
                  </a:txBody>
                  <a:tcPr marL="0" marR="0" marT="0" marB="0" anchor="ctr">
                    <a:lnL>
                      <a:noFill/>
                    </a:lnL>
                    <a:lnR>
                      <a:noFill/>
                    </a:lnR>
                    <a:lnT>
                      <a:noFill/>
                    </a:lnT>
                    <a:lnB>
                      <a:noFill/>
                    </a:lnB>
                  </a:tcPr>
                </a:tc>
              </a:tr>
            </a:tbl>
          </a:graphicData>
        </a:graphic>
      </p:graphicFrame>
      <p:graphicFrame>
        <p:nvGraphicFramePr>
          <p:cNvPr id="4" name="جدول 3"/>
          <p:cNvGraphicFramePr>
            <a:graphicFrameLocks noGrp="1"/>
          </p:cNvGraphicFramePr>
          <p:nvPr/>
        </p:nvGraphicFramePr>
        <p:xfrm>
          <a:off x="1524000" y="2880360"/>
          <a:ext cx="6096000" cy="1097280"/>
        </p:xfrm>
        <a:graphic>
          <a:graphicData uri="http://schemas.openxmlformats.org/drawingml/2006/table">
            <a:tbl>
              <a:tblPr/>
              <a:tblGrid>
                <a:gridCol w="3048000"/>
                <a:gridCol w="3048000"/>
              </a:tblGrid>
              <a:tr h="0">
                <a:tc>
                  <a:txBody>
                    <a:bodyPr/>
                    <a:lstStyle/>
                    <a:p>
                      <a:r>
                        <a:rPr lang="ar-SA">
                          <a:solidFill>
                            <a:srgbClr val="666666"/>
                          </a:solidFill>
                          <a:latin typeface="Trebuchet MS"/>
                        </a:rPr>
                        <a:t>مرتبط من هنا</a:t>
                      </a:r>
                    </a:p>
                    <a:p>
                      <a:r>
                        <a:rPr lang="ar-SA">
                          <a:solidFill>
                            <a:srgbClr val="666666"/>
                          </a:solidFill>
                          <a:latin typeface="Trebuchet MS"/>
                        </a:rPr>
                        <a:t> </a:t>
                      </a:r>
                    </a:p>
                    <a:p>
                      <a:r>
                        <a:rPr lang="ar-SA">
                          <a:solidFill>
                            <a:srgbClr val="666666"/>
                          </a:solidFill>
                          <a:latin typeface="Trebuchet MS"/>
                        </a:rPr>
                        <a:t> </a:t>
                      </a:r>
                    </a:p>
                    <a:p>
                      <a:r>
                        <a:rPr lang="ar-SA">
                          <a:solidFill>
                            <a:srgbClr val="666666"/>
                          </a:solidFill>
                          <a:latin typeface="Trebuchet MS"/>
                        </a:rPr>
                        <a:t> </a:t>
                      </a:r>
                    </a:p>
                  </a:txBody>
                  <a:tcPr marL="0" marR="0" marT="0" marB="0" anchor="ctr">
                    <a:lnL>
                      <a:noFill/>
                    </a:lnL>
                    <a:lnR>
                      <a:noFill/>
                    </a:lnR>
                    <a:lnT>
                      <a:noFill/>
                    </a:lnT>
                    <a:lnB>
                      <a:noFill/>
                    </a:lnB>
                  </a:tcPr>
                </a:tc>
                <a:tc>
                  <a:txBody>
                    <a:bodyPr/>
                    <a:lstStyle/>
                    <a:p>
                      <a:endParaRPr lang="ar-SA">
                        <a:solidFill>
                          <a:srgbClr val="666666"/>
                        </a:solidFill>
                        <a:latin typeface="Trebuchet MS"/>
                      </a:endParaRPr>
                    </a:p>
                  </a:txBody>
                  <a:tcPr marL="0" marR="0" marT="0" marB="0" anchor="ctr">
                    <a:lnL>
                      <a:noFill/>
                    </a:lnL>
                    <a:lnR>
                      <a:noFill/>
                    </a:lnR>
                    <a:lnT>
                      <a:noFill/>
                    </a:lnT>
                    <a:lnB>
                      <a:noFill/>
                    </a:lnB>
                  </a:tcPr>
                </a:tc>
              </a:tr>
            </a:tbl>
          </a:graphicData>
        </a:graphic>
      </p:graphicFrame>
      <p:graphicFrame>
        <p:nvGraphicFramePr>
          <p:cNvPr id="5" name="جدول 4"/>
          <p:cNvGraphicFramePr>
            <a:graphicFrameLocks noGrp="1"/>
          </p:cNvGraphicFramePr>
          <p:nvPr/>
        </p:nvGraphicFramePr>
        <p:xfrm>
          <a:off x="1524000" y="2880360"/>
          <a:ext cx="6096000" cy="1097280"/>
        </p:xfrm>
        <a:graphic>
          <a:graphicData uri="http://schemas.openxmlformats.org/drawingml/2006/table">
            <a:tbl>
              <a:tblPr/>
              <a:tblGrid>
                <a:gridCol w="3048000"/>
                <a:gridCol w="3048000"/>
              </a:tblGrid>
              <a:tr h="0">
                <a:tc>
                  <a:txBody>
                    <a:bodyPr/>
                    <a:lstStyle/>
                    <a:p>
                      <a:r>
                        <a:rPr lang="ar-SA">
                          <a:solidFill>
                            <a:srgbClr val="666666"/>
                          </a:solidFill>
                          <a:latin typeface="Trebuchet MS"/>
                        </a:rPr>
                        <a:t>ويكيبيديا</a:t>
                      </a:r>
                    </a:p>
                    <a:p>
                      <a:r>
                        <a:rPr lang="ar-SA">
                          <a:solidFill>
                            <a:srgbClr val="666666"/>
                          </a:solidFill>
                          <a:latin typeface="Trebuchet MS"/>
                        </a:rPr>
                        <a:t> </a:t>
                      </a:r>
                    </a:p>
                    <a:p>
                      <a:r>
                        <a:rPr lang="ar-SA">
                          <a:solidFill>
                            <a:srgbClr val="666666"/>
                          </a:solidFill>
                          <a:latin typeface="Trebuchet MS"/>
                        </a:rPr>
                        <a:t> </a:t>
                      </a:r>
                    </a:p>
                    <a:p>
                      <a:r>
                        <a:rPr lang="ar-SA">
                          <a:solidFill>
                            <a:srgbClr val="666666"/>
                          </a:solidFill>
                          <a:latin typeface="Trebuchet MS"/>
                        </a:rPr>
                        <a:t> </a:t>
                      </a:r>
                    </a:p>
                  </a:txBody>
                  <a:tcPr marL="0" marR="0" marT="0" marB="0" anchor="ctr">
                    <a:lnL>
                      <a:noFill/>
                    </a:lnL>
                    <a:lnR>
                      <a:noFill/>
                    </a:lnR>
                    <a:lnT>
                      <a:noFill/>
                    </a:lnT>
                    <a:lnB>
                      <a:noFill/>
                    </a:lnB>
                  </a:tcPr>
                </a:tc>
                <a:tc>
                  <a:txBody>
                    <a:bodyPr/>
                    <a:lstStyle/>
                    <a:p>
                      <a:endParaRPr lang="ar-SA">
                        <a:solidFill>
                          <a:srgbClr val="666666"/>
                        </a:solidFill>
                        <a:latin typeface="Trebuchet MS"/>
                      </a:endParaRPr>
                    </a:p>
                  </a:txBody>
                  <a:tcPr marL="0" marR="0" marT="0" marB="0" anchor="ctr">
                    <a:lnL>
                      <a:noFill/>
                    </a:lnL>
                    <a:lnR>
                      <a:noFill/>
                    </a:lnR>
                    <a:lnT>
                      <a:noFill/>
                    </a:lnT>
                    <a:lnB>
                      <a:noFill/>
                    </a:lnB>
                  </a:tcPr>
                </a:tc>
              </a:tr>
            </a:tbl>
          </a:graphicData>
        </a:graphic>
      </p:graphicFrame>
      <p:graphicFrame>
        <p:nvGraphicFramePr>
          <p:cNvPr id="6" name="جدول 5"/>
          <p:cNvGraphicFramePr>
            <a:graphicFrameLocks noGrp="1"/>
          </p:cNvGraphicFramePr>
          <p:nvPr/>
        </p:nvGraphicFramePr>
        <p:xfrm>
          <a:off x="1524000" y="3291840"/>
          <a:ext cx="6096000" cy="274320"/>
        </p:xfrm>
        <a:graphic>
          <a:graphicData uri="http://schemas.openxmlformats.org/drawingml/2006/table">
            <a:tbl>
              <a:tblPr/>
              <a:tblGrid>
                <a:gridCol w="3048000"/>
                <a:gridCol w="3048000"/>
              </a:tblGrid>
              <a:tr h="0">
                <a:tc>
                  <a:txBody>
                    <a:bodyPr/>
                    <a:lstStyle/>
                    <a:p>
                      <a:endParaRPr lang="ar-SA">
                        <a:solidFill>
                          <a:srgbClr val="666666"/>
                        </a:solidFill>
                        <a:latin typeface="Trebuchet MS"/>
                      </a:endParaRPr>
                    </a:p>
                  </a:txBody>
                  <a:tcPr marL="0" marR="0" marT="0" marB="0" anchor="ctr">
                    <a:lnL>
                      <a:noFill/>
                    </a:lnL>
                    <a:lnR>
                      <a:noFill/>
                    </a:lnR>
                    <a:lnT>
                      <a:noFill/>
                    </a:lnT>
                    <a:lnB>
                      <a:noFill/>
                    </a:lnB>
                  </a:tcPr>
                </a:tc>
                <a:tc>
                  <a:txBody>
                    <a:bodyPr/>
                    <a:lstStyle/>
                    <a:p>
                      <a:endParaRPr lang="ar-SA">
                        <a:solidFill>
                          <a:srgbClr val="666666"/>
                        </a:solidFill>
                        <a:latin typeface="Trebuchet MS"/>
                      </a:endParaRPr>
                    </a:p>
                  </a:txBody>
                  <a:tcPr marL="0" marR="0" marT="0" marB="0" anchor="ctr">
                    <a:lnL>
                      <a:noFill/>
                    </a:lnL>
                    <a:lnR>
                      <a:noFill/>
                    </a:lnR>
                    <a:lnT>
                      <a:noFill/>
                    </a:lnT>
                    <a:lnB>
                      <a:noFill/>
                    </a:lnB>
                  </a:tcPr>
                </a:tc>
              </a:tr>
            </a:tbl>
          </a:graphicData>
        </a:graphic>
      </p:graphicFrame>
      <p:graphicFrame>
        <p:nvGraphicFramePr>
          <p:cNvPr id="7" name="جدول 6"/>
          <p:cNvGraphicFramePr>
            <a:graphicFrameLocks noGrp="1"/>
          </p:cNvGraphicFramePr>
          <p:nvPr/>
        </p:nvGraphicFramePr>
        <p:xfrm>
          <a:off x="1524000" y="3291840"/>
          <a:ext cx="6096000" cy="274320"/>
        </p:xfrm>
        <a:graphic>
          <a:graphicData uri="http://schemas.openxmlformats.org/drawingml/2006/table">
            <a:tbl>
              <a:tblPr/>
              <a:tblGrid>
                <a:gridCol w="2032000"/>
                <a:gridCol w="2032000"/>
                <a:gridCol w="2032000"/>
              </a:tblGrid>
              <a:tr h="0">
                <a:tc>
                  <a:txBody>
                    <a:bodyPr/>
                    <a:lstStyle/>
                    <a:p>
                      <a:endParaRPr lang="ar-SA">
                        <a:solidFill>
                          <a:srgbClr val="666666"/>
                        </a:solidFill>
                        <a:latin typeface="Trebuchet MS"/>
                      </a:endParaRPr>
                    </a:p>
                  </a:txBody>
                  <a:tcPr marL="0" marR="0" marT="0" marB="0" anchor="ctr">
                    <a:lnL>
                      <a:noFill/>
                    </a:lnL>
                    <a:lnR>
                      <a:noFill/>
                    </a:lnR>
                    <a:lnT>
                      <a:noFill/>
                    </a:lnT>
                    <a:lnB>
                      <a:noFill/>
                    </a:lnB>
                  </a:tcPr>
                </a:tc>
                <a:tc>
                  <a:txBody>
                    <a:bodyPr/>
                    <a:lstStyle/>
                    <a:p>
                      <a:r>
                        <a:rPr lang="ar-SA">
                          <a:solidFill>
                            <a:srgbClr val="666666"/>
                          </a:solidFill>
                          <a:latin typeface="Trebuchet MS"/>
                        </a:rPr>
                        <a:t>مدعوم من</a:t>
                      </a:r>
                    </a:p>
                  </a:txBody>
                  <a:tcPr marL="0" marR="0" marT="0" marB="0" anchor="ctr">
                    <a:lnL>
                      <a:noFill/>
                    </a:lnL>
                    <a:lnR>
                      <a:noFill/>
                    </a:lnR>
                    <a:lnT>
                      <a:noFill/>
                    </a:lnT>
                    <a:lnB>
                      <a:noFill/>
                    </a:lnB>
                  </a:tcPr>
                </a:tc>
                <a:tc>
                  <a:txBody>
                    <a:bodyPr/>
                    <a:lstStyle/>
                    <a:p>
                      <a:endParaRPr lang="ar-SA" dirty="0">
                        <a:solidFill>
                          <a:srgbClr val="666666"/>
                        </a:solidFill>
                        <a:latin typeface="Trebuchet MS"/>
                      </a:endParaRPr>
                    </a:p>
                  </a:txBody>
                  <a:tcPr marL="0" marR="0" marT="0" marB="0" anchor="ctr">
                    <a:lnL>
                      <a:noFill/>
                    </a:lnL>
                    <a:lnR>
                      <a:noFill/>
                    </a:lnR>
                    <a:lnT>
                      <a:noFill/>
                    </a:lnT>
                    <a:lnB>
                      <a:noFill/>
                    </a:lnB>
                  </a:tcPr>
                </a:tc>
              </a:tr>
            </a:tbl>
          </a:graphicData>
        </a:graphic>
      </p:graphicFrame>
      <p:sp>
        <p:nvSpPr>
          <p:cNvPr id="1026" name="Rectangle 2"/>
          <p:cNvSpPr>
            <a:spLocks noChangeArrowheads="1"/>
          </p:cNvSpPr>
          <p:nvPr/>
        </p:nvSpPr>
        <p:spPr bwMode="auto">
          <a:xfrm>
            <a:off x="0" y="0"/>
            <a:ext cx="9144000" cy="457200"/>
          </a:xfrm>
          <a:prstGeom prst="rect">
            <a:avLst/>
          </a:prstGeom>
          <a:solidFill>
            <a:srgbClr val="FFFFFF"/>
          </a:solidFill>
          <a:ln w="9525">
            <a:noFill/>
            <a:miter lim="800000"/>
            <a:headEnd/>
            <a:tailEnd/>
          </a:ln>
          <a:effectLst/>
        </p:spPr>
        <p:txBody>
          <a:bodyPr vert="horz" wrap="none" lIns="0" tIns="0" rIns="495144" bIns="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3700" b="1" i="1" u="none" strike="noStrike" cap="none" normalizeH="0" baseline="0" dirty="0" smtClean="0">
                <a:ln>
                  <a:noFill/>
                </a:ln>
                <a:solidFill>
                  <a:srgbClr val="00FFFF"/>
                </a:solidFill>
                <a:effectLst/>
                <a:latin typeface="Trebuchet MS" pitchFamily="34" charset="0"/>
                <a:cs typeface="Arial" pitchFamily="34" charset="0"/>
                <a:hlinkClick r:id="rId4"/>
              </a:rPr>
              <a:t>الصور والرسوم الرقمية</a:t>
            </a:r>
            <a:r>
              <a:rPr kumimoji="0" lang="ar-SA" sz="3700" b="1" i="1" u="none" strike="noStrike" cap="none" normalizeH="0" baseline="0" dirty="0" smtClean="0">
                <a:ln>
                  <a:noFill/>
                </a:ln>
                <a:solidFill>
                  <a:srgbClr val="00FFFF"/>
                </a:solidFill>
                <a:effectLst/>
                <a:latin typeface="Trebuchet MS" pitchFamily="34" charset="0"/>
                <a:cs typeface="Arial" pitchFamily="34" charset="0"/>
              </a:rPr>
              <a:t> </a:t>
            </a:r>
          </a:p>
          <a:p>
            <a:pPr marL="0" marR="0" lvl="0" indent="0" algn="l" defTabSz="914400" rtl="1" eaLnBrk="0" fontAlgn="base" latinLnBrk="0" hangingPunct="0">
              <a:lnSpc>
                <a:spcPct val="100000"/>
              </a:lnSpc>
              <a:spcBef>
                <a:spcPct val="0"/>
              </a:spcBef>
              <a:spcAft>
                <a:spcPct val="0"/>
              </a:spcAft>
              <a:buClrTx/>
              <a:buSzTx/>
              <a:buFontTx/>
              <a:buNone/>
              <a:tabLst/>
            </a:pPr>
            <a:r>
              <a:rPr kumimoji="0" lang="ar-SA" sz="800" b="0" i="0" u="none" strike="noStrike" cap="none" normalizeH="0" baseline="0" dirty="0" smtClean="0">
                <a:ln>
                  <a:noFill/>
                </a:ln>
                <a:solidFill>
                  <a:schemeClr val="tx1"/>
                </a:solidFill>
                <a:effectLst/>
                <a:latin typeface="Arial" pitchFamily="34" charset="0"/>
                <a:cs typeface="Arial" pitchFamily="34" charset="0"/>
              </a:rPr>
              <a:t>مرتبط من هنا</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1" eaLnBrk="0" fontAlgn="base" latinLnBrk="0" hangingPunct="0">
              <a:lnSpc>
                <a:spcPct val="100000"/>
              </a:lnSpc>
              <a:spcBef>
                <a:spcPct val="0"/>
              </a:spcBef>
              <a:spcAft>
                <a:spcPct val="0"/>
              </a:spcAft>
              <a:buClrTx/>
              <a:buSzTx/>
              <a:buFontTx/>
              <a:buNone/>
              <a:tabLst/>
            </a:pPr>
            <a:r>
              <a:rPr kumimoji="0" lang="ar-SA" sz="1800" b="0" i="0" u="none" strike="noStrike" cap="none" normalizeH="0" baseline="0" dirty="0" err="1" smtClean="0">
                <a:ln>
                  <a:noFill/>
                </a:ln>
                <a:solidFill>
                  <a:schemeClr val="tx1"/>
                </a:solidFill>
                <a:effectLst/>
                <a:latin typeface="Arial" pitchFamily="34" charset="0"/>
                <a:cs typeface="Arial" pitchFamily="34" charset="0"/>
              </a:rPr>
              <a:t>ويكيبيديا</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ar-SA" sz="900" b="1" i="0" u="none" strike="noStrike" cap="none" normalizeH="0" baseline="0" dirty="0" smtClean="0">
                <a:ln>
                  <a:noFill/>
                </a:ln>
                <a:solidFill>
                  <a:schemeClr val="tx1"/>
                </a:solidFill>
                <a:effectLst/>
                <a:latin typeface="Arial" pitchFamily="34" charset="0"/>
                <a:cs typeface="Arial" pitchFamily="34" charset="0"/>
              </a:rPr>
              <a:t>مهارة قراءة الصورة </a:t>
            </a:r>
          </a:p>
          <a:p>
            <a:pPr marL="0" marR="0" lvl="0" indent="0" algn="l" defTabSz="914400" rtl="1" eaLnBrk="0" fontAlgn="base" latinLnBrk="0" hangingPunct="0">
              <a:lnSpc>
                <a:spcPct val="100000"/>
              </a:lnSpc>
              <a:spcBef>
                <a:spcPct val="0"/>
              </a:spcBef>
              <a:spcAft>
                <a:spcPct val="0"/>
              </a:spcAft>
              <a:buClrTx/>
              <a:buSzTx/>
              <a:buFontTx/>
              <a:buNone/>
              <a:tabLst/>
            </a:pPr>
            <a:r>
              <a:rPr kumimoji="0" lang="ar-SA" sz="800" b="0" i="0" u="none" strike="noStrike" cap="none" normalizeH="0" baseline="0" dirty="0" smtClean="0">
                <a:ln>
                  <a:noFill/>
                </a:ln>
                <a:solidFill>
                  <a:schemeClr val="tx1"/>
                </a:solidFill>
                <a:effectLst/>
                <a:latin typeface="Arial" pitchFamily="34" charset="0"/>
                <a:cs typeface="Arial" pitchFamily="34" charset="0"/>
              </a:rPr>
              <a:t/>
            </a:r>
            <a:br>
              <a:rPr kumimoji="0" lang="ar-SA" sz="800" b="0" i="0" u="none" strike="noStrike" cap="none" normalizeH="0" baseline="0" dirty="0" smtClean="0">
                <a:ln>
                  <a:noFill/>
                </a:ln>
                <a:solidFill>
                  <a:schemeClr val="tx1"/>
                </a:solidFill>
                <a:effectLst/>
                <a:latin typeface="Arial" pitchFamily="34" charset="0"/>
                <a:cs typeface="Arial" pitchFamily="34" charset="0"/>
              </a:rPr>
            </a:b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1" eaLnBrk="0" fontAlgn="t" latinLnBrk="0" hangingPunct="0">
              <a:lnSpc>
                <a:spcPct val="100000"/>
              </a:lnSpc>
              <a:spcBef>
                <a:spcPct val="0"/>
              </a:spcBef>
              <a:spcAft>
                <a:spcPct val="0"/>
              </a:spcAft>
              <a:buClrTx/>
              <a:buSzTx/>
              <a:buFontTx/>
              <a:buNone/>
              <a:tabLst/>
            </a:pPr>
            <a:r>
              <a:rPr kumimoji="0" lang="ar-SA" sz="1500" b="1" i="0" u="none" strike="noStrike" cap="none" normalizeH="0" baseline="0" dirty="0" smtClean="0">
                <a:ln>
                  <a:noFill/>
                </a:ln>
                <a:solidFill>
                  <a:srgbClr val="0000CC"/>
                </a:solidFill>
                <a:effectLst/>
                <a:latin typeface="Trebuchet MS" pitchFamily="34" charset="0"/>
                <a:cs typeface="Arial" pitchFamily="34" charset="0"/>
                <a:hlinkClick r:id="rId5"/>
              </a:rPr>
              <a:t>  </a:t>
            </a:r>
            <a:endParaRPr kumimoji="0" lang="ar-S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1" eaLnBrk="0" fontAlgn="base" latinLnBrk="0" hangingPunct="0">
              <a:lnSpc>
                <a:spcPct val="100000"/>
              </a:lnSpc>
              <a:spcBef>
                <a:spcPct val="0"/>
              </a:spcBef>
              <a:spcAft>
                <a:spcPct val="0"/>
              </a:spcAft>
              <a:buClrTx/>
              <a:buSzTx/>
              <a:buFontTx/>
              <a:buNone/>
              <a:tabLst/>
            </a:pPr>
            <a:r>
              <a:rPr kumimoji="0" lang="ar-SA" sz="13100" b="1" i="0" u="none" strike="noStrike" cap="none" normalizeH="0" baseline="0" dirty="0" smtClean="0">
                <a:ln>
                  <a:noFill/>
                </a:ln>
                <a:solidFill>
                  <a:srgbClr val="0000CC"/>
                </a:solidFill>
                <a:effectLst/>
                <a:latin typeface="Trebuchet MS" pitchFamily="34" charset="0"/>
                <a:cs typeface="Arial" pitchFamily="34" charset="0"/>
              </a:rPr>
              <a:t/>
            </a:r>
            <a:br>
              <a:rPr kumimoji="0" lang="ar-SA" sz="13100" b="1" i="0" u="none" strike="noStrike" cap="none" normalizeH="0" baseline="0" dirty="0" smtClean="0">
                <a:ln>
                  <a:noFill/>
                </a:ln>
                <a:solidFill>
                  <a:srgbClr val="0000CC"/>
                </a:solidFill>
                <a:effectLst/>
                <a:latin typeface="Trebuchet MS" pitchFamily="34" charset="0"/>
                <a:cs typeface="Arial" pitchFamily="34" charset="0"/>
              </a:rPr>
            </a:br>
            <a:r>
              <a:rPr kumimoji="0" lang="ar-SA" sz="13100" b="1" i="0" u="none" strike="noStrike" cap="none" normalizeH="0" baseline="0" dirty="0" smtClean="0">
                <a:ln>
                  <a:noFill/>
                </a:ln>
                <a:solidFill>
                  <a:srgbClr val="0000CC"/>
                </a:solidFill>
                <a:effectLst/>
                <a:latin typeface="Trebuchet MS" pitchFamily="34" charset="0"/>
                <a:cs typeface="Arial" pitchFamily="34" charset="0"/>
              </a:rPr>
              <a:t/>
            </a:r>
            <a:br>
              <a:rPr kumimoji="0" lang="ar-SA" sz="13100" b="1" i="0" u="none" strike="noStrike" cap="none" normalizeH="0" baseline="0" dirty="0" smtClean="0">
                <a:ln>
                  <a:noFill/>
                </a:ln>
                <a:solidFill>
                  <a:srgbClr val="0000CC"/>
                </a:solidFill>
                <a:effectLst/>
                <a:latin typeface="Trebuchet MS" pitchFamily="34" charset="0"/>
                <a:cs typeface="Arial" pitchFamily="34" charset="0"/>
              </a:rPr>
            </a:br>
            <a:endParaRPr kumimoji="0" lang="ar-SA" sz="13100" b="1" i="0" u="none" strike="noStrike" cap="none" normalizeH="0" baseline="0" dirty="0" smtClean="0">
              <a:ln>
                <a:noFill/>
              </a:ln>
              <a:solidFill>
                <a:srgbClr val="0000CC"/>
              </a:solidFill>
              <a:effectLst/>
              <a:latin typeface="Trebuchet MS" pitchFamily="34" charset="0"/>
              <a:cs typeface="Arial" pitchFamily="34" charset="0"/>
            </a:endParaRPr>
          </a:p>
          <a:p>
            <a:pPr marL="0" marR="0" lvl="0" indent="0" algn="l" defTabSz="914400" rtl="1" eaLnBrk="0" fontAlgn="t" latinLnBrk="0" hangingPunct="0">
              <a:lnSpc>
                <a:spcPct val="100000"/>
              </a:lnSpc>
              <a:spcBef>
                <a:spcPct val="0"/>
              </a:spcBef>
              <a:spcAft>
                <a:spcPct val="0"/>
              </a:spcAft>
              <a:buClrTx/>
              <a:buSzTx/>
              <a:buFontTx/>
              <a:buNone/>
              <a:tabLst/>
            </a:pPr>
            <a:r>
              <a:rPr kumimoji="0" lang="ar-SA" sz="1400" b="1" i="0" u="none" strike="noStrike" cap="none" normalizeH="0" baseline="0" dirty="0" smtClean="0">
                <a:ln>
                  <a:noFill/>
                </a:ln>
                <a:solidFill>
                  <a:srgbClr val="00B050"/>
                </a:solidFill>
                <a:effectLst/>
                <a:latin typeface="Calibri" pitchFamily="34" charset="0"/>
                <a:cs typeface="Arial" pitchFamily="34" charset="0"/>
              </a:rPr>
              <a:t>الصور والرسوم وسيلة تعليمية </a:t>
            </a:r>
            <a:r>
              <a:rPr kumimoji="0" lang="ar-SA" sz="1400" b="1" i="0" u="none" strike="noStrike" cap="none" normalizeH="0" baseline="0" dirty="0" err="1" smtClean="0">
                <a:ln>
                  <a:noFill/>
                </a:ln>
                <a:solidFill>
                  <a:srgbClr val="00B050"/>
                </a:solidFill>
                <a:effectLst/>
                <a:latin typeface="Calibri" pitchFamily="34" charset="0"/>
                <a:cs typeface="Arial" pitchFamily="34" charset="0"/>
              </a:rPr>
              <a:t>تعلمية</a:t>
            </a:r>
            <a:endParaRPr kumimoji="0" lang="ar-S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1" eaLnBrk="0" fontAlgn="t" latinLnBrk="0" hangingPunct="0">
              <a:lnSpc>
                <a:spcPct val="100000"/>
              </a:lnSpc>
              <a:spcBef>
                <a:spcPct val="0"/>
              </a:spcBef>
              <a:spcAft>
                <a:spcPct val="0"/>
              </a:spcAft>
              <a:buClrTx/>
              <a:buSzTx/>
              <a:buFontTx/>
              <a:buNone/>
              <a:tabLst/>
            </a:pPr>
            <a:r>
              <a:rPr kumimoji="0" lang="ar-SA" sz="1400" b="1" i="0" u="none" strike="noStrike" cap="none" normalizeH="0" baseline="0" dirty="0" smtClean="0">
                <a:ln>
                  <a:noFill/>
                </a:ln>
                <a:solidFill>
                  <a:srgbClr val="000000"/>
                </a:solidFill>
                <a:effectLst/>
                <a:latin typeface="Calibri" pitchFamily="34" charset="0"/>
                <a:cs typeface="Arial" pitchFamily="34" charset="0"/>
              </a:rPr>
              <a:t>تعد الصور الفوتوغرافية والرسوم التعليمية نوع من وسائل وتكنولوجيا التعليم البصرية المسطحة ذات بعدين (طول وعرض )ويمكن استخدامها بواسطة آلات معينة أو بدونها وهي مُكون أساسي وضروري في جميع الكتب المدرسية وغيرها من المطبوعات والكتب الأخرى.</a:t>
            </a:r>
            <a:endParaRPr kumimoji="0" lang="ar-SA" sz="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1" eaLnBrk="0" fontAlgn="t" latinLnBrk="0" hangingPunct="0">
              <a:lnSpc>
                <a:spcPct val="100000"/>
              </a:lnSpc>
              <a:spcBef>
                <a:spcPct val="0"/>
              </a:spcBef>
              <a:spcAft>
                <a:spcPct val="0"/>
              </a:spcAft>
              <a:buClrTx/>
              <a:buSzTx/>
              <a:buFontTx/>
              <a:buNone/>
              <a:tabLst/>
            </a:pPr>
            <a:r>
              <a:rPr kumimoji="0" lang="ar-SA" sz="1400" b="1" i="0" u="none" strike="noStrike" cap="none" normalizeH="0" baseline="0" dirty="0" smtClean="0">
                <a:ln>
                  <a:noFill/>
                </a:ln>
                <a:solidFill>
                  <a:srgbClr val="000000"/>
                </a:solidFill>
                <a:effectLst/>
                <a:latin typeface="Calibri" pitchFamily="34" charset="0"/>
                <a:cs typeface="Arial" pitchFamily="34" charset="0"/>
              </a:rPr>
              <a:t> وإن كانت الخبرات التي تُكتسب من خلالهما أقل واقعية وتمثيلاً في تعبيرها عن الواقع المحسوس لأنهما يخلوان من الصوت والحركة ، إلا أن لكل منهما دوراً مهماً ومزايا وفوائد عديدة تساعد على تحقيق أهداف تربوية وتعليمية منشودة . </a:t>
            </a:r>
            <a:endParaRPr kumimoji="0" lang="ar-SA" sz="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1" eaLnBrk="0" fontAlgn="t" latinLnBrk="0" hangingPunct="0">
              <a:lnSpc>
                <a:spcPct val="100000"/>
              </a:lnSpc>
              <a:spcBef>
                <a:spcPct val="0"/>
              </a:spcBef>
              <a:spcAft>
                <a:spcPct val="0"/>
              </a:spcAft>
              <a:buClrTx/>
              <a:buSzTx/>
              <a:buFontTx/>
              <a:buNone/>
              <a:tabLst/>
            </a:pPr>
            <a:r>
              <a:rPr kumimoji="0" lang="ar-SA" sz="13100" b="1" i="0" u="none" strike="noStrike" cap="none" normalizeH="0" baseline="0" dirty="0" smtClean="0">
                <a:ln>
                  <a:noFill/>
                </a:ln>
                <a:solidFill>
                  <a:srgbClr val="000000"/>
                </a:solidFill>
                <a:effectLst/>
                <a:latin typeface="Calibri" pitchFamily="34" charset="0"/>
                <a:cs typeface="Arial" pitchFamily="34" charset="0"/>
              </a:rPr>
              <a:t/>
            </a:r>
            <a:br>
              <a:rPr kumimoji="0" lang="ar-SA" sz="13100" b="1" i="0" u="none" strike="noStrike" cap="none" normalizeH="0" baseline="0" dirty="0" smtClean="0">
                <a:ln>
                  <a:noFill/>
                </a:ln>
                <a:solidFill>
                  <a:srgbClr val="000000"/>
                </a:solidFill>
                <a:effectLst/>
                <a:latin typeface="Calibri" pitchFamily="34" charset="0"/>
                <a:cs typeface="Arial" pitchFamily="34" charset="0"/>
              </a:rPr>
            </a:br>
            <a:r>
              <a:rPr kumimoji="0" lang="ar-SA" sz="1400" b="1" i="0" u="none" strike="noStrike" cap="none" normalizeH="0" baseline="0" dirty="0" smtClean="0">
                <a:ln>
                  <a:noFill/>
                </a:ln>
                <a:solidFill>
                  <a:srgbClr val="00B050"/>
                </a:solidFill>
                <a:effectLst/>
                <a:latin typeface="Calibri" pitchFamily="34" charset="0"/>
                <a:cs typeface="Arial" pitchFamily="34" charset="0"/>
              </a:rPr>
              <a:t>مهارة قراءة الصور والرسوم التوضيحية</a:t>
            </a:r>
            <a:endParaRPr kumimoji="0" lang="ar-S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1" eaLnBrk="0" fontAlgn="t" latinLnBrk="0" hangingPunct="0">
              <a:lnSpc>
                <a:spcPct val="100000"/>
              </a:lnSpc>
              <a:spcBef>
                <a:spcPct val="0"/>
              </a:spcBef>
              <a:spcAft>
                <a:spcPct val="0"/>
              </a:spcAft>
              <a:buClrTx/>
              <a:buSzTx/>
              <a:buFontTx/>
              <a:buNone/>
              <a:tabLst/>
            </a:pPr>
            <a:r>
              <a:rPr kumimoji="0" lang="ar-SA" sz="1400" b="1" i="0" u="none" strike="noStrike" cap="none" normalizeH="0" baseline="0" dirty="0" smtClean="0">
                <a:ln>
                  <a:noFill/>
                </a:ln>
                <a:solidFill>
                  <a:srgbClr val="000000"/>
                </a:solidFill>
                <a:effectLst/>
                <a:latin typeface="Calibri" pitchFamily="34" charset="0"/>
                <a:cs typeface="Arial" pitchFamily="34" charset="0"/>
              </a:rPr>
              <a:t>يقصد </a:t>
            </a:r>
            <a:r>
              <a:rPr kumimoji="0" lang="ar-SA" sz="1400" b="1" i="0" u="none" strike="noStrike" cap="none" normalizeH="0" baseline="0" dirty="0" err="1" smtClean="0">
                <a:ln>
                  <a:noFill/>
                </a:ln>
                <a:solidFill>
                  <a:srgbClr val="000000"/>
                </a:solidFill>
                <a:effectLst/>
                <a:latin typeface="Calibri" pitchFamily="34" charset="0"/>
                <a:cs typeface="Arial" pitchFamily="34" charset="0"/>
              </a:rPr>
              <a:t>بها</a:t>
            </a:r>
            <a:r>
              <a:rPr kumimoji="0" lang="ar-SA" sz="1400" b="1" i="0" u="none" strike="noStrike" cap="none" normalizeH="0" baseline="0" dirty="0" smtClean="0">
                <a:ln>
                  <a:noFill/>
                </a:ln>
                <a:solidFill>
                  <a:srgbClr val="000000"/>
                </a:solidFill>
                <a:effectLst/>
                <a:latin typeface="Calibri" pitchFamily="34" charset="0"/>
                <a:cs typeface="Arial" pitchFamily="34" charset="0"/>
              </a:rPr>
              <a:t> تمكن المتعلم من ملاحظة ووصف محتوى الصورة أو </a:t>
            </a:r>
            <a:r>
              <a:rPr kumimoji="0" lang="ar-SA" sz="1400" b="1" i="0" u="none" strike="noStrike" cap="none" normalizeH="0" baseline="0" dirty="0" err="1" smtClean="0">
                <a:ln>
                  <a:noFill/>
                </a:ln>
                <a:solidFill>
                  <a:srgbClr val="000000"/>
                </a:solidFill>
                <a:effectLst/>
                <a:latin typeface="Calibri" pitchFamily="34" charset="0"/>
                <a:cs typeface="Arial" pitchFamily="34" charset="0"/>
              </a:rPr>
              <a:t>الرسمة</a:t>
            </a:r>
            <a:r>
              <a:rPr kumimoji="0" lang="ar-SA" sz="1400" b="1" i="0" u="none" strike="noStrike" cap="none" normalizeH="0" baseline="0" dirty="0" smtClean="0">
                <a:ln>
                  <a:noFill/>
                </a:ln>
                <a:solidFill>
                  <a:srgbClr val="000000"/>
                </a:solidFill>
                <a:effectLst/>
                <a:latin typeface="Calibri" pitchFamily="34" charset="0"/>
                <a:cs typeface="Arial" pitchFamily="34" charset="0"/>
              </a:rPr>
              <a:t> التوضيحية ، وتفسير مضمونها، واستنتاج ما تحمله من مفاهيم وأفكار وقيم وعلاقات ومعايير فنية أو جمالية ... واستدعاء هذه المكونات وما يرتبط </a:t>
            </a:r>
            <a:r>
              <a:rPr kumimoji="0" lang="ar-SA" sz="1400" b="1" i="0" u="none" strike="noStrike" cap="none" normalizeH="0" baseline="0" dirty="0" err="1" smtClean="0">
                <a:ln>
                  <a:noFill/>
                </a:ln>
                <a:solidFill>
                  <a:srgbClr val="000000"/>
                </a:solidFill>
                <a:effectLst/>
                <a:latin typeface="Calibri" pitchFamily="34" charset="0"/>
                <a:cs typeface="Arial" pitchFamily="34" charset="0"/>
              </a:rPr>
              <a:t>بها</a:t>
            </a:r>
            <a:r>
              <a:rPr kumimoji="0" lang="ar-SA" sz="1400" b="1" i="0" u="none" strike="noStrike" cap="none" normalizeH="0" baseline="0" dirty="0" smtClean="0">
                <a:ln>
                  <a:noFill/>
                </a:ln>
                <a:solidFill>
                  <a:srgbClr val="000000"/>
                </a:solidFill>
                <a:effectLst/>
                <a:latin typeface="Calibri" pitchFamily="34" charset="0"/>
                <a:cs typeface="Arial" pitchFamily="34" charset="0"/>
              </a:rPr>
              <a:t> وتحويلها إلى كلام منطوق أو مكتوب.</a:t>
            </a:r>
            <a:r>
              <a:rPr kumimoji="0" lang="ar-SA" sz="800" b="1" i="0" u="none" strike="noStrike" cap="none" normalizeH="0" baseline="0" dirty="0" smtClean="0">
                <a:ln>
                  <a:noFill/>
                </a:ln>
                <a:solidFill>
                  <a:srgbClr val="000000"/>
                </a:solidFill>
                <a:effectLst/>
                <a:latin typeface="Calibri" pitchFamily="34" charset="0"/>
                <a:cs typeface="Arial" pitchFamily="34" charset="0"/>
              </a:rPr>
              <a:t/>
            </a:r>
            <a:br>
              <a:rPr kumimoji="0" lang="ar-SA" sz="800" b="1" i="0" u="none" strike="noStrike" cap="none" normalizeH="0" baseline="0" dirty="0" smtClean="0">
                <a:ln>
                  <a:noFill/>
                </a:ln>
                <a:solidFill>
                  <a:srgbClr val="000000"/>
                </a:solidFill>
                <a:effectLst/>
                <a:latin typeface="Calibri" pitchFamily="34" charset="0"/>
                <a:cs typeface="Arial" pitchFamily="34" charset="0"/>
              </a:rPr>
            </a:br>
            <a:r>
              <a:rPr kumimoji="0" lang="ar-SA" sz="800" b="1" i="0" u="none" strike="noStrike" cap="none" normalizeH="0" baseline="0" dirty="0" smtClean="0">
                <a:ln>
                  <a:noFill/>
                </a:ln>
                <a:solidFill>
                  <a:srgbClr val="000000"/>
                </a:solidFill>
                <a:effectLst/>
                <a:latin typeface="Calibri" pitchFamily="34" charset="0"/>
                <a:cs typeface="Arial" pitchFamily="34" charset="0"/>
              </a:rPr>
              <a:t>&lt;!--[</a:t>
            </a:r>
            <a:r>
              <a:rPr kumimoji="0" lang="en-US" sz="800" b="1" i="0" u="none" strike="noStrike" cap="none" normalizeH="0" baseline="0" dirty="0" smtClean="0">
                <a:ln>
                  <a:noFill/>
                </a:ln>
                <a:solidFill>
                  <a:srgbClr val="000000"/>
                </a:solidFill>
                <a:effectLst/>
                <a:latin typeface="Calibri" pitchFamily="34" charset="0"/>
                <a:cs typeface="Arial" pitchFamily="34" charset="0"/>
              </a:rPr>
              <a:t>if !</a:t>
            </a:r>
            <a:r>
              <a:rPr kumimoji="0" lang="en-US" sz="800" b="1" i="0" u="none" strike="noStrike" cap="none" normalizeH="0" baseline="0" dirty="0" err="1" smtClean="0">
                <a:ln>
                  <a:noFill/>
                </a:ln>
                <a:solidFill>
                  <a:srgbClr val="000000"/>
                </a:solidFill>
                <a:effectLst/>
                <a:latin typeface="Calibri" pitchFamily="34" charset="0"/>
                <a:cs typeface="Arial" pitchFamily="34" charset="0"/>
              </a:rPr>
              <a:t>supportLineBreakNewLine</a:t>
            </a:r>
            <a:r>
              <a:rPr kumimoji="0" lang="en-US" sz="800" b="1" i="0" u="none" strike="noStrike" cap="none" normalizeH="0" baseline="0" dirty="0" smtClean="0">
                <a:ln>
                  <a:noFill/>
                </a:ln>
                <a:solidFill>
                  <a:srgbClr val="000000"/>
                </a:solidFill>
                <a:effectLst/>
                <a:latin typeface="Calibri" pitchFamily="34" charset="0"/>
                <a:cs typeface="Arial" pitchFamily="34" charset="0"/>
              </a:rPr>
              <a:t>]--&gt;</a:t>
            </a:r>
            <a:r>
              <a:rPr kumimoji="0" lang="ar-SA" sz="800" b="1" i="0" u="none" strike="noStrike" cap="none" normalizeH="0" baseline="0" dirty="0" smtClean="0">
                <a:ln>
                  <a:noFill/>
                </a:ln>
                <a:solidFill>
                  <a:srgbClr val="000000"/>
                </a:solidFill>
                <a:effectLst/>
                <a:latin typeface="Calibri" pitchFamily="34" charset="0"/>
                <a:cs typeface="Arial" pitchFamily="34" charset="0"/>
              </a:rPr>
              <a:t/>
            </a:r>
            <a:br>
              <a:rPr kumimoji="0" lang="ar-SA" sz="800" b="1" i="0" u="none" strike="noStrike" cap="none" normalizeH="0" baseline="0" dirty="0" smtClean="0">
                <a:ln>
                  <a:noFill/>
                </a:ln>
                <a:solidFill>
                  <a:srgbClr val="000000"/>
                </a:solidFill>
                <a:effectLst/>
                <a:latin typeface="Calibri" pitchFamily="34" charset="0"/>
                <a:cs typeface="Arial" pitchFamily="34" charset="0"/>
              </a:rPr>
            </a:br>
            <a:r>
              <a:rPr kumimoji="0" lang="en-US" sz="800" b="1" i="0" u="none" strike="noStrike" cap="none" normalizeH="0" baseline="0" dirty="0" smtClean="0">
                <a:ln>
                  <a:noFill/>
                </a:ln>
                <a:solidFill>
                  <a:srgbClr val="000000"/>
                </a:solidFill>
                <a:effectLst/>
                <a:latin typeface="Calibri" pitchFamily="34" charset="0"/>
                <a:cs typeface="Arial" pitchFamily="34" charset="0"/>
              </a:rPr>
              <a:t>&lt;!--[</a:t>
            </a:r>
            <a:r>
              <a:rPr kumimoji="0" lang="en-US" sz="800" b="1" i="0" u="none" strike="noStrike" cap="none" normalizeH="0" baseline="0" dirty="0" err="1" smtClean="0">
                <a:ln>
                  <a:noFill/>
                </a:ln>
                <a:solidFill>
                  <a:srgbClr val="000000"/>
                </a:solidFill>
                <a:effectLst/>
                <a:latin typeface="Calibri" pitchFamily="34" charset="0"/>
                <a:cs typeface="Arial" pitchFamily="34" charset="0"/>
              </a:rPr>
              <a:t>endif</a:t>
            </a:r>
            <a:r>
              <a:rPr kumimoji="0" lang="ar-SA" sz="800" b="1" i="0" u="none" strike="noStrike" cap="none" normalizeH="0" baseline="0" dirty="0" smtClean="0">
                <a:ln>
                  <a:noFill/>
                </a:ln>
                <a:solidFill>
                  <a:srgbClr val="000000"/>
                </a:solidFill>
                <a:effectLst/>
                <a:latin typeface="Calibri" pitchFamily="34" charset="0"/>
                <a:cs typeface="Arial" pitchFamily="34" charset="0"/>
              </a:rPr>
              <a:t>]--&gt;</a:t>
            </a:r>
            <a:endParaRPr kumimoji="0" lang="ar-SA" sz="131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1" eaLnBrk="0" fontAlgn="t" latinLnBrk="0" hangingPunct="0">
              <a:lnSpc>
                <a:spcPct val="100000"/>
              </a:lnSpc>
              <a:spcBef>
                <a:spcPct val="0"/>
              </a:spcBef>
              <a:spcAft>
                <a:spcPct val="0"/>
              </a:spcAft>
              <a:buClrTx/>
              <a:buSzTx/>
              <a:buFontTx/>
              <a:buNone/>
              <a:tabLst/>
            </a:pPr>
            <a:r>
              <a:rPr kumimoji="0" lang="ar-SA" sz="1400" b="1" i="0" u="none" strike="noStrike" cap="none" normalizeH="0" baseline="0" dirty="0" smtClean="0">
                <a:ln>
                  <a:noFill/>
                </a:ln>
                <a:solidFill>
                  <a:srgbClr val="00B050"/>
                </a:solidFill>
                <a:effectLst/>
                <a:latin typeface="Calibri" pitchFamily="34" charset="0"/>
                <a:cs typeface="Arial" pitchFamily="34" charset="0"/>
              </a:rPr>
              <a:t>قراءة الصور والرسوم التوضيحية التعليمية</a:t>
            </a:r>
            <a:endParaRPr kumimoji="0" lang="ar-S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1" eaLnBrk="0" fontAlgn="t" latinLnBrk="0" hangingPunct="0">
              <a:lnSpc>
                <a:spcPct val="100000"/>
              </a:lnSpc>
              <a:spcBef>
                <a:spcPct val="0"/>
              </a:spcBef>
              <a:spcAft>
                <a:spcPct val="0"/>
              </a:spcAft>
              <a:buClrTx/>
              <a:buSzTx/>
              <a:buFontTx/>
              <a:buNone/>
              <a:tabLst/>
            </a:pPr>
            <a:r>
              <a:rPr kumimoji="0" lang="ar-SA" sz="1400" b="1" i="0" u="none" strike="noStrike" cap="none" normalizeH="0" baseline="0" dirty="0" smtClean="0">
                <a:ln>
                  <a:noFill/>
                </a:ln>
                <a:solidFill>
                  <a:srgbClr val="000000"/>
                </a:solidFill>
                <a:effectLst/>
                <a:latin typeface="Calibri" pitchFamily="34" charset="0"/>
                <a:cs typeface="Arial" pitchFamily="34" charset="0"/>
              </a:rPr>
              <a:t>إن اكتساب المتعلم لمهارة قراءة الصور له فوائد عديدة ، فهي تُكسبه لغة جديدة هي اللغة البصرية التي تساعده على زيادة قدرته على الاتصال وفهم مجريات الأمور من حوله خاصة في عصرنا الحالي الذي أصبحت فيه الأشكال المتطورة بمختلف أنواعها وسائل أساسية للاتصال ، وذلك بفضل استخدام آلات التصوير المتطورة التي ساعدت على نشر البصريات كلغة عالمية . كما أنها تكسب المتعلم البلاغة البصرية التي تتطلب إتاحة الفرص للمتعلم لرؤية الصور ومناقشتها والتفاعل معها لكي يصل إلى المعلومات والحقائق الموجودة في الصورة بنفسه فالصورة تعمل على استثارة العمليات والقدرات العقلية ، فالعقل بالفطرة إذا لم يجد صورة أمامه يميل بنسبة متفاوتة حسب القدرات </a:t>
            </a:r>
            <a:r>
              <a:rPr kumimoji="0" lang="ar-SA" sz="1400" b="1" i="0" u="none" strike="noStrike" cap="none" normalizeH="0" baseline="0" dirty="0" err="1" smtClean="0">
                <a:ln>
                  <a:noFill/>
                </a:ln>
                <a:solidFill>
                  <a:srgbClr val="000000"/>
                </a:solidFill>
                <a:effectLst/>
                <a:latin typeface="Calibri" pitchFamily="34" charset="0"/>
                <a:cs typeface="Arial" pitchFamily="34" charset="0"/>
              </a:rPr>
              <a:t>الابتكارية</a:t>
            </a:r>
            <a:r>
              <a:rPr kumimoji="0" lang="ar-SA" sz="1400" b="1" i="0" u="none" strike="noStrike" cap="none" normalizeH="0" baseline="0" dirty="0" smtClean="0">
                <a:ln>
                  <a:noFill/>
                </a:ln>
                <a:solidFill>
                  <a:srgbClr val="000000"/>
                </a:solidFill>
                <a:effectLst/>
                <a:latin typeface="Calibri" pitchFamily="34" charset="0"/>
                <a:cs typeface="Arial" pitchFamily="34" charset="0"/>
              </a:rPr>
              <a:t> إلى عمل صور ذهنية عن طريق ما يمكن أن يسمى بعيون العقل. </a:t>
            </a:r>
            <a:endParaRPr kumimoji="0" lang="ar-SA" sz="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1" eaLnBrk="0" fontAlgn="t" latinLnBrk="0" hangingPunct="0">
              <a:lnSpc>
                <a:spcPct val="100000"/>
              </a:lnSpc>
              <a:spcBef>
                <a:spcPct val="0"/>
              </a:spcBef>
              <a:spcAft>
                <a:spcPct val="0"/>
              </a:spcAft>
              <a:buClrTx/>
              <a:buSzTx/>
              <a:buFontTx/>
              <a:buNone/>
              <a:tabLst/>
            </a:pPr>
            <a:r>
              <a:rPr kumimoji="0" lang="ar-SA" sz="1400" b="1" i="0" u="none" strike="noStrike" cap="none" normalizeH="0" baseline="0" dirty="0" smtClean="0">
                <a:ln>
                  <a:noFill/>
                </a:ln>
                <a:solidFill>
                  <a:srgbClr val="000000"/>
                </a:solidFill>
                <a:effectLst/>
                <a:latin typeface="Calibri" pitchFamily="34" charset="0"/>
                <a:cs typeface="Arial" pitchFamily="34" charset="0"/>
              </a:rPr>
              <a:t>هناك علاقة بين عمليات الذاكرة وبين استخدام الصور والرسوم التوضيحية وخاصة في عمليتي الاستدعاء والتعرف.</a:t>
            </a:r>
            <a:endParaRPr kumimoji="0" lang="ar-SA" sz="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1" eaLnBrk="0" fontAlgn="t" latinLnBrk="0" hangingPunct="0">
              <a:lnSpc>
                <a:spcPct val="100000"/>
              </a:lnSpc>
              <a:spcBef>
                <a:spcPct val="0"/>
              </a:spcBef>
              <a:spcAft>
                <a:spcPct val="0"/>
              </a:spcAft>
              <a:buClrTx/>
              <a:buSzTx/>
              <a:buFontTx/>
              <a:buNone/>
              <a:tabLst/>
            </a:pPr>
            <a:r>
              <a:rPr kumimoji="0" lang="ar-SA" sz="1400" b="1" i="0" u="none" strike="noStrike" cap="none" normalizeH="0" baseline="0" dirty="0" smtClean="0">
                <a:ln>
                  <a:noFill/>
                </a:ln>
                <a:solidFill>
                  <a:srgbClr val="000000"/>
                </a:solidFill>
                <a:effectLst/>
                <a:latin typeface="Calibri" pitchFamily="34" charset="0"/>
                <a:cs typeface="Arial" pitchFamily="34" charset="0"/>
              </a:rPr>
              <a:t/>
            </a:r>
            <a:br>
              <a:rPr kumimoji="0" lang="ar-SA" sz="1400" b="1" i="0" u="none" strike="noStrike" cap="none" normalizeH="0" baseline="0" dirty="0" smtClean="0">
                <a:ln>
                  <a:noFill/>
                </a:ln>
                <a:solidFill>
                  <a:srgbClr val="000000"/>
                </a:solidFill>
                <a:effectLst/>
                <a:latin typeface="Calibri" pitchFamily="34" charset="0"/>
                <a:cs typeface="Arial" pitchFamily="34" charset="0"/>
              </a:rPr>
            </a:br>
            <a:r>
              <a:rPr kumimoji="0" lang="ar-SA" sz="1400" b="1" i="0" u="none" strike="noStrike" cap="none" normalizeH="0" baseline="0" dirty="0" smtClean="0">
                <a:ln>
                  <a:noFill/>
                </a:ln>
                <a:solidFill>
                  <a:srgbClr val="000000"/>
                </a:solidFill>
                <a:effectLst/>
                <a:latin typeface="Calibri" pitchFamily="34" charset="0"/>
                <a:cs typeface="Arial" pitchFamily="34" charset="0"/>
              </a:rPr>
              <a:t>ونتائج دراسات عدة أكدت على أهمية تقديم مواد تعليمية تقتصر على الرسوم التوضيحية فقط لتعويد المتعلم على استخدام وقراءة تلك الرسوم، ذلك أن المتعلم عادة يفضل الاعتماد على النص المرفق بالرسم مما يؤدي إلى نوع من الأمية البصرية ، وبالتالي عدم الاستفادة من الرسوم البصرية في التعليم ، ودراسات أخرى أكدت على ضرورة تضمين </a:t>
            </a:r>
            <a:r>
              <a:rPr kumimoji="0" lang="ar-SA" sz="1400" b="1" i="0" u="none" strike="noStrike" cap="none" normalizeH="0" baseline="0" dirty="0" err="1" smtClean="0">
                <a:ln>
                  <a:noFill/>
                </a:ln>
                <a:solidFill>
                  <a:srgbClr val="000000"/>
                </a:solidFill>
                <a:effectLst/>
                <a:latin typeface="Calibri" pitchFamily="34" charset="0"/>
                <a:cs typeface="Arial" pitchFamily="34" charset="0"/>
              </a:rPr>
              <a:t>الرموزالبصرية</a:t>
            </a:r>
            <a:r>
              <a:rPr kumimoji="0" lang="ar-SA" sz="1400" b="1" i="0" u="none" strike="noStrike" cap="none" normalizeH="0" baseline="0" dirty="0" smtClean="0">
                <a:ln>
                  <a:noFill/>
                </a:ln>
                <a:solidFill>
                  <a:srgbClr val="000000"/>
                </a:solidFill>
                <a:effectLst/>
                <a:latin typeface="Calibri" pitchFamily="34" charset="0"/>
                <a:cs typeface="Arial" pitchFamily="34" charset="0"/>
              </a:rPr>
              <a:t> (الثقافة البصرية) في المناهج بمراحلها المتنوعة وأن استخدام الصور والرسوم التوضيحية بمصاحبة عبارات أو أسئلة موجهة يعطي نتائج تعلم أفضل. </a:t>
            </a:r>
            <a:endParaRPr kumimoji="0" lang="ar-SA" sz="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1" eaLnBrk="0" fontAlgn="t" latinLnBrk="0" hangingPunct="0">
              <a:lnSpc>
                <a:spcPct val="100000"/>
              </a:lnSpc>
              <a:spcBef>
                <a:spcPct val="0"/>
              </a:spcBef>
              <a:spcAft>
                <a:spcPct val="0"/>
              </a:spcAft>
              <a:buClrTx/>
              <a:buSzTx/>
              <a:buFontTx/>
              <a:buNone/>
              <a:tabLst/>
            </a:pPr>
            <a:r>
              <a:rPr kumimoji="0" lang="ar-SA" sz="1400" b="1" i="0" u="none" strike="noStrike" cap="none" normalizeH="0" baseline="0" dirty="0" smtClean="0">
                <a:ln>
                  <a:noFill/>
                </a:ln>
                <a:solidFill>
                  <a:srgbClr val="000000"/>
                </a:solidFill>
                <a:effectLst/>
                <a:latin typeface="Calibri" pitchFamily="34" charset="0"/>
                <a:cs typeface="Arial" pitchFamily="34" charset="0"/>
              </a:rPr>
              <a:t>إن مهارة قراءة الصور والرسوم يجب ألا تقتصر على طلاب مرحلة دون أخرى ، بل يجب أن تتوافر لدى الطلاب في جميع المراحل الدراسية . </a:t>
            </a:r>
            <a:endParaRPr kumimoji="0" lang="ar-SA" sz="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1" eaLnBrk="0" fontAlgn="t" latinLnBrk="0" hangingPunct="0">
              <a:lnSpc>
                <a:spcPct val="100000"/>
              </a:lnSpc>
              <a:spcBef>
                <a:spcPct val="0"/>
              </a:spcBef>
              <a:spcAft>
                <a:spcPct val="0"/>
              </a:spcAft>
              <a:buClrTx/>
              <a:buSzTx/>
              <a:buFontTx/>
              <a:buNone/>
              <a:tabLst/>
            </a:pPr>
            <a:r>
              <a:rPr kumimoji="0" lang="ar-SA" sz="1400" b="1" i="0" u="none" strike="noStrike" cap="none" normalizeH="0" baseline="0" dirty="0" smtClean="0">
                <a:ln>
                  <a:noFill/>
                </a:ln>
                <a:solidFill>
                  <a:srgbClr val="000000"/>
                </a:solidFill>
                <a:effectLst/>
                <a:latin typeface="Calibri" pitchFamily="34" charset="0"/>
                <a:cs typeface="Arial" pitchFamily="34" charset="0"/>
              </a:rPr>
              <a:t>إن مهارات قراءة الصور والرسوم التوضيحية أصبحت من الأهداف المهمة التي يجب أن تتوافر لدى المتعلمين، وأن المتعلمين في المستويات المبكرة من التعليم الابتدائي يجب أن يكونوا قادرين على النظر إلى الصور والرسوم التوضيحية وقراءة ما وراءها . </a:t>
            </a:r>
            <a:endParaRPr kumimoji="0" lang="ar-SA" sz="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1" eaLnBrk="0" fontAlgn="t" latinLnBrk="0" hangingPunct="0">
              <a:lnSpc>
                <a:spcPct val="100000"/>
              </a:lnSpc>
              <a:spcBef>
                <a:spcPct val="0"/>
              </a:spcBef>
              <a:spcAft>
                <a:spcPct val="0"/>
              </a:spcAft>
              <a:buClrTx/>
              <a:buSzTx/>
              <a:buFontTx/>
              <a:buNone/>
              <a:tabLst/>
            </a:pPr>
            <a:r>
              <a:rPr kumimoji="0" lang="ar-SA" sz="1400" b="1" i="0" u="none" strike="noStrike" cap="none" normalizeH="0" baseline="0" dirty="0" smtClean="0">
                <a:ln>
                  <a:noFill/>
                </a:ln>
                <a:solidFill>
                  <a:srgbClr val="000000"/>
                </a:solidFill>
                <a:effectLst/>
                <a:latin typeface="Calibri" pitchFamily="34" charset="0"/>
                <a:cs typeface="Arial" pitchFamily="34" charset="0"/>
              </a:rPr>
              <a:t>إن إهمال التنشيط العقلي المرتبط بالصور يؤدي إلى مشكلات لغوية نسبتها تتراوح بين (40%-60%) في سن ما قبل المدرسة خاصة وأن مستويات وعمليات قراءة الصور يتطلب الانتباه السليم والقيام بعمليات عقلية تتصف بالعمق . . </a:t>
            </a:r>
            <a:endParaRPr kumimoji="0" lang="ar-SA" sz="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1" eaLnBrk="0" fontAlgn="t" latinLnBrk="0" hangingPunct="0">
              <a:lnSpc>
                <a:spcPct val="100000"/>
              </a:lnSpc>
              <a:spcBef>
                <a:spcPct val="0"/>
              </a:spcBef>
              <a:spcAft>
                <a:spcPct val="0"/>
              </a:spcAft>
              <a:buClrTx/>
              <a:buSzTx/>
              <a:buFontTx/>
              <a:buNone/>
              <a:tabLst/>
            </a:pPr>
            <a:r>
              <a:rPr kumimoji="0" lang="ar-SA" sz="1400" b="1" i="0" u="none" strike="noStrike" cap="none" normalizeH="0" baseline="0" dirty="0" smtClean="0">
                <a:ln>
                  <a:noFill/>
                </a:ln>
                <a:solidFill>
                  <a:srgbClr val="000000"/>
                </a:solidFill>
                <a:effectLst/>
                <a:latin typeface="Calibri" pitchFamily="34" charset="0"/>
                <a:cs typeface="Arial" pitchFamily="34" charset="0"/>
              </a:rPr>
              <a:t>وفي ختام الموضوع أتمنى من جميع المعلمين والمعلمات معرفة الهدف من عرض الصورة أولاً ثم توظيف الصور بطريقة صحيحة وتدريب الطلبة على قراءة الصور وتحليلها بأنفسهم مع تشجيعهم على التعبير بحرية وإكسابهم مهارة قراءة الصور .</a:t>
            </a:r>
            <a:endParaRPr kumimoji="0" lang="ar-SA" sz="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1" eaLnBrk="0" fontAlgn="base" latinLnBrk="0" hangingPunct="0">
              <a:lnSpc>
                <a:spcPct val="100000"/>
              </a:lnSpc>
              <a:spcBef>
                <a:spcPct val="0"/>
              </a:spcBef>
              <a:spcAft>
                <a:spcPct val="0"/>
              </a:spcAft>
              <a:buClrTx/>
              <a:buSzTx/>
              <a:buFontTx/>
              <a:buNone/>
              <a:tabLst/>
            </a:pPr>
            <a:r>
              <a:rPr kumimoji="0" lang="ar-SA" sz="13100" b="1" i="0" u="none" strike="noStrike" cap="none" normalizeH="0" baseline="0" dirty="0" smtClean="0">
                <a:ln>
                  <a:noFill/>
                </a:ln>
                <a:solidFill>
                  <a:srgbClr val="0000CC"/>
                </a:solidFill>
                <a:effectLst/>
                <a:latin typeface="Trebuchet MS" pitchFamily="34" charset="0"/>
                <a:cs typeface="Arial" pitchFamily="34" charset="0"/>
              </a:rPr>
              <a:t/>
            </a:r>
            <a:br>
              <a:rPr kumimoji="0" lang="ar-SA" sz="13100" b="1" i="0" u="none" strike="noStrike" cap="none" normalizeH="0" baseline="0" dirty="0" smtClean="0">
                <a:ln>
                  <a:noFill/>
                </a:ln>
                <a:solidFill>
                  <a:srgbClr val="0000CC"/>
                </a:solidFill>
                <a:effectLst/>
                <a:latin typeface="Trebuchet MS" pitchFamily="34" charset="0"/>
                <a:cs typeface="Arial" pitchFamily="34" charset="0"/>
              </a:rPr>
            </a:br>
            <a:endParaRPr kumimoji="0" lang="ar-SA" sz="13100" b="1" i="0" u="none" strike="noStrike" cap="none" normalizeH="0" baseline="0" dirty="0" smtClean="0">
              <a:ln>
                <a:noFill/>
              </a:ln>
              <a:solidFill>
                <a:srgbClr val="0000CC"/>
              </a:solidFill>
              <a:effectLst/>
              <a:latin typeface="Trebuchet MS" pitchFamily="34" charset="0"/>
              <a:cs typeface="Arial" pitchFamily="34" charset="0"/>
            </a:endParaRPr>
          </a:p>
          <a:p>
            <a:pPr marL="0" marR="0" lvl="0" indent="0" algn="l" defTabSz="914400" rtl="1" eaLnBrk="0" fontAlgn="base" latinLnBrk="0" hangingPunct="0">
              <a:lnSpc>
                <a:spcPct val="100000"/>
              </a:lnSpc>
              <a:spcBef>
                <a:spcPct val="0"/>
              </a:spcBef>
              <a:spcAft>
                <a:spcPct val="0"/>
              </a:spcAft>
              <a:buClrTx/>
              <a:buSzTx/>
              <a:buFontTx/>
              <a:buNone/>
              <a:tabLst/>
            </a:pPr>
            <a:r>
              <a:rPr kumimoji="0" lang="ar-SA" sz="13100" b="1" i="0" u="none" strike="noStrike" cap="none" normalizeH="0" baseline="0" dirty="0" smtClean="0">
                <a:ln>
                  <a:noFill/>
                </a:ln>
                <a:solidFill>
                  <a:srgbClr val="0000CC"/>
                </a:solidFill>
                <a:effectLst/>
                <a:latin typeface="Trebuchet MS" pitchFamily="34" charset="0"/>
                <a:cs typeface="Arial" pitchFamily="34" charset="0"/>
              </a:rPr>
              <a:t/>
            </a:r>
            <a:br>
              <a:rPr kumimoji="0" lang="ar-SA" sz="13100" b="1" i="0" u="none" strike="noStrike" cap="none" normalizeH="0" baseline="0" dirty="0" smtClean="0">
                <a:ln>
                  <a:noFill/>
                </a:ln>
                <a:solidFill>
                  <a:srgbClr val="0000CC"/>
                </a:solidFill>
                <a:effectLst/>
                <a:latin typeface="Trebuchet MS" pitchFamily="34" charset="0"/>
                <a:cs typeface="Arial" pitchFamily="34" charset="0"/>
              </a:rPr>
            </a:br>
            <a:r>
              <a:rPr kumimoji="0" lang="ar-SA" sz="13100" b="1" i="0" u="none" strike="noStrike" cap="none" normalizeH="0" baseline="0" dirty="0" smtClean="0">
                <a:ln>
                  <a:noFill/>
                </a:ln>
                <a:solidFill>
                  <a:srgbClr val="0000CC"/>
                </a:solidFill>
                <a:effectLst/>
                <a:latin typeface="Trebuchet MS" pitchFamily="34" charset="0"/>
                <a:cs typeface="Arial" pitchFamily="34" charset="0"/>
              </a:rPr>
              <a:t/>
            </a:r>
            <a:br>
              <a:rPr kumimoji="0" lang="ar-SA" sz="13100" b="1" i="0" u="none" strike="noStrike" cap="none" normalizeH="0" baseline="0" dirty="0" smtClean="0">
                <a:ln>
                  <a:noFill/>
                </a:ln>
                <a:solidFill>
                  <a:srgbClr val="0000CC"/>
                </a:solidFill>
                <a:effectLst/>
                <a:latin typeface="Trebuchet MS" pitchFamily="34" charset="0"/>
                <a:cs typeface="Arial" pitchFamily="34" charset="0"/>
              </a:rPr>
            </a:br>
            <a:endParaRPr kumimoji="0" lang="ar-SA" sz="13100" b="1" i="0" u="none" strike="noStrike" cap="none" normalizeH="0" baseline="0" dirty="0" smtClean="0">
              <a:ln>
                <a:noFill/>
              </a:ln>
              <a:solidFill>
                <a:srgbClr val="0000CC"/>
              </a:solidFill>
              <a:effectLst/>
              <a:latin typeface="Trebuchet MS" pitchFamily="34" charset="0"/>
              <a:cs typeface="Arial" pitchFamily="34" charset="0"/>
            </a:endParaRPr>
          </a:p>
          <a:p>
            <a:pPr marL="0" marR="0" lvl="0" indent="0" algn="l" defTabSz="914400" rtl="0" eaLnBrk="0" fontAlgn="t" latinLnBrk="0" hangingPunct="0">
              <a:lnSpc>
                <a:spcPct val="100000"/>
              </a:lnSpc>
              <a:spcBef>
                <a:spcPct val="0"/>
              </a:spcBef>
              <a:spcAft>
                <a:spcPct val="0"/>
              </a:spcAft>
              <a:buClrTx/>
              <a:buSzTx/>
              <a:buFontTx/>
              <a:buNone/>
              <a:tabLst/>
            </a:pPr>
            <a:r>
              <a:rPr kumimoji="0" lang="ar-SA" sz="13100" b="1" i="0" u="none" strike="noStrike" cap="none" normalizeH="0" baseline="0" dirty="0" smtClean="0">
                <a:ln>
                  <a:noFill/>
                </a:ln>
                <a:solidFill>
                  <a:srgbClr val="000000"/>
                </a:solidFill>
                <a:effectLst/>
                <a:latin typeface="Trebuchet MS" pitchFamily="34" charset="0"/>
                <a:cs typeface="Arial" pitchFamily="34" charset="0"/>
              </a:rPr>
              <a:t>مرسلة بواسطة </a:t>
            </a:r>
            <a:r>
              <a:rPr kumimoji="0" lang="en-US" sz="13100" b="1" i="0" u="none" strike="noStrike" cap="none" normalizeH="0" baseline="0" dirty="0" smtClean="0">
                <a:ln>
                  <a:noFill/>
                </a:ln>
                <a:solidFill>
                  <a:srgbClr val="000000"/>
                </a:solidFill>
                <a:effectLst/>
                <a:latin typeface="Trebuchet MS" pitchFamily="34" charset="0"/>
                <a:cs typeface="Arial" pitchFamily="34" charset="0"/>
              </a:rPr>
              <a:t>Nora</a:t>
            </a:r>
            <a:r>
              <a:rPr kumimoji="0" lang="ar-SA" sz="13100" b="1" i="0" u="none" strike="noStrike" cap="none" normalizeH="0" baseline="0" dirty="0" smtClean="0">
                <a:ln>
                  <a:noFill/>
                </a:ln>
                <a:solidFill>
                  <a:srgbClr val="000000"/>
                </a:solidFill>
                <a:effectLst/>
                <a:latin typeface="Trebuchet MS" pitchFamily="34" charset="0"/>
                <a:cs typeface="Arial" pitchFamily="34" charset="0"/>
              </a:rPr>
              <a:t> </a:t>
            </a:r>
            <a:r>
              <a:rPr kumimoji="0" lang="ar-SA" sz="13100" b="1" i="0" u="none" strike="noStrike" cap="none" normalizeH="0" baseline="0" dirty="0" smtClean="0">
                <a:ln>
                  <a:noFill/>
                </a:ln>
                <a:solidFill>
                  <a:srgbClr val="000000"/>
                </a:solidFill>
                <a:effectLst/>
                <a:latin typeface="Trebuchet MS" pitchFamily="34" charset="0"/>
                <a:cs typeface="Arial" pitchFamily="34" charset="0"/>
                <a:hlinkClick r:id="rId6" tooltip="تحرير الرسالة"/>
              </a:rPr>
              <a:t>  </a:t>
            </a:r>
            <a:r>
              <a:rPr kumimoji="0" lang="ar-SA" sz="1000" b="1" i="0" u="none" strike="noStrike" cap="none" normalizeH="0" baseline="0" dirty="0" smtClean="0">
                <a:ln>
                  <a:noFill/>
                </a:ln>
                <a:solidFill>
                  <a:srgbClr val="000000"/>
                </a:solidFill>
                <a:effectLst/>
                <a:latin typeface="Trebuchet MS" pitchFamily="34" charset="0"/>
                <a:cs typeface="Arial" pitchFamily="34" charset="0"/>
              </a:rPr>
              <a:t> </a:t>
            </a:r>
            <a:endParaRPr kumimoji="0" lang="ar-SA" sz="13100" b="1" i="0" u="none" strike="noStrike" cap="none" normalizeH="0" baseline="0" dirty="0" smtClean="0">
              <a:ln>
                <a:noFill/>
              </a:ln>
              <a:solidFill>
                <a:schemeClr val="tx1"/>
              </a:solidFill>
              <a:effectLst/>
              <a:latin typeface="Trebuchet MS" pitchFamily="34" charset="0"/>
              <a:cs typeface="Arial" pitchFamily="34" charset="0"/>
            </a:endParaRPr>
          </a:p>
          <a:p>
            <a:pPr marL="0" marR="0" lvl="0" indent="0" algn="l" defTabSz="914400" rtl="0" eaLnBrk="0" fontAlgn="t" latinLnBrk="0" hangingPunct="0">
              <a:lnSpc>
                <a:spcPct val="100000"/>
              </a:lnSpc>
              <a:spcBef>
                <a:spcPct val="0"/>
              </a:spcBef>
              <a:spcAft>
                <a:spcPct val="0"/>
              </a:spcAft>
              <a:buClrTx/>
              <a:buSzTx/>
              <a:buFontTx/>
              <a:buNone/>
              <a:tabLst/>
            </a:pPr>
            <a:r>
              <a:rPr kumimoji="0" lang="ar-SA" sz="1500" b="1" i="0" u="none" strike="noStrike" cap="none" normalizeH="0" baseline="0" dirty="0" smtClean="0">
                <a:ln>
                  <a:noFill/>
                </a:ln>
                <a:solidFill>
                  <a:srgbClr val="000000"/>
                </a:solidFill>
                <a:effectLst/>
                <a:latin typeface="Trebuchet MS" pitchFamily="34" charset="0"/>
                <a:cs typeface="Arial" pitchFamily="34" charset="0"/>
                <a:hlinkClick r:id="rId7" tooltip="إرسال بالبريد الإلكتروني"/>
              </a:rPr>
              <a:t>إرسال بالبريد </a:t>
            </a:r>
            <a:r>
              <a:rPr kumimoji="0" lang="ar-SA" sz="1500" b="1" i="0" u="none" strike="noStrike" cap="none" normalizeH="0" baseline="0" dirty="0" err="1" smtClean="0">
                <a:ln>
                  <a:noFill/>
                </a:ln>
                <a:solidFill>
                  <a:srgbClr val="000000"/>
                </a:solidFill>
                <a:effectLst/>
                <a:latin typeface="Trebuchet MS" pitchFamily="34" charset="0"/>
                <a:cs typeface="Arial" pitchFamily="34" charset="0"/>
                <a:hlinkClick r:id="rId7" tooltip="إرسال بالبريد الإلكتروني"/>
              </a:rPr>
              <a:t>الإلكتروني</a:t>
            </a:r>
            <a:r>
              <a:rPr kumimoji="0" lang="ar-SA" sz="1500" b="1" i="0" u="none" strike="noStrike" cap="none" normalizeH="0" baseline="0" dirty="0" err="1" smtClean="0">
                <a:ln>
                  <a:noFill/>
                </a:ln>
                <a:solidFill>
                  <a:srgbClr val="000000"/>
                </a:solidFill>
                <a:effectLst/>
                <a:latin typeface="Trebuchet MS" pitchFamily="34" charset="0"/>
                <a:cs typeface="Arial" pitchFamily="34" charset="0"/>
                <a:hlinkClick r:id="rId8" tooltip="كتابة مدونة حول هذه المشاركة"/>
              </a:rPr>
              <a:t>كتابة</a:t>
            </a:r>
            <a:r>
              <a:rPr kumimoji="0" lang="ar-SA" sz="1500" b="1" i="0" u="none" strike="noStrike" cap="none" normalizeH="0" baseline="0" dirty="0" smtClean="0">
                <a:ln>
                  <a:noFill/>
                </a:ln>
                <a:solidFill>
                  <a:srgbClr val="000000"/>
                </a:solidFill>
                <a:effectLst/>
                <a:latin typeface="Trebuchet MS" pitchFamily="34" charset="0"/>
                <a:cs typeface="Arial" pitchFamily="34" charset="0"/>
                <a:hlinkClick r:id="rId8" tooltip="كتابة مدونة حول هذه المشاركة"/>
              </a:rPr>
              <a:t> مدونة حول هذه </a:t>
            </a:r>
            <a:r>
              <a:rPr kumimoji="0" lang="ar-SA" sz="1500" b="1" i="0" u="none" strike="noStrike" cap="none" normalizeH="0" baseline="0" dirty="0" err="1" smtClean="0">
                <a:ln>
                  <a:noFill/>
                </a:ln>
                <a:solidFill>
                  <a:srgbClr val="000000"/>
                </a:solidFill>
                <a:effectLst/>
                <a:latin typeface="Trebuchet MS" pitchFamily="34" charset="0"/>
                <a:cs typeface="Arial" pitchFamily="34" charset="0"/>
                <a:hlinkClick r:id="rId8" tooltip="كتابة مدونة حول هذه المشاركة"/>
              </a:rPr>
              <a:t>المشاركة</a:t>
            </a:r>
            <a:r>
              <a:rPr kumimoji="0" lang="ar-SA" sz="1500" b="1" i="0" u="none" strike="noStrike" cap="none" normalizeH="0" baseline="0" dirty="0" err="1" smtClean="0">
                <a:ln>
                  <a:noFill/>
                </a:ln>
                <a:solidFill>
                  <a:srgbClr val="000000"/>
                </a:solidFill>
                <a:effectLst/>
                <a:latin typeface="Trebuchet MS" pitchFamily="34" charset="0"/>
                <a:cs typeface="Arial" pitchFamily="34" charset="0"/>
                <a:hlinkClick r:id="rId9" tooltip="المشاركة في Twitter"/>
              </a:rPr>
              <a:t>المشاركة</a:t>
            </a:r>
            <a:r>
              <a:rPr kumimoji="0" lang="ar-SA" sz="1500" b="1" i="0" u="none" strike="noStrike" cap="none" normalizeH="0" baseline="0" dirty="0" smtClean="0">
                <a:ln>
                  <a:noFill/>
                </a:ln>
                <a:solidFill>
                  <a:srgbClr val="000000"/>
                </a:solidFill>
                <a:effectLst/>
                <a:latin typeface="Trebuchet MS" pitchFamily="34" charset="0"/>
                <a:cs typeface="Arial" pitchFamily="34" charset="0"/>
                <a:hlinkClick r:id="rId9" tooltip="المشاركة في Twitter"/>
              </a:rPr>
              <a:t> في </a:t>
            </a:r>
            <a:r>
              <a:rPr kumimoji="0" lang="en-US" sz="1500" b="1" i="0" u="none" strike="noStrike" cap="none" normalizeH="0" baseline="0" dirty="0" smtClean="0">
                <a:ln>
                  <a:noFill/>
                </a:ln>
                <a:solidFill>
                  <a:srgbClr val="000000"/>
                </a:solidFill>
                <a:effectLst/>
                <a:latin typeface="Trebuchet MS" pitchFamily="34" charset="0"/>
                <a:cs typeface="Arial" pitchFamily="34" charset="0"/>
                <a:hlinkClick r:id="rId9" tooltip="المشاركة في Twitter"/>
              </a:rPr>
              <a:t>Twitter</a:t>
            </a:r>
            <a:r>
              <a:rPr kumimoji="0" lang="ar-SA" sz="1500" b="1" i="0" u="none" strike="noStrike" cap="none" normalizeH="0" baseline="0" dirty="0" smtClean="0">
                <a:ln>
                  <a:noFill/>
                </a:ln>
                <a:solidFill>
                  <a:srgbClr val="000000"/>
                </a:solidFill>
                <a:effectLst/>
                <a:latin typeface="Trebuchet MS" pitchFamily="34" charset="0"/>
                <a:cs typeface="Arial" pitchFamily="34" charset="0"/>
                <a:hlinkClick r:id="rId10" tooltip="المشاركة في Facebook"/>
              </a:rPr>
              <a:t>المشاركة في </a:t>
            </a:r>
            <a:r>
              <a:rPr kumimoji="0" lang="en-US" sz="1500" b="1" i="0" u="none" strike="noStrike" cap="none" normalizeH="0" baseline="0" dirty="0" err="1" smtClean="0">
                <a:ln>
                  <a:noFill/>
                </a:ln>
                <a:solidFill>
                  <a:srgbClr val="000000"/>
                </a:solidFill>
                <a:effectLst/>
                <a:latin typeface="Trebuchet MS" pitchFamily="34" charset="0"/>
                <a:cs typeface="Arial" pitchFamily="34" charset="0"/>
                <a:hlinkClick r:id="rId10" tooltip="المشاركة في Facebook"/>
              </a:rPr>
              <a:t>Facebook</a:t>
            </a:r>
            <a:r>
              <a:rPr kumimoji="0" lang="ar-SA" sz="800" b="0" i="0" u="none" strike="noStrike" cap="none" normalizeH="0" baseline="0" dirty="0" smtClean="0">
                <a:ln>
                  <a:noFill/>
                </a:ln>
                <a:solidFill>
                  <a:schemeClr val="tx1"/>
                </a:solidFill>
                <a:effectLst/>
                <a:latin typeface="Arial" pitchFamily="34" charset="0"/>
                <a:cs typeface="Arial" pitchFamily="34" charset="0"/>
              </a:rPr>
              <a:t> </a:t>
            </a:r>
            <a:endParaRPr kumimoji="0" lang="ar-SA" sz="13100" b="1" i="0" u="none" strike="noStrike" cap="none" normalizeH="0" baseline="0" dirty="0" smtClean="0">
              <a:ln>
                <a:noFill/>
              </a:ln>
              <a:solidFill>
                <a:srgbClr val="000000"/>
              </a:solidFill>
              <a:effectLst/>
              <a:latin typeface="Trebuchet MS"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ar-SA" sz="800" b="1" i="0" u="none" strike="noStrike" cap="none" normalizeH="0" baseline="0" dirty="0" smtClean="0">
              <a:ln>
                <a:noFill/>
              </a:ln>
              <a:solidFill>
                <a:srgbClr val="000000"/>
              </a:solidFill>
              <a:effectLst/>
              <a:latin typeface="Trebuchet MS"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r-SA" sz="800" b="1" i="0" u="none" strike="noStrike" cap="none" normalizeH="0" baseline="0" dirty="0" smtClean="0">
                <a:ln>
                  <a:noFill/>
                </a:ln>
                <a:solidFill>
                  <a:srgbClr val="000000"/>
                </a:solidFill>
                <a:effectLst/>
                <a:latin typeface="Trebuchet MS" pitchFamily="34" charset="0"/>
                <a:cs typeface="Arial" pitchFamily="34" charset="0"/>
              </a:rPr>
              <a:t>ليست هناك تعليقات:</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ar-SA" sz="800" b="1" i="0" u="none" strike="noStrike" cap="none" normalizeH="0" baseline="0" dirty="0" smtClean="0">
              <a:ln>
                <a:noFill/>
              </a:ln>
              <a:solidFill>
                <a:srgbClr val="000000"/>
              </a:solidFill>
              <a:effectLst/>
              <a:latin typeface="Trebuchet MS"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r-SA" sz="800" b="1" i="0" u="none" strike="noStrike" cap="none" normalizeH="0" baseline="0" dirty="0" smtClean="0">
                <a:ln>
                  <a:noFill/>
                </a:ln>
                <a:solidFill>
                  <a:srgbClr val="000000"/>
                </a:solidFill>
                <a:effectLst/>
                <a:latin typeface="Trebuchet MS" pitchFamily="34" charset="0"/>
                <a:cs typeface="Arial" pitchFamily="34" charset="0"/>
              </a:rPr>
              <a:t>إرسال تعليق</a:t>
            </a:r>
          </a:p>
          <a:p>
            <a:pPr marL="0" marR="0" lvl="0" indent="0" algn="l" defTabSz="914400" rtl="0" eaLnBrk="0" fontAlgn="t" latinLnBrk="0" hangingPunct="0">
              <a:lnSpc>
                <a:spcPct val="100000"/>
              </a:lnSpc>
              <a:spcBef>
                <a:spcPct val="0"/>
              </a:spcBef>
              <a:spcAft>
                <a:spcPct val="0"/>
              </a:spcAft>
              <a:buClrTx/>
              <a:buSzTx/>
              <a:buFontTx/>
              <a:buNone/>
              <a:tabLst/>
            </a:pPr>
            <a:r>
              <a:rPr kumimoji="0" lang="ar-SA" sz="1500" b="1" i="0" u="none" strike="noStrike" cap="none" normalizeH="0" baseline="0" dirty="0" smtClean="0">
                <a:ln>
                  <a:noFill/>
                </a:ln>
                <a:solidFill>
                  <a:srgbClr val="0000CC"/>
                </a:solidFill>
                <a:effectLst/>
                <a:latin typeface="Trebuchet MS" pitchFamily="34" charset="0"/>
                <a:cs typeface="Arial" pitchFamily="34" charset="0"/>
                <a:hlinkClick r:id="rId11" tooltip="رسالة أحدث"/>
              </a:rPr>
              <a:t>رسالة أحدث</a:t>
            </a:r>
            <a:r>
              <a:rPr kumimoji="0" lang="ar-SA" sz="800" b="0" i="0" u="none" strike="noStrike" cap="none" normalizeH="0" baseline="0" dirty="0" smtClean="0">
                <a:ln>
                  <a:noFill/>
                </a:ln>
                <a:solidFill>
                  <a:srgbClr val="000000"/>
                </a:solidFill>
                <a:effectLst/>
                <a:latin typeface="Arial" pitchFamily="34" charset="0"/>
                <a:cs typeface="Arial" pitchFamily="34" charset="0"/>
              </a:rPr>
              <a:t> </a:t>
            </a:r>
            <a:r>
              <a:rPr kumimoji="0" lang="ar-SA" sz="1500" b="1" i="0" u="none" strike="noStrike" cap="none" normalizeH="0" baseline="0" dirty="0" smtClean="0">
                <a:ln>
                  <a:noFill/>
                </a:ln>
                <a:solidFill>
                  <a:srgbClr val="0000CC"/>
                </a:solidFill>
                <a:effectLst/>
                <a:latin typeface="Trebuchet MS" pitchFamily="34" charset="0"/>
                <a:cs typeface="Arial" pitchFamily="34" charset="0"/>
                <a:hlinkClick r:id="rId12" tooltip="رسالة أقدم"/>
              </a:rPr>
              <a:t>رسالة أقدم</a:t>
            </a:r>
            <a:r>
              <a:rPr kumimoji="0" lang="ar-SA" sz="800" b="0" i="0" u="none" strike="noStrike" cap="none" normalizeH="0" baseline="0" dirty="0" smtClean="0">
                <a:ln>
                  <a:noFill/>
                </a:ln>
                <a:solidFill>
                  <a:srgbClr val="000000"/>
                </a:solidFill>
                <a:effectLst/>
                <a:latin typeface="Arial" pitchFamily="34" charset="0"/>
                <a:cs typeface="Arial" pitchFamily="34" charset="0"/>
              </a:rPr>
              <a:t> </a:t>
            </a:r>
            <a:r>
              <a:rPr kumimoji="0" lang="ar-SA" sz="1500" b="1" i="0" u="none" strike="noStrike" cap="none" normalizeH="0" baseline="0" dirty="0" smtClean="0">
                <a:ln>
                  <a:noFill/>
                </a:ln>
                <a:solidFill>
                  <a:srgbClr val="0000CC"/>
                </a:solidFill>
                <a:effectLst/>
                <a:latin typeface="Trebuchet MS" pitchFamily="34" charset="0"/>
                <a:cs typeface="Arial" pitchFamily="34" charset="0"/>
                <a:hlinkClick r:id="rId4"/>
              </a:rPr>
              <a:t>الصفحة الرئيسية</a:t>
            </a:r>
            <a:r>
              <a:rPr kumimoji="0" lang="ar-SA" sz="800" b="0" i="0" u="none" strike="noStrike" cap="none" normalizeH="0" baseline="0" dirty="0" smtClean="0">
                <a:ln>
                  <a:noFill/>
                </a:ln>
                <a:solidFill>
                  <a:schemeClr val="tx1"/>
                </a:solidFill>
                <a:effectLst/>
                <a:latin typeface="Arial" pitchFamily="34" charset="0"/>
                <a:cs typeface="Arial" pitchFamily="34" charset="0"/>
              </a:rPr>
              <a:t> </a:t>
            </a:r>
            <a:endParaRPr kumimoji="0" lang="ar-SA" sz="13100" b="1" i="0" u="none" strike="noStrike" cap="none" normalizeH="0" baseline="0" dirty="0" smtClean="0">
              <a:ln>
                <a:noFill/>
              </a:ln>
              <a:solidFill>
                <a:srgbClr val="000000"/>
              </a:solidFill>
              <a:effectLst/>
              <a:latin typeface="Trebuchet MS"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r-SA" sz="13100" b="1" i="0" u="none" strike="noStrike" cap="none" normalizeH="0" baseline="0" dirty="0" smtClean="0">
                <a:ln>
                  <a:noFill/>
                </a:ln>
                <a:solidFill>
                  <a:srgbClr val="000000"/>
                </a:solidFill>
                <a:effectLst/>
                <a:latin typeface="Trebuchet MS" pitchFamily="34" charset="0"/>
                <a:cs typeface="Arial" pitchFamily="34" charset="0"/>
              </a:rPr>
              <a:t>الاشتراك في: </a:t>
            </a:r>
            <a:r>
              <a:rPr kumimoji="0" lang="ar-SA" sz="1500" b="1" i="0" u="none" strike="noStrike" cap="none" normalizeH="0" baseline="0" dirty="0" smtClean="0">
                <a:ln>
                  <a:noFill/>
                </a:ln>
                <a:solidFill>
                  <a:srgbClr val="0000CC"/>
                </a:solidFill>
                <a:effectLst/>
                <a:latin typeface="Trebuchet MS" pitchFamily="34" charset="0"/>
                <a:cs typeface="Arial" pitchFamily="34" charset="0"/>
                <a:hlinkClick r:id="rId13"/>
              </a:rPr>
              <a:t>تعليقات الرسالة (</a:t>
            </a:r>
            <a:r>
              <a:rPr kumimoji="0" lang="en-US" sz="1500" b="1" i="0" u="none" strike="noStrike" cap="none" normalizeH="0" baseline="0" dirty="0" smtClean="0">
                <a:ln>
                  <a:noFill/>
                </a:ln>
                <a:solidFill>
                  <a:srgbClr val="0000CC"/>
                </a:solidFill>
                <a:effectLst/>
                <a:latin typeface="Trebuchet MS" pitchFamily="34" charset="0"/>
                <a:cs typeface="Arial" pitchFamily="34" charset="0"/>
                <a:hlinkClick r:id="rId13"/>
              </a:rPr>
              <a:t>Atom</a:t>
            </a:r>
            <a:r>
              <a:rPr kumimoji="0" lang="ar-SA" sz="1500" b="1" i="0" u="none" strike="noStrike" cap="none" normalizeH="0" baseline="0" dirty="0" smtClean="0">
                <a:ln>
                  <a:noFill/>
                </a:ln>
                <a:solidFill>
                  <a:srgbClr val="0000CC"/>
                </a:solidFill>
                <a:effectLst/>
                <a:latin typeface="Trebuchet MS" pitchFamily="34" charset="0"/>
                <a:cs typeface="Arial" pitchFamily="34" charset="0"/>
                <a:hlinkClick r:id="rId13"/>
              </a:rPr>
              <a:t>)</a:t>
            </a:r>
            <a:r>
              <a:rPr kumimoji="0" lang="ar-SA" sz="800" b="0" i="0" u="none" strike="noStrike" cap="none" normalizeH="0" baseline="0" dirty="0" smtClean="0">
                <a:ln>
                  <a:noFill/>
                </a:ln>
                <a:solidFill>
                  <a:schemeClr val="tx1"/>
                </a:solidFill>
                <a:effectLst/>
                <a:latin typeface="Arial" pitchFamily="34" charset="0"/>
                <a:cs typeface="Arial" pitchFamily="34" charset="0"/>
              </a:rPr>
              <a:t> </a:t>
            </a:r>
            <a:endParaRPr kumimoji="0" lang="ar-SA" sz="13100" b="1" i="0" u="none" strike="noStrike" cap="none" normalizeH="0" baseline="0" dirty="0" smtClean="0">
              <a:ln>
                <a:noFill/>
              </a:ln>
              <a:solidFill>
                <a:srgbClr val="000000"/>
              </a:solidFill>
              <a:effectLst/>
              <a:latin typeface="Trebuchet MS"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ar-SA" sz="13100" b="1" i="0" u="none" strike="noStrike" cap="none" normalizeH="0" baseline="0" dirty="0" smtClean="0">
              <a:ln>
                <a:noFill/>
              </a:ln>
              <a:solidFill>
                <a:srgbClr val="000000"/>
              </a:solidFill>
              <a:effectLst/>
              <a:latin typeface="Trebuchet MS" pitchFamily="34" charset="0"/>
              <a:cs typeface="Arial" pitchFamily="34" charset="0"/>
            </a:endParaRPr>
          </a:p>
        </p:txBody>
      </p:sp>
      <p:pic>
        <p:nvPicPr>
          <p:cNvPr id="1027" name="Picture 3" descr="http://3.bp.blogspot.com/_WILrLCdDRzI/TRO_Qq9ZORI/AAAAAAAAAHg/EhlZJL9Id0o/s320/pair20reading%255B1%255D.jpg">
            <a:hlinkClick r:id="rId5"/>
          </p:cNvPr>
          <p:cNvPicPr>
            <a:picLocks noChangeAspect="1" noChangeArrowheads="1"/>
          </p:cNvPicPr>
          <p:nvPr/>
        </p:nvPicPr>
        <p:blipFill>
          <a:blip r:embed="rId14"/>
          <a:srcRect/>
          <a:stretch>
            <a:fillRect/>
          </a:stretch>
        </p:blipFill>
        <p:spPr bwMode="auto">
          <a:xfrm>
            <a:off x="0" y="-12974638"/>
            <a:ext cx="3048000" cy="2085975"/>
          </a:xfrm>
          <a:prstGeom prst="rect">
            <a:avLst/>
          </a:prstGeom>
          <a:noFill/>
        </p:spPr>
      </p:pic>
      <p:pic>
        <p:nvPicPr>
          <p:cNvPr id="1028" name="Picture 4" descr="http://img2.blogblog.com/img/icon18_edit_allbkg.gif">
            <a:hlinkClick r:id="rId6" tooltip="تحرير الرسالة"/>
          </p:cNvPr>
          <p:cNvPicPr>
            <a:picLocks noChangeAspect="1" noChangeArrowheads="1"/>
          </p:cNvPicPr>
          <p:nvPr/>
        </p:nvPicPr>
        <p:blipFill>
          <a:blip r:embed="rId15"/>
          <a:srcRect/>
          <a:stretch>
            <a:fillRect/>
          </a:stretch>
        </p:blipFill>
        <p:spPr bwMode="auto">
          <a:xfrm>
            <a:off x="12249150" y="9088438"/>
            <a:ext cx="171450" cy="171450"/>
          </a:xfrm>
          <a:prstGeom prst="rect">
            <a:avLst/>
          </a:prstGeom>
          <a:noFill/>
        </p:spPr>
      </p:pic>
      <p:pic>
        <p:nvPicPr>
          <p:cNvPr id="1031" name="Picture 7" descr="http://img1.blogblog.com/img/icon18_wrench_allbkg.png">
            <a:hlinkClick r:id="rId16" tooltip="تحرير"/>
          </p:cNvPr>
          <p:cNvPicPr>
            <a:picLocks noChangeAspect="1" noChangeArrowheads="1"/>
          </p:cNvPicPr>
          <p:nvPr/>
        </p:nvPicPr>
        <p:blipFill>
          <a:blip r:embed="rId17"/>
          <a:srcRect/>
          <a:stretch>
            <a:fillRect/>
          </a:stretch>
        </p:blipFill>
        <p:spPr bwMode="auto">
          <a:xfrm>
            <a:off x="176213" y="-7034213"/>
            <a:ext cx="171450" cy="171450"/>
          </a:xfrm>
          <a:prstGeom prst="rect">
            <a:avLst/>
          </a:prstGeom>
          <a:noFill/>
        </p:spPr>
      </p:pic>
      <p:pic>
        <p:nvPicPr>
          <p:cNvPr id="1032" name="Picture 8" descr="http://img1.blogblog.com/img/icon18_wrench_allbkg.png">
            <a:hlinkClick r:id="rId18" tooltip="تحرير"/>
          </p:cNvPr>
          <p:cNvPicPr>
            <a:picLocks noChangeAspect="1" noChangeArrowheads="1"/>
          </p:cNvPicPr>
          <p:nvPr/>
        </p:nvPicPr>
        <p:blipFill>
          <a:blip r:embed="rId17"/>
          <a:srcRect/>
          <a:stretch>
            <a:fillRect/>
          </a:stretch>
        </p:blipFill>
        <p:spPr bwMode="auto">
          <a:xfrm>
            <a:off x="152400" y="-6119813"/>
            <a:ext cx="171450" cy="171450"/>
          </a:xfrm>
          <a:prstGeom prst="rect">
            <a:avLst/>
          </a:prstGeom>
          <a:noFill/>
        </p:spPr>
      </p:pic>
      <p:pic>
        <p:nvPicPr>
          <p:cNvPr id="1033" name="Picture 9" descr="http://img1.blogblog.com/img/icon18_wrench_allbkg.png">
            <a:hlinkClick r:id="rId19" tooltip="تحرير"/>
          </p:cNvPr>
          <p:cNvPicPr>
            <a:picLocks noChangeAspect="1" noChangeArrowheads="1"/>
          </p:cNvPicPr>
          <p:nvPr/>
        </p:nvPicPr>
        <p:blipFill>
          <a:blip r:embed="rId17"/>
          <a:srcRect/>
          <a:stretch>
            <a:fillRect/>
          </a:stretch>
        </p:blipFill>
        <p:spPr bwMode="auto">
          <a:xfrm>
            <a:off x="33338" y="-4976813"/>
            <a:ext cx="171450" cy="171450"/>
          </a:xfrm>
          <a:prstGeom prst="rect">
            <a:avLst/>
          </a:prstGeom>
          <a:noFill/>
        </p:spPr>
      </p:pic>
      <p:pic>
        <p:nvPicPr>
          <p:cNvPr id="1034" name="Picture 10" descr="http://img1.blogblog.com/img/icon18_wrench_allbkg.png">
            <a:hlinkClick r:id="rId20" tooltip="تحرير"/>
          </p:cNvPr>
          <p:cNvPicPr>
            <a:picLocks noChangeAspect="1" noChangeArrowheads="1"/>
          </p:cNvPicPr>
          <p:nvPr/>
        </p:nvPicPr>
        <p:blipFill>
          <a:blip r:embed="rId17"/>
          <a:srcRect/>
          <a:stretch>
            <a:fillRect/>
          </a:stretch>
        </p:blipFill>
        <p:spPr bwMode="auto">
          <a:xfrm>
            <a:off x="33338" y="-3376613"/>
            <a:ext cx="171450" cy="171450"/>
          </a:xfrm>
          <a:prstGeom prst="rect">
            <a:avLst/>
          </a:prstGeom>
          <a:noFill/>
        </p:spPr>
      </p:pic>
      <p:pic>
        <p:nvPicPr>
          <p:cNvPr id="1035" name="Picture 11" descr="http://img1.blogblog.com/img/icon18_wrench_allbkg.png">
            <a:hlinkClick r:id="rId21" tooltip="تحرير"/>
          </p:cNvPr>
          <p:cNvPicPr>
            <a:picLocks noChangeAspect="1" noChangeArrowheads="1"/>
          </p:cNvPicPr>
          <p:nvPr/>
        </p:nvPicPr>
        <p:blipFill>
          <a:blip r:embed="rId17"/>
          <a:srcRect/>
          <a:stretch>
            <a:fillRect/>
          </a:stretch>
        </p:blipFill>
        <p:spPr bwMode="auto">
          <a:xfrm>
            <a:off x="33338" y="-2690813"/>
            <a:ext cx="171450" cy="171450"/>
          </a:xfrm>
          <a:prstGeom prst="rect">
            <a:avLst/>
          </a:prstGeom>
          <a:noFill/>
        </p:spPr>
      </p:pic>
      <p:pic>
        <p:nvPicPr>
          <p:cNvPr id="1036" name="Picture 12" descr="http://img1.blogblog.com/img/icon18_wrench_allbkg.png">
            <a:hlinkClick r:id="rId22" tooltip="تحرير"/>
          </p:cNvPr>
          <p:cNvPicPr>
            <a:picLocks noChangeAspect="1" noChangeArrowheads="1"/>
          </p:cNvPicPr>
          <p:nvPr/>
        </p:nvPicPr>
        <p:blipFill>
          <a:blip r:embed="rId17"/>
          <a:srcRect/>
          <a:stretch>
            <a:fillRect/>
          </a:stretch>
        </p:blipFill>
        <p:spPr bwMode="auto">
          <a:xfrm>
            <a:off x="33338" y="-404813"/>
            <a:ext cx="171450" cy="171450"/>
          </a:xfrm>
          <a:prstGeom prst="rect">
            <a:avLst/>
          </a:prstGeom>
          <a:noFill/>
        </p:spPr>
      </p:pic>
      <p:pic>
        <p:nvPicPr>
          <p:cNvPr id="1041" name="Picture 17" descr="http://3.bp.blogspot.com/_WILrLCdDRzI/TRO_Qq9ZORI/AAAAAAAAAHg/EhlZJL9Id0o/s72-c/pair20reading%255B1%255D.jpg">
            <a:hlinkClick r:id="rId23"/>
          </p:cNvPr>
          <p:cNvPicPr>
            <a:picLocks noChangeAspect="1" noChangeArrowheads="1"/>
          </p:cNvPicPr>
          <p:nvPr/>
        </p:nvPicPr>
        <p:blipFill>
          <a:blip r:embed="rId24"/>
          <a:srcRect/>
          <a:stretch>
            <a:fillRect/>
          </a:stretch>
        </p:blipFill>
        <p:spPr bwMode="auto">
          <a:xfrm>
            <a:off x="776285" y="642918"/>
            <a:ext cx="7196159" cy="6000792"/>
          </a:xfrm>
          <a:prstGeom prst="rect">
            <a:avLst/>
          </a:prstGeom>
          <a:noFill/>
        </p:spPr>
      </p:pic>
      <p:pic>
        <p:nvPicPr>
          <p:cNvPr id="1050" name="Picture 26" descr="http://img1.blogblog.com/img/icon18_wrench_allbkg.png">
            <a:hlinkClick r:id="rId25" tooltip="تحرير"/>
          </p:cNvPr>
          <p:cNvPicPr>
            <a:picLocks noChangeAspect="1" noChangeArrowheads="1"/>
          </p:cNvPicPr>
          <p:nvPr/>
        </p:nvPicPr>
        <p:blipFill>
          <a:blip r:embed="rId17"/>
          <a:srcRect/>
          <a:stretch>
            <a:fillRect/>
          </a:stretch>
        </p:blipFill>
        <p:spPr bwMode="auto">
          <a:xfrm>
            <a:off x="152400" y="7126288"/>
            <a:ext cx="171450" cy="171450"/>
          </a:xfrm>
          <a:prstGeom prst="rect">
            <a:avLst/>
          </a:prstGeom>
          <a:noFill/>
        </p:spPr>
      </p:pic>
    </p:spTree>
    <p:controls>
      <p:control spid="1038" name="DefaultOcx" r:id="rId2" imgW="914400" imgH="228600"/>
    </p:controls>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سمات القراءة </a:t>
            </a:r>
            <a:endParaRPr lang="ar-SA" b="1" dirty="0"/>
          </a:p>
        </p:txBody>
      </p:sp>
      <p:sp>
        <p:nvSpPr>
          <p:cNvPr id="3" name="عنصر نائب للمحتوى 2"/>
          <p:cNvSpPr>
            <a:spLocks noGrp="1"/>
          </p:cNvSpPr>
          <p:nvPr>
            <p:ph idx="1"/>
          </p:nvPr>
        </p:nvSpPr>
        <p:spPr/>
        <p:txBody>
          <a:bodyPr/>
          <a:lstStyle/>
          <a:p>
            <a:r>
              <a:rPr lang="ar-SA" b="1" dirty="0" smtClean="0">
                <a:solidFill>
                  <a:schemeClr val="accent6">
                    <a:lumMod val="75000"/>
                  </a:schemeClr>
                </a:solidFill>
              </a:rPr>
              <a:t>أنها تتيح العناية بتحليل </a:t>
            </a:r>
            <a:r>
              <a:rPr lang="ar-SA" b="1" dirty="0" smtClean="0">
                <a:solidFill>
                  <a:schemeClr val="accent6">
                    <a:lumMod val="75000"/>
                  </a:schemeClr>
                </a:solidFill>
              </a:rPr>
              <a:t>الرسالة . </a:t>
            </a:r>
            <a:endParaRPr lang="ar-SA" b="1" dirty="0" smtClean="0">
              <a:solidFill>
                <a:schemeClr val="accent6">
                  <a:lumMod val="75000"/>
                </a:schemeClr>
              </a:solidFill>
            </a:endParaRPr>
          </a:p>
          <a:p>
            <a:r>
              <a:rPr lang="ar-SA" b="1" dirty="0" smtClean="0">
                <a:solidFill>
                  <a:schemeClr val="accent6">
                    <a:lumMod val="75000"/>
                  </a:schemeClr>
                </a:solidFill>
              </a:rPr>
              <a:t>أن المادة المقروءة مجردة من مؤثرات الصوت </a:t>
            </a:r>
            <a:r>
              <a:rPr lang="ar-SA" b="1" dirty="0" smtClean="0">
                <a:solidFill>
                  <a:schemeClr val="accent6">
                    <a:lumMod val="75000"/>
                  </a:schemeClr>
                </a:solidFill>
              </a:rPr>
              <a:t>.</a:t>
            </a:r>
            <a:endParaRPr lang="ar-SA" b="1" dirty="0" smtClean="0">
              <a:solidFill>
                <a:schemeClr val="accent6">
                  <a:lumMod val="75000"/>
                </a:schemeClr>
              </a:solidFill>
            </a:endParaRPr>
          </a:p>
          <a:p>
            <a:r>
              <a:rPr lang="ar-SA" b="1" dirty="0" smtClean="0">
                <a:solidFill>
                  <a:schemeClr val="accent6">
                    <a:lumMod val="75000"/>
                  </a:schemeClr>
                </a:solidFill>
              </a:rPr>
              <a:t>ثبات الرسالة </a:t>
            </a:r>
            <a:r>
              <a:rPr lang="ar-SA" b="1" dirty="0" smtClean="0">
                <a:solidFill>
                  <a:schemeClr val="accent6">
                    <a:lumMod val="75000"/>
                  </a:schemeClr>
                </a:solidFill>
              </a:rPr>
              <a:t>.</a:t>
            </a:r>
            <a:endParaRPr lang="ar-SA" b="1" dirty="0" smtClean="0">
              <a:solidFill>
                <a:schemeClr val="accent6">
                  <a:lumMod val="75000"/>
                </a:schemeClr>
              </a:solidFill>
            </a:endParaRPr>
          </a:p>
          <a:p>
            <a:r>
              <a:rPr lang="ar-SA" b="1" dirty="0" smtClean="0">
                <a:solidFill>
                  <a:schemeClr val="accent6">
                    <a:lumMod val="75000"/>
                  </a:schemeClr>
                </a:solidFill>
              </a:rPr>
              <a:t>أنها تحتاج إلى تعلم </a:t>
            </a:r>
            <a:r>
              <a:rPr lang="ar-SA" b="1" dirty="0" smtClean="0">
                <a:solidFill>
                  <a:schemeClr val="accent6">
                    <a:lumMod val="75000"/>
                  </a:schemeClr>
                </a:solidFill>
              </a:rPr>
              <a:t>, فنحن </a:t>
            </a:r>
            <a:r>
              <a:rPr lang="ar-SA" b="1" dirty="0" smtClean="0">
                <a:solidFill>
                  <a:schemeClr val="accent6">
                    <a:lumMod val="75000"/>
                  </a:schemeClr>
                </a:solidFill>
              </a:rPr>
              <a:t>نشاهدها بعيوننا ولكننا نقرأها بعقولنا .</a:t>
            </a:r>
            <a:endParaRPr lang="ar-SA" b="1"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4">
              <a:lumMod val="40000"/>
              <a:lumOff val="60000"/>
            </a:schemeClr>
          </a:solidFill>
        </p:spPr>
        <p:style>
          <a:lnRef idx="2">
            <a:schemeClr val="accent2"/>
          </a:lnRef>
          <a:fillRef idx="1">
            <a:schemeClr val="lt1"/>
          </a:fillRef>
          <a:effectRef idx="0">
            <a:schemeClr val="accent2"/>
          </a:effectRef>
          <a:fontRef idx="minor">
            <a:schemeClr val="dk1"/>
          </a:fontRef>
        </p:style>
        <p:txBody>
          <a:bodyPr/>
          <a:lstStyle/>
          <a:p>
            <a:r>
              <a:rPr lang="ar-SA" b="1" dirty="0" smtClean="0"/>
              <a:t>أساليب القراءة </a:t>
            </a:r>
            <a:endParaRPr lang="ar-SA" b="1" dirty="0"/>
          </a:p>
        </p:txBody>
      </p:sp>
      <p:sp>
        <p:nvSpPr>
          <p:cNvPr id="3" name="عنصر نائب للمحتوى 2"/>
          <p:cNvSpPr>
            <a:spLocks noGrp="1"/>
          </p:cNvSpPr>
          <p:nvPr>
            <p:ph idx="1"/>
          </p:nvPr>
        </p:nvSpPr>
        <p:spPr>
          <a:xfrm>
            <a:off x="500034" y="1571612"/>
            <a:ext cx="8229600" cy="4525963"/>
          </a:xfrm>
          <a:solidFill>
            <a:schemeClr val="tx1">
              <a:lumMod val="95000"/>
              <a:lumOff val="5000"/>
            </a:schemeClr>
          </a:solidFill>
        </p:spPr>
        <p:style>
          <a:lnRef idx="1">
            <a:schemeClr val="accent6"/>
          </a:lnRef>
          <a:fillRef idx="2">
            <a:schemeClr val="accent6"/>
          </a:fillRef>
          <a:effectRef idx="1">
            <a:schemeClr val="accent6"/>
          </a:effectRef>
          <a:fontRef idx="minor">
            <a:schemeClr val="dk1"/>
          </a:fontRef>
        </p:style>
        <p:txBody>
          <a:bodyPr>
            <a:normAutofit/>
          </a:bodyPr>
          <a:lstStyle/>
          <a:p>
            <a:r>
              <a:rPr lang="ar-SA" sz="4000" b="1" dirty="0" smtClean="0">
                <a:solidFill>
                  <a:schemeClr val="bg1"/>
                </a:solidFill>
              </a:rPr>
              <a:t>ابرز أساليب القراءة وفقا للهدف من القراءة </a:t>
            </a:r>
            <a:r>
              <a:rPr lang="ar-SA" sz="4000" b="1" dirty="0" smtClean="0"/>
              <a:t>:</a:t>
            </a:r>
          </a:p>
          <a:p>
            <a:r>
              <a:rPr lang="ar-S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القراءة الاستكشافية </a:t>
            </a:r>
          </a:p>
          <a:p>
            <a:r>
              <a:rPr lang="ar-SA" sz="4000" b="1" dirty="0" smtClean="0">
                <a:solidFill>
                  <a:srgbClr val="00B050"/>
                </a:solidFill>
              </a:rPr>
              <a:t>القراءة التصفحية</a:t>
            </a:r>
          </a:p>
          <a:p>
            <a:r>
              <a:rPr lang="ar-SA" sz="4000" b="1" dirty="0" smtClean="0">
                <a:solidFill>
                  <a:srgbClr val="00B0F0"/>
                </a:solidFill>
              </a:rPr>
              <a:t>القراءة الدراسية </a:t>
            </a:r>
          </a:p>
          <a:p>
            <a:r>
              <a:rPr lang="ar-SA" sz="4000" b="1" dirty="0" smtClean="0">
                <a:solidFill>
                  <a:schemeClr val="accent2">
                    <a:lumMod val="75000"/>
                  </a:schemeClr>
                </a:solidFill>
              </a:rPr>
              <a:t>القراءة النقدية</a:t>
            </a:r>
            <a:endParaRPr lang="ar-SA" sz="4000" b="1"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tx1">
                    <a:lumMod val="75000"/>
                    <a:lumOff val="25000"/>
                  </a:schemeClr>
                </a:solidFill>
              </a:rPr>
              <a:t>القراءة الاستكشافية </a:t>
            </a:r>
            <a:endParaRPr lang="ar-SA" b="1" dirty="0">
              <a:solidFill>
                <a:schemeClr val="tx1">
                  <a:lumMod val="75000"/>
                  <a:lumOff val="25000"/>
                </a:schemeClr>
              </a:solidFill>
            </a:endParaRPr>
          </a:p>
        </p:txBody>
      </p:sp>
      <p:sp>
        <p:nvSpPr>
          <p:cNvPr id="3" name="عنصر نائب للمحتوى 2"/>
          <p:cNvSpPr>
            <a:spLocks noGrp="1"/>
          </p:cNvSpPr>
          <p:nvPr>
            <p:ph idx="1"/>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ar-SA" b="1" u="sng" dirty="0" smtClean="0">
                <a:solidFill>
                  <a:schemeClr val="tx1"/>
                </a:solidFill>
              </a:rPr>
              <a:t>معناها : </a:t>
            </a:r>
            <a:r>
              <a:rPr lang="ar-SA" dirty="0" smtClean="0">
                <a:solidFill>
                  <a:schemeClr val="tx1"/>
                </a:solidFill>
              </a:rPr>
              <a:t>هي أسلوب يستعمل في طلب معلومة يريدها القارئ دون النظر إلى سواها  وبسرعة .</a:t>
            </a:r>
          </a:p>
          <a:p>
            <a:r>
              <a:rPr lang="ar-SA" b="1" u="sng" dirty="0" smtClean="0">
                <a:solidFill>
                  <a:schemeClr val="tx1"/>
                </a:solidFill>
              </a:rPr>
              <a:t>استعمالها : </a:t>
            </a:r>
            <a:r>
              <a:rPr lang="ar-SA" dirty="0" smtClean="0">
                <a:solidFill>
                  <a:schemeClr val="tx1"/>
                </a:solidFill>
              </a:rPr>
              <a:t>تستعمل في البحث في المراجع والمعاجم والموسوعات .</a:t>
            </a:r>
          </a:p>
          <a:p>
            <a:r>
              <a:rPr lang="ar-SA" b="1" u="sng" dirty="0" smtClean="0">
                <a:solidFill>
                  <a:schemeClr val="tx1"/>
                </a:solidFill>
              </a:rPr>
              <a:t>طريقتها : </a:t>
            </a:r>
            <a:r>
              <a:rPr lang="ar-SA" dirty="0" smtClean="0">
                <a:solidFill>
                  <a:schemeClr val="tx1"/>
                </a:solidFill>
              </a:rPr>
              <a:t>المرور السريع على بعض الكلمات المحددة        والمراد الوصول إليها .</a:t>
            </a:r>
            <a:endParaRPr lang="ar-SA" dirty="0">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4800" b="1" dirty="0" smtClean="0"/>
              <a:t>القراءة التصفحية</a:t>
            </a:r>
            <a:endParaRPr lang="ar-SA" sz="4800" b="1" dirty="0"/>
          </a:p>
        </p:txBody>
      </p:sp>
      <p:sp>
        <p:nvSpPr>
          <p:cNvPr id="3" name="عنصر نائب للمحتوى 2"/>
          <p:cNvSpPr>
            <a:spLocks noGrp="1"/>
          </p:cNvSpPr>
          <p:nvPr>
            <p:ph idx="1"/>
          </p:nvPr>
        </p:nvSpPr>
        <p:spPr/>
        <p:txBody>
          <a:bodyPr>
            <a:normAutofit fontScale="92500" lnSpcReduction="10000"/>
          </a:bodyPr>
          <a:lstStyle/>
          <a:p>
            <a:r>
              <a:rPr lang="ar-SA" b="1" dirty="0" smtClean="0">
                <a:solidFill>
                  <a:schemeClr val="accent6">
                    <a:lumMod val="50000"/>
                  </a:schemeClr>
                </a:solidFill>
              </a:rPr>
              <a:t>معناها : القراءة السريعة للحصول على فكرة عامة من النص</a:t>
            </a:r>
          </a:p>
          <a:p>
            <a:r>
              <a:rPr lang="ar-SA" b="1" dirty="0" smtClean="0">
                <a:solidFill>
                  <a:schemeClr val="accent6">
                    <a:lumMod val="50000"/>
                  </a:schemeClr>
                </a:solidFill>
              </a:rPr>
              <a:t>مكوناتها : الملخصات والاستنتاجات التي ترافق النص</a:t>
            </a:r>
          </a:p>
          <a:p>
            <a:r>
              <a:rPr lang="ar-SA" b="1" dirty="0" smtClean="0">
                <a:solidFill>
                  <a:schemeClr val="accent6">
                    <a:lumMod val="50000"/>
                  </a:schemeClr>
                </a:solidFill>
              </a:rPr>
              <a:t>طريقتها : قراءة الفهرس لأجل الاطلاع على موضوعات الكتاب الرئيسة .</a:t>
            </a:r>
          </a:p>
          <a:p>
            <a:r>
              <a:rPr lang="ar-SA" b="1" dirty="0" smtClean="0">
                <a:solidFill>
                  <a:schemeClr val="accent6">
                    <a:lumMod val="50000"/>
                  </a:schemeClr>
                </a:solidFill>
              </a:rPr>
              <a:t>قراءة فقرة او فقرتين من أهم الفصول , والاطلاع على أهم موضوعات الكتاب , من اجل تكوين رأي عن المكتوب .</a:t>
            </a:r>
          </a:p>
          <a:p>
            <a:r>
              <a:rPr lang="ar-SA" b="1" dirty="0" smtClean="0">
                <a:solidFill>
                  <a:schemeClr val="accent6">
                    <a:lumMod val="50000"/>
                  </a:schemeClr>
                </a:solidFill>
              </a:rPr>
              <a:t>بعض الكتاب يضع ملخصا عاما في خاتمة الكتاب , او ملخصات مختصرة في بداية الفصل او نهايته , </a:t>
            </a:r>
            <a:r>
              <a:rPr lang="ar-SA" b="1" dirty="0" err="1" smtClean="0">
                <a:solidFill>
                  <a:schemeClr val="accent6">
                    <a:lumMod val="50000"/>
                  </a:schemeClr>
                </a:solidFill>
              </a:rPr>
              <a:t>و</a:t>
            </a:r>
            <a:r>
              <a:rPr lang="ar-SA" b="1" dirty="0" smtClean="0">
                <a:solidFill>
                  <a:schemeClr val="accent6">
                    <a:lumMod val="50000"/>
                  </a:schemeClr>
                </a:solidFill>
              </a:rPr>
              <a:t> الاطلاع عليها مفيد جدا في القراءة التصفحية .</a:t>
            </a:r>
            <a:endParaRPr lang="ar-SA" b="1"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5400" b="1" dirty="0" smtClean="0"/>
              <a:t>القراءة الدراسية </a:t>
            </a:r>
            <a:endParaRPr lang="ar-SA" sz="5400" b="1" dirty="0"/>
          </a:p>
        </p:txBody>
      </p:sp>
      <p:sp>
        <p:nvSpPr>
          <p:cNvPr id="3" name="عنصر نائب للمحتوى 2"/>
          <p:cNvSpPr>
            <a:spLocks noGrp="1"/>
          </p:cNvSpPr>
          <p:nvPr>
            <p:ph idx="1"/>
          </p:nvPr>
        </p:nvSpPr>
        <p:spPr>
          <a:xfrm>
            <a:off x="571472" y="1928802"/>
            <a:ext cx="8143932" cy="4197361"/>
          </a:xfrm>
        </p:spPr>
        <p:txBody>
          <a:bodyPr/>
          <a:lstStyle/>
          <a:p>
            <a:endParaRPr lang="ar-SA" i="1" u="sng" dirty="0" smtClean="0">
              <a:solidFill>
                <a:schemeClr val="accent6">
                  <a:lumMod val="75000"/>
                </a:schemeClr>
              </a:solidFill>
            </a:endParaRPr>
          </a:p>
          <a:p>
            <a:r>
              <a:rPr lang="ar-SA" i="1" u="sng" dirty="0" smtClean="0">
                <a:solidFill>
                  <a:schemeClr val="accent6">
                    <a:lumMod val="75000"/>
                  </a:schemeClr>
                </a:solidFill>
              </a:rPr>
              <a:t>معناها</a:t>
            </a:r>
            <a:r>
              <a:rPr lang="ar-SA" dirty="0" smtClean="0"/>
              <a:t> : هي الطريقة المتأنية التي  يستخدمها القارئ لفهم مضامين النص ,  وتفسيره واستيعاب الأفكار فيه . وغالبا تستخدم في الدراسة على المقررات لأجل تقديم الاختبارات .</a:t>
            </a:r>
            <a:endParaRPr lang="ar-SA" dirty="0"/>
          </a:p>
        </p:txBody>
      </p:sp>
    </p:spTree>
  </p:cSld>
  <p:clrMapOvr>
    <a:masterClrMapping/>
  </p:clrMapOvr>
  <p:transition spd="slow" advTm="15000">
    <p:wedge/>
    <p:sndAc>
      <p:stSnd>
        <p:snd r:embed="rId2" name="type.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55000" lnSpcReduction="20000"/>
          </a:bodyPr>
          <a:lstStyle/>
          <a:p>
            <a:r>
              <a:rPr lang="ar-SA" sz="4800" b="1" dirty="0" smtClean="0">
                <a:solidFill>
                  <a:srgbClr val="FF0000"/>
                </a:solidFill>
              </a:rPr>
              <a:t>استطلع</a:t>
            </a:r>
            <a:r>
              <a:rPr lang="ar-SA" sz="4800" b="1" dirty="0" smtClean="0"/>
              <a:t> : تعني المرور على المادة العلمية بطريقة التصفح .</a:t>
            </a:r>
          </a:p>
          <a:p>
            <a:pPr>
              <a:buNone/>
            </a:pPr>
            <a:endParaRPr lang="ar-SA" sz="4800" b="1" dirty="0" smtClean="0"/>
          </a:p>
          <a:p>
            <a:r>
              <a:rPr lang="ar-SA" sz="4800" b="1" dirty="0" smtClean="0">
                <a:solidFill>
                  <a:srgbClr val="FF0000"/>
                </a:solidFill>
              </a:rPr>
              <a:t>اسأل </a:t>
            </a:r>
            <a:r>
              <a:rPr lang="ar-SA" sz="4800" b="1" dirty="0" smtClean="0"/>
              <a:t>: ضع أسئلة تجيب عنها دراستك للكتاب .</a:t>
            </a:r>
          </a:p>
          <a:p>
            <a:r>
              <a:rPr lang="ar-SA" sz="4800" b="1" dirty="0" smtClean="0">
                <a:solidFill>
                  <a:srgbClr val="FF0000"/>
                </a:solidFill>
              </a:rPr>
              <a:t>اقرأ</a:t>
            </a:r>
            <a:r>
              <a:rPr lang="ar-SA" sz="4800" b="1" dirty="0" smtClean="0"/>
              <a:t> : بعد وضع الأسئلة قم بقراءة الكتاب واجب عن أسئلتك منه .</a:t>
            </a:r>
          </a:p>
          <a:p>
            <a:pPr>
              <a:buNone/>
            </a:pPr>
            <a:r>
              <a:rPr lang="ar-SA" sz="4800" b="1" dirty="0" smtClean="0"/>
              <a:t>          أثناء قراءتك حاول أن تأتي بأمثلة وشواهد على أفكار الكتاب .</a:t>
            </a:r>
          </a:p>
          <a:p>
            <a:pPr>
              <a:buNone/>
            </a:pPr>
            <a:r>
              <a:rPr lang="ar-SA" sz="4800" b="1" dirty="0" smtClean="0"/>
              <a:t>          لخص ما قرأته بأسلوبك .</a:t>
            </a:r>
          </a:p>
          <a:p>
            <a:r>
              <a:rPr lang="ar-SA" sz="4800" b="1" dirty="0" smtClean="0">
                <a:solidFill>
                  <a:srgbClr val="FF0000"/>
                </a:solidFill>
              </a:rPr>
              <a:t>استذكر </a:t>
            </a:r>
            <a:r>
              <a:rPr lang="ar-SA" sz="4800" b="1" dirty="0" smtClean="0"/>
              <a:t>: ضع الكتاب وحاول أن تستذكر ما قراءت .</a:t>
            </a:r>
          </a:p>
          <a:p>
            <a:r>
              <a:rPr lang="ar-SA" sz="4800" b="1" dirty="0" smtClean="0">
                <a:solidFill>
                  <a:srgbClr val="FF0000"/>
                </a:solidFill>
              </a:rPr>
              <a:t>راجع</a:t>
            </a:r>
            <a:r>
              <a:rPr lang="ar-SA" sz="4800" b="1" dirty="0" smtClean="0"/>
              <a:t> : هذه الخطوة مهمة لتجنب النسيان والحفاظ على المعلومة .</a:t>
            </a:r>
          </a:p>
          <a:p>
            <a:pPr>
              <a:buNone/>
            </a:pPr>
            <a:r>
              <a:rPr lang="ar-SA" sz="4800" b="1" dirty="0" smtClean="0"/>
              <a:t>           والمراجعة نوعان :</a:t>
            </a:r>
          </a:p>
          <a:p>
            <a:r>
              <a:rPr lang="ar-SA" sz="4800" b="1" dirty="0" smtClean="0"/>
              <a:t>1- المراجعة الفورية :  بعد الانتهاء من القراءة مباشرة .                  2- المراجعة الدورية :  بين الفينة والأخرى لترسيخ المعلومة .</a:t>
            </a:r>
            <a:endParaRPr lang="ar-SA" sz="4800" b="1" dirty="0"/>
          </a:p>
        </p:txBody>
      </p:sp>
      <p:sp>
        <p:nvSpPr>
          <p:cNvPr id="2" name="عنوان 1"/>
          <p:cNvSpPr>
            <a:spLocks noGrp="1"/>
          </p:cNvSpPr>
          <p:nvPr>
            <p:ph type="title"/>
          </p:nvPr>
        </p:nvSpPr>
        <p:spPr/>
        <p:txBody>
          <a:bodyPr/>
          <a:lstStyle/>
          <a:p>
            <a:r>
              <a:rPr lang="ar-SA" b="1" dirty="0" smtClean="0">
                <a:solidFill>
                  <a:schemeClr val="accent2">
                    <a:lumMod val="50000"/>
                  </a:schemeClr>
                </a:solidFill>
              </a:rPr>
              <a:t>الخطوات الخمس للقراءة الدراسية </a:t>
            </a:r>
            <a:endParaRPr lang="ar-SA" b="1" dirty="0">
              <a:solidFill>
                <a:schemeClr val="accent2">
                  <a:lumMod val="50000"/>
                </a:schemeClr>
              </a:solidFill>
            </a:endParaRPr>
          </a:p>
        </p:txBody>
      </p:sp>
    </p:spTree>
  </p:cSld>
  <p:clrMapOvr>
    <a:masterClrMapping/>
  </p:clrMapOvr>
  <p:transition spd="slow" advTm="18000">
    <p:pull dir="d"/>
    <p:sndAc>
      <p:stSnd>
        <p:snd r:embed="rId2" name="type.wav" builtIn="1"/>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القراءة النقدية </a:t>
            </a:r>
            <a:endParaRPr lang="ar-SA" b="1" dirty="0"/>
          </a:p>
        </p:txBody>
      </p:sp>
      <p:sp>
        <p:nvSpPr>
          <p:cNvPr id="3" name="عنصر نائب للمحتوى 2"/>
          <p:cNvSpPr>
            <a:spLocks noGrp="1"/>
          </p:cNvSpPr>
          <p:nvPr>
            <p:ph idx="1"/>
          </p:nvPr>
        </p:nvSpPr>
        <p:spPr>
          <a:solidFill>
            <a:schemeClr val="accent3">
              <a:lumMod val="60000"/>
              <a:lumOff val="40000"/>
            </a:schemeClr>
          </a:solidFill>
        </p:spPr>
        <p:txBody>
          <a:bodyPr>
            <a:normAutofit/>
          </a:bodyPr>
          <a:lstStyle/>
          <a:p>
            <a:r>
              <a:rPr lang="ar-SA" sz="3600" b="1" u="sng" dirty="0" smtClean="0"/>
              <a:t>معناها : </a:t>
            </a:r>
            <a:r>
              <a:rPr lang="ar-SA" sz="3600" b="1" dirty="0" smtClean="0"/>
              <a:t>هي قراءة واعية تحلل عمل الكاتب , وتحكم في الأفكار والاستنتاجات والأدلة وصحة المعلومات .</a:t>
            </a:r>
          </a:p>
          <a:p>
            <a:pPr>
              <a:buNone/>
            </a:pPr>
            <a:endParaRPr lang="ar-SA" sz="3600" b="1" dirty="0" smtClean="0"/>
          </a:p>
          <a:p>
            <a:r>
              <a:rPr lang="ar-SA" sz="3600" b="1" u="sng" dirty="0" smtClean="0"/>
              <a:t>متطلباتها : </a:t>
            </a:r>
            <a:r>
              <a:rPr lang="ar-SA" sz="3600" b="1" dirty="0" smtClean="0"/>
              <a:t>تحتاج الى المعرفة الواسعة بموضوع الكتاب , وتتطلب قدرة خاصة على فهم النص , ومعرفة اتجاهات الكاتب , وخلفياته والمصادر التي اعتمد عليها , ومنهجيته في الوصول للنتائج .</a:t>
            </a:r>
            <a:endParaRPr lang="ar-SA" sz="3600" b="1" dirty="0"/>
          </a:p>
        </p:txBody>
      </p:sp>
    </p:spTree>
  </p:cSld>
  <p:clrMapOvr>
    <a:masterClrMapping/>
  </p:clrMapOvr>
  <p:transition spd="slow">
    <p:wipe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latin typeface="Algerian" pitchFamily="82" charset="0"/>
              </a:rPr>
              <a:t>أساليب القراءة وفقا لسرعتها</a:t>
            </a:r>
            <a:endParaRPr lang="ar-SA" b="1" dirty="0">
              <a:latin typeface="Algerian" pitchFamily="82" charset="0"/>
            </a:endParaRPr>
          </a:p>
        </p:txBody>
      </p:sp>
      <p:sp>
        <p:nvSpPr>
          <p:cNvPr id="3" name="عنصر نائب للمحتوى 2"/>
          <p:cNvSpPr>
            <a:spLocks noGrp="1"/>
          </p:cNvSpPr>
          <p:nvPr>
            <p:ph idx="1"/>
          </p:nvPr>
        </p:nvSpPr>
        <p:spPr/>
        <p:style>
          <a:lnRef idx="1">
            <a:schemeClr val="dk1"/>
          </a:lnRef>
          <a:fillRef idx="2">
            <a:schemeClr val="dk1"/>
          </a:fillRef>
          <a:effectRef idx="1">
            <a:schemeClr val="dk1"/>
          </a:effectRef>
          <a:fontRef idx="minor">
            <a:schemeClr val="dk1"/>
          </a:fontRef>
        </p:style>
        <p:txBody>
          <a:bodyPr>
            <a:normAutofit/>
          </a:bodyPr>
          <a:lstStyle/>
          <a:p>
            <a:r>
              <a:rPr lang="ar-SA" sz="3600" b="1" dirty="0" smtClean="0"/>
              <a:t>القراءة السريعة: تختلف من شخص لأخر , وذلك حسب الخبرة والتدريب والممارسة , وتفيد في فهم السياق العام , والمعنى الإجمالي . </a:t>
            </a:r>
          </a:p>
          <a:p>
            <a:pPr>
              <a:buNone/>
            </a:pPr>
            <a:r>
              <a:rPr lang="ar-SA" sz="3600" b="1" dirty="0" smtClean="0"/>
              <a:t> </a:t>
            </a:r>
          </a:p>
          <a:p>
            <a:r>
              <a:rPr lang="ar-SA" sz="3600" b="1" dirty="0" smtClean="0"/>
              <a:t>القراءة المتأنية : هي قراءة واعية فاحصة تتسم  بالتأني وإعمال العقل , حتى يتمكن القارئ من فهم واستيعاب المادة المقروءة .</a:t>
            </a:r>
          </a:p>
          <a:p>
            <a:endParaRPr lang="ar-SA" sz="36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accent2">
                    <a:lumMod val="75000"/>
                  </a:schemeClr>
                </a:solidFill>
              </a:rPr>
              <a:t>تمرين ( 1 )</a:t>
            </a:r>
            <a:endParaRPr lang="ar-SA" b="1" dirty="0">
              <a:solidFill>
                <a:schemeClr val="accent2">
                  <a:lumMod val="75000"/>
                </a:schemeClr>
              </a:solidFill>
            </a:endParaRPr>
          </a:p>
        </p:txBody>
      </p:sp>
      <p:sp>
        <p:nvSpPr>
          <p:cNvPr id="3" name="عنصر نائب للمحتوى 2"/>
          <p:cNvSpPr>
            <a:spLocks noGrp="1"/>
          </p:cNvSpPr>
          <p:nvPr>
            <p:ph idx="1"/>
          </p:nvPr>
        </p:nvSpPr>
        <p:spPr/>
        <p:style>
          <a:lnRef idx="0">
            <a:scrgbClr r="0" g="0" b="0"/>
          </a:lnRef>
          <a:fillRef idx="1001">
            <a:schemeClr val="lt2"/>
          </a:fillRef>
          <a:effectRef idx="0">
            <a:scrgbClr r="0" g="0" b="0"/>
          </a:effectRef>
          <a:fontRef idx="major"/>
        </p:style>
        <p:txBody>
          <a:bodyPr>
            <a:normAutofit fontScale="92500" lnSpcReduction="20000"/>
          </a:bodyPr>
          <a:lstStyle/>
          <a:p>
            <a:r>
              <a:rPr lang="ar-SA" sz="4000" b="1" dirty="0" smtClean="0"/>
              <a:t>كيف تحسن من سرعتك في القراءة  </a:t>
            </a:r>
            <a:r>
              <a:rPr lang="ar-SA" sz="4000" dirty="0" smtClean="0"/>
              <a:t>؟</a:t>
            </a:r>
          </a:p>
          <a:p>
            <a:r>
              <a:rPr lang="ar-SA" b="1" dirty="0" smtClean="0">
                <a:solidFill>
                  <a:schemeClr val="accent4">
                    <a:lumMod val="50000"/>
                  </a:schemeClr>
                </a:solidFill>
              </a:rPr>
              <a:t>اقرأ جملة جملة وليس كلمة كلمة .</a:t>
            </a:r>
          </a:p>
          <a:p>
            <a:r>
              <a:rPr lang="ar-SA" b="1" dirty="0" smtClean="0">
                <a:solidFill>
                  <a:schemeClr val="accent4">
                    <a:lumMod val="50000"/>
                  </a:schemeClr>
                </a:solidFill>
              </a:rPr>
              <a:t>ألا ترفع صوتك أو تحريك شفتيك .</a:t>
            </a:r>
          </a:p>
          <a:p>
            <a:r>
              <a:rPr lang="ar-SA" b="1" dirty="0" smtClean="0">
                <a:solidFill>
                  <a:schemeClr val="accent4">
                    <a:lumMod val="50000"/>
                  </a:schemeClr>
                </a:solidFill>
              </a:rPr>
              <a:t>قلل أخطاء حركة العين باستخدام إصبعك كمؤشر .</a:t>
            </a:r>
          </a:p>
          <a:p>
            <a:r>
              <a:rPr lang="ar-SA" b="1" dirty="0" smtClean="0">
                <a:solidFill>
                  <a:schemeClr val="accent4">
                    <a:lumMod val="50000"/>
                  </a:schemeClr>
                </a:solidFill>
              </a:rPr>
              <a:t>حرك إصبعك على النص أسرع قليلا من سرعة العين .</a:t>
            </a:r>
          </a:p>
          <a:p>
            <a:r>
              <a:rPr lang="ar-SA" b="1" dirty="0" smtClean="0">
                <a:solidFill>
                  <a:schemeClr val="accent4">
                    <a:lumMod val="50000"/>
                  </a:schemeClr>
                </a:solidFill>
              </a:rPr>
              <a:t>اجعل التركيز أثناء القراءة في منتصف الصفحة .</a:t>
            </a:r>
          </a:p>
          <a:p>
            <a:r>
              <a:rPr lang="ar-SA" b="1" dirty="0" smtClean="0">
                <a:solidFill>
                  <a:schemeClr val="accent4">
                    <a:lumMod val="50000"/>
                  </a:schemeClr>
                </a:solidFill>
              </a:rPr>
              <a:t>حدد زمنا لإنهاء القراءة .</a:t>
            </a:r>
          </a:p>
          <a:p>
            <a:r>
              <a:rPr lang="ar-SA" b="1" dirty="0" smtClean="0">
                <a:solidFill>
                  <a:schemeClr val="accent4">
                    <a:lumMod val="50000"/>
                  </a:schemeClr>
                </a:solidFill>
              </a:rPr>
              <a:t>لا تتوقف على الكلمات المعتادة( مثل , لكن ).</a:t>
            </a:r>
          </a:p>
          <a:p>
            <a:r>
              <a:rPr lang="ar-SA" b="1" dirty="0" smtClean="0">
                <a:solidFill>
                  <a:schemeClr val="accent4">
                    <a:lumMod val="50000"/>
                  </a:schemeClr>
                </a:solidFill>
              </a:rPr>
              <a:t>التدريب المستمر اقرأ ثم اقرأ .</a:t>
            </a:r>
            <a:endParaRPr lang="ar-SA" b="1"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tx2"/>
                </a:solidFill>
              </a:rPr>
              <a:t>العوامل التي تؤثر في القراءة </a:t>
            </a:r>
            <a:endParaRPr lang="ar-SA" b="1" dirty="0">
              <a:solidFill>
                <a:schemeClr val="tx2"/>
              </a:solidFill>
            </a:endParaRPr>
          </a:p>
        </p:txBody>
      </p:sp>
      <p:sp>
        <p:nvSpPr>
          <p:cNvPr id="3" name="عنصر نائب للمحتوى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r>
              <a:rPr lang="ar-SA" b="1" dirty="0" smtClean="0">
                <a:solidFill>
                  <a:schemeClr val="accent6">
                    <a:lumMod val="75000"/>
                  </a:schemeClr>
                </a:solidFill>
              </a:rPr>
              <a:t>لغة المادة المقروءة : </a:t>
            </a:r>
            <a:r>
              <a:rPr lang="ar-SA" b="1" dirty="0" smtClean="0">
                <a:solidFill>
                  <a:schemeClr val="bg2">
                    <a:lumMod val="10000"/>
                  </a:schemeClr>
                </a:solidFill>
              </a:rPr>
              <a:t>فقد تكون المادة مكتوبة بلغة سهلة واضحة , او بلغة صعبة لا يفهمها إلا المختصين وقد تستعمل فيها مصطلحات تحتاج الى معاجم لفهم المراد .</a:t>
            </a:r>
          </a:p>
          <a:p>
            <a:r>
              <a:rPr lang="ar-SA" b="1" dirty="0" smtClean="0">
                <a:solidFill>
                  <a:schemeClr val="accent6">
                    <a:lumMod val="75000"/>
                  </a:schemeClr>
                </a:solidFill>
              </a:rPr>
              <a:t>الغرض من القراءة :</a:t>
            </a:r>
          </a:p>
          <a:p>
            <a:r>
              <a:rPr lang="ar-SA" b="1" dirty="0" smtClean="0">
                <a:solidFill>
                  <a:schemeClr val="accent6">
                    <a:lumMod val="75000"/>
                  </a:schemeClr>
                </a:solidFill>
              </a:rPr>
              <a:t>الحالة التعليمية والثقافية للقارئ : </a:t>
            </a:r>
            <a:r>
              <a:rPr lang="ar-SA" b="1" dirty="0" smtClean="0">
                <a:solidFill>
                  <a:schemeClr val="bg2">
                    <a:lumMod val="10000"/>
                  </a:schemeClr>
                </a:solidFill>
              </a:rPr>
              <a:t>كلما زاد علم القارئ واتسعت ثقافته وزادت ثروته اللغوية ,كلما كانت مهارته في القراءة والتحليل أعظم .</a:t>
            </a:r>
          </a:p>
          <a:p>
            <a:r>
              <a:rPr lang="ar-SA" b="1" dirty="0" smtClean="0">
                <a:solidFill>
                  <a:schemeClr val="accent6">
                    <a:lumMod val="75000"/>
                  </a:schemeClr>
                </a:solidFill>
              </a:rPr>
              <a:t>الحالة النفسية للقارئ : </a:t>
            </a:r>
            <a:r>
              <a:rPr lang="ar-SA" b="1" dirty="0" smtClean="0">
                <a:solidFill>
                  <a:schemeClr val="bg2">
                    <a:lumMod val="10000"/>
                  </a:schemeClr>
                </a:solidFill>
              </a:rPr>
              <a:t>يحتاج القارئ الى نشاط ذهني وعقلي أثناء القراءة فالإرهاق وشرود الذهن كلها تقلل الاستيعاب .</a:t>
            </a:r>
          </a:p>
          <a:p>
            <a:r>
              <a:rPr lang="ar-SA" b="1" dirty="0" smtClean="0">
                <a:solidFill>
                  <a:schemeClr val="accent6">
                    <a:lumMod val="75000"/>
                  </a:schemeClr>
                </a:solidFill>
              </a:rPr>
              <a:t>البيئة : </a:t>
            </a:r>
            <a:r>
              <a:rPr lang="ar-SA" b="1" dirty="0" smtClean="0">
                <a:solidFill>
                  <a:schemeClr val="bg2">
                    <a:lumMod val="10000"/>
                  </a:schemeClr>
                </a:solidFill>
              </a:rPr>
              <a:t>القراءة تحتاج الى الهدوء ودرجة حرارة مناسبة وإضاءة وجودة الخط أمر مطلوب للقراءة السليمة .</a:t>
            </a:r>
            <a:endParaRPr lang="ar-SA" b="1" dirty="0">
              <a:solidFill>
                <a:schemeClr val="bg2">
                  <a:lumMod val="10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6600" b="1" dirty="0" smtClean="0">
                <a:solidFill>
                  <a:schemeClr val="accent2">
                    <a:lumMod val="40000"/>
                    <a:lumOff val="60000"/>
                  </a:schemeClr>
                </a:solidFill>
                <a:effectLst>
                  <a:outerShdw blurRad="38100" dist="38100" dir="2700000" algn="tl">
                    <a:srgbClr val="000000">
                      <a:alpha val="43137"/>
                    </a:srgbClr>
                  </a:outerShdw>
                </a:effectLst>
                <a:cs typeface="Akhbar MT" pitchFamily="2" charset="-78"/>
              </a:rPr>
              <a:t>الغرض من القراءة</a:t>
            </a:r>
            <a:endParaRPr lang="ar-SA" sz="6600" b="1" dirty="0">
              <a:solidFill>
                <a:schemeClr val="accent2">
                  <a:lumMod val="40000"/>
                  <a:lumOff val="60000"/>
                </a:schemeClr>
              </a:solidFill>
              <a:effectLst>
                <a:outerShdw blurRad="38100" dist="38100" dir="2700000" algn="tl">
                  <a:srgbClr val="000000">
                    <a:alpha val="43137"/>
                  </a:srgbClr>
                </a:outerShdw>
              </a:effectLst>
              <a:cs typeface="Akhbar MT" pitchFamily="2" charset="-78"/>
            </a:endParaRPr>
          </a:p>
        </p:txBody>
      </p:sp>
      <p:sp>
        <p:nvSpPr>
          <p:cNvPr id="3" name="عنصر نائب للمحتوى 2"/>
          <p:cNvSpPr>
            <a:spLocks noGrp="1"/>
          </p:cNvSpPr>
          <p:nvPr>
            <p:ph idx="1"/>
          </p:nvPr>
        </p:nvSpPr>
        <p:spPr/>
        <p:txBody>
          <a:bodyPr>
            <a:normAutofit/>
          </a:bodyPr>
          <a:lstStyle/>
          <a:p>
            <a:r>
              <a:rPr lang="ar-SA" sz="4000" b="1" dirty="0" smtClean="0"/>
              <a:t>القراءة للحصول على معلومة محددة </a:t>
            </a:r>
          </a:p>
          <a:p>
            <a:r>
              <a:rPr lang="ar-SA" sz="4000" b="1" dirty="0" smtClean="0"/>
              <a:t>القراءة للفهم والاستيعاب </a:t>
            </a:r>
          </a:p>
          <a:p>
            <a:r>
              <a:rPr lang="ar-SA" sz="4000" b="1" dirty="0" smtClean="0"/>
              <a:t>القراءة النقدية التأملية التحليلية </a:t>
            </a:r>
          </a:p>
          <a:p>
            <a:r>
              <a:rPr lang="ar-SA" sz="4000" b="1" dirty="0" smtClean="0"/>
              <a:t>القراءة للمتعة كالروايات والقصص </a:t>
            </a:r>
            <a:endParaRPr lang="ar-SA" sz="40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i="1" dirty="0" smtClean="0"/>
              <a:t>مشتتات الانتباه في القراءة </a:t>
            </a:r>
            <a:endParaRPr lang="ar-SA" b="1" i="1" dirty="0"/>
          </a:p>
        </p:txBody>
      </p:sp>
      <p:sp>
        <p:nvSpPr>
          <p:cNvPr id="3" name="عنصر نائب للمحتوى 2"/>
          <p:cNvSpPr>
            <a:spLocks noGrp="1"/>
          </p:cNvSpPr>
          <p:nvPr>
            <p:ph idx="1"/>
          </p:nvPr>
        </p:nvSpPr>
        <p:spPr>
          <a:ln>
            <a:solidFill>
              <a:schemeClr val="accent4">
                <a:lumMod val="60000"/>
                <a:lumOff val="40000"/>
              </a:schemeClr>
            </a:solidFill>
          </a:ln>
          <a:effectLst>
            <a:reflection blurRad="6350" stA="50000" endA="300" endPos="55500" dist="50800" dir="5400000" sy="-100000" algn="bl" rotWithShape="0"/>
          </a:effectLst>
        </p:spPr>
        <p:txBody>
          <a:bodyPr/>
          <a:lstStyle/>
          <a:p>
            <a:r>
              <a:rPr lang="ar-SA" b="1" dirty="0" smtClean="0"/>
              <a:t>مشتتات تتعلق بمحيط القراءة </a:t>
            </a:r>
            <a:endParaRPr lang="ar-SA" b="1" dirty="0"/>
          </a:p>
        </p:txBody>
      </p:sp>
      <p:sp>
        <p:nvSpPr>
          <p:cNvPr id="4" name="وسيلة شرح مستطيلة مستديرة الزوايا 3"/>
          <p:cNvSpPr/>
          <p:nvPr/>
        </p:nvSpPr>
        <p:spPr>
          <a:xfrm>
            <a:off x="428596" y="3571876"/>
            <a:ext cx="7929618" cy="1469904"/>
          </a:xfrm>
          <a:prstGeom prst="wedgeRoundRectCallout">
            <a:avLst/>
          </a:prstGeom>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1" anchor="ctr"/>
          <a:lstStyle/>
          <a:p>
            <a:pPr algn="ctr"/>
            <a:r>
              <a:rPr lang="ar-SA" sz="2800" b="1" dirty="0" smtClean="0">
                <a:solidFill>
                  <a:schemeClr val="tx1">
                    <a:lumMod val="95000"/>
                    <a:lumOff val="5000"/>
                  </a:schemeClr>
                </a:solidFill>
              </a:rPr>
              <a:t>الضجيج            طريقة الجلوس     الطباعة غير مريحة   </a:t>
            </a:r>
            <a:r>
              <a:rPr lang="ar-SA" sz="2800" b="1" dirty="0" smtClean="0">
                <a:solidFill>
                  <a:schemeClr val="tx1">
                    <a:lumMod val="95000"/>
                    <a:lumOff val="5000"/>
                  </a:schemeClr>
                </a:solidFill>
                <a:effectLst/>
              </a:rPr>
              <a:t>الإضاءة</a:t>
            </a:r>
            <a:r>
              <a:rPr lang="ar-SA" sz="2800" b="1" dirty="0" smtClean="0">
                <a:solidFill>
                  <a:schemeClr val="tx1">
                    <a:lumMod val="95000"/>
                    <a:lumOff val="5000"/>
                  </a:schemeClr>
                </a:solidFill>
              </a:rPr>
              <a:t>  غير المناسبة </a:t>
            </a:r>
            <a:endParaRPr lang="ar-SA" sz="2800" b="1" dirty="0">
              <a:solidFill>
                <a:schemeClr val="tx1">
                  <a:lumMod val="95000"/>
                  <a:lumOff val="5000"/>
                </a:schemeClr>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مشتتات شخصية </a:t>
            </a:r>
            <a:endParaRPr lang="ar-SA" b="1" dirty="0"/>
          </a:p>
        </p:txBody>
      </p:sp>
      <p:sp>
        <p:nvSpPr>
          <p:cNvPr id="3" name="عنصر نائب للمحتوى 2"/>
          <p:cNvSpPr>
            <a:spLocks noGrp="1"/>
          </p:cNvSpPr>
          <p:nvPr>
            <p:ph idx="1"/>
          </p:nvPr>
        </p:nvSpPr>
        <p:spPr/>
        <p:txBody>
          <a:bodyPr>
            <a:normAutofit/>
          </a:bodyPr>
          <a:lstStyle/>
          <a:p>
            <a:r>
              <a:rPr lang="ar-SA" sz="4400" b="1" dirty="0" smtClean="0"/>
              <a:t>انشغال البال </a:t>
            </a:r>
          </a:p>
          <a:p>
            <a:r>
              <a:rPr lang="ar-SA" sz="4400" b="1" dirty="0" smtClean="0"/>
              <a:t>السرحان  والاستطراد في فكرة جانبية </a:t>
            </a:r>
            <a:endParaRPr lang="ar-SA" sz="44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4800" b="1" dirty="0" smtClean="0"/>
              <a:t>كيف تكتسب التركيز ؟</a:t>
            </a:r>
            <a:endParaRPr lang="ar-SA" sz="4800" b="1" dirty="0"/>
          </a:p>
        </p:txBody>
      </p:sp>
      <p:sp>
        <p:nvSpPr>
          <p:cNvPr id="3" name="عنصر نائب للمحتوى 2"/>
          <p:cNvSpPr>
            <a:spLocks noGrp="1"/>
          </p:cNvSpPr>
          <p:nvPr>
            <p:ph idx="1"/>
          </p:nvPr>
        </p:nvSpPr>
        <p:spPr/>
        <p:style>
          <a:lnRef idx="3">
            <a:schemeClr val="lt1"/>
          </a:lnRef>
          <a:fillRef idx="1">
            <a:schemeClr val="accent6"/>
          </a:fillRef>
          <a:effectRef idx="1">
            <a:schemeClr val="accent6"/>
          </a:effectRef>
          <a:fontRef idx="minor">
            <a:schemeClr val="lt1"/>
          </a:fontRef>
        </p:style>
        <p:txBody>
          <a:bodyPr>
            <a:normAutofit/>
          </a:bodyPr>
          <a:lstStyle/>
          <a:p>
            <a:pPr>
              <a:buNone/>
            </a:pPr>
            <a:r>
              <a:rPr lang="ar-SA" sz="4400" b="1" dirty="0" smtClean="0">
                <a:solidFill>
                  <a:schemeClr val="accent2">
                    <a:lumMod val="50000"/>
                  </a:schemeClr>
                </a:solidFill>
              </a:rPr>
              <a:t>  الجلوس في مكان جيد الإضاءة وهادئ ومريح .</a:t>
            </a:r>
          </a:p>
          <a:p>
            <a:pPr>
              <a:buNone/>
            </a:pPr>
            <a:r>
              <a:rPr lang="ar-SA" sz="4400" b="1" dirty="0" smtClean="0">
                <a:solidFill>
                  <a:srgbClr val="FF0000"/>
                </a:solidFill>
              </a:rPr>
              <a:t>  اختيار الأوقات المناسبة للقراءة.</a:t>
            </a:r>
          </a:p>
          <a:p>
            <a:pPr>
              <a:buNone/>
            </a:pPr>
            <a:r>
              <a:rPr lang="ar-SA" sz="4400" b="1" dirty="0" smtClean="0">
                <a:solidFill>
                  <a:schemeClr val="tx2">
                    <a:lumMod val="50000"/>
                  </a:schemeClr>
                </a:solidFill>
              </a:rPr>
              <a:t>  </a:t>
            </a:r>
            <a:r>
              <a:rPr lang="ar-SA" sz="4400" b="1" dirty="0" smtClean="0">
                <a:solidFill>
                  <a:schemeClr val="accent6">
                    <a:lumMod val="50000"/>
                  </a:schemeClr>
                </a:solidFill>
              </a:rPr>
              <a:t>استخدام القلم للتلوين واستخلاص الأفكار .</a:t>
            </a:r>
          </a:p>
          <a:p>
            <a:pPr>
              <a:buNone/>
            </a:pPr>
            <a:r>
              <a:rPr lang="ar-SA" sz="4400" b="1" dirty="0" smtClean="0">
                <a:solidFill>
                  <a:schemeClr val="tx2">
                    <a:lumMod val="50000"/>
                  </a:schemeClr>
                </a:solidFill>
              </a:rPr>
              <a:t>  </a:t>
            </a:r>
            <a:r>
              <a:rPr lang="ar-SA" sz="4400" b="1" dirty="0" smtClean="0">
                <a:solidFill>
                  <a:srgbClr val="00B050"/>
                </a:solidFill>
              </a:rPr>
              <a:t>حدد أهدافا للقراءة وحاول الوصول إليها .</a:t>
            </a:r>
            <a:endParaRPr lang="ar-SA" sz="4400" b="1" dirty="0">
              <a:solidFill>
                <a:srgbClr val="00B05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4000" b="1" dirty="0" smtClean="0"/>
              <a:t>توصيات للقراءة  الالكترونية </a:t>
            </a:r>
            <a:endParaRPr lang="ar-SA" sz="4000" b="1" dirty="0"/>
          </a:p>
        </p:txBody>
      </p:sp>
      <p:sp>
        <p:nvSpPr>
          <p:cNvPr id="3" name="عنصر نائب للمحتوى 2"/>
          <p:cNvSpPr>
            <a:spLocks noGrp="1"/>
          </p:cNvSpPr>
          <p:nvPr>
            <p:ph idx="1"/>
          </p:nvPr>
        </p:nvSpPr>
        <p:spPr/>
        <p:txBody>
          <a:bodyPr>
            <a:normAutofit lnSpcReduction="10000"/>
          </a:bodyPr>
          <a:lstStyle/>
          <a:p>
            <a:r>
              <a:rPr lang="ar-SA" b="1" dirty="0" smtClean="0">
                <a:solidFill>
                  <a:schemeClr val="tx2">
                    <a:lumMod val="75000"/>
                  </a:schemeClr>
                </a:solidFill>
              </a:rPr>
              <a:t>استخدم طريقة عرض  توفرها المتصفحات ومعالجات النصوص</a:t>
            </a:r>
          </a:p>
          <a:p>
            <a:r>
              <a:rPr lang="ar-SA" b="1" dirty="0" smtClean="0">
                <a:solidFill>
                  <a:schemeClr val="tx2">
                    <a:lumMod val="75000"/>
                  </a:schemeClr>
                </a:solidFill>
              </a:rPr>
              <a:t>تكبير الصفحة بما يناسب بصرك </a:t>
            </a:r>
          </a:p>
          <a:p>
            <a:r>
              <a:rPr lang="ar-SA" b="1" dirty="0" smtClean="0">
                <a:solidFill>
                  <a:schemeClr val="tx2">
                    <a:lumMod val="75000"/>
                  </a:schemeClr>
                </a:solidFill>
              </a:rPr>
              <a:t>استخدم القراءة التصفحية لمعرفة الكاتب وموضوع الكتابة </a:t>
            </a:r>
          </a:p>
          <a:p>
            <a:r>
              <a:rPr lang="ar-SA" b="1" dirty="0" smtClean="0">
                <a:solidFill>
                  <a:schemeClr val="tx2">
                    <a:lumMod val="75000"/>
                  </a:schemeClr>
                </a:solidFill>
              </a:rPr>
              <a:t>افرز الرسائل عن بعضها حسب فائدتها لك </a:t>
            </a:r>
          </a:p>
          <a:p>
            <a:r>
              <a:rPr lang="ar-SA" b="1" dirty="0" smtClean="0">
                <a:solidFill>
                  <a:schemeClr val="tx2">
                    <a:lumMod val="75000"/>
                  </a:schemeClr>
                </a:solidFill>
              </a:rPr>
              <a:t>تعلم مصطلحات الانترنت واختصاراته </a:t>
            </a:r>
          </a:p>
          <a:p>
            <a:r>
              <a:rPr lang="ar-SA" b="1" dirty="0" smtClean="0">
                <a:solidFill>
                  <a:schemeClr val="tx2">
                    <a:lumMod val="75000"/>
                  </a:schemeClr>
                </a:solidFill>
              </a:rPr>
              <a:t>استخدم واقي لأضرار الشاشة </a:t>
            </a:r>
          </a:p>
          <a:p>
            <a:r>
              <a:rPr lang="ar-SA" b="1" dirty="0" smtClean="0">
                <a:solidFill>
                  <a:schemeClr val="tx2">
                    <a:lumMod val="75000"/>
                  </a:schemeClr>
                </a:solidFill>
              </a:rPr>
              <a:t>إبعاد النظر عن الشاشة كل 15 دقيقة لثوان معدودة</a:t>
            </a:r>
            <a:endParaRPr lang="ar-SA" b="1"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solidFill>
                  <a:schemeClr val="tx2">
                    <a:lumMod val="75000"/>
                  </a:schemeClr>
                </a:solidFill>
              </a:rPr>
              <a:t>تمرين (2) </a:t>
            </a:r>
            <a:r>
              <a:rPr lang="ar-SA" b="1" dirty="0" smtClean="0">
                <a:solidFill>
                  <a:schemeClr val="tx2">
                    <a:lumMod val="75000"/>
                  </a:schemeClr>
                </a:solidFill>
              </a:rPr>
              <a:t/>
            </a:r>
            <a:br>
              <a:rPr lang="ar-SA" b="1" dirty="0" smtClean="0">
                <a:solidFill>
                  <a:schemeClr val="tx2">
                    <a:lumMod val="75000"/>
                  </a:schemeClr>
                </a:solidFill>
              </a:rPr>
            </a:br>
            <a:r>
              <a:rPr lang="ar-SA" b="1" dirty="0" smtClean="0">
                <a:solidFill>
                  <a:schemeClr val="tx2">
                    <a:lumMod val="75000"/>
                  </a:schemeClr>
                </a:solidFill>
              </a:rPr>
              <a:t>اختبار سرعة القراءة </a:t>
            </a:r>
            <a:endParaRPr lang="ar-SA" b="1" dirty="0">
              <a:solidFill>
                <a:schemeClr val="tx2">
                  <a:lumMod val="75000"/>
                </a:schemeClr>
              </a:solidFill>
            </a:endParaRPr>
          </a:p>
        </p:txBody>
      </p:sp>
      <p:sp>
        <p:nvSpPr>
          <p:cNvPr id="3" name="عنصر نائب للمحتوى 2"/>
          <p:cNvSpPr>
            <a:spLocks noGrp="1"/>
          </p:cNvSpPr>
          <p:nvPr>
            <p:ph idx="1"/>
          </p:nvPr>
        </p:nvSpPr>
        <p:spPr/>
        <p:style>
          <a:lnRef idx="0">
            <a:scrgbClr r="0" g="0" b="0"/>
          </a:lnRef>
          <a:fillRef idx="1002">
            <a:schemeClr val="lt1"/>
          </a:fillRef>
          <a:effectRef idx="0">
            <a:scrgbClr r="0" g="0" b="0"/>
          </a:effectRef>
          <a:fontRef idx="major"/>
        </p:style>
        <p:txBody>
          <a:bodyPr/>
          <a:lstStyle/>
          <a:p>
            <a:r>
              <a:rPr lang="ar-SA" b="1" dirty="0" smtClean="0"/>
              <a:t>يتم توزيع قصة قصيرة من صفحة واحدة على الطلاب . ويطلب منهم قراءتها في مدة 30 ثانية , ومن ثم توجيه عدة أسئلة لهم حول ما قرؤوه , ليتم المقارنة بين سرعة قراءة كل واحد منهم وتركيزه . </a:t>
            </a:r>
            <a:endParaRPr lang="ar-SA"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4800" b="1" dirty="0" smtClean="0">
                <a:latin typeface="Andalus" pitchFamily="18" charset="-78"/>
                <a:cs typeface="Andalus" pitchFamily="18" charset="-78"/>
              </a:rPr>
              <a:t>الى اللقاء في المحاضرة القادمة</a:t>
            </a:r>
            <a:endParaRPr lang="ar-SA" sz="4800" b="1" dirty="0">
              <a:latin typeface="Andalus" pitchFamily="18" charset="-78"/>
              <a:cs typeface="Andalus" pitchFamily="18" charset="-78"/>
            </a:endParaRPr>
          </a:p>
        </p:txBody>
      </p:sp>
      <p:pic>
        <p:nvPicPr>
          <p:cNvPr id="4" name="عنصر نائب للمحتوى 3" descr="Chrysanthemum.jpg"/>
          <p:cNvPicPr>
            <a:picLocks noGrp="1" noChangeAspect="1"/>
          </p:cNvPicPr>
          <p:nvPr>
            <p:ph idx="1"/>
          </p:nvPr>
        </p:nvPicPr>
        <p:blipFill>
          <a:blip r:embed="rId2"/>
          <a:stretch>
            <a:fillRect/>
          </a:stretch>
        </p:blipFill>
        <p:spPr>
          <a:xfrm>
            <a:off x="1554691" y="1600200"/>
            <a:ext cx="6034617" cy="4525963"/>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510</TotalTime>
  <Words>780</Words>
  <Application>Microsoft Office PowerPoint</Application>
  <PresentationFormat>عرض على الشاشة (3:4)‏</PresentationFormat>
  <Paragraphs>145</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سمة Office</vt:lpstr>
      <vt:lpstr>المحاضرة الرابعة </vt:lpstr>
      <vt:lpstr>الشريحة 2</vt:lpstr>
      <vt:lpstr>سمات القراءة </vt:lpstr>
      <vt:lpstr>أساليب القراءة </vt:lpstr>
      <vt:lpstr>القراءة الاستكشافية </vt:lpstr>
      <vt:lpstr>القراءة التصفحية</vt:lpstr>
      <vt:lpstr>القراءة الدراسية </vt:lpstr>
      <vt:lpstr>الخطوات الخمس للقراءة الدراسية </vt:lpstr>
      <vt:lpstr>القراءة النقدية </vt:lpstr>
      <vt:lpstr>أساليب القراءة وفقا لسرعتها</vt:lpstr>
      <vt:lpstr>تمرين ( 1 )</vt:lpstr>
      <vt:lpstr>العوامل التي تؤثر في القراءة </vt:lpstr>
      <vt:lpstr>الغرض من القراءة</vt:lpstr>
      <vt:lpstr>مشتتات الانتباه في القراءة </vt:lpstr>
      <vt:lpstr>مشتتات شخصية </vt:lpstr>
      <vt:lpstr>كيف تكتسب التركيز ؟</vt:lpstr>
      <vt:lpstr>توصيات للقراءة  الالكترونية </vt:lpstr>
      <vt:lpstr>تمرين (2)  اختبار سرعة القراءة </vt:lpstr>
      <vt:lpstr>الى اللقاء في المحاضرة القادمة</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الثالثة</dc:title>
  <dc:creator>ACM</dc:creator>
  <cp:lastModifiedBy>ACM</cp:lastModifiedBy>
  <cp:revision>70</cp:revision>
  <dcterms:created xsi:type="dcterms:W3CDTF">2013-10-14T09:58:04Z</dcterms:created>
  <dcterms:modified xsi:type="dcterms:W3CDTF">2014-10-27T09:41:48Z</dcterms:modified>
</cp:coreProperties>
</file>