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77" r:id="rId2"/>
    <p:sldId id="256" r:id="rId3"/>
    <p:sldId id="257" r:id="rId4"/>
    <p:sldId id="258" r:id="rId5"/>
    <p:sldId id="259" r:id="rId6"/>
    <p:sldId id="272" r:id="rId7"/>
    <p:sldId id="273" r:id="rId8"/>
    <p:sldId id="274" r:id="rId9"/>
    <p:sldId id="275" r:id="rId10"/>
    <p:sldId id="261" r:id="rId11"/>
    <p:sldId id="263" r:id="rId12"/>
    <p:sldId id="264" r:id="rId13"/>
    <p:sldId id="265" r:id="rId14"/>
    <p:sldId id="279" r:id="rId15"/>
    <p:sldId id="268" r:id="rId16"/>
    <p:sldId id="270" r:id="rId17"/>
    <p:sldId id="271" r:id="rId18"/>
    <p:sldId id="278" r:id="rId19"/>
    <p:sldId id="280" r:id="rId20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4" d="100"/>
          <a:sy n="44" d="100"/>
        </p:scale>
        <p:origin x="-2454" y="-3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074420" y="479864"/>
            <a:ext cx="5554980" cy="1962912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074420" y="2466752"/>
            <a:ext cx="5554980" cy="23368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691075" y="1885069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867882" y="1793355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1712168" y="-72"/>
            <a:ext cx="514350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33794" y="3467100"/>
            <a:ext cx="4800600" cy="3048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933794" y="1422400"/>
            <a:ext cx="4800600" cy="2012949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1714500" y="0"/>
            <a:ext cx="5715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29241" y="3752875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806048" y="3661160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07670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95706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6880448"/>
            <a:ext cx="6172200" cy="1524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349758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4290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9758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761238" y="0"/>
            <a:ext cx="6096762" cy="9144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289037"/>
            <a:ext cx="2857500" cy="154940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42900" y="1875952"/>
            <a:ext cx="2857500" cy="93133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" y="2844801"/>
            <a:ext cx="6115050" cy="5323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415172" y="1422400"/>
            <a:ext cx="2057400" cy="26416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571500" y="1422400"/>
            <a:ext cx="3429000" cy="6096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28650" y="1524005"/>
            <a:ext cx="3314700" cy="468604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297544" y="1272455"/>
            <a:ext cx="514350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3752750" y="1249048"/>
            <a:ext cx="486918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8650" y="6400800"/>
            <a:ext cx="3314700" cy="1016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5143500" y="366186"/>
            <a:ext cx="1371600" cy="7802033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57250" y="366188"/>
            <a:ext cx="4171950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611945" y="-1087896"/>
            <a:ext cx="1229165" cy="2185183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26613" y="28137"/>
            <a:ext cx="1276643" cy="22695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37161" y="1406770"/>
            <a:ext cx="844288" cy="1470165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759655" y="-72"/>
            <a:ext cx="6098345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076706" y="366184"/>
            <a:ext cx="5623560" cy="1524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076706" y="1930400"/>
            <a:ext cx="5623560" cy="64008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2686050" y="8407400"/>
            <a:ext cx="1600200" cy="63500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55DB84B-0551-4EFB-ACEA-2255B1D76E16}" type="datetimeFigureOut">
              <a:rPr lang="ar-SA" smtClean="0"/>
              <a:pPr/>
              <a:t>06/01/1436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4286250" y="8407400"/>
            <a:ext cx="2171700" cy="63500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6460236" y="8407400"/>
            <a:ext cx="342900" cy="6350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EFF30BF-97CA-4042-9958-9427421B729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3">
                    <a:lumMod val="50000"/>
                  </a:schemeClr>
                </a:solidFill>
              </a:rPr>
              <a:t>المحاضرة الخامسة </a:t>
            </a:r>
            <a:endParaRPr lang="ar-S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4000" b="1" i="1" dirty="0" smtClean="0"/>
              <a:t>أهلا وسهلا  بكم </a:t>
            </a:r>
          </a:p>
          <a:p>
            <a:pPr algn="ctr">
              <a:buNone/>
            </a:pPr>
            <a:r>
              <a:rPr lang="ar-SA" sz="4000" b="1" dirty="0" smtClean="0"/>
              <a:t>في </a:t>
            </a:r>
          </a:p>
          <a:p>
            <a:pPr algn="ctr">
              <a:buNone/>
            </a:pPr>
            <a:r>
              <a:rPr lang="ar-SA" sz="4000" b="1" dirty="0" smtClean="0"/>
              <a:t>جامعة الدمام                               </a:t>
            </a:r>
            <a:r>
              <a:rPr lang="ar-SA" sz="4000" b="1" dirty="0" smtClean="0">
                <a:solidFill>
                  <a:srgbClr val="FF0000"/>
                </a:solidFill>
              </a:rPr>
              <a:t>كلية الدراسات التطبيقية وخدمة المجتمع</a:t>
            </a:r>
          </a:p>
          <a:p>
            <a:pPr algn="ctr">
              <a:buNone/>
            </a:pP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مع تحيات </a:t>
            </a:r>
          </a:p>
          <a:p>
            <a:pPr algn="ctr">
              <a:buNone/>
            </a:pPr>
            <a:r>
              <a:rPr lang="ar-SA" sz="4000" b="1" dirty="0" smtClean="0"/>
              <a:t> </a:t>
            </a:r>
            <a:r>
              <a:rPr lang="ar-SA" sz="4000" b="1" dirty="0" smtClean="0">
                <a:latin typeface="Andalus" pitchFamily="18" charset="-78"/>
                <a:cs typeface="Andalus" pitchFamily="18" charset="-78"/>
              </a:rPr>
              <a:t>د. بسام الشرمان </a:t>
            </a:r>
            <a:endParaRPr lang="ar-SA" sz="40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380973"/>
            <a:ext cx="5829300" cy="1905012"/>
          </a:xfrm>
        </p:spPr>
        <p:txBody>
          <a:bodyPr>
            <a:normAutofit/>
          </a:bodyPr>
          <a:lstStyle/>
          <a:p>
            <a:pPr algn="r"/>
            <a:r>
              <a:rPr lang="ar-SA" sz="5400" b="1" dirty="0" smtClean="0"/>
              <a:t>   المحاضرة الخامسة  </a:t>
            </a:r>
            <a:endParaRPr lang="ar-SA" sz="54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0711" y="2666987"/>
            <a:ext cx="6697289" cy="6762797"/>
          </a:xfrm>
        </p:spPr>
        <p:txBody>
          <a:bodyPr>
            <a:normAutofit/>
          </a:bodyPr>
          <a:lstStyle/>
          <a:p>
            <a:pPr algn="ctr"/>
            <a:r>
              <a:rPr lang="ar-SA" sz="54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مهارات الإرسال</a:t>
            </a:r>
          </a:p>
          <a:p>
            <a:pPr algn="r"/>
            <a:endParaRPr lang="ar-SA" sz="36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تعريف الاتصال اللفظي المنطوق ومحدداته</a:t>
            </a:r>
          </a:p>
          <a:p>
            <a:pPr algn="r"/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مهارات التحدث والمخاطبة </a:t>
            </a:r>
          </a:p>
          <a:p>
            <a:pPr algn="r"/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مهارات الإلقاء </a:t>
            </a:r>
          </a:p>
          <a:p>
            <a:pPr algn="r"/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مهارات الإعداد والتحضير الجيد </a:t>
            </a:r>
          </a:p>
          <a:p>
            <a:pPr algn="r"/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مهارات خاصة بأداء الملقي </a:t>
            </a:r>
          </a:p>
          <a:p>
            <a:pPr algn="r"/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مهارات الاتصال اللفظي المكتوب </a:t>
            </a:r>
            <a:endParaRPr lang="ar-SA" sz="3200" b="1" dirty="0">
              <a:solidFill>
                <a:schemeClr val="bg2">
                  <a:lumMod val="1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 dirty="0" smtClean="0">
                <a:solidFill>
                  <a:srgbClr val="7030A0"/>
                </a:solidFill>
              </a:rPr>
              <a:t>هدف المحاضرة 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r" rtl="0">
              <a:buNone/>
            </a:pPr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     </a:t>
            </a:r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تهدف</a:t>
            </a:r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 المحاضرة إلى معرفة المهارة الواجب تعلمها لتطوير قدرة الطالب في إيصال أفكاره إلى السامعين , وإقناعهم بالرسالة </a:t>
            </a:r>
            <a:endParaRPr lang="en-US" sz="4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algn="r" rtl="0">
              <a:buNone/>
            </a:pPr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المراد إيصالها لهم .</a:t>
            </a:r>
            <a:endParaRPr lang="en-US" sz="4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  <a:p>
            <a:pPr algn="r" rtl="0">
              <a:buNone/>
            </a:pPr>
            <a:r>
              <a:rPr lang="ar-SA" sz="44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حيث إن تطوير </a:t>
            </a:r>
            <a:r>
              <a:rPr lang="ar-SA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مهارات التحدث والمخاطبة والكتابة والعرض والإلقاء من أهم المهارات التي تعين على إيصال الفكرة الى السامعين , والتأثير في أفكارهم وتوجيهاتهم , وإقناعهم بالرسالة المراد إيصالها إليهم .</a:t>
            </a:r>
            <a:endParaRPr lang="ar-SA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الاتصال اللفظي المنطوق </a:t>
            </a:r>
            <a:endParaRPr lang="ar-SA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>هو تبادل اللغة بين أطراف الاتصال , للوصول إلى اكبر قدر من الفهم المشترك  للمعنى , الذي تثيره الألفاظ  لدى أطراف الاتصال .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solidFill>
                  <a:srgbClr val="002060"/>
                </a:solidFill>
              </a:rPr>
              <a:t>محددات الاتصال اللفظي المنطوق</a:t>
            </a:r>
            <a:endParaRPr lang="ar-SA" sz="4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600" b="1" dirty="0" smtClean="0"/>
              <a:t>الاتصال اللفظي المنطوق هو الوسيلة الأكثر شيوعا </a:t>
            </a:r>
          </a:p>
          <a:p>
            <a:r>
              <a:rPr lang="ar-SA" sz="3600" b="1" dirty="0" smtClean="0"/>
              <a:t>التوافق اللغوي شرط أساسي لحدوث الاتصال </a:t>
            </a:r>
          </a:p>
          <a:p>
            <a:r>
              <a:rPr lang="ar-SA" sz="3600" b="1" dirty="0" smtClean="0"/>
              <a:t>الاتصال اللفظي المنطوق يعتمد على الثروة اللغوية لدى المتحدث </a:t>
            </a:r>
          </a:p>
          <a:p>
            <a:r>
              <a:rPr lang="ar-SA" sz="3600" b="1" dirty="0" smtClean="0"/>
              <a:t>الاتصال اللفظي المنطوق يتأثر بشكل واضح بالعوامل غير اللفظية (تعبيرات الوجه , لغة الحسد )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>
                <a:solidFill>
                  <a:srgbClr val="002060"/>
                </a:solidFill>
              </a:rPr>
              <a:t>محددات الاتصال اللفظي المنطوق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الاتصال اللفظي المنطوق هو الوسيلة الأكثر شيوعا </a:t>
            </a:r>
          </a:p>
          <a:p>
            <a:r>
              <a:rPr lang="ar-SA" dirty="0" smtClean="0"/>
              <a:t>لان معظم الأشياء التي نعملها تعتمد عليه , لسهولته وسرعته ,كتكوين علاقة مع الآخرين , او الشراء والبيع .</a:t>
            </a:r>
          </a:p>
          <a:p>
            <a:r>
              <a:rPr lang="ar-SA" dirty="0" smtClean="0"/>
              <a:t>الإنسان يقضي جزءا كبيرا من وقته وهو يتجاذب أطراف الحديث مع الآخرين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400" b="1" dirty="0" smtClean="0">
                <a:solidFill>
                  <a:srgbClr val="002060"/>
                </a:solidFill>
              </a:rPr>
              <a:t>محددات الاتصال اللفظي المنطوق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التوافق اللغوي شرط أساسي لحدوث الاتصال </a:t>
            </a:r>
          </a:p>
          <a:p>
            <a:r>
              <a:rPr lang="ar-SA" dirty="0" smtClean="0"/>
              <a:t>اللغة هي : مجموعة من الرموز الصوتية المنطوقة والمكتوبة يحكمها نظام معين , ولها دلالات محددة , يتعارف عليها الأفراد , ويستعملونها في التواصل .</a:t>
            </a:r>
          </a:p>
          <a:p>
            <a:r>
              <a:rPr lang="ar-SA" dirty="0" smtClean="0"/>
              <a:t>الاتصال اللفظي لابد فيه من توافق اللغة بين المتحدثين , بخلاف الاتصال غير اللفظي ,الذي يمكن فيه التواصل مع الآخرين باستعمال الإشارات  والتلميحات 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400" b="1" dirty="0" smtClean="0">
                <a:solidFill>
                  <a:srgbClr val="002060"/>
                </a:solidFill>
              </a:rPr>
              <a:t>محددات الاتصال اللفظي المنطوق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الاتصال اللفظي المنطوق يعتمد على الثروة اللغوية لدى المتحدث .</a:t>
            </a:r>
          </a:p>
          <a:p>
            <a:r>
              <a:rPr lang="ar-SA" dirty="0" smtClean="0"/>
              <a:t>كلما كانت حصيلتك اللغوية مرتفعة كلما تمكنت من زيادة قدرتك على إقناع الآخرين , وزيادة  مصداقيتك عندهم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400" b="1" dirty="0" smtClean="0">
                <a:solidFill>
                  <a:srgbClr val="002060"/>
                </a:solidFill>
              </a:rPr>
              <a:t>محددات الاتصال اللفظي المنطوق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b="1" dirty="0" smtClean="0"/>
              <a:t>الاتصال اللفظي المنطوق يتأثر بشكل واضح بالعوامل غير اللفظية (تعبيرات الوجه , لغة الحسد ) .</a:t>
            </a:r>
          </a:p>
          <a:p>
            <a:r>
              <a:rPr lang="ar-SA" dirty="0" smtClean="0"/>
              <a:t>العوامل غير اللفظية تعين على إعطاء الكلمات قوة وأثرا .فلو انك  قابلت صديقا حصل على جائزة تفوق , وقلت له مبارك بصوت جميل ووجه مبتسم ,فان هذه الكلمة سيكون لها بالغ الأثر في نفس صديقك , أما لو قلت له هذه الكلمة بصوت حاد ووجه عابس فستكون لهذه الكلمة أثرا سلبيا .</a:t>
            </a:r>
          </a:p>
          <a:p>
            <a:r>
              <a:rPr lang="ar-SA" dirty="0" smtClean="0"/>
              <a:t>إذا لم تتوافق لغة الجسد مع اللفظ المنطوق فان المستمع سيميل الى تصديق الإشارات غير اللفظية أكثر من الكلمات المنطوقة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76706" y="571472"/>
            <a:ext cx="5623560" cy="1857388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5"/>
                </a:solidFill>
              </a:rPr>
              <a:t>مجالات الاتصال اللفظي المنطوق </a:t>
            </a:r>
            <a:endParaRPr lang="ar-SA" b="1" dirty="0">
              <a:solidFill>
                <a:schemeClr val="accent5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28670" y="2857488"/>
            <a:ext cx="5771596" cy="5473712"/>
          </a:xfrm>
        </p:spPr>
        <p:txBody>
          <a:bodyPr>
            <a:normAutofit/>
          </a:bodyPr>
          <a:lstStyle/>
          <a:p>
            <a:r>
              <a:rPr lang="ar-SA" sz="4000" b="1" dirty="0" smtClean="0"/>
              <a:t>الحوار والمناقشات </a:t>
            </a:r>
          </a:p>
          <a:p>
            <a:r>
              <a:rPr lang="ar-SA" sz="4000" b="1" dirty="0" smtClean="0"/>
              <a:t>التعلم والتعليم </a:t>
            </a:r>
          </a:p>
          <a:p>
            <a:r>
              <a:rPr lang="ar-SA" sz="4000" b="1" dirty="0" smtClean="0"/>
              <a:t>الإعلام المرئي والمسموع </a:t>
            </a:r>
          </a:p>
          <a:p>
            <a:r>
              <a:rPr lang="ar-SA" sz="4000" b="1" dirty="0" smtClean="0"/>
              <a:t>المحادثات العامة في حياة الناس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289036"/>
            <a:ext cx="5372116" cy="2068385"/>
          </a:xfrm>
        </p:spPr>
        <p:txBody>
          <a:bodyPr>
            <a:normAutofit/>
          </a:bodyPr>
          <a:lstStyle/>
          <a:p>
            <a:pPr algn="ctr"/>
            <a:r>
              <a:rPr lang="ar-SA" sz="4400" dirty="0" smtClean="0">
                <a:solidFill>
                  <a:schemeClr val="accent5">
                    <a:lumMod val="50000"/>
                  </a:schemeClr>
                </a:solidFill>
              </a:rPr>
              <a:t>مهارات الاتصال اللفظي</a:t>
            </a:r>
            <a:br>
              <a:rPr lang="ar-SA" sz="4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ar-SA" sz="4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ar-SA" sz="4400" dirty="0" smtClean="0">
                <a:solidFill>
                  <a:schemeClr val="accent5">
                    <a:lumMod val="50000"/>
                  </a:schemeClr>
                </a:solidFill>
              </a:rPr>
              <a:t> المنطوق</a:t>
            </a:r>
            <a:endParaRPr lang="ar-SA" sz="4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42900" y="2428860"/>
            <a:ext cx="5872182" cy="857256"/>
          </a:xfrm>
        </p:spPr>
        <p:txBody>
          <a:bodyPr>
            <a:noAutofit/>
          </a:bodyPr>
          <a:lstStyle/>
          <a:p>
            <a:r>
              <a:rPr lang="ar-SA" sz="3200" b="1" dirty="0" smtClean="0"/>
              <a:t>أولا : </a:t>
            </a:r>
            <a:r>
              <a:rPr lang="ar-SA" sz="3200" b="1" i="1" dirty="0" smtClean="0"/>
              <a:t>مهارات التحدث والمخاطبة </a:t>
            </a:r>
            <a:endParaRPr lang="ar-SA" sz="3200" b="1" i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" y="3286116"/>
            <a:ext cx="6115050" cy="4882102"/>
          </a:xfrm>
        </p:spPr>
        <p:txBody>
          <a:bodyPr>
            <a:normAutofit/>
          </a:bodyPr>
          <a:lstStyle/>
          <a:p>
            <a:pPr algn="ctr"/>
            <a:r>
              <a:rPr lang="ar-SA" sz="4400" b="1" u="sng" dirty="0" smtClean="0">
                <a:solidFill>
                  <a:srgbClr val="002060"/>
                </a:solidFill>
              </a:rPr>
              <a:t>التعريف</a:t>
            </a:r>
            <a:r>
              <a:rPr lang="ar-SA" sz="4400" b="1" dirty="0" smtClean="0">
                <a:solidFill>
                  <a:srgbClr val="002060"/>
                </a:solidFill>
              </a:rPr>
              <a:t> : هي القدرة على توظيف اللغة والألفاظ والصوت للتواصل مع الآخرين , سواء على مستوى الاستيعاب أو على مستوى التعبير .</a:t>
            </a:r>
            <a:endParaRPr lang="ar-SA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6000" b="1" dirty="0" smtClean="0"/>
              <a:t>مهارات التحدث والمخاطبة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28670" y="2143108"/>
            <a:ext cx="5623560" cy="6400800"/>
          </a:xfrm>
        </p:spPr>
        <p:txBody>
          <a:bodyPr>
            <a:normAutofit fontScale="32500" lnSpcReduction="20000"/>
          </a:bodyPr>
          <a:lstStyle/>
          <a:p>
            <a:r>
              <a:rPr lang="ar-SA" sz="4400" b="1" dirty="0" smtClean="0">
                <a:solidFill>
                  <a:srgbClr val="7030A0"/>
                </a:solidFill>
              </a:rPr>
              <a:t>1- صياغة الأفكار ذهنيا قبل التحدث </a:t>
            </a:r>
          </a:p>
          <a:p>
            <a:pPr>
              <a:buNone/>
            </a:pPr>
            <a:r>
              <a:rPr lang="ar-SA" sz="4400" b="1" dirty="0" smtClean="0">
                <a:solidFill>
                  <a:srgbClr val="7030A0"/>
                </a:solidFill>
              </a:rPr>
              <a:t>(</a:t>
            </a:r>
            <a:r>
              <a:rPr lang="ar-SA" sz="4400" b="1" dirty="0" smtClean="0"/>
              <a:t>الاستعداد ابسط الطرق لجعل المحادثة أكثر تأثرا)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2- استخدام لغة  حيوية </a:t>
            </a:r>
          </a:p>
          <a:p>
            <a:pPr>
              <a:buNone/>
            </a:pPr>
            <a:r>
              <a:rPr lang="ar-SA" sz="4400" b="1" dirty="0" smtClean="0"/>
              <a:t>( استخدم ألفاظ ممتعة لجذب الآخرين )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3- استخدام لغة مقاربة لثقافة المخاطب. </a:t>
            </a:r>
            <a:endParaRPr lang="ar-SA" sz="4400" b="1" dirty="0" smtClean="0"/>
          </a:p>
          <a:p>
            <a:pPr>
              <a:buNone/>
            </a:pPr>
            <a:r>
              <a:rPr lang="ar-SA" sz="4400" b="1" dirty="0" smtClean="0"/>
              <a:t>( بان تكون اللغة سهلة وواضحة ومباشرة ولا تحتمل أكثر من وجه بحيث يفهمها الآخرون )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4- استخدام الأسماء والألقاب المناسبة .</a:t>
            </a:r>
          </a:p>
          <a:p>
            <a:pPr>
              <a:buNone/>
            </a:pPr>
            <a:r>
              <a:rPr lang="ar-SA" sz="4400" b="1" dirty="0" smtClean="0"/>
              <a:t>( لأنها تشعر المستمع بالقرب منك ,ولكن دون مبالغة )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5- الاتزان في استخدام نبرات الصوت </a:t>
            </a:r>
          </a:p>
          <a:p>
            <a:pPr>
              <a:buNone/>
            </a:pPr>
            <a:r>
              <a:rPr lang="ar-SA" sz="4400" b="1" dirty="0" smtClean="0"/>
              <a:t>( الارتفاع والانخفاض حسب الموقف ,فالصوت العالي ينفر المستمع ويزعجه والمنخفض يدل على ضعف الشخصية ,ولكن طبق قاعدة لكل مقام مقال ) 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6- توقف وقفات قصيرة (وقفات صمت )</a:t>
            </a:r>
          </a:p>
          <a:p>
            <a:pPr>
              <a:buNone/>
            </a:pPr>
            <a:r>
              <a:rPr lang="ar-SA" sz="4400" b="1" dirty="0" smtClean="0"/>
              <a:t>(لأنها  تسمح للمستمع باستيعاب ما قلت , وتعطيك فرصة لمراجعة أفكارك )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7- وضح مخارج الحروف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8-التوسط في سرعة الحديث 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9- التزم بصلب الموضوع 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10- ركز على النقاط الرئيسية وكرر طرحها بتنوع 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11- خالف بأدب , وتحكم في انفعالاتك 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12- زن نظرك وقلل من الالتفات أثناء حديثك </a:t>
            </a:r>
          </a:p>
          <a:p>
            <a:pPr>
              <a:buNone/>
            </a:pPr>
            <a:r>
              <a:rPr lang="ar-SA" sz="4400" b="1" dirty="0" smtClean="0"/>
              <a:t>(احرص على أن تتحدث مع الآخرين  مع النظر إليهم , ولا تطيل النظر فان ذلك يحرجهم , وابتعد عن النظرات الساخرة )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13- انتق الكلمات وهذب الألفاظ </a:t>
            </a:r>
          </a:p>
          <a:p>
            <a:r>
              <a:rPr lang="ar-SA" sz="4400" b="1" dirty="0" smtClean="0">
                <a:solidFill>
                  <a:srgbClr val="7030A0"/>
                </a:solidFill>
              </a:rPr>
              <a:t>14- تحدث بما قل ودل </a:t>
            </a:r>
            <a:endParaRPr lang="ar-SA"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1" dirty="0" smtClean="0">
                <a:solidFill>
                  <a:schemeClr val="tx2"/>
                </a:solidFill>
              </a:rPr>
              <a:t>آداب الاتصال اللفظي </a:t>
            </a:r>
            <a:endParaRPr lang="ar-SA" sz="5400" b="1" dirty="0">
              <a:solidFill>
                <a:schemeClr val="tx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الاتصال في الأوقات المناسبة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تجنب أماكن الضجيج والتشويش وضعف الاتصال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استعمل المكالمات الهاتفية للرسائل السريعة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اسأل الشخص في بداية الاتصال عن مناسبة الوقت للحديث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عرف بنفسك مباشرة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الاختصار في المكالمة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تجني القيام بأي عمل أثناء المكالمة الهاتفية 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انه المكالمة بلطف اذا انتهى الغرض منها 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أحسن تعليق </a:t>
            </a:r>
            <a:endParaRPr lang="ar-SA" dirty="0"/>
          </a:p>
        </p:txBody>
      </p:sp>
      <p:pic>
        <p:nvPicPr>
          <p:cNvPr id="2050" name="Picture 2" descr="C:\Users\ACM\Desktop\1380547_547220762028536_1290455989_n[1]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85918"/>
            <a:ext cx="6858000" cy="7358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289037"/>
            <a:ext cx="5657868" cy="782501"/>
          </a:xfrm>
        </p:spPr>
        <p:txBody>
          <a:bodyPr>
            <a:normAutofit/>
          </a:bodyPr>
          <a:lstStyle/>
          <a:p>
            <a:pPr algn="ctr"/>
            <a:r>
              <a:rPr lang="ar-SA" sz="4000" dirty="0" smtClean="0">
                <a:solidFill>
                  <a:schemeClr val="accent4">
                    <a:lumMod val="50000"/>
                  </a:schemeClr>
                </a:solidFill>
              </a:rPr>
              <a:t>مهارات الاتصال اللفظي المنطوق </a:t>
            </a:r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57166" y="1428728"/>
            <a:ext cx="5857916" cy="931333"/>
          </a:xfrm>
        </p:spPr>
        <p:txBody>
          <a:bodyPr>
            <a:noAutofit/>
          </a:bodyPr>
          <a:lstStyle/>
          <a:p>
            <a:r>
              <a:rPr lang="ar-SA" sz="3600" b="1" dirty="0" smtClean="0"/>
              <a:t>ثانيا : مهارات الإلقاء </a:t>
            </a:r>
          </a:p>
          <a:p>
            <a:endParaRPr lang="ar-SA" sz="3600" b="1" dirty="0" smtClean="0"/>
          </a:p>
          <a:p>
            <a:endParaRPr lang="ar-SA" sz="3600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166" y="2285985"/>
            <a:ext cx="6100784" cy="5882234"/>
          </a:xfrm>
        </p:spPr>
        <p:txBody>
          <a:bodyPr>
            <a:normAutofit fontScale="85000" lnSpcReduction="10000"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هل يمكننا  اكتساب مهارات الإلقاء ؟</a:t>
            </a: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002060"/>
                </a:solidFill>
              </a:rPr>
              <a:t>الجواب بلا شك  :   نعم فالإلقاء مهارة يمكن اكتسابها وتعلمها كباقي المهارات , ولكن يتخوف معظم الناس من التحدث أمام الآخرين  بالرغم من أنهم  يتحدثون أمام أصحابهم باستمرار , وقد توصلت دراسة أمريكية الى أن التخوف من الحديث أمام مجموعة يعتلي قائمة المخاوف ويمكن تناول مهارات الإلقاء من خلال محورين أساسيين هما :</a:t>
            </a:r>
          </a:p>
          <a:p>
            <a:endParaRPr lang="ar-SA" b="1" dirty="0" smtClean="0">
              <a:solidFill>
                <a:srgbClr val="002060"/>
              </a:solidFill>
            </a:endParaRPr>
          </a:p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الأول </a:t>
            </a:r>
            <a:r>
              <a:rPr lang="ar-SA" b="1" dirty="0" smtClean="0">
                <a:solidFill>
                  <a:srgbClr val="002060"/>
                </a:solidFill>
              </a:rPr>
              <a:t>: تطوير مهارات الإعداد والتحضير الجيد للموضوع </a:t>
            </a:r>
          </a:p>
          <a:p>
            <a:endParaRPr lang="ar-SA" b="1" dirty="0" smtClean="0">
              <a:solidFill>
                <a:srgbClr val="002060"/>
              </a:solidFill>
            </a:endParaRPr>
          </a:p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الثاني</a:t>
            </a:r>
            <a:r>
              <a:rPr lang="ar-SA" b="1" dirty="0" smtClean="0">
                <a:solidFill>
                  <a:srgbClr val="002060"/>
                </a:solidFill>
              </a:rPr>
              <a:t> : تطوير مهارات خاصة بالمتحدث نفسه . </a:t>
            </a:r>
            <a:endParaRPr lang="ar-S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582314"/>
                </a:solidFill>
              </a:rPr>
              <a:t>مهارات الإعداد والتحضير الجيد للموضوع </a:t>
            </a:r>
            <a:endParaRPr lang="ar-SA" b="1" dirty="0">
              <a:solidFill>
                <a:srgbClr val="582314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r>
              <a:rPr lang="ar-SA" sz="9300" b="1" dirty="0" smtClean="0">
                <a:solidFill>
                  <a:schemeClr val="accent5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اختيار الموضوع</a:t>
            </a:r>
          </a:p>
          <a:p>
            <a:pPr>
              <a:buNone/>
            </a:pPr>
            <a:r>
              <a:rPr lang="ar-SA" sz="8600" b="1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khbar MT" pitchFamily="2" charset="-78"/>
              </a:rPr>
              <a:t>    ويتم ذلك بناء على,وان يهم المستمعين . أهميته  ,ومدى رغبتك فيه ,وإلمامك  به ,وان يكون مناسبا للزمان والمكان </a:t>
            </a:r>
          </a:p>
          <a:p>
            <a:r>
              <a:rPr lang="ar-SA" sz="9300" b="1" dirty="0" smtClean="0">
                <a:solidFill>
                  <a:schemeClr val="accent5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تحديد الهدف</a:t>
            </a:r>
          </a:p>
          <a:p>
            <a:pPr>
              <a:buNone/>
            </a:pPr>
            <a:r>
              <a:rPr lang="ar-SA" sz="86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khbar MT" pitchFamily="2" charset="-78"/>
              </a:rPr>
              <a:t>يكون الهدف واضحا ومحددا .واسأل نفسك ماذا يريد الآخرين معرفته .</a:t>
            </a:r>
          </a:p>
          <a:p>
            <a:r>
              <a:rPr lang="ar-SA" sz="9300" b="1" dirty="0" smtClean="0">
                <a:solidFill>
                  <a:schemeClr val="accent5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جمع المعلومات وانتقاء المفيد منها </a:t>
            </a:r>
          </a:p>
          <a:p>
            <a:pPr>
              <a:buNone/>
            </a:pPr>
            <a:r>
              <a:rPr lang="ar-SA" sz="80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khbar MT" pitchFamily="2" charset="-78"/>
              </a:rPr>
              <a:t>يكون جمع المعلومات من مصادرها الأساسية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كالقرآن والسنة النبوية والكتب والمجلات . واحرص على عدم الإطالة .</a:t>
            </a:r>
          </a:p>
          <a:p>
            <a:r>
              <a:rPr lang="ar-SA" sz="9300" b="1" dirty="0" smtClean="0">
                <a:solidFill>
                  <a:schemeClr val="accent5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صياغة الموضوع </a:t>
            </a:r>
          </a:p>
          <a:p>
            <a:pPr>
              <a:buNone/>
            </a:pPr>
            <a:r>
              <a:rPr lang="ar-SA" sz="5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وتشمل المقدمة والموضوع والخاتمة </a:t>
            </a:r>
          </a:p>
          <a:p>
            <a:r>
              <a:rPr lang="ar-SA" sz="11000" b="1" dirty="0" smtClean="0">
                <a:solidFill>
                  <a:schemeClr val="accent5">
                    <a:lumMod val="7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إعداد العرض </a:t>
            </a:r>
          </a:p>
          <a:p>
            <a:pPr>
              <a:buNone/>
            </a:pPr>
            <a:r>
              <a:rPr lang="ar-SA" sz="54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يفضل الاستعانة بوسائل العرض الحديثة كبرنامج البوربوينت , لسهولته وتنوع وسائل الإيضاح كالرسومات والصور والأفلام وإمكانية عرضها بطرق متعددة .</a:t>
            </a:r>
            <a:endParaRPr lang="ar-SA" sz="5400" b="1" dirty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أجزاء صياغة الموضوع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ar-SA" sz="4000" b="1" dirty="0" smtClean="0"/>
              <a:t>الجزء الأول : </a:t>
            </a:r>
            <a:r>
              <a:rPr lang="ar-SA" sz="4000" b="1" dirty="0" smtClean="0">
                <a:solidFill>
                  <a:schemeClr val="tx1"/>
                </a:solidFill>
              </a:rPr>
              <a:t>المقدمة</a:t>
            </a:r>
          </a:p>
          <a:p>
            <a:pPr>
              <a:buNone/>
            </a:pPr>
            <a:r>
              <a:rPr lang="ar-SA" sz="2000" b="1" dirty="0" smtClean="0"/>
              <a:t>         أول ما يسمعه الحضور من حديثك  وعادة يسبق المقدمة الاستهلال بالحمد لله والصلاة على رسوله , ثم افتتاحية مريحة ومشوقة  لشد انتباه المستمع كقصة او سؤال او إحصائية ثم عرضا موجزا لما ستتحدث به  .</a:t>
            </a:r>
          </a:p>
          <a:p>
            <a:r>
              <a:rPr lang="ar-SA" sz="4000" b="1" dirty="0" smtClean="0"/>
              <a:t>الجزء الثاني : </a:t>
            </a:r>
            <a:r>
              <a:rPr lang="ar-SA" sz="4000" b="1" dirty="0" smtClean="0">
                <a:solidFill>
                  <a:schemeClr val="tx1"/>
                </a:solidFill>
              </a:rPr>
              <a:t>صلب الموضوع </a:t>
            </a:r>
          </a:p>
          <a:p>
            <a:pPr>
              <a:buNone/>
            </a:pPr>
            <a:r>
              <a:rPr lang="ar-SA" sz="2000" b="1" dirty="0" smtClean="0"/>
              <a:t>         يفضل أن تحصر موضوعك في نقاط محددة , وان تصاغ بطريقة واضحة ومباشرة , وبتسلسل منطقي , وكل فكرة مبنية على دليل  من القرآن او السنة او أقوال العلماء , وتدعم بالشعر او القصص .</a:t>
            </a:r>
          </a:p>
          <a:p>
            <a:r>
              <a:rPr lang="ar-SA" sz="4000" b="1" dirty="0" smtClean="0"/>
              <a:t>الجزء الثالث : </a:t>
            </a:r>
            <a:r>
              <a:rPr lang="ar-SA" sz="4000" b="1" dirty="0" smtClean="0">
                <a:solidFill>
                  <a:schemeClr val="tx1"/>
                </a:solidFill>
              </a:rPr>
              <a:t>الخاتمة</a:t>
            </a:r>
          </a:p>
          <a:p>
            <a:pPr>
              <a:buNone/>
            </a:pPr>
            <a:r>
              <a:rPr lang="ar-SA" sz="2000" b="1" smtClean="0"/>
              <a:t>       </a:t>
            </a:r>
            <a:r>
              <a:rPr lang="ar-SA" sz="2000" b="1" dirty="0" smtClean="0"/>
              <a:t>وهي آخر فرصة متاحة لك , لتحدث انطباعا ايجابيا لدى المستمعين . حاول أن تكون قوية , قم بتلخيص أهم النقاط والأفكار , وذكرهم بالهدف  والنتائج , والتوصيات وكيفية تنفيذها . </a:t>
            </a:r>
          </a:p>
          <a:p>
            <a:pPr>
              <a:buNone/>
            </a:pPr>
            <a:r>
              <a:rPr lang="ar-SA" sz="4000" b="1" dirty="0" smtClean="0"/>
              <a:t> 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366184"/>
            <a:ext cx="6700266" cy="1524000"/>
          </a:xfrm>
        </p:spPr>
        <p:txBody>
          <a:bodyPr/>
          <a:lstStyle/>
          <a:p>
            <a:pPr algn="ctr"/>
            <a:r>
              <a:rPr lang="ar-SA" dirty="0" smtClean="0"/>
              <a:t>قراءة الكتابة </a:t>
            </a:r>
            <a:endParaRPr lang="ar-SA" dirty="0"/>
          </a:p>
        </p:txBody>
      </p:sp>
      <p:pic>
        <p:nvPicPr>
          <p:cNvPr id="1026" name="Picture 2" descr="C:\Users\ACM\Desktop\qlbna.com13434757467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000232"/>
            <a:ext cx="6858000" cy="6929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000" dirty="0" smtClean="0"/>
              <a:t>الى اللقاء </a:t>
            </a:r>
            <a:endParaRPr lang="ar-SA" sz="6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sz="4400" b="1" dirty="0" smtClean="0">
                <a:solidFill>
                  <a:srgbClr val="FF0000"/>
                </a:solidFill>
              </a:rPr>
              <a:t>في المحاضرة القادمة </a:t>
            </a:r>
          </a:p>
          <a:p>
            <a:pPr>
              <a:buNone/>
            </a:pPr>
            <a:endParaRPr lang="ar-SA" sz="4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ar-SA" sz="4400" b="1" dirty="0" smtClean="0">
                <a:solidFill>
                  <a:srgbClr val="FF0000"/>
                </a:solidFill>
              </a:rPr>
              <a:t>  أتمنى لكم كل التوفيق    والنجاح </a:t>
            </a:r>
            <a:endParaRPr lang="ar-SA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382</TotalTime>
  <Words>997</Words>
  <Application>Microsoft Office PowerPoint</Application>
  <PresentationFormat>عرض على الشاشة (3:4)‏</PresentationFormat>
  <Paragraphs>114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انقلاب</vt:lpstr>
      <vt:lpstr>المحاضرة الخامسة </vt:lpstr>
      <vt:lpstr>   المحاضرة الخامسة  </vt:lpstr>
      <vt:lpstr>هدف المحاضرة </vt:lpstr>
      <vt:lpstr>الاتصال اللفظي المنطوق </vt:lpstr>
      <vt:lpstr>محددات الاتصال اللفظي المنطوق</vt:lpstr>
      <vt:lpstr>محددات الاتصال اللفظي المنطوق</vt:lpstr>
      <vt:lpstr>محددات الاتصال اللفظي المنطوق</vt:lpstr>
      <vt:lpstr>محددات الاتصال اللفظي المنطوق</vt:lpstr>
      <vt:lpstr>محددات الاتصال اللفظي المنطوق</vt:lpstr>
      <vt:lpstr>مجالات الاتصال اللفظي المنطوق </vt:lpstr>
      <vt:lpstr>مهارات الاتصال اللفظي    المنطوق</vt:lpstr>
      <vt:lpstr>مهارات التحدث والمخاطبة </vt:lpstr>
      <vt:lpstr>آداب الاتصال اللفظي </vt:lpstr>
      <vt:lpstr>أحسن تعليق </vt:lpstr>
      <vt:lpstr>مهارات الاتصال اللفظي المنطوق </vt:lpstr>
      <vt:lpstr>مهارات الإعداد والتحضير الجيد للموضوع </vt:lpstr>
      <vt:lpstr>أجزاء صياغة الموضوع</vt:lpstr>
      <vt:lpstr>قراءة الكتابة </vt:lpstr>
      <vt:lpstr>الى اللقاء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الوحدة الثالثة</dc:title>
  <dc:creator>ACM</dc:creator>
  <cp:lastModifiedBy>Bassam ahmad alshorman</cp:lastModifiedBy>
  <cp:revision>50</cp:revision>
  <dcterms:created xsi:type="dcterms:W3CDTF">2013-10-15T15:35:13Z</dcterms:created>
  <dcterms:modified xsi:type="dcterms:W3CDTF">2014-10-29T10:20:26Z</dcterms:modified>
</cp:coreProperties>
</file>