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72" r:id="rId2"/>
    <p:sldId id="273" r:id="rId3"/>
    <p:sldId id="257" r:id="rId4"/>
    <p:sldId id="258" r:id="rId5"/>
    <p:sldId id="259" r:id="rId6"/>
    <p:sldId id="261" r:id="rId7"/>
    <p:sldId id="262" r:id="rId8"/>
    <p:sldId id="270" r:id="rId9"/>
    <p:sldId id="271" r:id="rId10"/>
    <p:sldId id="264" r:id="rId11"/>
    <p:sldId id="265" r:id="rId12"/>
    <p:sldId id="260" r:id="rId13"/>
    <p:sldId id="266" r:id="rId14"/>
    <p:sldId id="267" r:id="rId15"/>
    <p:sldId id="268" r:id="rId16"/>
    <p:sldId id="263" r:id="rId17"/>
    <p:sldId id="256" r:id="rId18"/>
    <p:sldId id="269" r:id="rId19"/>
    <p:sldId id="274" r:id="rId2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84380"/>
    <p:restoredTop sz="94660"/>
  </p:normalViewPr>
  <p:slideViewPr>
    <p:cSldViewPr>
      <p:cViewPr>
        <p:scale>
          <a:sx n="64" d="100"/>
          <a:sy n="64" d="100"/>
        </p:scale>
        <p:origin x="-1566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848C-045C-4513-A349-6C962899A707}" type="datetimeFigureOut">
              <a:rPr lang="ar-SA" smtClean="0"/>
              <a:pPr/>
              <a:t>18/01/1436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5C1EB-5043-463C-9E8F-CC75A0471CC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848C-045C-4513-A349-6C962899A707}" type="datetimeFigureOut">
              <a:rPr lang="ar-SA" smtClean="0"/>
              <a:pPr/>
              <a:t>18/01/1436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5C1EB-5043-463C-9E8F-CC75A0471CC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848C-045C-4513-A349-6C962899A707}" type="datetimeFigureOut">
              <a:rPr lang="ar-SA" smtClean="0"/>
              <a:pPr/>
              <a:t>18/01/1436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5C1EB-5043-463C-9E8F-CC75A0471CC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848C-045C-4513-A349-6C962899A707}" type="datetimeFigureOut">
              <a:rPr lang="ar-SA" smtClean="0"/>
              <a:pPr/>
              <a:t>18/01/1436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5C1EB-5043-463C-9E8F-CC75A0471CC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848C-045C-4513-A349-6C962899A707}" type="datetimeFigureOut">
              <a:rPr lang="ar-SA" smtClean="0"/>
              <a:pPr/>
              <a:t>18/01/1436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5C1EB-5043-463C-9E8F-CC75A0471CC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848C-045C-4513-A349-6C962899A707}" type="datetimeFigureOut">
              <a:rPr lang="ar-SA" smtClean="0"/>
              <a:pPr/>
              <a:t>18/01/1436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5C1EB-5043-463C-9E8F-CC75A0471CC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848C-045C-4513-A349-6C962899A707}" type="datetimeFigureOut">
              <a:rPr lang="ar-SA" smtClean="0"/>
              <a:pPr/>
              <a:t>18/01/1436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5C1EB-5043-463C-9E8F-CC75A0471CC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848C-045C-4513-A349-6C962899A707}" type="datetimeFigureOut">
              <a:rPr lang="ar-SA" smtClean="0"/>
              <a:pPr/>
              <a:t>18/01/1436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5C1EB-5043-463C-9E8F-CC75A0471CC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848C-045C-4513-A349-6C962899A707}" type="datetimeFigureOut">
              <a:rPr lang="ar-SA" smtClean="0"/>
              <a:pPr/>
              <a:t>18/01/1436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5C1EB-5043-463C-9E8F-CC75A0471CC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848C-045C-4513-A349-6C962899A707}" type="datetimeFigureOut">
              <a:rPr lang="ar-SA" smtClean="0"/>
              <a:pPr/>
              <a:t>18/01/1436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5C1EB-5043-463C-9E8F-CC75A0471CC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848C-045C-4513-A349-6C962899A707}" type="datetimeFigureOut">
              <a:rPr lang="ar-SA" smtClean="0"/>
              <a:pPr/>
              <a:t>18/01/1436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5C1EB-5043-463C-9E8F-CC75A0471CC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6B848C-045C-4513-A349-6C962899A707}" type="datetimeFigureOut">
              <a:rPr lang="ar-SA" smtClean="0"/>
              <a:pPr/>
              <a:t>18/01/1436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55C1EB-5043-463C-9E8F-CC75A0471CCA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6000" b="1" dirty="0" smtClean="0"/>
              <a:t>المحاضرة السادسة </a:t>
            </a:r>
            <a:endParaRPr lang="ar-SA" sz="60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/>
              <a:t>أعزائي الطلبة : </a:t>
            </a:r>
          </a:p>
          <a:p>
            <a:pPr>
              <a:buNone/>
            </a:pPr>
            <a:r>
              <a:rPr lang="ar-SA" b="1" i="1" dirty="0" smtClean="0"/>
              <a:t>             </a:t>
            </a:r>
            <a:r>
              <a:rPr lang="ar-SA" b="1" i="1" dirty="0" smtClean="0">
                <a:solidFill>
                  <a:srgbClr val="C00000"/>
                </a:solidFill>
              </a:rPr>
              <a:t>أهلا وسهلا  بكم </a:t>
            </a:r>
          </a:p>
          <a:p>
            <a:pPr algn="ctr">
              <a:buNone/>
            </a:pPr>
            <a:r>
              <a:rPr lang="ar-SA" b="1" dirty="0" smtClean="0"/>
              <a:t>في </a:t>
            </a:r>
          </a:p>
          <a:p>
            <a:pPr algn="ctr">
              <a:buNone/>
            </a:pPr>
            <a:r>
              <a:rPr lang="ar-SA" sz="4400" b="1" dirty="0" smtClean="0">
                <a:solidFill>
                  <a:srgbClr val="7030A0"/>
                </a:solidFill>
              </a:rPr>
              <a:t>جامعة الدمام                                                                </a:t>
            </a:r>
            <a:r>
              <a:rPr lang="ar-SA" b="1" dirty="0" smtClean="0">
                <a:solidFill>
                  <a:srgbClr val="FF0000"/>
                </a:solidFill>
              </a:rPr>
              <a:t>كلية الدراسات التطبيقية وخدمة المجتمع</a:t>
            </a:r>
          </a:p>
          <a:p>
            <a:pPr algn="ctr">
              <a:buNone/>
            </a:pPr>
            <a:r>
              <a:rPr lang="ar-SA" b="1" dirty="0" smtClean="0">
                <a:latin typeface="Arabic Typesetting" pitchFamily="66" charset="-78"/>
                <a:cs typeface="Arabic Typesetting" pitchFamily="66" charset="-78"/>
              </a:rPr>
              <a:t>مع تحيات </a:t>
            </a:r>
          </a:p>
          <a:p>
            <a:pPr algn="ctr">
              <a:buNone/>
            </a:pPr>
            <a:r>
              <a:rPr lang="ar-SA" b="1" dirty="0" smtClean="0"/>
              <a:t> </a:t>
            </a:r>
            <a:r>
              <a:rPr lang="ar-SA" b="1" dirty="0" smtClean="0">
                <a:latin typeface="Andalus" pitchFamily="18" charset="-78"/>
                <a:cs typeface="Andalus" pitchFamily="18" charset="-78"/>
              </a:rPr>
              <a:t>د. بسام الشرمان </a:t>
            </a:r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b="1" dirty="0" smtClean="0"/>
              <a:t>المحاضرة السادسة 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/>
              <a:t>مهارات الإرسال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ar-SA" b="1" dirty="0" smtClean="0">
                <a:solidFill>
                  <a:srgbClr val="C00000"/>
                </a:solidFill>
              </a:rPr>
              <a:t>         </a:t>
            </a:r>
            <a:r>
              <a:rPr lang="ar-SA" sz="4600" b="1" dirty="0" smtClean="0">
                <a:solidFill>
                  <a:srgbClr val="C00000"/>
                </a:solidFill>
              </a:rPr>
              <a:t>وتشمل الموضوعات الآتية: </a:t>
            </a:r>
          </a:p>
          <a:p>
            <a:r>
              <a:rPr lang="ar-SA" b="1" dirty="0" smtClean="0"/>
              <a:t>إعداد العرض </a:t>
            </a:r>
          </a:p>
          <a:p>
            <a:r>
              <a:rPr lang="ar-SA" b="1" dirty="0" smtClean="0"/>
              <a:t>قواعد مهمة لإعداد العرض </a:t>
            </a:r>
          </a:p>
          <a:p>
            <a:r>
              <a:rPr lang="ar-SA" b="1" dirty="0" smtClean="0"/>
              <a:t>مهارات خاصة بأداء المتحدث ( الملقي )</a:t>
            </a:r>
          </a:p>
          <a:p>
            <a:r>
              <a:rPr lang="ar-SA" b="1" dirty="0" smtClean="0"/>
              <a:t>مهارات توظيف الصوت </a:t>
            </a:r>
          </a:p>
          <a:p>
            <a:r>
              <a:rPr lang="ar-SA" b="1" dirty="0" smtClean="0"/>
              <a:t>أنواع السكتات</a:t>
            </a:r>
          </a:p>
          <a:p>
            <a:r>
              <a:rPr lang="ar-SA" b="1" dirty="0" smtClean="0"/>
              <a:t>لغة الجسد </a:t>
            </a:r>
          </a:p>
          <a:p>
            <a:r>
              <a:rPr lang="ar-SA" b="1" dirty="0" smtClean="0"/>
              <a:t>إدارة الحضور </a:t>
            </a:r>
          </a:p>
          <a:p>
            <a:r>
              <a:rPr lang="ar-SA" b="1" dirty="0" smtClean="0"/>
              <a:t>مهارات الاتصال اللفظي المكتوب </a:t>
            </a:r>
          </a:p>
          <a:p>
            <a:r>
              <a:rPr lang="ar-SA" b="1" dirty="0" smtClean="0"/>
              <a:t>أنواع الكتابة </a:t>
            </a:r>
          </a:p>
          <a:p>
            <a:r>
              <a:rPr lang="ar-SA" b="1" dirty="0" smtClean="0"/>
              <a:t>مهارات الكتابة </a:t>
            </a:r>
          </a:p>
          <a:p>
            <a:r>
              <a:rPr lang="ar-SA" b="1" dirty="0" smtClean="0"/>
              <a:t>مهارات الكتابة باستخدام الحاسب الآلي </a:t>
            </a:r>
          </a:p>
          <a:p>
            <a:r>
              <a:rPr lang="ar-SA" b="1" dirty="0" smtClean="0"/>
              <a:t>مهارات كتابة البريد الالكتروني </a:t>
            </a:r>
          </a:p>
          <a:p>
            <a:endParaRPr lang="ar-SA" b="1" dirty="0" smtClean="0"/>
          </a:p>
          <a:p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4800" b="1" dirty="0" smtClean="0"/>
              <a:t>إعداد العرض </a:t>
            </a:r>
            <a:endParaRPr lang="ar-SA" sz="48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ar-SA" sz="3600" b="1" dirty="0" smtClean="0"/>
              <a:t>  يعني إعداد العرض أن يستعين المتحدث بكل العوامل والوسائل التي تساعد في شد انتباه السامع له . ومن أهم  وسائل العرض الحديثة ,  والمستخدمة بكثرة استعمال الحاسب الآلي في إعداد العروض التقديمية وبرنامج  البوربوينت  لسهولة استخدامه  وتنوع وسائل الإيضاح فيه , كالصور والمؤثرات الصوتية , وعرض المعلومات بطرق متعددة .</a:t>
            </a:r>
            <a:endParaRPr lang="ar-SA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58204" cy="989034"/>
          </a:xfrm>
        </p:spPr>
        <p:txBody>
          <a:bodyPr>
            <a:normAutofit/>
          </a:bodyPr>
          <a:lstStyle/>
          <a:p>
            <a:r>
              <a:rPr lang="ar-SA" sz="4800" b="1" dirty="0" smtClean="0"/>
              <a:t>قواعد مهمة لإعداد العرض </a:t>
            </a:r>
            <a:endParaRPr lang="ar-SA" sz="48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ar-SA" sz="3600" b="1" dirty="0" smtClean="0">
                <a:solidFill>
                  <a:schemeClr val="bg1"/>
                </a:solidFill>
              </a:rPr>
              <a:t>احرص على الوضوح والبساطة </a:t>
            </a:r>
          </a:p>
          <a:p>
            <a:r>
              <a:rPr lang="ar-SA" sz="3600" b="1" dirty="0" smtClean="0">
                <a:solidFill>
                  <a:schemeClr val="bg1"/>
                </a:solidFill>
              </a:rPr>
              <a:t>اكتب العنوان على الشريحة الأولى </a:t>
            </a:r>
          </a:p>
          <a:p>
            <a:r>
              <a:rPr lang="ar-SA" sz="3600" b="1" dirty="0" smtClean="0">
                <a:solidFill>
                  <a:schemeClr val="bg1"/>
                </a:solidFill>
              </a:rPr>
              <a:t>لا تكثر من الكلمات والجمل في الشريحة الواحدة </a:t>
            </a:r>
          </a:p>
          <a:p>
            <a:r>
              <a:rPr lang="ar-SA" sz="3600" b="1" dirty="0" smtClean="0">
                <a:solidFill>
                  <a:schemeClr val="bg1"/>
                </a:solidFill>
              </a:rPr>
              <a:t>الكتابة بخط واضح ومفهوم </a:t>
            </a:r>
          </a:p>
          <a:p>
            <a:r>
              <a:rPr lang="ar-SA" sz="3600" b="1" dirty="0" smtClean="0">
                <a:solidFill>
                  <a:schemeClr val="bg1"/>
                </a:solidFill>
              </a:rPr>
              <a:t>استعمل الصور والكلمات </a:t>
            </a:r>
          </a:p>
          <a:p>
            <a:r>
              <a:rPr lang="ar-SA" sz="3600" b="1" dirty="0" smtClean="0">
                <a:solidFill>
                  <a:schemeClr val="bg1"/>
                </a:solidFill>
              </a:rPr>
              <a:t>احرص على التنسيق الجيد  كالمسافات بين الكلمات والجمل </a:t>
            </a:r>
            <a:endParaRPr lang="ar-SA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ar-SA" b="1" dirty="0" smtClean="0"/>
              <a:t>مهارات خاصة بأداء المتحدث (الملقي )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5715016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التخلص من الرسائل السلبية الداخلية ( لا استطيع , أنا خجل , سيضحكون مني ...........) فهذه قيود تمنع من التحرر والانطلاق .</a:t>
            </a:r>
          </a:p>
          <a:p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المظهر اللائق : نظافة اللباس وأناقتها ومناسبتها للموقف , لان الناس يميلون الى المظهر الحسن والتوافق مع طبائعهم .</a:t>
            </a:r>
          </a:p>
          <a:p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حالة الوقوف , أي الوقوف على قدميه مستقيما ومبعدا إحداهما عن الأخرى , لأنها تزيد من ثقته بنفسه , وتساعده على التنفس بشكل مناسب , ويجب تجنب الوقفة المائلة والمتراخية .</a:t>
            </a:r>
          </a:p>
          <a:p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انشراح الوجه ( البشاشة ) : والتبسم , لان تبسمك في وجه أخيك صدقة , فالابتسامة سر النجاح ومفتاح الاتصال , وتفتح القلوب وتشعر الآخرين انك واثق من نفسك </a:t>
            </a:r>
          </a:p>
          <a:p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التواصل بالعينين ( توزيع النظرات ) فالمستمع يرغب بان يكون موضع اهتمام المتحدث ,ولا يتم ذلك إلا من خلال النظر بالعينين , والاتصال البصري يزيد من قوة الثقة بالنفس , ويفتح باب التواصل المباشر مع الحضور, ويزيد من قناعاتهم بالموضوع ,  ويعطي الملقي  قدرة على معرفة ردود فعل المستمعين وانطباعهم .</a:t>
            </a:r>
          </a:p>
          <a:p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تنويع الأداء الصوتي :  بحيث يكون نطقك للكلمات متوافقا مع المعنى , وهذا يتطلب معرفة بمخارج الحروف .  والتحدث بوتيرة واحدة يقلل التأثير بالآخرين ويشعرهم بالملل .</a:t>
            </a:r>
          </a:p>
          <a:p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لغة الجسد</a:t>
            </a:r>
          </a:p>
          <a:p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إدارة الحضور </a:t>
            </a:r>
          </a:p>
          <a:p>
            <a:endParaRPr lang="ar-SA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ar-SA" b="1" dirty="0" smtClean="0"/>
              <a:t>مهارات توظيف الصوت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ar-SA" b="1" dirty="0" smtClean="0"/>
              <a:t>مستوى الصوت : مرتفع – متوسط – منخفض</a:t>
            </a:r>
          </a:p>
          <a:p>
            <a:pPr>
              <a:buNone/>
            </a:pPr>
            <a:r>
              <a:rPr lang="ar-SA" b="1" dirty="0" smtClean="0"/>
              <a:t>                      حسب الموقف ومتطلبات الحديث </a:t>
            </a:r>
          </a:p>
          <a:p>
            <a:r>
              <a:rPr lang="ar-SA" b="1" dirty="0" smtClean="0"/>
              <a:t>معدل الإيقاع : سريع – متوسط –  بطيء </a:t>
            </a:r>
          </a:p>
          <a:p>
            <a:pPr>
              <a:buNone/>
            </a:pPr>
            <a:r>
              <a:rPr lang="ar-SA" b="1" dirty="0" smtClean="0"/>
              <a:t>                      حسب متطلبات الصوت </a:t>
            </a:r>
          </a:p>
          <a:p>
            <a:r>
              <a:rPr lang="ar-SA" b="1" dirty="0" smtClean="0"/>
              <a:t>تنويع نبرة الصوت : نطق الجمل الاستفهامية يختلف عن الجمل العادية </a:t>
            </a:r>
          </a:p>
          <a:p>
            <a:r>
              <a:rPr lang="ar-SA" b="1" dirty="0" smtClean="0"/>
              <a:t>استعمال التشديد : الضغط على بعض الكلمات لبيان أهميتها </a:t>
            </a:r>
          </a:p>
          <a:p>
            <a:r>
              <a:rPr lang="ar-SA" b="1" dirty="0" smtClean="0"/>
              <a:t>توظيف الوقفات (السكتات ) : لتهيئة ذهن السامع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ar-SA" dirty="0" smtClean="0"/>
              <a:t>أنواع السكتات 	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chemeClr val="accent4">
                    <a:lumMod val="50000"/>
                  </a:schemeClr>
                </a:solidFill>
              </a:rPr>
              <a:t>سكتة عادية </a:t>
            </a:r>
            <a:r>
              <a:rPr lang="ar-SA" dirty="0" smtClean="0"/>
              <a:t>: سكته خفيفة  تكون بين الجمل </a:t>
            </a:r>
          </a:p>
          <a:p>
            <a:endParaRPr lang="ar-SA" dirty="0" smtClean="0"/>
          </a:p>
          <a:p>
            <a:r>
              <a:rPr lang="ar-SA" b="1" dirty="0" smtClean="0">
                <a:solidFill>
                  <a:schemeClr val="tx2">
                    <a:lumMod val="50000"/>
                  </a:schemeClr>
                </a:solidFill>
              </a:rPr>
              <a:t>سكتة انتقالية </a:t>
            </a:r>
            <a:r>
              <a:rPr lang="ar-SA" dirty="0" smtClean="0"/>
              <a:t>: أطول قليلا من السكتة العادية , وتكون عند الانتقال من فكرة إلى أخرى .</a:t>
            </a:r>
          </a:p>
          <a:p>
            <a:endParaRPr lang="ar-SA" dirty="0" smtClean="0"/>
          </a:p>
          <a:p>
            <a:r>
              <a:rPr lang="ar-SA" b="1" dirty="0" smtClean="0">
                <a:solidFill>
                  <a:srgbClr val="002060"/>
                </a:solidFill>
              </a:rPr>
              <a:t>سكتة استشارية أو تشويق </a:t>
            </a:r>
            <a:r>
              <a:rPr lang="ar-SA" dirty="0" smtClean="0"/>
              <a:t>: وهي أن يتوقف المتحدث في موضع لا يتوقع السامع أن يسكت فيه , لكي يثير انتباهه , ويحرك مشاعره .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ar-SA" sz="4800" b="1" dirty="0" smtClean="0"/>
              <a:t>لغة الجسد </a:t>
            </a:r>
            <a:endParaRPr lang="ar-SA" sz="48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ar-SA" sz="2800" dirty="0" smtClean="0"/>
              <a:t>وتعني الحركات والإشارات والإيماءات  التي يقوم فيها المتحدث في أثناء الإلقاء , كحركة اليدين او الكتفين او الرأس او الوجه , ولغة الجسد له بالغ الأثر في التأثير بالآخرين .                           </a:t>
            </a:r>
            <a:r>
              <a:rPr lang="ar-SA" sz="2800" dirty="0" smtClean="0">
                <a:solidFill>
                  <a:srgbClr val="FF0000"/>
                </a:solidFill>
              </a:rPr>
              <a:t>وننصح بما يلي : </a:t>
            </a:r>
          </a:p>
          <a:p>
            <a:r>
              <a:rPr lang="ar-SA" sz="2800" dirty="0" smtClean="0">
                <a:solidFill>
                  <a:schemeClr val="accent2">
                    <a:lumMod val="75000"/>
                  </a:schemeClr>
                </a:solidFill>
              </a:rPr>
              <a:t>أ-</a:t>
            </a:r>
            <a:r>
              <a:rPr lang="ar-SA" sz="2800" dirty="0" smtClean="0"/>
              <a:t> أن تكون تعبيرات الجسد متزامنة مع الكلمات المستخدمة .</a:t>
            </a:r>
          </a:p>
          <a:p>
            <a:r>
              <a:rPr lang="ar-SA" sz="2800" dirty="0" smtClean="0">
                <a:solidFill>
                  <a:schemeClr val="accent2">
                    <a:lumMod val="75000"/>
                  </a:schemeClr>
                </a:solidFill>
              </a:rPr>
              <a:t>ب-</a:t>
            </a:r>
            <a:r>
              <a:rPr lang="ar-SA" sz="2800" dirty="0" smtClean="0"/>
              <a:t> اليدان من المعالم المهمة للغة الجسد , فاحرص على عدم وضعهما بجانب الجسم طوال الوقت , وكذلك عدم المبالغة في تحريكهما , وعدم الانشغال بالقلم ........ وتجنب تشبيك أصابع اليدين  او وضعها على الخصر , او خلف الظهر .</a:t>
            </a:r>
          </a:p>
          <a:p>
            <a:r>
              <a:rPr lang="ar-SA" sz="2800" dirty="0" smtClean="0">
                <a:solidFill>
                  <a:schemeClr val="accent2">
                    <a:lumMod val="75000"/>
                  </a:schemeClr>
                </a:solidFill>
              </a:rPr>
              <a:t>ج-</a:t>
            </a:r>
            <a:r>
              <a:rPr lang="ar-SA" sz="2800" dirty="0" smtClean="0"/>
              <a:t> تجنب التكرارات اللفظية والحركية .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6000" b="1" dirty="0" smtClean="0">
                <a:solidFill>
                  <a:srgbClr val="FF0000"/>
                </a:solidFill>
              </a:rPr>
              <a:t>إدارة الحضور </a:t>
            </a:r>
            <a:endParaRPr lang="ar-SA" sz="6000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/>
              <a:t>   يتم باستخدام الوسائل المناسبة لجذب الانتباه والتشويق ,  وإعطائهم  الفرصة للأسئلة  والمشاركة في النقاش  , وملاحظة تفاعلهم وتأثرهم ومتابعتهم لما تقول , والأسئلة دليل على تفاعل الجمهور ,  وهي فرصة جيدة  للمشاركة  ومعرفة الآراء المختلفة  والتفاعل مع المستمعين  ,  وللتعامل الجيد  يجب الاستماع جيدا للسؤال ,  </a:t>
            </a:r>
            <a:r>
              <a:rPr lang="ar-SA" b="1" u="sng" dirty="0" smtClean="0"/>
              <a:t>ويفضل </a:t>
            </a:r>
            <a:r>
              <a:rPr lang="ar-SA" b="1" dirty="0" smtClean="0"/>
              <a:t>إعادة صياغة  السؤال  , للتثبت من فهم مقصد السائل  ,  وان تكون الإجابة بصوت </a:t>
            </a:r>
            <a:r>
              <a:rPr lang="ar-SA" b="1" dirty="0" smtClean="0">
                <a:solidFill>
                  <a:srgbClr val="FF0000"/>
                </a:solidFill>
              </a:rPr>
              <a:t>واضح ومسموع وموجهه  </a:t>
            </a:r>
            <a:r>
              <a:rPr lang="ar-SA" b="1" dirty="0" smtClean="0"/>
              <a:t>للسائل والحضور معا .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928694"/>
          </a:xfrm>
        </p:spPr>
        <p:txBody>
          <a:bodyPr>
            <a:normAutofit/>
          </a:bodyPr>
          <a:lstStyle/>
          <a:p>
            <a:r>
              <a:rPr lang="ar-SA" sz="4800" b="1" dirty="0" smtClean="0">
                <a:solidFill>
                  <a:schemeClr val="tx2"/>
                </a:solidFill>
                <a:latin typeface="Amienne" pitchFamily="82" charset="0"/>
              </a:rPr>
              <a:t>مهارات الاتصال اللفظي المكتوب </a:t>
            </a:r>
            <a:endParaRPr lang="ar-SA" sz="4800" b="1" dirty="0">
              <a:solidFill>
                <a:schemeClr val="tx2"/>
              </a:solidFill>
              <a:latin typeface="Amienne" pitchFamily="82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14282" y="1071546"/>
            <a:ext cx="8786874" cy="557216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ar-SA" b="1" i="1" dirty="0" smtClean="0">
                <a:solidFill>
                  <a:srgbClr val="7030A0"/>
                </a:solidFill>
              </a:rPr>
              <a:t>                                                                                   الحديث عن الاتصال المكتوب  يقود للحديث عن الكتابة باعتبارها مهارة تحتاج إلى تحسين صياغتها وأسلوبها , فهي تتجرد من الأصوات وتحتاج الى تعلم ويمكن الرجوع إليها وتحسين صياغتها وأسلوبها بخلاف الكلام الذي يقال , فانه لا يمكن استعادته , كما أن الرسائل المكتوبة يمكن حفظها وتصنيفها   وتتيح للكاتب فرصة جيدة ليعبر عن رأيه بوضوح ويختلف الناس في أساليب الكتابة وطريقة الصياغة. .</a:t>
            </a:r>
          </a:p>
          <a:p>
            <a:pPr algn="ctr">
              <a:buNone/>
            </a:pPr>
            <a:endParaRPr lang="ar-SA" b="1" i="1" dirty="0" smtClean="0">
              <a:solidFill>
                <a:srgbClr val="7030A0"/>
              </a:solidFill>
            </a:endParaRPr>
          </a:p>
          <a:p>
            <a:pPr algn="ctr">
              <a:buNone/>
            </a:pPr>
            <a:r>
              <a:rPr lang="ar-SA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ar-SA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إلا أن هناك قواعد عامة تحكم الكتابة حسب نوعها : </a:t>
            </a:r>
          </a:p>
          <a:p>
            <a:pPr algn="ctr">
              <a:buNone/>
            </a:pPr>
            <a:endParaRPr lang="ar-SA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5400" dirty="0" smtClean="0"/>
              <a:t>أنواع الكتابة </a:t>
            </a:r>
            <a:endParaRPr lang="ar-SA" sz="54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500702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ar-SA" b="1" dirty="0" smtClean="0"/>
              <a:t>وفقا لطبيعة المادة ( أدبية , علمية , وصحفية , وعملية )</a:t>
            </a:r>
          </a:p>
          <a:p>
            <a:endParaRPr lang="ar-SA" b="1" dirty="0" smtClean="0"/>
          </a:p>
          <a:p>
            <a:r>
              <a:rPr lang="ar-SA" b="1" dirty="0" smtClean="0"/>
              <a:t>وفقا لرسمية الكتابة ( رسمية , غير رسمية  )</a:t>
            </a:r>
          </a:p>
          <a:p>
            <a:endParaRPr lang="ar-SA" b="1" dirty="0" smtClean="0"/>
          </a:p>
          <a:p>
            <a:r>
              <a:rPr lang="ar-SA" b="1" dirty="0" smtClean="0"/>
              <a:t>وفقا لمحتوى المادة المكتوبة ( دينية , اجتماعية ,اقتصادية      ,  قانونية .............)</a:t>
            </a:r>
          </a:p>
          <a:p>
            <a:endParaRPr lang="ar-SA" b="1" dirty="0" smtClean="0"/>
          </a:p>
          <a:p>
            <a:r>
              <a:rPr lang="ar-SA" b="1" dirty="0" smtClean="0"/>
              <a:t>ووفقا لاداء الكتابة ( يدوية , الالكترونية )</a:t>
            </a:r>
          </a:p>
          <a:p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ar-SA" b="1" dirty="0" smtClean="0"/>
              <a:t>مهارات الكتابة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214422"/>
            <a:ext cx="8686800" cy="564357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SA" sz="1600" b="1" dirty="0" smtClean="0"/>
              <a:t>حدد هدفك بوضوح : لماذا تكتب ؟ </a:t>
            </a:r>
          </a:p>
          <a:p>
            <a:r>
              <a:rPr lang="ar-SA" sz="1600" b="1" dirty="0" smtClean="0"/>
              <a:t>حدد طبيعة المرسل إليه : درجتهم العلمية , عددهم , درجة فهمهم ومستوى الثقافة لديهم </a:t>
            </a:r>
          </a:p>
          <a:p>
            <a:r>
              <a:rPr lang="ar-SA" sz="1600" b="1" dirty="0" smtClean="0"/>
              <a:t>حدد ما يريد المرسل إليه من معرفة </a:t>
            </a:r>
          </a:p>
          <a:p>
            <a:r>
              <a:rPr lang="ar-SA" sz="1600" b="1" dirty="0" smtClean="0"/>
              <a:t>خطط لكتابتك :  دون الأفكار الرئيسية  , والعبارات التي ستركز عليها </a:t>
            </a:r>
          </a:p>
          <a:p>
            <a:r>
              <a:rPr lang="ar-SA" sz="1600" b="1" dirty="0" smtClean="0"/>
              <a:t>ركز على الفكرة الرئيسية وأحسن الدخول إليها </a:t>
            </a:r>
          </a:p>
          <a:p>
            <a:r>
              <a:rPr lang="ar-SA" sz="1600" b="1" dirty="0" smtClean="0"/>
              <a:t>استخدم كلمات واضحة يمكن فهمها بسهولة </a:t>
            </a:r>
          </a:p>
          <a:p>
            <a:r>
              <a:rPr lang="ar-SA" sz="1600" b="1" dirty="0" smtClean="0"/>
              <a:t>قسم الرسالة إلى مقاطع منطقية وفقرات متسلسلة </a:t>
            </a:r>
          </a:p>
          <a:p>
            <a:r>
              <a:rPr lang="ar-SA" sz="1600" b="1" dirty="0" smtClean="0"/>
              <a:t>كن لبقا في العبارات </a:t>
            </a:r>
          </a:p>
          <a:p>
            <a:r>
              <a:rPr lang="ar-SA" sz="1600" b="1" dirty="0" smtClean="0"/>
              <a:t>استخدم لغة حيوية  ( توظيف البلاغة  )</a:t>
            </a:r>
          </a:p>
          <a:p>
            <a:r>
              <a:rPr lang="ar-SA" sz="1600" b="1" dirty="0" smtClean="0"/>
              <a:t>احرص على تكوين انطباع ايجابي أولي عن رسالتك   ( الاهتمام بنوعية الورق , الاستفتاح – يسعدني , يشرفني ,        ترويسة الرسالة ......)</a:t>
            </a:r>
          </a:p>
          <a:p>
            <a:r>
              <a:rPr lang="ar-SA" sz="1600" b="1" dirty="0" smtClean="0"/>
              <a:t>اكتب معلومات صحيحة  :  تفقد الأخطاء في الأرقام الإحصائية , وراجع الرسالة .</a:t>
            </a:r>
          </a:p>
          <a:p>
            <a:r>
              <a:rPr lang="ar-SA" sz="1600" b="1" dirty="0" smtClean="0"/>
              <a:t>تأكد من إكمال الرسالة , كمن يطلب الحضور من الآخرين دون تحديد مكان الحضور </a:t>
            </a:r>
          </a:p>
          <a:p>
            <a:r>
              <a:rPr lang="ar-SA" sz="1600" b="1" dirty="0" smtClean="0"/>
              <a:t>حاول الاختصار من مضمون  الرسالة من غير إخلال </a:t>
            </a:r>
          </a:p>
          <a:p>
            <a:r>
              <a:rPr lang="ar-SA" sz="1600" b="1" dirty="0" smtClean="0"/>
              <a:t>استخدم كلمات الربط لتماسك الرسالة </a:t>
            </a:r>
          </a:p>
          <a:p>
            <a:r>
              <a:rPr lang="ar-SA" sz="1600" b="1" dirty="0" smtClean="0"/>
              <a:t>احذر من الأخطاء الإملائية  والنحوية </a:t>
            </a:r>
          </a:p>
          <a:p>
            <a:r>
              <a:rPr lang="ar-SA" sz="1600" b="1" dirty="0" smtClean="0"/>
              <a:t>اكتب المقدمة بعد الانتهاء من كتابة الموضوع </a:t>
            </a:r>
          </a:p>
          <a:p>
            <a:r>
              <a:rPr lang="ar-SA" sz="1600" b="1" dirty="0" smtClean="0"/>
              <a:t>اختم بخاتمة جيدة </a:t>
            </a:r>
          </a:p>
          <a:p>
            <a:endParaRPr lang="ar-SA" sz="1600" b="1" dirty="0" smtClean="0"/>
          </a:p>
          <a:p>
            <a:endParaRPr lang="ar-SA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/>
              <a:t>الأخطاء الإملائية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/>
              <a:t>الخلط في الحروف المتشابه نطقا أو المتأثرة باللهجة </a:t>
            </a:r>
          </a:p>
          <a:p>
            <a:r>
              <a:rPr lang="ar-SA" b="1" dirty="0" smtClean="0"/>
              <a:t>إهمال الحروف المعجمة</a:t>
            </a:r>
          </a:p>
          <a:p>
            <a:r>
              <a:rPr lang="ar-SA" b="1" dirty="0" smtClean="0"/>
              <a:t>الخلط بين التاء المربوطة والتاء المبسوطة </a:t>
            </a:r>
          </a:p>
          <a:p>
            <a:r>
              <a:rPr lang="ar-SA" b="1" dirty="0" smtClean="0"/>
              <a:t>كتابة همزات القطع في مكان الوصل أو إسقاطها </a:t>
            </a:r>
          </a:p>
          <a:p>
            <a:r>
              <a:rPr lang="ar-SA" b="1" dirty="0" smtClean="0"/>
              <a:t>وضع الهمزة على سطر أو كرسي أو منفردة </a:t>
            </a:r>
          </a:p>
          <a:p>
            <a:r>
              <a:rPr lang="ar-SA" b="1" dirty="0" smtClean="0"/>
              <a:t>الخطأ في علامات الترقيم </a:t>
            </a:r>
          </a:p>
          <a:p>
            <a:endParaRPr lang="ar-SA" b="1" dirty="0" smtClean="0"/>
          </a:p>
          <a:p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6000" dirty="0" smtClean="0">
                <a:solidFill>
                  <a:srgbClr val="FF0000"/>
                </a:solidFill>
              </a:rPr>
              <a:t>توصيات الكتابة</a:t>
            </a:r>
            <a:endParaRPr lang="ar-SA" sz="6000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158" y="1600200"/>
            <a:ext cx="8329642" cy="5257800"/>
          </a:xfrm>
        </p:spPr>
        <p:txBody>
          <a:bodyPr>
            <a:noAutofit/>
          </a:bodyPr>
          <a:lstStyle/>
          <a:p>
            <a:r>
              <a:rPr lang="ar-SA" b="1" dirty="0" smtClean="0"/>
              <a:t>تجنب السخرية أو التهكم </a:t>
            </a:r>
          </a:p>
          <a:p>
            <a:r>
              <a:rPr lang="ar-SA" b="1" dirty="0" smtClean="0"/>
              <a:t>تجنب كثرة السجع أو استعمال المصطلحات الأجنبية دون حاجة ، لأنها تشتت القارئ </a:t>
            </a:r>
          </a:p>
          <a:p>
            <a:r>
              <a:rPr lang="ar-SA" b="1" dirty="0" smtClean="0"/>
              <a:t>لا تلجأ إلى التلميحات واستعمل لغة مباشرة </a:t>
            </a:r>
          </a:p>
          <a:p>
            <a:r>
              <a:rPr lang="ar-SA" b="1" dirty="0" smtClean="0"/>
              <a:t>اذكر توقعك لردة فعل القاري مما يحفزه على الرد : آمل , أرجو , كلي ثقة . </a:t>
            </a:r>
          </a:p>
          <a:p>
            <a:r>
              <a:rPr lang="ar-SA" b="1" dirty="0" smtClean="0"/>
              <a:t>الإشارة إلى المصادر والمراجع </a:t>
            </a:r>
          </a:p>
          <a:p>
            <a:r>
              <a:rPr lang="ar-SA" b="1" dirty="0" smtClean="0"/>
              <a:t>استعمل الرسومات البيانية </a:t>
            </a:r>
          </a:p>
          <a:p>
            <a:r>
              <a:rPr lang="ar-SA" b="1" dirty="0" smtClean="0"/>
              <a:t>ضع هوية المرسل وتاريخ الرسالة , وطرق التواصل 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5400" b="1" dirty="0" smtClean="0"/>
              <a:t>مهارات الكتابة بالحاسب الآلي </a:t>
            </a:r>
            <a:endParaRPr lang="ar-SA" sz="54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28736"/>
            <a:ext cx="9144000" cy="542926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استخدم خطوطا مناسبة .</a:t>
            </a:r>
          </a:p>
          <a:p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استخدم حجما في الخط يختلف فيه العنوان عن الموضوع . </a:t>
            </a:r>
          </a:p>
          <a:p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لا تستخدم خطوطا مائلة لتسلط الضوء عليها إلا لتأكيد معلومة .</a:t>
            </a:r>
          </a:p>
          <a:p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استخدم خطوطا متعارف عليها , حتى لا يختلف التنسيق أثناء فتحه في جهاز آخر .</a:t>
            </a:r>
          </a:p>
          <a:p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لا تكثر من استخدام الألوان التي لا تريح العين .</a:t>
            </a:r>
          </a:p>
          <a:p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استخدم أبعادا مناسبة بين السطور والفقرات .</a:t>
            </a:r>
          </a:p>
          <a:p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لا تكثر من حشو الصفحة بالكلام . </a:t>
            </a:r>
            <a:endParaRPr lang="ar-SA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4800" dirty="0" smtClean="0"/>
              <a:t>البريد الالكتروني </a:t>
            </a:r>
            <a:endParaRPr lang="ar-SA" sz="48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يعد البريد الالكتروني من أكثر الطرق انتشارا من بين وسائل الاتصال المكتوب في العصر الحديث ,  ففي عام  2006  فقط كان عدد الرسائل المتبادلة عبر البريد الالكتروني أكثر من  65 مليار رسالة , وقد ساعد على ذلك  يسر استخدام البريد الالكتروني وقلة تكلفته وسرعة التواصل به .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958166" cy="1357321"/>
          </a:xfrm>
        </p:spPr>
        <p:txBody>
          <a:bodyPr/>
          <a:lstStyle/>
          <a:p>
            <a:r>
              <a:rPr lang="ar-SA" dirty="0" smtClean="0"/>
              <a:t>البريد الالكتروني 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14282" y="1643050"/>
            <a:ext cx="8429684" cy="3995750"/>
          </a:xfrm>
        </p:spPr>
        <p:txBody>
          <a:bodyPr/>
          <a:lstStyle/>
          <a:p>
            <a:endParaRPr lang="ar-SA" dirty="0"/>
          </a:p>
        </p:txBody>
      </p:sp>
      <p:pic>
        <p:nvPicPr>
          <p:cNvPr id="1026" name="Picture 2" descr="C:\Users\ACM\Desktop\hp_dv2000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643050"/>
            <a:ext cx="4357718" cy="3929090"/>
          </a:xfrm>
          <a:prstGeom prst="rect">
            <a:avLst/>
          </a:prstGeom>
          <a:noFill/>
        </p:spPr>
      </p:pic>
      <p:pic>
        <p:nvPicPr>
          <p:cNvPr id="4" name="Picture 2" descr="C:\Users\ACM\Desktop\69626.imgcache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643050"/>
            <a:ext cx="4214842" cy="4071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مهارات الكتابة بالبريد الالكتروني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57298"/>
            <a:ext cx="9144000" cy="5500702"/>
          </a:xfrm>
        </p:spPr>
        <p:txBody>
          <a:bodyPr>
            <a:noAutofit/>
          </a:bodyPr>
          <a:lstStyle/>
          <a:p>
            <a:r>
              <a:rPr lang="ar-SA" sz="3600" b="1" dirty="0" smtClean="0"/>
              <a:t>اكتب عنوان الرسالة بشكل واضح </a:t>
            </a:r>
          </a:p>
          <a:p>
            <a:r>
              <a:rPr lang="ar-SA" sz="3600" b="1" dirty="0" smtClean="0"/>
              <a:t>استخدم خاصية التحقق من الهجاء </a:t>
            </a:r>
            <a:r>
              <a:rPr lang="en-US" sz="3600" b="1" dirty="0" smtClean="0"/>
              <a:t>spell check</a:t>
            </a:r>
            <a:endParaRPr lang="ar-SA" sz="3600" b="1" dirty="0" smtClean="0"/>
          </a:p>
          <a:p>
            <a:r>
              <a:rPr lang="ar-SA" sz="3600" b="1" dirty="0" smtClean="0"/>
              <a:t>تفادى المرفقات </a:t>
            </a:r>
            <a:r>
              <a:rPr lang="en-US" sz="3600" b="1" dirty="0" smtClean="0"/>
              <a:t> Attachments</a:t>
            </a:r>
            <a:r>
              <a:rPr lang="ar-SA" sz="3600" b="1" dirty="0" smtClean="0"/>
              <a:t> غير الهامة لأنها تحتاج لوقت للتحميل , وتحمل أحيانا فيروسات </a:t>
            </a:r>
          </a:p>
          <a:p>
            <a:r>
              <a:rPr lang="ar-SA" sz="3600" b="1" dirty="0" smtClean="0"/>
              <a:t>أضف توقيعك في نهاية الرسالة </a:t>
            </a:r>
          </a:p>
          <a:p>
            <a:r>
              <a:rPr lang="ar-SA" sz="3600" b="1" dirty="0" smtClean="0"/>
              <a:t>تأكد من صحة العنوان الذي ترسل إليه الرسالة </a:t>
            </a:r>
          </a:p>
          <a:p>
            <a:r>
              <a:rPr lang="ar-SA" sz="3600" b="1" dirty="0" smtClean="0"/>
              <a:t>راع عدم إزعاج المرسل إليهم  بكثرة </a:t>
            </a:r>
            <a:r>
              <a:rPr lang="ar-SA" sz="3600" b="1" smtClean="0"/>
              <a:t>الرسائل الموجهة </a:t>
            </a:r>
            <a:r>
              <a:rPr lang="ar-SA" sz="3600" b="1" dirty="0" smtClean="0"/>
              <a:t>لهم </a:t>
            </a:r>
          </a:p>
          <a:p>
            <a:endParaRPr lang="ar-SA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4800" b="1" dirty="0" smtClean="0"/>
              <a:t>الى اللقاء </a:t>
            </a:r>
            <a:endParaRPr lang="ar-SA" sz="4800" b="1" dirty="0"/>
          </a:p>
        </p:txBody>
      </p:sp>
      <p:pic>
        <p:nvPicPr>
          <p:cNvPr id="1026" name="Picture 2" descr="C:\Users\ACM\Desktop\564412_240189269472507_1721777630_n[1]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1714488"/>
            <a:ext cx="8215369" cy="45720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643</TotalTime>
  <Words>1166</Words>
  <Application>Microsoft Office PowerPoint</Application>
  <PresentationFormat>عرض على الشاشة (3:4)‏</PresentationFormat>
  <Paragraphs>125</Paragraphs>
  <Slides>19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سمة Office</vt:lpstr>
      <vt:lpstr>المحاضرة السادسة </vt:lpstr>
      <vt:lpstr>المحاضرة السادسة  مهارات الإرسال</vt:lpstr>
      <vt:lpstr>إعداد العرض </vt:lpstr>
      <vt:lpstr>قواعد مهمة لإعداد العرض </vt:lpstr>
      <vt:lpstr>مهارات خاصة بأداء المتحدث (الملقي )</vt:lpstr>
      <vt:lpstr>مهارات توظيف الصوت</vt:lpstr>
      <vt:lpstr>أنواع السكتات  </vt:lpstr>
      <vt:lpstr>لغة الجسد </vt:lpstr>
      <vt:lpstr>إدارة الحضور </vt:lpstr>
      <vt:lpstr>مهارات الاتصال اللفظي المكتوب </vt:lpstr>
      <vt:lpstr>أنواع الكتابة </vt:lpstr>
      <vt:lpstr>مهارات الكتابة </vt:lpstr>
      <vt:lpstr>الأخطاء الإملائية</vt:lpstr>
      <vt:lpstr>توصيات الكتابة</vt:lpstr>
      <vt:lpstr>مهارات الكتابة بالحاسب الآلي </vt:lpstr>
      <vt:lpstr>البريد الالكتروني </vt:lpstr>
      <vt:lpstr>البريد الالكتروني </vt:lpstr>
      <vt:lpstr>مهارات الكتابة بالبريد الالكتروني </vt:lpstr>
      <vt:lpstr>الى اللقاء 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ACM</dc:creator>
  <cp:lastModifiedBy>Bassam ahmad alshorman</cp:lastModifiedBy>
  <cp:revision>67</cp:revision>
  <dcterms:created xsi:type="dcterms:W3CDTF">2013-10-16T15:45:38Z</dcterms:created>
  <dcterms:modified xsi:type="dcterms:W3CDTF">2014-11-10T10:35:50Z</dcterms:modified>
</cp:coreProperties>
</file>