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1"/>
  </p:notesMasterIdLst>
  <p:sldIdLst>
    <p:sldId id="273" r:id="rId2"/>
    <p:sldId id="257" r:id="rId3"/>
    <p:sldId id="259" r:id="rId4"/>
    <p:sldId id="260" r:id="rId5"/>
    <p:sldId id="261" r:id="rId6"/>
    <p:sldId id="262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6" r:id="rId16"/>
    <p:sldId id="275" r:id="rId17"/>
    <p:sldId id="278" r:id="rId18"/>
    <p:sldId id="277" r:id="rId19"/>
    <p:sldId id="274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500" autoAdjust="0"/>
    <p:restoredTop sz="94660"/>
  </p:normalViewPr>
  <p:slideViewPr>
    <p:cSldViewPr>
      <p:cViewPr>
        <p:scale>
          <a:sx n="37" d="100"/>
          <a:sy n="37" d="100"/>
        </p:scale>
        <p:origin x="-150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6797A2C-D093-4B4B-B207-325229E79601}" type="datetimeFigureOut">
              <a:rPr lang="ar-SA" smtClean="0"/>
              <a:pPr/>
              <a:t>20/01/1436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6A20682-812D-4A07-A861-33FB9AF120C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60058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20682-812D-4A07-A861-33FB9AF120CE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32E6-0825-44E2-B473-93B261B9D16F}" type="datetimeFigureOut">
              <a:rPr lang="ar-SA" smtClean="0"/>
              <a:pPr/>
              <a:t>20/01/1436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23EE3-0702-4865-9DC6-E72B119E07B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32E6-0825-44E2-B473-93B261B9D16F}" type="datetimeFigureOut">
              <a:rPr lang="ar-SA" smtClean="0"/>
              <a:pPr/>
              <a:t>20/01/1436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23EE3-0702-4865-9DC6-E72B119E07B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32E6-0825-44E2-B473-93B261B9D16F}" type="datetimeFigureOut">
              <a:rPr lang="ar-SA" smtClean="0"/>
              <a:pPr/>
              <a:t>20/01/1436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23EE3-0702-4865-9DC6-E72B119E07B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32E6-0825-44E2-B473-93B261B9D16F}" type="datetimeFigureOut">
              <a:rPr lang="ar-SA" smtClean="0"/>
              <a:pPr/>
              <a:t>20/01/1436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23EE3-0702-4865-9DC6-E72B119E07B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32E6-0825-44E2-B473-93B261B9D16F}" type="datetimeFigureOut">
              <a:rPr lang="ar-SA" smtClean="0"/>
              <a:pPr/>
              <a:t>20/01/1436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23EE3-0702-4865-9DC6-E72B119E07B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32E6-0825-44E2-B473-93B261B9D16F}" type="datetimeFigureOut">
              <a:rPr lang="ar-SA" smtClean="0"/>
              <a:pPr/>
              <a:t>20/01/1436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23EE3-0702-4865-9DC6-E72B119E07B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32E6-0825-44E2-B473-93B261B9D16F}" type="datetimeFigureOut">
              <a:rPr lang="ar-SA" smtClean="0"/>
              <a:pPr/>
              <a:t>20/01/1436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23EE3-0702-4865-9DC6-E72B119E07B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32E6-0825-44E2-B473-93B261B9D16F}" type="datetimeFigureOut">
              <a:rPr lang="ar-SA" smtClean="0"/>
              <a:pPr/>
              <a:t>20/01/1436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23EE3-0702-4865-9DC6-E72B119E07B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32E6-0825-44E2-B473-93B261B9D16F}" type="datetimeFigureOut">
              <a:rPr lang="ar-SA" smtClean="0"/>
              <a:pPr/>
              <a:t>20/01/1436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23EE3-0702-4865-9DC6-E72B119E07B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32E6-0825-44E2-B473-93B261B9D16F}" type="datetimeFigureOut">
              <a:rPr lang="ar-SA" smtClean="0"/>
              <a:pPr/>
              <a:t>20/01/1436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23EE3-0702-4865-9DC6-E72B119E07B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32E6-0825-44E2-B473-93B261B9D16F}" type="datetimeFigureOut">
              <a:rPr lang="ar-SA" smtClean="0"/>
              <a:pPr/>
              <a:t>20/01/1436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23EE3-0702-4865-9DC6-E72B119E07B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F32E6-0825-44E2-B473-93B261B9D16F}" type="datetimeFigureOut">
              <a:rPr lang="ar-SA" smtClean="0"/>
              <a:pPr/>
              <a:t>20/01/1436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23EE3-0702-4865-9DC6-E72B119E07B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المحاضرة السابعة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ar-SA" b="1" i="1" dirty="0" smtClean="0">
                <a:solidFill>
                  <a:srgbClr val="00B050"/>
                </a:solidFill>
              </a:rPr>
              <a:t>أهلا وسهلا  بكم </a:t>
            </a:r>
          </a:p>
          <a:p>
            <a:pPr algn="ctr">
              <a:buNone/>
            </a:pPr>
            <a:r>
              <a:rPr lang="ar-SA" b="1" dirty="0" smtClean="0"/>
              <a:t>في </a:t>
            </a:r>
          </a:p>
          <a:p>
            <a:pPr algn="ctr">
              <a:buNone/>
            </a:pPr>
            <a:r>
              <a:rPr lang="ar-SA" b="1" dirty="0" smtClean="0"/>
              <a:t>جامعة الدمام                                                               </a:t>
            </a:r>
            <a:r>
              <a:rPr lang="ar-SA" b="1" dirty="0" smtClean="0">
                <a:solidFill>
                  <a:srgbClr val="FF0000"/>
                </a:solidFill>
              </a:rPr>
              <a:t>كلية الدراسات التطبيقية وخدمة المجتمع</a:t>
            </a:r>
          </a:p>
          <a:p>
            <a:pPr algn="ctr">
              <a:buNone/>
            </a:pPr>
            <a:r>
              <a:rPr lang="ar-SA" b="1" dirty="0" smtClean="0">
                <a:solidFill>
                  <a:srgbClr val="002060"/>
                </a:solidFill>
              </a:rPr>
              <a:t>( مقرر مهارات الاتصال )</a:t>
            </a:r>
          </a:p>
          <a:p>
            <a:pPr algn="ctr">
              <a:buNone/>
            </a:pPr>
            <a:endParaRPr lang="ar-SA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مع تحيات </a:t>
            </a:r>
          </a:p>
          <a:p>
            <a:pPr algn="ctr">
              <a:buNone/>
            </a:pPr>
            <a:r>
              <a:rPr lang="ar-SA" b="1" dirty="0" smtClean="0"/>
              <a:t> </a:t>
            </a:r>
            <a:r>
              <a:rPr lang="ar-SA" b="1" dirty="0" smtClean="0">
                <a:latin typeface="Andalus" pitchFamily="18" charset="-78"/>
                <a:cs typeface="Andalus" pitchFamily="18" charset="-78"/>
              </a:rPr>
              <a:t>د. بسام الشرمان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85926"/>
          </a:xfrm>
        </p:spPr>
        <p:txBody>
          <a:bodyPr>
            <a:noAutofit/>
          </a:bodyPr>
          <a:lstStyle/>
          <a:p>
            <a:r>
              <a:rPr lang="ar-SA" sz="5400" b="1" dirty="0" smtClean="0"/>
              <a:t>الوحدة الرابعة </a:t>
            </a:r>
            <a:br>
              <a:rPr lang="ar-SA" sz="5400" b="1" dirty="0" smtClean="0"/>
            </a:br>
            <a:r>
              <a:rPr lang="ar-SA" sz="5400" b="1" dirty="0" smtClean="0"/>
              <a:t>الاتصال غير اللفظي </a:t>
            </a:r>
            <a:endParaRPr lang="ar-SA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5072074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ar-SA" sz="5400" dirty="0" smtClean="0"/>
              <a:t>مقدمة</a:t>
            </a:r>
          </a:p>
          <a:p>
            <a:r>
              <a:rPr lang="ar-SA" sz="5400" dirty="0" smtClean="0"/>
              <a:t>تعريف الاتصال غير اللفظي </a:t>
            </a:r>
          </a:p>
          <a:p>
            <a:r>
              <a:rPr lang="ar-SA" sz="5400" dirty="0" smtClean="0"/>
              <a:t>محددات الاتصال غير اللفظي </a:t>
            </a:r>
          </a:p>
          <a:p>
            <a:r>
              <a:rPr lang="ar-SA" sz="5400" dirty="0" smtClean="0"/>
              <a:t>أهمية الاتصال غير اللفظي </a:t>
            </a:r>
          </a:p>
          <a:p>
            <a:r>
              <a:rPr lang="ar-SA" sz="5400" dirty="0" smtClean="0"/>
              <a:t>أدوات الاتصال غير اللفظي </a:t>
            </a:r>
          </a:p>
          <a:p>
            <a:pPr>
              <a:buNone/>
            </a:pPr>
            <a:endParaRPr lang="ar-SA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sz="5400" dirty="0" smtClean="0">
                <a:solidFill>
                  <a:schemeClr val="accent6">
                    <a:lumMod val="50000"/>
                  </a:schemeClr>
                </a:solidFill>
              </a:rPr>
              <a:t>الاتصال غير اللفظي</a:t>
            </a:r>
            <a:br>
              <a:rPr lang="ar-SA" sz="5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ar-SA" sz="5400" dirty="0" smtClean="0">
                <a:solidFill>
                  <a:srgbClr val="002060"/>
                </a:solidFill>
              </a:rPr>
              <a:t>مقدمة</a:t>
            </a:r>
            <a:r>
              <a:rPr lang="ar-SA" sz="5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ar-SA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ar-SA" sz="4000" b="1" u="sng" dirty="0" smtClean="0">
                <a:solidFill>
                  <a:srgbClr val="002060"/>
                </a:solidFill>
              </a:rPr>
              <a:t>الاتصال غير اللفظي </a:t>
            </a:r>
            <a:r>
              <a:rPr lang="ar-SA" sz="4000" b="1" dirty="0" smtClean="0">
                <a:solidFill>
                  <a:srgbClr val="002060"/>
                </a:solidFill>
              </a:rPr>
              <a:t>: جزء مهم من الاتصال الإنساني , فهو يقوي معنى الرسالة اللفظية ويثريها , وقد ينوب عن الرسالة اللفظية في نقل معناها كاملا .</a:t>
            </a:r>
          </a:p>
          <a:p>
            <a:r>
              <a:rPr lang="ar-SA" sz="4000" b="1" u="sng" dirty="0" smtClean="0">
                <a:solidFill>
                  <a:srgbClr val="002060"/>
                </a:solidFill>
              </a:rPr>
              <a:t>عبارات نسمعها  </a:t>
            </a:r>
            <a:r>
              <a:rPr lang="ar-SA" sz="4000" b="1" dirty="0" smtClean="0">
                <a:solidFill>
                  <a:srgbClr val="002060"/>
                </a:solidFill>
              </a:rPr>
              <a:t>: أشرق وجهه  ,  هز رأسه , تبسم ابتسامه صفراء , احمر وجهه , قلب كفيه , هز كتفيه استهجانا.</a:t>
            </a:r>
          </a:p>
          <a:p>
            <a:pPr>
              <a:buNone/>
            </a:pPr>
            <a:r>
              <a:rPr lang="ar-SA" sz="4000" b="1" dirty="0" smtClean="0">
                <a:solidFill>
                  <a:srgbClr val="002060"/>
                </a:solidFill>
              </a:rPr>
              <a:t>   منظره حلو , ملابسه جميله , سيارته فخمه , تلفونه حديث ..........</a:t>
            </a:r>
          </a:p>
          <a:p>
            <a:pPr>
              <a:buNone/>
            </a:pPr>
            <a:endParaRPr lang="ar-SA" sz="4000" b="1" dirty="0" smtClean="0">
              <a:solidFill>
                <a:srgbClr val="002060"/>
              </a:solidFill>
            </a:endParaRPr>
          </a:p>
          <a:p>
            <a:r>
              <a:rPr lang="ar-SA" sz="4000" b="1" dirty="0" smtClean="0">
                <a:solidFill>
                  <a:srgbClr val="002060"/>
                </a:solidFill>
              </a:rPr>
              <a:t>ففي هذا نحن نتحدث عن صورة متنوعة من الاتصال غير اللفظي , وفي كل هذه العبارات إشارة الى معان , ورسائل تم تبادلها دون أن ينطق صاحبها بكلمة واحدة , ولكنها وصلت إلينا بصورة قد تكون أكثر صدقا , وأكثر تأثيرا من الكلمات المنطوقة . </a:t>
            </a:r>
            <a:endParaRPr lang="ar-SA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tx2">
                    <a:lumMod val="50000"/>
                  </a:schemeClr>
                </a:solidFill>
              </a:rPr>
              <a:t>تعريف الاتصال غير اللفظي </a:t>
            </a:r>
            <a:endParaRPr lang="ar-SA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89119"/>
            <a:ext cx="8229600" cy="45259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i="1" dirty="0" smtClean="0">
                <a:solidFill>
                  <a:schemeClr val="tx2">
                    <a:lumMod val="50000"/>
                  </a:schemeClr>
                </a:solidFill>
              </a:rPr>
              <a:t>العملية التي يتم من خلالها تبادل الأفكار والمعاني  بين الأفراد  بدون ألفاظ </a:t>
            </a:r>
            <a:r>
              <a:rPr lang="ar-SA" b="1" dirty="0" smtClean="0">
                <a:solidFill>
                  <a:schemeClr val="tx2">
                    <a:lumMod val="50000"/>
                  </a:schemeClr>
                </a:solidFill>
              </a:rPr>
              <a:t>, ويستعمل في هذا النوع من الاتصال حركات  اليد  وتعبيرات الوجه , أو نبرة  الصوت  أو    اللمسات أو المسافات , أو كل ما من شأنه أن ينقل أي معلومات أو مشاعر أو أحاسيس بدون استعمال الألفاظ .</a:t>
            </a:r>
            <a:endParaRPr lang="ar-SA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sz="5400" dirty="0" smtClean="0">
                <a:solidFill>
                  <a:schemeClr val="tx2">
                    <a:lumMod val="75000"/>
                  </a:schemeClr>
                </a:solidFill>
              </a:rPr>
              <a:t>محددات الاتصال غير اللفظي </a:t>
            </a:r>
            <a:endParaRPr lang="ar-SA" sz="5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ar-SA" sz="3600" b="1" dirty="0" smtClean="0"/>
              <a:t>الاتصال غير اللفظي يعتمد على كل ما توصل إليه الإنسان مع غيره </a:t>
            </a:r>
            <a:r>
              <a:rPr lang="ar-JO" sz="3600" b="1" dirty="0" smtClean="0"/>
              <a:t>دون ان يلجأ الى استخدام الاشارات </a:t>
            </a:r>
            <a:r>
              <a:rPr lang="ar-SA" sz="3600" b="1" dirty="0" smtClean="0"/>
              <a:t> .</a:t>
            </a:r>
          </a:p>
          <a:p>
            <a:r>
              <a:rPr lang="ar-SA" sz="3600" b="1" dirty="0" smtClean="0"/>
              <a:t>نجاح الاتصال غير اللفظي  يعتمد على مقدار ما يتفق عليه المرسل والمستقبل من إشارات  أي الخبرة المشتركة للرمز , وكلما زاد مقدار الاتفاق على المعنى الذي يتضمنه الرمز غير اللفظي كلما زاد التفاهم بين أطراف الاتصال .</a:t>
            </a:r>
          </a:p>
          <a:p>
            <a:r>
              <a:rPr lang="ar-SA" sz="3600" b="1" dirty="0" smtClean="0"/>
              <a:t>يرتبط التواصل غير اللفظي بثقافة المجتمع , فبعض الدلالات للإشارات تختلف من مجتمع لآخر . </a:t>
            </a:r>
          </a:p>
          <a:p>
            <a:r>
              <a:rPr lang="ar-SA" sz="3600" b="1" dirty="0" smtClean="0"/>
              <a:t>الاتصال غير اللفظي ذو مصداقية عالية , خاصة إذا توفر فيه عنصر الخبرة المشتركة بين المرسل والمستقبل لفهم دلالات رموزه . وقليل من الناس يملكون القدرة على إظهار التعبيرات غير اللفظية ,  ولا سيما تعبيرات الوجه ونظرات العينين , بمعان تتناقض مع مكنونات نفوسهم .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أهمية الاتصال غير اللفظي </a:t>
            </a:r>
            <a:b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في حياتنا </a:t>
            </a:r>
            <a:endParaRPr lang="ar-SA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كثير من الرسائل التي نتبادلها في الاتصال مع الآخرين عبارة عن اتصال غير لفظي , وتأثيرها قد يكون أقوى من تأثير الرسائل اللفظية .</a:t>
            </a:r>
          </a:p>
          <a:p>
            <a:r>
              <a:rPr lang="ar-SA" b="1" dirty="0" smtClean="0"/>
              <a:t>الاتصال غير اللفظي قد يفوق الاتصال اللفظي في التعبير عما </a:t>
            </a:r>
            <a:r>
              <a:rPr lang="ar-SA" b="1" dirty="0"/>
              <a:t> </a:t>
            </a:r>
            <a:r>
              <a:rPr lang="ar-SA" b="1" dirty="0" smtClean="0"/>
              <a:t>تكنه النفس من مشاعر .</a:t>
            </a:r>
          </a:p>
          <a:p>
            <a:r>
              <a:rPr lang="ar-SA" b="1" dirty="0" smtClean="0"/>
              <a:t>الاتصال غير اللفظي يكون الانطباعات الأولى عنا , وهذه الانطباعات قد يصعب تغييرها فيما بعد .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72547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>أدوات الاتصال غير اللفظي في حياتنا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42984"/>
            <a:ext cx="8186766" cy="498317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العينان </a:t>
            </a:r>
          </a:p>
          <a:p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تعبيرات الوجه</a:t>
            </a:r>
          </a:p>
          <a:p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الابتسامة </a:t>
            </a:r>
          </a:p>
          <a:p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لغة الجسد </a:t>
            </a:r>
          </a:p>
          <a:p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الرأس </a:t>
            </a:r>
          </a:p>
          <a:p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اللمس </a:t>
            </a:r>
          </a:p>
          <a:p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الملابس </a:t>
            </a:r>
          </a:p>
          <a:p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الديكور </a:t>
            </a:r>
          </a:p>
          <a:p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الروائح </a:t>
            </a:r>
          </a:p>
          <a:p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الأصوات </a:t>
            </a:r>
          </a:p>
          <a:p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المسافات</a:t>
            </a:r>
          </a:p>
          <a:p>
            <a:endParaRPr lang="ar-SA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/>
              <a:t>العينان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ar-SA" sz="4000" b="1" dirty="0" smtClean="0"/>
              <a:t>     تعتبر العينان من أكثر أدوات الاتصال غير اللفظي صدقا وثقة , وهما نافذتا الروح .فهما الكاشفتان الصادقتان القادرتان على تجسيد المشاعر , قال تعالى : ( فإذا جاء الخوف رايتهم ينظرون إليك تدور أعينهم كالذي يغشى عليه من الموت ). الأحزاب 19. </a:t>
            </a:r>
          </a:p>
          <a:p>
            <a:endParaRPr lang="ar-SA" sz="4000" b="1" dirty="0" smtClean="0"/>
          </a:p>
          <a:p>
            <a:pPr>
              <a:buNone/>
            </a:pPr>
            <a:r>
              <a:rPr lang="ar-SA" sz="4000" b="1" dirty="0" smtClean="0"/>
              <a:t>  للغة العينان ثلاثة مكونات :</a:t>
            </a:r>
          </a:p>
          <a:p>
            <a:r>
              <a:rPr lang="ar-SA" sz="4000" b="1" dirty="0" smtClean="0"/>
              <a:t>طول مدة النظرة </a:t>
            </a:r>
          </a:p>
          <a:p>
            <a:r>
              <a:rPr lang="ar-SA" sz="4000" b="1" dirty="0" smtClean="0"/>
              <a:t>عمق النظرة </a:t>
            </a:r>
          </a:p>
          <a:p>
            <a:r>
              <a:rPr lang="ar-SA" sz="4000" b="1" dirty="0" smtClean="0"/>
              <a:t>المساحة التي ننظر إليها</a:t>
            </a:r>
          </a:p>
          <a:p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سؤال : لماذا نطيل النظر بالآخرين أحيانا  ؟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ar-SA" dirty="0" smtClean="0"/>
              <a:t>نطيل النظر غالبا بالأشخاص الذين نثق بهم ونكن لهم الاحترام . ويقل النظرالى الذين  نتجاهلهم  ولا نهتم بهم 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 </a:t>
            </a:r>
            <a:r>
              <a:rPr lang="ar-SA" b="1" dirty="0" smtClean="0"/>
              <a:t>والمتحدث أكثر ما يطيل النظر إلى </a:t>
            </a:r>
            <a:r>
              <a:rPr lang="ar-SA" dirty="0" smtClean="0"/>
              <a:t>:</a:t>
            </a:r>
          </a:p>
          <a:p>
            <a:r>
              <a:rPr lang="ar-SA" dirty="0" smtClean="0"/>
              <a:t>الذين يشجعونه أكثر من غيرهم </a:t>
            </a:r>
          </a:p>
          <a:p>
            <a:r>
              <a:rPr lang="ar-SA" dirty="0" smtClean="0"/>
              <a:t>الذين يتجاوبون معه أكثر من غيرهم </a:t>
            </a:r>
          </a:p>
          <a:p>
            <a:r>
              <a:rPr lang="ar-SA" dirty="0" smtClean="0"/>
              <a:t>الواثقين أكثر بأنفسهم </a:t>
            </a:r>
          </a:p>
          <a:p>
            <a:r>
              <a:rPr lang="ar-SA" dirty="0" smtClean="0"/>
              <a:t>الأكثر مصداقية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من هم الأشخاص الذين يقل نظرنا إليهم ؟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الذين يتعاملون معنا بصفة رسمية </a:t>
            </a:r>
            <a:r>
              <a:rPr lang="ar-JO" dirty="0"/>
              <a:t>.</a:t>
            </a:r>
            <a:endParaRPr lang="ar-SA" dirty="0" smtClean="0"/>
          </a:p>
          <a:p>
            <a:r>
              <a:rPr lang="ar-SA" dirty="0" smtClean="0"/>
              <a:t>الذين لا يقبلوننا </a:t>
            </a:r>
            <a:r>
              <a:rPr lang="ar-JO" dirty="0" smtClean="0"/>
              <a:t>.</a:t>
            </a:r>
            <a:endParaRPr lang="ar-SA" dirty="0" smtClean="0"/>
          </a:p>
          <a:p>
            <a:r>
              <a:rPr lang="ar-SA" dirty="0" smtClean="0"/>
              <a:t>الذين يتصفون بالعصبية أو عدم </a:t>
            </a:r>
            <a:r>
              <a:rPr lang="ar-SA" dirty="0" smtClean="0"/>
              <a:t>المرونة</a:t>
            </a:r>
            <a:r>
              <a:rPr lang="ar-JO" dirty="0" smtClean="0"/>
              <a:t>  .</a:t>
            </a:r>
            <a:endParaRPr lang="ar-SA" dirty="0" smtClean="0"/>
          </a:p>
          <a:p>
            <a:r>
              <a:rPr lang="ar-SA" dirty="0" smtClean="0"/>
              <a:t>الذين لا يهتمون برسائلنا ولا يشجعوننا على إرسالها  </a:t>
            </a:r>
            <a:r>
              <a:rPr lang="ar-JO" dirty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دلالات النظرات 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النظرة العميقة : التي تستغرق وقتا عميقا أطول هي دلالة التركيز والاهتمام الكبير بحديث الطرف الآخر . </a:t>
            </a:r>
          </a:p>
          <a:p>
            <a:endParaRPr lang="ar-SA" b="1" dirty="0" smtClean="0"/>
          </a:p>
          <a:p>
            <a:r>
              <a:rPr lang="ar-SA" b="1" dirty="0" smtClean="0"/>
              <a:t>النظرة الشاردة : التي تدل على عدم العناية أو الشعور بالملل من المتحدث أو الانشغال بالتفكير في شي آخر .</a:t>
            </a:r>
          </a:p>
          <a:p>
            <a:endParaRPr lang="ar-SA" b="1" dirty="0" smtClean="0"/>
          </a:p>
          <a:p>
            <a:r>
              <a:rPr lang="ar-SA" b="1" dirty="0" smtClean="0"/>
              <a:t>النظرة السطحية : التي لا تستغرق وقتا , ولا تمعن في المتحدث , فهي دلالة عدم الاهتمام المطلق بالطرف الآخر .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وصايا  للمتحدث                                             </a:t>
            </a:r>
            <a:r>
              <a:rPr lang="ar-SA" sz="3600" b="1" u="sng" dirty="0" smtClean="0">
                <a:solidFill>
                  <a:schemeClr val="bg2">
                    <a:lumMod val="10000"/>
                  </a:schemeClr>
                </a:solidFill>
              </a:rPr>
              <a:t>( الاهتمام بالنظرة )</a:t>
            </a:r>
            <a:endParaRPr lang="ar-SA" sz="3600" b="1" u="sng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ar-SA" b="1" dirty="0" smtClean="0"/>
              <a:t>من خلال جملة من الأمور : </a:t>
            </a:r>
          </a:p>
          <a:p>
            <a:r>
              <a:rPr lang="ar-SA" b="1" dirty="0" smtClean="0"/>
              <a:t>استعمل النظرة السطحية غير العميقة مع تعبير الرفض لإشعار الطرف الآخر برفضك لرسالته . </a:t>
            </a:r>
          </a:p>
          <a:p>
            <a:r>
              <a:rPr lang="ar-SA" b="1" dirty="0" smtClean="0"/>
              <a:t>احرص على تثبيت النظر أثناء الحديث مع الطرف الآخر لتعزيز رسالتك .</a:t>
            </a:r>
          </a:p>
          <a:p>
            <a:r>
              <a:rPr lang="ar-SA" b="1" dirty="0" smtClean="0"/>
              <a:t>حاول ألا ينصرف فكرك عن محدثك .</a:t>
            </a:r>
          </a:p>
          <a:p>
            <a:r>
              <a:rPr lang="ar-SA" b="1" dirty="0" smtClean="0"/>
              <a:t>العين الزائغة غير المستقرة تقلل من مصداقيتك , وتبعث التوتر وعدم الثقة .</a:t>
            </a:r>
          </a:p>
          <a:p>
            <a:r>
              <a:rPr lang="ar-SA" b="1" dirty="0" smtClean="0"/>
              <a:t>لا تطل النظر إلى شخص معين دون باقي الحضور لأنه يسبب له الحرج , ووزع نظراتك على الحضور بمقدار واحد .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تعبيرات الوجه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50070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ar-SA" b="1" dirty="0" smtClean="0"/>
              <a:t>تستعمل تعبيرات الوجه لدلالة على </a:t>
            </a:r>
            <a:r>
              <a:rPr lang="ar-SA" b="1" u="sng" dirty="0" smtClean="0"/>
              <a:t>المشاعر المصاحبة للرسالة </a:t>
            </a:r>
            <a:r>
              <a:rPr lang="ar-SA" b="1" dirty="0" smtClean="0"/>
              <a:t>, مثل ( القبول , الرفض , الحزن ,  الفرح ,  الغضب   , الدهشة ,  الخوف ,  الإرهاق , التوتر ,    الاشمئزاز  ) .</a:t>
            </a:r>
          </a:p>
          <a:p>
            <a:r>
              <a:rPr lang="ar-SA" b="1" dirty="0" smtClean="0"/>
              <a:t>قد يشترك في إظهار المشاعر أكثر </a:t>
            </a:r>
            <a:r>
              <a:rPr lang="ar-SA" b="1" u="sng" dirty="0" smtClean="0"/>
              <a:t>من جزء من  أجزاء الوجه </a:t>
            </a:r>
            <a:r>
              <a:rPr lang="ar-SA" b="1" dirty="0" smtClean="0"/>
              <a:t>, فالغضب مثلا , تستخدم في إظهاره نظرات العينين , وتقطيب الوجه ,وجمع مابين الحاجبين .</a:t>
            </a:r>
          </a:p>
          <a:p>
            <a:r>
              <a:rPr lang="ar-SA" b="1" u="sng" dirty="0" smtClean="0"/>
              <a:t>تعبيرات الوجه </a:t>
            </a:r>
            <a:r>
              <a:rPr lang="ar-SA" b="1" dirty="0" smtClean="0"/>
              <a:t>من الوسائل المهمة في التعبير عن المشاعر فينبغي التنبه إلى فهمها  وقراءتها .  فعلى سبيل المثال يمكن فهم حالة الطالب في المحاضرة , من حيث الانتباه والتفاعل وعدمه من تعابير وجهه .</a:t>
            </a:r>
          </a:p>
          <a:p>
            <a:r>
              <a:rPr lang="ar-SA" b="1" u="sng" dirty="0" smtClean="0">
                <a:solidFill>
                  <a:schemeClr val="bg2">
                    <a:lumMod val="10000"/>
                  </a:schemeClr>
                </a:solidFill>
              </a:rPr>
              <a:t>المهارة في استعمال تعبيرات الوجه </a:t>
            </a:r>
            <a:r>
              <a:rPr lang="ar-SA" b="1" dirty="0" smtClean="0">
                <a:solidFill>
                  <a:schemeClr val="bg2">
                    <a:lumMod val="10000"/>
                  </a:schemeClr>
                </a:solidFill>
              </a:rPr>
              <a:t>تعتمد على قدرة المرء في استعمال التعبير المناسب للموقف الاتصالي , مثل استعمال تعبير الفرح في المناسبات السارة والقدرة على ضبط تعبيرات الوجه لإخفاء المشاعر الحقيقية , إذا لزم الأمر     ( اضبط مشاعرك الباعثة على الضحك  إذا كان سيؤدي إلى إرباك المتحدث ) .</a:t>
            </a:r>
          </a:p>
          <a:p>
            <a:r>
              <a:rPr lang="ar-SA" b="1" u="sng" dirty="0" smtClean="0"/>
              <a:t>إتقان استعمال تعبيرات الوجه </a:t>
            </a:r>
            <a:r>
              <a:rPr lang="ar-SA" b="1" dirty="0" smtClean="0"/>
              <a:t>في حالة الإنصات أثناء استقبال الرسائل  لإعطاء الاستجابة المناسبة للمتحدث أو السامع 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صورة ابتسامة</a:t>
            </a:r>
            <a:endParaRPr lang="ar-SA" b="1" dirty="0">
              <a:solidFill>
                <a:srgbClr val="FF0000"/>
              </a:solidFill>
            </a:endParaRPr>
          </a:p>
        </p:txBody>
      </p:sp>
      <p:pic>
        <p:nvPicPr>
          <p:cNvPr id="4" name="عنصر نائب للمحتوى 3" descr="untitled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5402" y="1135915"/>
            <a:ext cx="7634250" cy="4936291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صورة غضب </a:t>
            </a:r>
            <a:endParaRPr lang="ar-SA" b="1" dirty="0"/>
          </a:p>
        </p:txBody>
      </p:sp>
      <p:pic>
        <p:nvPicPr>
          <p:cNvPr id="4" name="عنصر نائب للمحتوى 3" descr="صورة غضب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571612"/>
            <a:ext cx="7786742" cy="4929222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صورة  غضب </a:t>
            </a:r>
            <a:endParaRPr lang="ar-SA" b="1" dirty="0">
              <a:solidFill>
                <a:srgbClr val="FF0000"/>
              </a:solidFill>
            </a:endParaRPr>
          </a:p>
        </p:txBody>
      </p:sp>
      <p:pic>
        <p:nvPicPr>
          <p:cNvPr id="4" name="عنصر نائب للمحتوى 3" descr="23850loveصورة غضب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214422"/>
            <a:ext cx="7000924" cy="5286412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صورة توتر </a:t>
            </a:r>
            <a:endParaRPr lang="ar-SA" b="1" dirty="0">
              <a:solidFill>
                <a:srgbClr val="FF0000"/>
              </a:solidFill>
            </a:endParaRPr>
          </a:p>
        </p:txBody>
      </p:sp>
      <p:pic>
        <p:nvPicPr>
          <p:cNvPr id="4" name="عنصر نائب للمحتوى 3" descr="توتر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1500174"/>
            <a:ext cx="5643602" cy="4714908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الى اللقاء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ar-SA" b="1" dirty="0" smtClean="0"/>
              <a:t>  اشكر لكم حسن استماعكم</a:t>
            </a:r>
          </a:p>
          <a:p>
            <a:pPr algn="ctr">
              <a:buNone/>
            </a:pPr>
            <a:r>
              <a:rPr lang="ar-SA" b="1" dirty="0" smtClean="0"/>
              <a:t> </a:t>
            </a:r>
          </a:p>
          <a:p>
            <a:pPr algn="ctr">
              <a:buNone/>
            </a:pPr>
            <a:r>
              <a:rPr lang="ar-SA" b="1" dirty="0" smtClean="0"/>
              <a:t>والسلام عليكم ورحمة الله وبركاته </a:t>
            </a:r>
          </a:p>
          <a:p>
            <a:pPr algn="ctr">
              <a:buNone/>
            </a:pPr>
            <a:endParaRPr lang="ar-SA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875</Words>
  <Application>Microsoft Office PowerPoint</Application>
  <PresentationFormat>عرض على الشاشة (3:4)‏</PresentationFormat>
  <Paragraphs>91</Paragraphs>
  <Slides>19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سمة Office</vt:lpstr>
      <vt:lpstr>المحاضرة السابعة </vt:lpstr>
      <vt:lpstr>الوحدة الرابعة  الاتصال غير اللفظي </vt:lpstr>
      <vt:lpstr>الاتصال غير اللفظي مقدمة </vt:lpstr>
      <vt:lpstr>تعريف الاتصال غير اللفظي </vt:lpstr>
      <vt:lpstr>محددات الاتصال غير اللفظي </vt:lpstr>
      <vt:lpstr>أهمية الاتصال غير اللفظي  في حياتنا </vt:lpstr>
      <vt:lpstr>أدوات الاتصال غير اللفظي في حياتنا </vt:lpstr>
      <vt:lpstr>العينان </vt:lpstr>
      <vt:lpstr>سؤال : لماذا نطيل النظر بالآخرين أحيانا  ؟</vt:lpstr>
      <vt:lpstr>من هم الأشخاص الذين يقل نظرنا إليهم ؟</vt:lpstr>
      <vt:lpstr>دلالات النظرات </vt:lpstr>
      <vt:lpstr>وصايا  للمتحدث                                             ( الاهتمام بالنظرة )</vt:lpstr>
      <vt:lpstr>تعبيرات الوجه </vt:lpstr>
      <vt:lpstr>عرض تقديمي في PowerPoint</vt:lpstr>
      <vt:lpstr>صورة ابتسامة</vt:lpstr>
      <vt:lpstr>صورة غضب </vt:lpstr>
      <vt:lpstr>صورة  غضب </vt:lpstr>
      <vt:lpstr>صورة توتر </vt:lpstr>
      <vt:lpstr>الى اللقاء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ACM</dc:creator>
  <cp:lastModifiedBy>Bassam ahmad alshorman</cp:lastModifiedBy>
  <cp:revision>56</cp:revision>
  <dcterms:created xsi:type="dcterms:W3CDTF">2013-10-18T10:31:06Z</dcterms:created>
  <dcterms:modified xsi:type="dcterms:W3CDTF">2014-11-12T10:50:55Z</dcterms:modified>
</cp:coreProperties>
</file>