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5" r:id="rId2"/>
    <p:sldId id="257" r:id="rId3"/>
    <p:sldId id="259" r:id="rId4"/>
    <p:sldId id="260" r:id="rId5"/>
    <p:sldId id="261" r:id="rId6"/>
    <p:sldId id="266" r:id="rId7"/>
    <p:sldId id="268" r:id="rId8"/>
    <p:sldId id="269" r:id="rId9"/>
    <p:sldId id="270" r:id="rId10"/>
    <p:sldId id="272" r:id="rId11"/>
    <p:sldId id="273" r:id="rId12"/>
    <p:sldId id="274" r:id="rId13"/>
    <p:sldId id="275" r:id="rId14"/>
    <p:sldId id="276" r:id="rId15"/>
    <p:sldId id="278" r:id="rId16"/>
    <p:sldId id="280" r:id="rId17"/>
    <p:sldId id="281" r:id="rId18"/>
    <p:sldId id="282" r:id="rId19"/>
    <p:sldId id="284" r:id="rId20"/>
    <p:sldId id="288" r:id="rId21"/>
    <p:sldId id="287" r:id="rId22"/>
    <p:sldId id="286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83603" autoAdjust="0"/>
    <p:restoredTop sz="94660"/>
  </p:normalViewPr>
  <p:slideViewPr>
    <p:cSldViewPr>
      <p:cViewPr>
        <p:scale>
          <a:sx n="57" d="100"/>
          <a:sy n="57" d="100"/>
        </p:scale>
        <p:origin x="-1710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7725C-661D-4200-9481-76A7CCDDF5DE}" type="datetimeFigureOut">
              <a:rPr lang="ar-SA" smtClean="0"/>
              <a:pPr/>
              <a:t>1/21/1436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0322C-3E6F-40D7-9CF5-C3C2B3009CA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forum.el-wlid.com/t465649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4800" b="1" dirty="0" smtClean="0"/>
              <a:t>المحاضرة الثامنة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sz="2800" b="1" i="1" dirty="0" smtClean="0"/>
              <a:t> جامعة الدمام </a:t>
            </a:r>
          </a:p>
          <a:p>
            <a:pPr>
              <a:buNone/>
            </a:pPr>
            <a:r>
              <a:rPr lang="ar-SA" sz="2800" b="1" i="1" dirty="0" smtClean="0"/>
              <a:t>كلية الدراسات التطبيقية وخدمة المجتمع </a:t>
            </a:r>
          </a:p>
          <a:p>
            <a:pPr>
              <a:buNone/>
            </a:pPr>
            <a:endParaRPr lang="ar-SA" sz="3600" b="1" dirty="0" smtClean="0"/>
          </a:p>
          <a:p>
            <a:pPr algn="ctr">
              <a:buNone/>
            </a:pPr>
            <a:r>
              <a:rPr lang="ar-SA" sz="7100" b="1" dirty="0" smtClean="0">
                <a:latin typeface="AngsanaUPC" pitchFamily="18" charset="-34"/>
              </a:rPr>
              <a:t>الاتصال غير اللفظي</a:t>
            </a:r>
          </a:p>
          <a:p>
            <a:pPr algn="ctr">
              <a:buNone/>
            </a:pPr>
            <a:endParaRPr lang="ar-SA" sz="3600" b="1" dirty="0" smtClean="0">
              <a:latin typeface="AngsanaUPC" pitchFamily="18" charset="-34"/>
            </a:endParaRPr>
          </a:p>
          <a:p>
            <a:pPr algn="ctr">
              <a:buNone/>
            </a:pPr>
            <a:r>
              <a:rPr lang="ar-SA" sz="3600" b="1" dirty="0" smtClean="0"/>
              <a:t>إعداد :  د. بسام الشرمان </a:t>
            </a:r>
          </a:p>
          <a:p>
            <a:pPr algn="ctr">
              <a:buNone/>
            </a:pPr>
            <a:endParaRPr lang="ar-SA" sz="3600" b="1" dirty="0" smtClean="0"/>
          </a:p>
          <a:p>
            <a:pPr algn="ctr">
              <a:buNone/>
            </a:pPr>
            <a:r>
              <a:rPr lang="ar-SA" sz="3600" b="1" dirty="0" smtClean="0">
                <a:latin typeface="Angsana New" pitchFamily="18" charset="-34"/>
              </a:rPr>
              <a:t>أهلا ومرحبا بكم </a:t>
            </a:r>
          </a:p>
          <a:p>
            <a:pPr>
              <a:buNone/>
            </a:pP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b="1" dirty="0" smtClean="0"/>
              <a:t>الوحدة الرابعة                                              الاتصال غير اللفظي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714489"/>
            <a:ext cx="9144000" cy="5143512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ar-SA" b="1" dirty="0" smtClean="0"/>
              <a:t>مقدمة</a:t>
            </a:r>
          </a:p>
          <a:p>
            <a:pPr algn="ctr"/>
            <a:r>
              <a:rPr lang="ar-SA" b="1" dirty="0" smtClean="0"/>
              <a:t>تعريف الاتصال غير اللفظي </a:t>
            </a:r>
          </a:p>
          <a:p>
            <a:pPr algn="ctr"/>
            <a:r>
              <a:rPr lang="ar-SA" b="1" dirty="0" smtClean="0"/>
              <a:t>محددات الاتصال غير اللفظي </a:t>
            </a:r>
          </a:p>
          <a:p>
            <a:pPr algn="ctr"/>
            <a:r>
              <a:rPr lang="ar-SA" b="1" dirty="0" smtClean="0"/>
              <a:t>أهمية الاتصال غير اللفظي </a:t>
            </a:r>
          </a:p>
          <a:p>
            <a:pPr algn="ctr"/>
            <a:r>
              <a:rPr lang="ar-SA" b="1" dirty="0" smtClean="0"/>
              <a:t>أدوات الاتصال غير اللفظي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الاتصال غير اللفظي </a:t>
            </a:r>
            <a:br>
              <a:rPr lang="ar-SA" b="1" dirty="0" smtClean="0"/>
            </a:br>
            <a:r>
              <a:rPr lang="ar-SA" b="1" dirty="0" smtClean="0"/>
              <a:t>لغة الجسد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chemeClr val="accent2">
                    <a:lumMod val="50000"/>
                  </a:schemeClr>
                </a:solidFill>
              </a:rPr>
              <a:t>معنى لغة الجسد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:  هي الأحوال التي تكون عليها أجسامنا               أثناء الجلوس والوقوف والمشي   .    </a:t>
            </a:r>
          </a:p>
          <a:p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وهي أحوال ترسل رسائل غير لفظية مهمة لا يمكن تجاهلها   توضح طبيعة الشخص والمزاج  ,  وتتضمن إيماءات وإشارات اليد وأحوال الذراعين والساقين والمشية .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الاتصال غير اللفظي                                   قواعد قراءة لغة الجسد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القاعدة الأولى : اقرأ الإيماءات والإشارات مجتمعة </a:t>
            </a:r>
            <a:r>
              <a:rPr lang="ar-SA" b="1" dirty="0"/>
              <a:t> </a:t>
            </a:r>
            <a:r>
              <a:rPr lang="ar-SA" b="1" dirty="0" smtClean="0"/>
              <a:t>, لا مفرقة .</a:t>
            </a:r>
          </a:p>
          <a:p>
            <a:r>
              <a:rPr lang="ar-SA" b="1" dirty="0" smtClean="0"/>
              <a:t>القاعدة الثانية : ابحث عن العلاقة بين الإيماءات واللغة اللفظية .</a:t>
            </a:r>
          </a:p>
          <a:p>
            <a:r>
              <a:rPr lang="ar-SA" b="1" dirty="0" smtClean="0"/>
              <a:t>القاعدة الثالثة : اقرأ الإيماءات في سياقها , والإطار الذي تمت فيه , حتى لا تسيء فهمها .</a:t>
            </a:r>
          </a:p>
          <a:p>
            <a:pPr>
              <a:buNone/>
            </a:pPr>
            <a:r>
              <a:rPr lang="ar-SA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0"/>
            <a:ext cx="8329642" cy="1071546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</a:rPr>
              <a:t>معاني الإيماءات والإشارات                      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dirty="0" smtClean="0"/>
              <a:t>دلالتها 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SA" dirty="0" smtClean="0"/>
              <a:t>الرسائل السلبية </a:t>
            </a:r>
            <a:r>
              <a:rPr lang="ar-SA" dirty="0" err="1" smtClean="0"/>
              <a:t>اوو</a:t>
            </a:r>
            <a:r>
              <a:rPr lang="ar-SA" dirty="0" smtClean="0"/>
              <a:t>       </a:t>
            </a: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6072198" y="1000108"/>
            <a:ext cx="3071802" cy="177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الرسائل</a:t>
            </a:r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السلبية</a:t>
            </a:r>
            <a:endParaRPr lang="ar-SA" sz="3200" b="1" dirty="0">
              <a:solidFill>
                <a:schemeClr val="bg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500166" y="1142984"/>
            <a:ext cx="3929090" cy="148590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bg1"/>
                </a:solidFill>
              </a:rPr>
              <a:t>دلالتها</a:t>
            </a:r>
            <a:r>
              <a:rPr lang="ar-SA" sz="3600" b="1" dirty="0" smtClean="0">
                <a:solidFill>
                  <a:schemeClr val="bg2"/>
                </a:solidFill>
              </a:rPr>
              <a:t> </a:t>
            </a:r>
            <a:endParaRPr lang="ar-SA" sz="3600" b="1" dirty="0">
              <a:solidFill>
                <a:schemeClr val="bg2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857884" y="2857496"/>
            <a:ext cx="3286116" cy="42148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2"/>
                </a:solidFill>
              </a:rPr>
              <a:t> عض الشفة </a:t>
            </a:r>
          </a:p>
          <a:p>
            <a:r>
              <a:rPr lang="ar-SA" sz="2400" b="1" dirty="0" smtClean="0">
                <a:solidFill>
                  <a:srgbClr val="FFC000"/>
                </a:solidFill>
              </a:rPr>
              <a:t> فرك مؤخرة الرأس أو العنق </a:t>
            </a:r>
          </a:p>
          <a:p>
            <a:r>
              <a:rPr lang="ar-SA" sz="2400" b="1" dirty="0" smtClean="0"/>
              <a:t> تقاطع اليدين أمام الصدر </a:t>
            </a:r>
          </a:p>
          <a:p>
            <a:r>
              <a:rPr lang="ar-SA" sz="2400" b="1" dirty="0" smtClean="0">
                <a:solidFill>
                  <a:srgbClr val="FFC000"/>
                </a:solidFill>
              </a:rPr>
              <a:t> اليدان المطبقتان أمام الصدر </a:t>
            </a:r>
          </a:p>
          <a:p>
            <a:r>
              <a:rPr lang="ar-SA" sz="2400" b="1" dirty="0" smtClean="0">
                <a:solidFill>
                  <a:schemeClr val="accent2"/>
                </a:solidFill>
              </a:rPr>
              <a:t> قبض اليد والإشارة بالإصبع </a:t>
            </a:r>
          </a:p>
          <a:p>
            <a:endParaRPr lang="ar-SA" sz="2400" b="1" dirty="0" smtClean="0">
              <a:solidFill>
                <a:schemeClr val="accent2"/>
              </a:solidFill>
            </a:endParaRPr>
          </a:p>
          <a:p>
            <a:r>
              <a:rPr lang="ar-SA" sz="2400" b="1" dirty="0" smtClean="0"/>
              <a:t> الساقان مفتوحتان في الوقوف       مع وضع اليدين على الخصر أو     تشبيكهما </a:t>
            </a:r>
          </a:p>
          <a:p>
            <a:r>
              <a:rPr lang="ar-SA" sz="2400" b="1" dirty="0" smtClean="0">
                <a:solidFill>
                  <a:schemeClr val="accent2"/>
                </a:solidFill>
              </a:rPr>
              <a:t> تقاطع الساقين أو تشبيك الكاحلين في أثناء الجلوس </a:t>
            </a:r>
            <a:endParaRPr lang="ar-SA" sz="2400" b="1" dirty="0">
              <a:solidFill>
                <a:schemeClr val="accent2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02446" y="2857496"/>
            <a:ext cx="5541124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2"/>
                </a:solidFill>
              </a:rPr>
              <a:t> القلق والتوتر </a:t>
            </a:r>
          </a:p>
          <a:p>
            <a:r>
              <a:rPr lang="ar-SA" sz="2400" b="1" dirty="0" smtClean="0">
                <a:solidFill>
                  <a:srgbClr val="FFC000"/>
                </a:solidFill>
              </a:rPr>
              <a:t> دلالة الإحباط ونفاد البر </a:t>
            </a:r>
          </a:p>
          <a:p>
            <a:r>
              <a:rPr lang="ar-SA" sz="2400" b="1" dirty="0" smtClean="0"/>
              <a:t>دلالة التحدي وانغلاق التفكير</a:t>
            </a:r>
            <a:r>
              <a:rPr lang="ar-SA" sz="2400" b="1" dirty="0" smtClean="0">
                <a:solidFill>
                  <a:srgbClr val="FFC000"/>
                </a:solidFill>
              </a:rPr>
              <a:t> </a:t>
            </a:r>
          </a:p>
          <a:p>
            <a:r>
              <a:rPr lang="ar-SA" sz="2400" b="1" dirty="0" smtClean="0">
                <a:solidFill>
                  <a:srgbClr val="FFC000"/>
                </a:solidFill>
              </a:rPr>
              <a:t>دلالة موقف متحفظ أو قلق أو محبط </a:t>
            </a:r>
          </a:p>
          <a:p>
            <a:r>
              <a:rPr lang="ar-SA" sz="2400" b="1" dirty="0" smtClean="0">
                <a:solidFill>
                  <a:schemeClr val="accent2"/>
                </a:solidFill>
              </a:rPr>
              <a:t>حركة عدائية توحي بالاهانة </a:t>
            </a:r>
          </a:p>
          <a:p>
            <a:endParaRPr lang="ar-SA" sz="2400" b="1" dirty="0" smtClean="0">
              <a:solidFill>
                <a:schemeClr val="accent2"/>
              </a:solidFill>
            </a:endParaRPr>
          </a:p>
          <a:p>
            <a:r>
              <a:rPr lang="ar-SA" sz="2400" b="1" dirty="0" smtClean="0"/>
              <a:t>تعبير بأنني الشخص الأقوى وعدم الرغبة </a:t>
            </a:r>
          </a:p>
          <a:p>
            <a:r>
              <a:rPr lang="ar-SA" sz="2400" b="1" dirty="0" smtClean="0"/>
              <a:t>بالحديث </a:t>
            </a:r>
          </a:p>
          <a:p>
            <a:endParaRPr lang="ar-SA" sz="2400" b="1" dirty="0" smtClean="0"/>
          </a:p>
          <a:p>
            <a:r>
              <a:rPr lang="ar-SA" sz="2400" b="1" dirty="0" smtClean="0">
                <a:solidFill>
                  <a:schemeClr val="accent2"/>
                </a:solidFill>
              </a:rPr>
              <a:t>كبح مشاعر سلبية أو الشعور بعدم التأكد </a:t>
            </a:r>
          </a:p>
          <a:p>
            <a:r>
              <a:rPr lang="ar-SA" sz="2400" b="1" dirty="0" smtClean="0">
                <a:solidFill>
                  <a:schemeClr val="accent2"/>
                </a:solidFill>
              </a:rPr>
              <a:t>أو الخوف</a:t>
            </a:r>
            <a:endParaRPr lang="ar-SA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0"/>
            <a:ext cx="8401080" cy="785794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</a:rPr>
              <a:t>         م        معاني الإيماءات والإشارات                    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dirty="0" smtClean="0"/>
              <a:t>دلالتها 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143504" y="1643050"/>
            <a:ext cx="3543296" cy="4483113"/>
          </a:xfrm>
        </p:spPr>
        <p:txBody>
          <a:bodyPr/>
          <a:lstStyle/>
          <a:p>
            <a:r>
              <a:rPr lang="ar-SA" dirty="0" smtClean="0"/>
              <a:t>الرسائل السلبية </a:t>
            </a:r>
            <a:r>
              <a:rPr lang="ar-SA" dirty="0" err="1" smtClean="0"/>
              <a:t>ا</a:t>
            </a:r>
            <a:r>
              <a:rPr lang="ar-SA" dirty="0" smtClean="0"/>
              <a:t>       </a:t>
            </a: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5572132" y="214290"/>
            <a:ext cx="3571868" cy="22145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الرسائل</a:t>
            </a:r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الايجابية</a:t>
            </a:r>
            <a:endParaRPr lang="ar-SA" sz="3200" b="1" dirty="0">
              <a:solidFill>
                <a:schemeClr val="bg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00034" y="857232"/>
            <a:ext cx="4929222" cy="142876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bg1"/>
                </a:solidFill>
              </a:rPr>
              <a:t>دلالتها</a:t>
            </a:r>
            <a:r>
              <a:rPr lang="ar-SA" sz="3600" b="1" dirty="0" smtClean="0">
                <a:solidFill>
                  <a:schemeClr val="bg2"/>
                </a:solidFill>
              </a:rPr>
              <a:t> </a:t>
            </a:r>
            <a:endParaRPr lang="ar-SA" sz="3600" b="1" dirty="0">
              <a:solidFill>
                <a:schemeClr val="bg2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143504" y="2357430"/>
            <a:ext cx="4000496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            ابسط شفتيك ولا تزمهما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          استعمال إشارة مناسب ايجابية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          كفرك راحتي اليد </a:t>
            </a:r>
          </a:p>
          <a:p>
            <a:r>
              <a:rPr lang="ar-SA" sz="2000" b="1" dirty="0" smtClean="0"/>
              <a:t>          ابسط ذراعيك وافتح راحتي يديك </a:t>
            </a:r>
          </a:p>
          <a:p>
            <a:pPr algn="ctr"/>
            <a:r>
              <a:rPr lang="ar-SA" sz="2000" b="1" dirty="0" smtClean="0">
                <a:solidFill>
                  <a:schemeClr val="accent2"/>
                </a:solidFill>
              </a:rPr>
              <a:t>          اجعل أصابع إحدى اليدين تضغط بخفة                         على أصابع اليد الأخرى</a:t>
            </a:r>
          </a:p>
          <a:p>
            <a:r>
              <a:rPr lang="ar-SA" sz="2000" b="1" dirty="0" smtClean="0"/>
              <a:t>           اجعل راحة يدك لأسفل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            اجعل راحة يدك لأعلى</a:t>
            </a:r>
          </a:p>
          <a:p>
            <a:pPr algn="ctr"/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        فتح الساقين باعتدال في الوقوف لكن  مع وضع اليدين على الخصر </a:t>
            </a:r>
          </a:p>
          <a:p>
            <a:pPr algn="ctr"/>
            <a:r>
              <a:rPr lang="ar-SA" sz="2000" b="1" dirty="0" smtClean="0"/>
              <a:t> الذراعان المنفتحتان </a:t>
            </a:r>
          </a:p>
          <a:p>
            <a:endParaRPr lang="ar-SA" sz="2000" b="1" dirty="0" smtClean="0"/>
          </a:p>
          <a:p>
            <a:r>
              <a:rPr lang="ar-SA" sz="2000" b="1" dirty="0" smtClean="0">
                <a:solidFill>
                  <a:schemeClr val="accent2"/>
                </a:solidFill>
              </a:rPr>
              <a:t>        اترك ساقيك واجعل لهما وضع الاستقامة </a:t>
            </a:r>
          </a:p>
          <a:p>
            <a:r>
              <a:rPr lang="ar-SA" sz="2000" b="1" dirty="0" smtClean="0">
                <a:solidFill>
                  <a:schemeClr val="accent2"/>
                </a:solidFill>
              </a:rPr>
              <a:t>        والتقارب</a:t>
            </a:r>
          </a:p>
          <a:p>
            <a:endParaRPr lang="ar-SA" sz="2000" b="1" dirty="0">
              <a:solidFill>
                <a:schemeClr val="accent2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02446" y="2357429"/>
            <a:ext cx="5041058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الثقة واليقين والهدوء النفسي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الحماسة والتوقع الايجابي لمجريات الأمور</a:t>
            </a:r>
          </a:p>
          <a:p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الانفتاح وتشجيع الطرف الآخر للمزيد</a:t>
            </a:r>
          </a:p>
          <a:p>
            <a:r>
              <a:rPr lang="ar-SA" sz="2000" b="1" dirty="0" smtClean="0">
                <a:solidFill>
                  <a:schemeClr val="accent2"/>
                </a:solidFill>
              </a:rPr>
              <a:t>توحي بالثقة والقوة وصاحب المنزلة العليا</a:t>
            </a:r>
          </a:p>
          <a:p>
            <a:r>
              <a:rPr lang="ar-SA" sz="2000" b="1" dirty="0" smtClean="0">
                <a:solidFill>
                  <a:schemeClr val="accent2"/>
                </a:solidFill>
              </a:rPr>
              <a:t> </a:t>
            </a:r>
          </a:p>
          <a:p>
            <a:r>
              <a:rPr lang="ar-SA" sz="2000" b="1" dirty="0" smtClean="0"/>
              <a:t>لتوحي  بالسيطرة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لتوحي بالأمان وعدم التهديد 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توحي بالإقبال والرغبة في استمرار </a:t>
            </a:r>
          </a:p>
          <a:p>
            <a:endParaRPr lang="ar-SA" sz="2000" b="1" dirty="0" smtClean="0">
              <a:solidFill>
                <a:schemeClr val="accent2"/>
              </a:solidFill>
            </a:endParaRPr>
          </a:p>
          <a:p>
            <a:r>
              <a:rPr lang="ar-SA" sz="2000" b="1" dirty="0" smtClean="0"/>
              <a:t>الحديث والانفتاح </a:t>
            </a:r>
          </a:p>
          <a:p>
            <a:endParaRPr lang="ar-SA" sz="2000" b="1" dirty="0" smtClean="0"/>
          </a:p>
          <a:p>
            <a:r>
              <a:rPr lang="ar-SA" sz="2000" b="1" dirty="0" smtClean="0">
                <a:solidFill>
                  <a:schemeClr val="accent2"/>
                </a:solidFill>
              </a:rPr>
              <a:t>الانفتاح والتقبل </a:t>
            </a:r>
          </a:p>
          <a:p>
            <a:endParaRPr lang="ar-SA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معاني الإيماءات والإشارات السلبية 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00175"/>
            <a:ext cx="4040188" cy="64294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/>
              <a:t>دلالتها 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683126"/>
          </a:xfrm>
        </p:spPr>
        <p:txBody>
          <a:bodyPr>
            <a:noAutofit/>
          </a:bodyPr>
          <a:lstStyle/>
          <a:p>
            <a:r>
              <a:rPr lang="ar-SA" sz="2000" b="1" dirty="0" smtClean="0">
                <a:solidFill>
                  <a:srgbClr val="7030A0"/>
                </a:solidFill>
              </a:rPr>
              <a:t>التردد وعدم الثقة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الخضوع والضعف أو الرفض او الحزن </a:t>
            </a:r>
          </a:p>
          <a:p>
            <a:r>
              <a:rPr lang="ar-SA" sz="2000" b="1" dirty="0" smtClean="0">
                <a:solidFill>
                  <a:srgbClr val="00B050"/>
                </a:solidFill>
              </a:rPr>
              <a:t>التعالي والغرور او القوة العدوانية </a:t>
            </a:r>
          </a:p>
          <a:p>
            <a:pPr>
              <a:buNone/>
            </a:pPr>
            <a:endParaRPr lang="ar-SA" sz="2000" b="1" dirty="0" smtClean="0"/>
          </a:p>
          <a:p>
            <a:r>
              <a:rPr lang="ar-SA" sz="2000" b="1" dirty="0" smtClean="0"/>
              <a:t>قلة الاهتمام بالشخص الآخر </a:t>
            </a:r>
          </a:p>
          <a:p>
            <a:pPr>
              <a:buNone/>
            </a:pPr>
            <a:endParaRPr lang="ar-SA" sz="2000" b="1" dirty="0" smtClean="0"/>
          </a:p>
          <a:p>
            <a:r>
              <a:rPr lang="ar-SA" sz="2000" b="1" dirty="0" smtClean="0">
                <a:solidFill>
                  <a:srgbClr val="7030A0"/>
                </a:solidFill>
              </a:rPr>
              <a:t>الشعور بعدم الراحة من الطرف الآخر </a:t>
            </a:r>
          </a:p>
          <a:p>
            <a:endParaRPr lang="ar-SA" sz="2000" b="1" dirty="0" smtClean="0">
              <a:solidFill>
                <a:srgbClr val="7030A0"/>
              </a:solidFill>
            </a:endParaRPr>
          </a:p>
          <a:p>
            <a:r>
              <a:rPr lang="ar-SA" sz="2000" b="1" dirty="0" smtClean="0"/>
              <a:t>التململ ويؤدي الى إحساس الطرف الآخر بالعصبية والرغبة في الرحيل </a:t>
            </a:r>
          </a:p>
          <a:p>
            <a:endParaRPr lang="ar-SA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اليأس والإحباط وبوادر الإخفاق في المواقف بينكما </a:t>
            </a:r>
          </a:p>
          <a:p>
            <a:endParaRPr lang="ar-SA" sz="2000" b="1" dirty="0" smtClean="0"/>
          </a:p>
          <a:p>
            <a:endParaRPr lang="ar-SA" sz="2000" b="1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5357818" y="1500174"/>
            <a:ext cx="3613147" cy="6397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الرسائل السلبية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683125"/>
          </a:xfrm>
        </p:spPr>
        <p:txBody>
          <a:bodyPr>
            <a:normAutofit/>
          </a:bodyPr>
          <a:lstStyle/>
          <a:p>
            <a:r>
              <a:rPr lang="ar-SA" sz="2000" b="1" dirty="0" smtClean="0">
                <a:solidFill>
                  <a:srgbClr val="7030A0"/>
                </a:solidFill>
              </a:rPr>
              <a:t>الدخول المتردد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إمالة الذقن الى أسفل </a:t>
            </a:r>
          </a:p>
          <a:p>
            <a:r>
              <a:rPr lang="ar-SA" sz="2000" b="1" dirty="0" smtClean="0">
                <a:solidFill>
                  <a:srgbClr val="00B050"/>
                </a:solidFill>
              </a:rPr>
              <a:t>الرأس مرفوع مع تقديم الذقن للأمام او للأعلى </a:t>
            </a:r>
          </a:p>
          <a:p>
            <a:r>
              <a:rPr lang="ar-SA" sz="2000" b="1" dirty="0" smtClean="0"/>
              <a:t>مصافحة الأيدي ببرود </a:t>
            </a:r>
          </a:p>
          <a:p>
            <a:endParaRPr lang="ar-SA" sz="2000" b="1" dirty="0" smtClean="0"/>
          </a:p>
          <a:p>
            <a:r>
              <a:rPr lang="ar-SA" sz="2000" b="1" dirty="0" smtClean="0">
                <a:solidFill>
                  <a:srgbClr val="7030A0"/>
                </a:solidFill>
              </a:rPr>
              <a:t>الضغط بعنف على الأيدي عند المصافحة </a:t>
            </a:r>
          </a:p>
          <a:p>
            <a:endParaRPr lang="ar-SA" sz="2000" b="1" dirty="0" smtClean="0">
              <a:solidFill>
                <a:srgbClr val="7030A0"/>
              </a:solidFill>
            </a:endParaRPr>
          </a:p>
          <a:p>
            <a:r>
              <a:rPr lang="ar-SA" sz="2000" b="1" dirty="0" smtClean="0"/>
              <a:t>التثاؤب </a:t>
            </a:r>
          </a:p>
          <a:p>
            <a:endParaRPr lang="ar-SA" sz="2000" b="1" dirty="0" smtClean="0"/>
          </a:p>
          <a:p>
            <a:endParaRPr lang="ar-SA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التنهد</a:t>
            </a:r>
            <a:r>
              <a:rPr lang="ar-SA" sz="2000" b="1" dirty="0" smtClean="0"/>
              <a:t>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معاني الرسائل الايجابية 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00034" y="1428736"/>
            <a:ext cx="4040188" cy="64294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دلالتها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540274"/>
          </a:xfrm>
        </p:spPr>
        <p:txBody>
          <a:bodyPr>
            <a:noAutofit/>
          </a:bodyPr>
          <a:lstStyle/>
          <a:p>
            <a:r>
              <a:rPr lang="ar-SA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الثقة ووجود هدف تبتغيه </a:t>
            </a:r>
          </a:p>
          <a:p>
            <a:r>
              <a:rPr lang="ar-SA" sz="2000" b="1" dirty="0" smtClean="0">
                <a:solidFill>
                  <a:srgbClr val="FFFF00"/>
                </a:solidFill>
              </a:rPr>
              <a:t>الثقة مع الموقف المحايد من الطرف الآخر </a:t>
            </a:r>
          </a:p>
          <a:p>
            <a:r>
              <a:rPr lang="ar-S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تبدو اكبر حجما ولافتا للانتباه وهو وضع الاستعداد </a:t>
            </a:r>
          </a:p>
          <a:p>
            <a:r>
              <a:rPr lang="ar-SA" sz="2000" b="1" dirty="0" smtClean="0">
                <a:solidFill>
                  <a:schemeClr val="accent6"/>
                </a:solidFill>
              </a:rPr>
              <a:t>الألفة والمحبة مع الإحساس بالندية وعدم السيطرة </a:t>
            </a:r>
          </a:p>
          <a:p>
            <a:pPr>
              <a:buNone/>
            </a:pPr>
            <a:endParaRPr lang="ar-SA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الإحساس بالأمان والدف في العلاقة بينكما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إحساس الطرف الآخر بالحماسة والرغبة في مزيد من الاتصال بينكما </a:t>
            </a:r>
          </a:p>
          <a:p>
            <a:endParaRPr lang="ar-SA" sz="2000" b="1" dirty="0" smtClean="0">
              <a:solidFill>
                <a:srgbClr val="C00000"/>
              </a:solidFill>
            </a:endParaRPr>
          </a:p>
          <a:p>
            <a:r>
              <a:rPr lang="ar-SA" sz="2000" b="1" dirty="0" smtClean="0"/>
              <a:t>الإحساس بالتفاؤل ووجود إمكانية للتفاهم والحل الودي </a:t>
            </a:r>
            <a:endParaRPr lang="ar-SA" sz="2000" b="1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428737"/>
            <a:ext cx="4041775" cy="64294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/>
              <a:t>الرسائل الايجابية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397397"/>
          </a:xfrm>
        </p:spPr>
        <p:txBody>
          <a:bodyPr>
            <a:normAutofit fontScale="92500" lnSpcReduction="10000"/>
          </a:bodyPr>
          <a:lstStyle/>
          <a:p>
            <a:r>
              <a:rPr lang="ar-SA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تحرك مباشرة وفي ثقة </a:t>
            </a:r>
          </a:p>
          <a:p>
            <a:r>
              <a:rPr lang="ar-SA" sz="2000" b="1" dirty="0" smtClean="0">
                <a:solidFill>
                  <a:srgbClr val="FFFF00"/>
                </a:solidFill>
              </a:rPr>
              <a:t>ارفع راسك جاعلا عينك في عين الآخر </a:t>
            </a:r>
          </a:p>
          <a:p>
            <a:endParaRPr lang="ar-SA" sz="2000" b="1" dirty="0" smtClean="0">
              <a:solidFill>
                <a:srgbClr val="FFFF00"/>
              </a:solidFill>
            </a:endParaRPr>
          </a:p>
          <a:p>
            <a:r>
              <a:rPr lang="ar-S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ارفع راسك جاعلا يديك على جانبيك </a:t>
            </a:r>
          </a:p>
          <a:p>
            <a:endParaRPr lang="ar-SA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accent6"/>
                </a:solidFill>
              </a:rPr>
              <a:t>المصافحة بضغطة يد متزنة ومتساوية بوضع راحة يدك وراحة يد الشخص الآخر في وضع رأسي </a:t>
            </a:r>
          </a:p>
          <a:p>
            <a:r>
              <a:rPr lang="ar-SA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اضغط على يد مصافحك كما يضغط على يدك دون زيادة او نقصان 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سيطر على التثاؤب وتحكم فيه , لأنه ينتقل بالعدوى . انقل الاهتمام  ولا تنقل الملل </a:t>
            </a:r>
            <a:r>
              <a:rPr lang="ar-SA" sz="2000" b="1" dirty="0" smtClean="0"/>
              <a:t>.</a:t>
            </a:r>
          </a:p>
          <a:p>
            <a:pPr>
              <a:buNone/>
            </a:pPr>
            <a:endParaRPr lang="ar-SA" sz="2000" b="1" dirty="0" smtClean="0"/>
          </a:p>
          <a:p>
            <a:r>
              <a:rPr lang="ar-SA" sz="2000" b="1" dirty="0" smtClean="0"/>
              <a:t>كن متحمسا , ولا تظهر يأسك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  <a:cs typeface="Akhbar MT" pitchFamily="2" charset="-78"/>
              </a:rPr>
              <a:t>الاتصال غير اللفظي                                             الرأس</a:t>
            </a:r>
            <a:endParaRPr lang="ar-SA" b="1" dirty="0">
              <a:solidFill>
                <a:schemeClr val="accent4">
                  <a:lumMod val="50000"/>
                </a:schemeClr>
              </a:solidFill>
              <a:latin typeface="Arial Narrow" pitchFamily="34" charset="0"/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357298"/>
            <a:ext cx="8643998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b="1" dirty="0" smtClean="0"/>
              <a:t>يستعمل الفرد الايماءة بالرأس في معظم الثقافات للدلالة على (نعم ) او الموافقة . وأوضحت الدراسات أن الذين يتلقون إيماءات الرأس بشكل مستمر ممن يستمعون إليهم يتحدثون أكثر من المعتاد ثلاث مرات او أربعا .</a:t>
            </a:r>
          </a:p>
          <a:p>
            <a:r>
              <a:rPr lang="ar-SA" b="1" dirty="0" smtClean="0"/>
              <a:t>سرعة الايماءة بالرأس يدل على قلة صبر المستمع , او انه استمع الى ما يكفيه او يريد إنهاء الحديث .</a:t>
            </a:r>
          </a:p>
          <a:p>
            <a:r>
              <a:rPr lang="ar-SA" b="1" dirty="0" smtClean="0"/>
              <a:t>بطئ الايماءة بالرأس يدل على أن السامع مهتم بما يسمع .</a:t>
            </a:r>
          </a:p>
          <a:p>
            <a:r>
              <a:rPr lang="ar-SA" b="1" dirty="0" smtClean="0"/>
              <a:t>تزيد الايماءة بالرأس من قبول المستمع للمتحدث او المتحدث للمستمع  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bg1"/>
                </a:solidFill>
                <a:latin typeface="Arial Narrow" pitchFamily="34" charset="0"/>
                <a:cs typeface="Akhbar MT" pitchFamily="2" charset="-78"/>
              </a:rPr>
              <a:t>الاتصال غير اللفظي</a:t>
            </a:r>
            <a:br>
              <a:rPr lang="ar-SA" b="1" dirty="0" smtClean="0">
                <a:solidFill>
                  <a:schemeClr val="bg1"/>
                </a:solidFill>
                <a:latin typeface="Arial Narrow" pitchFamily="34" charset="0"/>
                <a:cs typeface="Akhbar MT" pitchFamily="2" charset="-78"/>
              </a:rPr>
            </a:br>
            <a:r>
              <a:rPr lang="ar-SA" b="1" dirty="0" smtClean="0">
                <a:solidFill>
                  <a:schemeClr val="bg1"/>
                </a:solidFill>
                <a:latin typeface="Arial Narrow" pitchFamily="34" charset="0"/>
                <a:cs typeface="Akhbar MT" pitchFamily="2" charset="-78"/>
              </a:rPr>
              <a:t>اللمس 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نستطيع أن ننقل كثيرا من الرسائل من خلال المصافحة او الاحتضان , وكل رسالة لها مدلول يختلف عن الآخر .</a:t>
            </a:r>
          </a:p>
          <a:p>
            <a:r>
              <a:rPr lang="ar-SA" b="1" dirty="0" smtClean="0"/>
              <a:t>واللمسة تعبر عن مشاعر التشجيع , والحنان , والعطف .</a:t>
            </a:r>
          </a:p>
          <a:p>
            <a:r>
              <a:rPr lang="ar-SA" b="1" dirty="0" smtClean="0"/>
              <a:t>تكون حاسة اللمس ايجابية عندما يستعملها المعلم مع الأطفال الصغار  , ولكن ينبغي الحذر من ذلك حتى لايساء فهمنا , وكل ذلك يعتمد على طبيعة الموقف .</a:t>
            </a:r>
          </a:p>
          <a:p>
            <a:pPr>
              <a:buNone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http://upload.wikimedia.org/wikipedia/commons/a/a3/Handshake_%28Workshop_Cologne_%2706%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2868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الاتصال غير اللفظي                                          أنواع اللمسات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u="sng" dirty="0" smtClean="0"/>
              <a:t>لمسة المصافحة </a:t>
            </a:r>
            <a:r>
              <a:rPr lang="ar-SA" b="1" dirty="0" smtClean="0"/>
              <a:t>:  هي دلالة على العلاقة الاجتماعية التي تربط بين شخصين . </a:t>
            </a:r>
          </a:p>
          <a:p>
            <a:r>
              <a:rPr lang="ar-SA" b="1" u="sng" dirty="0" smtClean="0"/>
              <a:t>اللمسة الأخوية او لمسة الصداقة </a:t>
            </a:r>
            <a:r>
              <a:rPr lang="ar-SA" b="1" dirty="0" smtClean="0"/>
              <a:t>: هي اللمسات التي تعبر عن المشاعر الأخوية بين الأصدقاء , كالإمساك بالكتف او المعانقة عند اللقاء . </a:t>
            </a:r>
          </a:p>
          <a:p>
            <a:r>
              <a:rPr lang="ar-SA" b="1" u="sng" dirty="0" smtClean="0"/>
              <a:t>اللمسة العاطفية </a:t>
            </a:r>
            <a:r>
              <a:rPr lang="ar-SA" b="1" dirty="0" smtClean="0"/>
              <a:t>: هي اللمسة التي يقوم بها الأب او الأم  تجاه أبنائهم , كالضرب على الكتف , او التقبيل  الذي يعبر فيه عن الحنان .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cs typeface="Akhbar MT" pitchFamily="2" charset="-78"/>
              </a:rPr>
              <a:t>الاتصال غير اللفظي                                            الملابس </a:t>
            </a:r>
            <a:endParaRPr lang="ar-SA" b="1" dirty="0"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cs typeface="Akhbar MT" pitchFamily="2" charset="-78"/>
              </a:rPr>
              <a:t>نوع الملابس وألوانها وجودتها ترسل رسالة للآخرين تدلهم على المكانة او الوظيفة , والمستوى الاجتماعي والعلمي والثقافي لنا .</a:t>
            </a:r>
          </a:p>
          <a:p>
            <a:r>
              <a:rPr lang="ar-SA" b="1" dirty="0" smtClean="0">
                <a:cs typeface="Akhbar MT" pitchFamily="2" charset="-78"/>
              </a:rPr>
              <a:t>الملابس الرسمية تشير الى المهنيين</a:t>
            </a:r>
          </a:p>
          <a:p>
            <a:r>
              <a:rPr lang="ar-SA" b="1" dirty="0" smtClean="0">
                <a:cs typeface="Akhbar MT" pitchFamily="2" charset="-78"/>
              </a:rPr>
              <a:t>الملابس العسكرية تشير الى الجندية </a:t>
            </a:r>
          </a:p>
          <a:p>
            <a:r>
              <a:rPr lang="ar-SA" b="1" dirty="0" smtClean="0">
                <a:cs typeface="Akhbar MT" pitchFamily="2" charset="-78"/>
              </a:rPr>
              <a:t>الملابس الفاخرة تشير الى الطبقة الاقتصادية او الاجتماعية التي ينتمي إليها الفرد .</a:t>
            </a:r>
          </a:p>
          <a:p>
            <a:r>
              <a:rPr lang="ar-SA" b="1" dirty="0" smtClean="0">
                <a:cs typeface="Akhbar MT" pitchFamily="2" charset="-78"/>
              </a:rPr>
              <a:t>الملابس المزركشة بالألوان تلبس في الأفراح والمناسبات السعيدة .</a:t>
            </a:r>
          </a:p>
          <a:p>
            <a:r>
              <a:rPr lang="ar-SA" b="1" dirty="0" smtClean="0">
                <a:cs typeface="Akhbar MT" pitchFamily="2" charset="-78"/>
              </a:rPr>
              <a:t>الملابس السوداء والقاتمة تلبس في العزاء .</a:t>
            </a:r>
            <a:endParaRPr lang="ar-SA" b="1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ar-SA" sz="5400" b="1" i="1" dirty="0" smtClean="0">
                <a:cs typeface="Akhbar MT" pitchFamily="2" charset="-78"/>
              </a:rPr>
              <a:t>الاتصال غير اللفظي </a:t>
            </a:r>
            <a:br>
              <a:rPr lang="ar-SA" sz="5400" b="1" i="1" dirty="0" smtClean="0">
                <a:cs typeface="Akhbar MT" pitchFamily="2" charset="-78"/>
              </a:rPr>
            </a:br>
            <a:r>
              <a:rPr lang="ar-SA" sz="5400" b="1" i="1" dirty="0" smtClean="0">
                <a:cs typeface="Akhbar MT" pitchFamily="2" charset="-78"/>
              </a:rPr>
              <a:t>الديكور </a:t>
            </a:r>
            <a:endParaRPr lang="ar-SA" sz="5400" b="1" i="1" dirty="0"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tx1"/>
                </a:solidFill>
              </a:rPr>
              <a:t>الطريقة التي يستخدمها بعض الناس في تزيين مكاتبهم ,هل تدل على أصحابها ؟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نعم تدل وتعطي انطباعا مبدئيا لصاحبها .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فلا بد من تزيين المكان وترتيبه وتنظيفه واستخدام ديكورا وطلاءا مناسبين , فكل ذلك تلحظه العين ويؤثر في الاتصال .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1026" name="Picture 2" descr="مكاتب ادارة اعمال 2013, مكتب فخمة للمدراء والشركات 201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الاتصال غير اللفظي                                      الروائح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الروائح وسيلة مهمة في اتصالنا غير اللفظي , فهي تعطي   وسائل عن ذوق الشخص وطبيعة عمله , بل ومستواه الاجتماعي والصحي . 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 الروائح  تلعب  دورا  كبيرا  في  تحسين  عملية الاتصال , وبالمقابل فإننا ننفر من الأشخاص الذين تنبعث منهم روائح كريهة كالعرق او البصل والثوم . 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الإسلام نهى الأشخاص الذين يأكلون البصل والثوم   من  دخول المساجد , لان ذلك ينفر الناس .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الاتصال غير اللفظي                                     الأصوات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latin typeface="Angsana New" pitchFamily="18" charset="-34"/>
              </a:rPr>
              <a:t>يعتبر الصوت الإنساني من أهم وسائل التعبير عما في النفس , ويؤدي المعاني بتراوح بين الارتفاع والانخفاض  والسرعة والبطء ..........</a:t>
            </a:r>
          </a:p>
          <a:p>
            <a:endParaRPr lang="ar-SA" b="1" dirty="0" smtClean="0">
              <a:latin typeface="Angsana New" pitchFamily="18" charset="-34"/>
            </a:endParaRPr>
          </a:p>
          <a:p>
            <a:r>
              <a:rPr lang="ar-SA" b="1" dirty="0" smtClean="0">
                <a:latin typeface="Angsana New" pitchFamily="18" charset="-34"/>
              </a:rPr>
              <a:t>والصوت هو احد مكونات اللغة ونبرة الصوت .</a:t>
            </a:r>
          </a:p>
          <a:p>
            <a:endParaRPr lang="ar-SA" b="1" dirty="0" smtClean="0">
              <a:latin typeface="Angsana New" pitchFamily="18" charset="-34"/>
            </a:endParaRPr>
          </a:p>
          <a:p>
            <a:r>
              <a:rPr lang="ar-SA" b="1" dirty="0" smtClean="0">
                <a:latin typeface="Angsana New" pitchFamily="18" charset="-34"/>
              </a:rPr>
              <a:t>فصوت رنات الجوال يدلنا على أن هناك من يريد أن يتحدث إلينا , والشخير يدل على النوم بعمق وهكذا .</a:t>
            </a:r>
            <a:endParaRPr lang="ar-SA" b="1" dirty="0"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الاتصال غير اللفظي                               المسافات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يقصد بها القرب او البعد المكاني  , وتعرف بالمساحة الشخصية التي تخص الشخص , وتحيط به وكأنها امتداد لجسده .</a:t>
            </a:r>
          </a:p>
          <a:p>
            <a:r>
              <a:rPr lang="ar-SA" b="1" dirty="0" smtClean="0"/>
              <a:t>هناك عدة مسافات تعبر عنها عدة مناطق في حياة كل فرد , وأي تداخل في هذه المسافات يعني تدخلا في شخصية الإنسان واختلاطا بالعلاقات الإنسانية .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الاتصال غير اللفظي </a:t>
            </a:r>
            <a:br>
              <a:rPr lang="ar-SA" b="1" dirty="0" smtClean="0"/>
            </a:br>
            <a:r>
              <a:rPr lang="ar-SA" b="1" dirty="0" smtClean="0"/>
              <a:t> أبعاد المسافات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المنطقة الحميمية : وهي القريبة والملاصقة للإنسان ,وتعد أهم منطقة , وهي المنطقة التي يحميها الشخص , وكأنها  ملكيته الخاصة ,  ولا يسمح بدخولها إلا المقربين كالأولاد والوالدان والزوجة .</a:t>
            </a:r>
          </a:p>
          <a:p>
            <a:endParaRPr lang="ar-SA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المنطقة الشخصية  :  يسمح  بدخول هذه المنطقة من تربطك بهم علاقات اجتماعية كالأعمام والعمات والأقارب والأصدقاء , وهي قريبة من الإنسان .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و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المنطقة الاجتماعية :وهي المنطقة التي يقف عليها الذين نتعامل معهم في الحياة اليومية ,  مثل : البائع , رجل البريد , السائق , والحارس ........</a:t>
            </a:r>
          </a:p>
          <a:p>
            <a:endParaRPr lang="ar-SA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المنطقة العامة : وهي المسافة التي نضعها لتكون بيننا وبين كل الأشخاص اللذين لا نعرفهم على الإطلاق , وهي المسافة بين المسؤولين والجمهور في الاجتماعات العامة , وهي تحدد الفوارق الاجتماعية والمكانة الوظيفية .</a:t>
            </a:r>
            <a:endParaRPr lang="ar-SA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تدريب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عملي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من غير كلام </a:t>
            </a:r>
            <a:endParaRPr lang="ar-SA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/>
              <a:t>     </a:t>
            </a:r>
          </a:p>
          <a:p>
            <a:pPr>
              <a:buNone/>
            </a:pPr>
            <a:r>
              <a:rPr lang="ar-SA" sz="3600" b="1" dirty="0" smtClean="0"/>
              <a:t>                                                                                       </a:t>
            </a:r>
          </a:p>
          <a:p>
            <a:pPr>
              <a:buNone/>
            </a:pPr>
            <a:r>
              <a:rPr lang="ar-SA" sz="3600" b="1" dirty="0" smtClean="0"/>
              <a:t>يتم تكليف احد الطلاب بعرض عبارة او حكمة او مثل لبرنامج ويشرحه للطلاب بدون أي كلمة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Lighthouse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i="1" dirty="0" smtClean="0"/>
              <a:t>الى اللقاء 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ar-SA" sz="4400" b="1" dirty="0" smtClean="0"/>
              <a:t> في المحاضرة القادمة </a:t>
            </a:r>
          </a:p>
          <a:p>
            <a:pPr algn="ctr">
              <a:buNone/>
            </a:pPr>
            <a:endParaRPr lang="ar-SA" sz="4400" b="1" dirty="0" smtClean="0"/>
          </a:p>
          <a:p>
            <a:pPr algn="ctr">
              <a:buNone/>
            </a:pPr>
            <a:r>
              <a:rPr lang="ar-SA" sz="4400" b="1" dirty="0" smtClean="0"/>
              <a:t>أشكركم على حسن الإصغاء والاستماع </a:t>
            </a:r>
          </a:p>
          <a:p>
            <a:pPr algn="ctr">
              <a:buNone/>
            </a:pPr>
            <a:endParaRPr lang="ar-SA" sz="4400" b="1" dirty="0" smtClean="0"/>
          </a:p>
          <a:p>
            <a:pPr algn="ctr">
              <a:buNone/>
            </a:pPr>
            <a:r>
              <a:rPr lang="ar-SA" sz="4400" b="1" dirty="0" smtClean="0"/>
              <a:t>والسلام عليكم ورحمة الله وبركاته </a:t>
            </a:r>
          </a:p>
          <a:p>
            <a:pPr algn="ctr"/>
            <a:endParaRPr lang="ar-S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1173</Words>
  <Application>Microsoft Office PowerPoint</Application>
  <PresentationFormat>عرض على الشاشة (3:4)‏</PresentationFormat>
  <Paragraphs>180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سمة Office</vt:lpstr>
      <vt:lpstr>المحاضرة الثامنة</vt:lpstr>
      <vt:lpstr>الوحدة الرابعة                                              الاتصال غير اللفظي </vt:lpstr>
      <vt:lpstr>الاتصال غير اللفظي  لغة الجسد </vt:lpstr>
      <vt:lpstr>الاتصال غير اللفظي                                   قواعد قراءة لغة الجسد</vt:lpstr>
      <vt:lpstr>معاني الإيماءات والإشارات                      </vt:lpstr>
      <vt:lpstr>         م        معاني الإيماءات والإشارات                    </vt:lpstr>
      <vt:lpstr>معاني الإيماءات والإشارات السلبية </vt:lpstr>
      <vt:lpstr>معاني الرسائل الايجابية </vt:lpstr>
      <vt:lpstr>الاتصال غير اللفظي                                             الرأس</vt:lpstr>
      <vt:lpstr>الاتصال غير اللفظي اللمس </vt:lpstr>
      <vt:lpstr>الشريحة 11</vt:lpstr>
      <vt:lpstr>الاتصال غير اللفظي                                          أنواع اللمسات </vt:lpstr>
      <vt:lpstr>الاتصال غير اللفظي                                            الملابس </vt:lpstr>
      <vt:lpstr>الاتصال غير اللفظي  الديكور </vt:lpstr>
      <vt:lpstr>  </vt:lpstr>
      <vt:lpstr>الاتصال غير اللفظي                                      الروائح </vt:lpstr>
      <vt:lpstr>الاتصال غير اللفظي                                     الأصوات </vt:lpstr>
      <vt:lpstr>الاتصال غير اللفظي                               المسافات </vt:lpstr>
      <vt:lpstr>الاتصال غير اللفظي   أبعاد المسافات </vt:lpstr>
      <vt:lpstr>تدريب عملي  من غير كلام </vt:lpstr>
      <vt:lpstr>الشريحة 21</vt:lpstr>
      <vt:lpstr>الى اللقاء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ACM</dc:creator>
  <cp:lastModifiedBy>ACM</cp:lastModifiedBy>
  <cp:revision>54</cp:revision>
  <dcterms:created xsi:type="dcterms:W3CDTF">2013-10-20T05:19:00Z</dcterms:created>
  <dcterms:modified xsi:type="dcterms:W3CDTF">2014-11-12T21:06:35Z</dcterms:modified>
</cp:coreProperties>
</file>