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84380"/>
    <p:restoredTop sz="94660"/>
  </p:normalViewPr>
  <p:slideViewPr>
    <p:cSldViewPr>
      <p:cViewPr>
        <p:scale>
          <a:sx n="68" d="100"/>
          <a:sy n="68" d="100"/>
        </p:scale>
        <p:origin x="-14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6283C-48E0-4A15-9B97-9133F08AAC55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4410B-826A-4097-BF5C-0E7E624D367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المحاضرة التاسعة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ar-SA" b="1" i="1" dirty="0" smtClean="0">
                <a:solidFill>
                  <a:srgbClr val="00B050"/>
                </a:solidFill>
              </a:rPr>
              <a:t>أهلا وسهلا  بكم </a:t>
            </a:r>
          </a:p>
          <a:p>
            <a:pPr algn="ctr">
              <a:buNone/>
            </a:pPr>
            <a:r>
              <a:rPr lang="ar-SA" b="1" dirty="0" smtClean="0"/>
              <a:t>في </a:t>
            </a:r>
          </a:p>
          <a:p>
            <a:pPr algn="ctr">
              <a:buNone/>
            </a:pPr>
            <a:r>
              <a:rPr lang="ar-SA" b="1" dirty="0" smtClean="0"/>
              <a:t>جامعة الدمام                                                               </a:t>
            </a:r>
            <a:r>
              <a:rPr lang="ar-SA" b="1" dirty="0" smtClean="0">
                <a:solidFill>
                  <a:srgbClr val="FF0000"/>
                </a:solidFill>
              </a:rPr>
              <a:t>كلية الدراسات التطبيقية وخدمة المجتمع</a:t>
            </a:r>
          </a:p>
          <a:p>
            <a:pPr algn="ctr">
              <a:buNone/>
            </a:pPr>
            <a:r>
              <a:rPr lang="ar-SA" b="1" dirty="0" smtClean="0">
                <a:solidFill>
                  <a:srgbClr val="002060"/>
                </a:solidFill>
              </a:rPr>
              <a:t>( مقرر مهارات الاتصال )</a:t>
            </a:r>
          </a:p>
          <a:p>
            <a:pPr algn="ctr">
              <a:buNone/>
            </a:pPr>
            <a:endParaRPr lang="ar-SA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مع تحيات </a:t>
            </a:r>
          </a:p>
          <a:p>
            <a:pPr algn="ctr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latin typeface="Andalus" pitchFamily="18" charset="-78"/>
                <a:cs typeface="Akhbar MT" pitchFamily="2" charset="-78"/>
              </a:rPr>
              <a:t>د. بسام الشرمان 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المحاضرة التاسعة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مهارات الحوار والإقناع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مفهوم الحوار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أهمية الحوار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أنواع الحوار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أنماط المتحاورين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سمات المحاور المقنع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مهارات الحوار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مفهوم الإقناع وأنواعه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محفزات الإقناع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مهارات الإقناع  ومتطلباته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معوقات الحوار والإقناع</a:t>
            </a:r>
            <a:endParaRPr lang="ar-SA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أولا : مفهوم الحوار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 الحوار أصله من الحور , وهو الرجوع عن الشيء والى الشيء</a:t>
            </a:r>
          </a:p>
          <a:p>
            <a:pPr>
              <a:buNone/>
            </a:pPr>
            <a:r>
              <a:rPr lang="ar-SA" dirty="0" smtClean="0"/>
              <a:t>والمحاورة : مراجعة المنطق والكلام في المخاطبة , قال تعالى : ( قال له صاحبه وهو يحاوره ) .الكهف 37 . أي يراجع الكلام مع عدم التسليم بكل ما يقوله الطرف الآخر . </a:t>
            </a:r>
          </a:p>
          <a:p>
            <a:pPr>
              <a:buNone/>
            </a:pPr>
            <a:r>
              <a:rPr lang="ar-SA" dirty="0" smtClean="0"/>
              <a:t>والحوار هو : تبادل الحديث بين طرفين او أكثر , يريد كل منهما الوصول الى أهدافه في أي مجال دينيا او تربويا او سياسيا او فكريا 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الاتصال المبني على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ar-SA" dirty="0" smtClean="0"/>
              <a:t>يمكن القول أن الحوار </a:t>
            </a:r>
            <a:r>
              <a:rPr lang="ar-SA" dirty="0"/>
              <a:t> </a:t>
            </a:r>
            <a:r>
              <a:rPr lang="ar-SA" dirty="0" smtClean="0"/>
              <a:t>من حيث مفهوم علم الاتصال انه : عملية اتصالية يتم فيها تفاعلا بين طرفا عملية الحوار , المرسل والمستقبل او المحاور بكسر الواو والمحاور بفتح الواو , ذهنيا ونفسيا , وسلوكيا , من خلال تبادل الحديث , او طرح تساؤلات وتقديم إجابات عليها , لتحقيق أهدافا محددة . </a:t>
            </a:r>
          </a:p>
          <a:p>
            <a:pPr>
              <a:buNone/>
            </a:pPr>
            <a:r>
              <a:rPr lang="ar-SA" dirty="0" smtClean="0"/>
              <a:t>وثمة محددات أساسية تحكم هذا المفهوم , أبرزها محددات الاتصال من استمرار وتفاعل وافتراض للمقدرة الاتصالية , ووجود أهداف محددة , وتأثير اللغة  كعنصر أساسي في الحوار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مصطلحات ترتبط بالحوار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أولا : الجدل </a:t>
            </a:r>
          </a:p>
          <a:p>
            <a:pPr>
              <a:buNone/>
            </a:pPr>
            <a:r>
              <a:rPr lang="ar-SA" dirty="0" smtClean="0"/>
              <a:t>هو دفع المرء خصمه عن طريق إفساد  قوله بحجة او شبهة , او هو إلزام الخصم والتغلب عليه عن طريق إقامة الحجة والإتيان بالدليل .</a:t>
            </a:r>
          </a:p>
          <a:p>
            <a:pPr>
              <a:buNone/>
            </a:pPr>
            <a:r>
              <a:rPr lang="ar-SA" dirty="0" smtClean="0"/>
              <a:t>والحوار والجدل يلتقيان في أنهما مناقشة بين طرفين ,  لكنهما يفترقا في درجة اعتمادهما على الدليل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أقسام الجدل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b="1" dirty="0" smtClean="0"/>
              <a:t>1- الجدل الممدوح : </a:t>
            </a:r>
          </a:p>
          <a:p>
            <a:pPr>
              <a:buNone/>
            </a:pPr>
            <a:r>
              <a:rPr lang="ar-SA" dirty="0" smtClean="0"/>
              <a:t>وهو الجدل لبيان الحق من خلال اعتماده على طريق صحيح , كما في قوله تعالى : ( ادع الى سبيل ربك بالحكمة والموعظة الحسنة وجادلهم بالتي هي أحسن ..........)</a:t>
            </a:r>
          </a:p>
          <a:p>
            <a:pPr>
              <a:buNone/>
            </a:pPr>
            <a:r>
              <a:rPr lang="ar-SA" b="1" dirty="0" smtClean="0"/>
              <a:t>2- الجدل المذموم : </a:t>
            </a:r>
          </a:p>
          <a:p>
            <a:pPr>
              <a:buNone/>
            </a:pPr>
            <a:r>
              <a:rPr lang="ar-SA" dirty="0" smtClean="0"/>
              <a:t>فهو تعصب المجادل لرأيه , ولا يتنازل عنه ,  حتى وان عرف الصواب , كما في قوله تعالى : ( ويجادل الذين كفروا بالباطل ليدحضوا به الحق ) .</a:t>
            </a:r>
          </a:p>
          <a:p>
            <a:pPr>
              <a:buNone/>
            </a:pPr>
            <a:r>
              <a:rPr lang="ar-SA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مصطلحات ترتبط بالحوار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ثانيا : المناظرة </a:t>
            </a:r>
          </a:p>
          <a:p>
            <a:pPr>
              <a:buNone/>
            </a:pPr>
            <a:r>
              <a:rPr lang="ar-SA" dirty="0"/>
              <a:t> </a:t>
            </a:r>
            <a:r>
              <a:rPr lang="ar-SA" dirty="0" smtClean="0"/>
              <a:t>النظير هو المثل والند , ويقال : ( ناظرت فلانا ) أي صرت له نظيرا بالتحدث والمخاطبة  . </a:t>
            </a:r>
          </a:p>
          <a:p>
            <a:pPr>
              <a:buNone/>
            </a:pPr>
            <a:r>
              <a:rPr lang="ar-SA" dirty="0" smtClean="0"/>
              <a:t>وتعني المناظرة : الوصول للحق والصواب في الموضوع الذي اختلفت وجهات نظر المتناقشين فيه , وتعتمد على ندية المتحدثين , بخلاف الحوار الذي يكون فيه عالما ومتعلما .</a:t>
            </a:r>
          </a:p>
          <a:p>
            <a:pPr>
              <a:buNone/>
            </a:pPr>
            <a:r>
              <a:rPr lang="ar-SA" dirty="0" smtClean="0"/>
              <a:t>فالعالم لا يناظر المتعلم بل يحاوره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مصطلحات ترتبط بالحوار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الاختلاف : </a:t>
            </a:r>
          </a:p>
          <a:p>
            <a:pPr>
              <a:buNone/>
            </a:pPr>
            <a:r>
              <a:rPr lang="ar-SA" dirty="0" smtClean="0"/>
              <a:t>آية من آيات الله , وقد يكون في الألوان , والألسن , والنوع .</a:t>
            </a:r>
          </a:p>
          <a:p>
            <a:pPr>
              <a:buNone/>
            </a:pPr>
            <a:r>
              <a:rPr lang="ar-SA" dirty="0" smtClean="0"/>
              <a:t>والاختلاف  لا يعتبر بالضرورة  ظاهرة مرضية , فقد يكون أداة لفهم الآخرين  ووجهات نظرهم حول موضوع ما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أنواع الاختلاف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b="1" dirty="0" smtClean="0"/>
              <a:t>1- اختلاف تضاد : </a:t>
            </a:r>
          </a:p>
          <a:p>
            <a:pPr>
              <a:buNone/>
            </a:pPr>
            <a:r>
              <a:rPr lang="ar-SA" dirty="0" smtClean="0"/>
              <a:t>وهو أن يكون لكل فريق رأي او موقف يضاد رأي او موقف الفريق الآخر , وعليه يصعب التقاء الفريقين على نقطة معينة . فينتهي الحوار دون نتيجة , كاختلاف المؤمن والكافر حول مسائل تتصل بالعقيدة. </a:t>
            </a:r>
          </a:p>
          <a:p>
            <a:pPr>
              <a:buNone/>
            </a:pPr>
            <a:r>
              <a:rPr lang="ar-SA" b="1" dirty="0" smtClean="0"/>
              <a:t>2- اختلاف تنوع :</a:t>
            </a:r>
          </a:p>
          <a:p>
            <a:pPr>
              <a:buNone/>
            </a:pPr>
            <a:r>
              <a:rPr lang="ar-SA" dirty="0" smtClean="0"/>
              <a:t>وهو أن يكون لكل طرف من أطراف الحوار رأي عنده الدليل على صحته وصوابه , وهو لا يضاد رأي الطرف الآخر ولا ينكره , مثل القراءات التي اختلف فيها الصحابة رضي الله عنهم . </a:t>
            </a:r>
          </a:p>
          <a:p>
            <a:pPr>
              <a:buNone/>
            </a:pPr>
            <a:r>
              <a:rPr lang="ar-SA" b="1" dirty="0" smtClean="0"/>
              <a:t>3- اختلاف افهام : </a:t>
            </a:r>
          </a:p>
          <a:p>
            <a:pPr>
              <a:buNone/>
            </a:pPr>
            <a:r>
              <a:rPr lang="ar-SA" dirty="0" smtClean="0"/>
              <a:t>وهو أن يفهم كل فرد او طائفة الخطاب بفهم غير فهم الآخر , بشرط أن يكون النص محتملا لذلك الفهم , مثل اختلاف تفسير بعض آيات القرآن الكريم , واختلاف الفقه على المذاهب الأربعة , وطريقة التعامل مع الحوار يقود الآخرين نحو التعارف ويجنبهم التفرق والشقاق  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أهمية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sz="2800" b="1" dirty="0" smtClean="0"/>
              <a:t>1- الحوار وسيلة لتبادل الآراء للوصول الى الحق. </a:t>
            </a:r>
          </a:p>
          <a:p>
            <a:pPr>
              <a:buNone/>
            </a:pPr>
            <a:r>
              <a:rPr lang="ar-SA" sz="2800" dirty="0" smtClean="0"/>
              <a:t>من خلال الحوار يمكن الوصول للرؤى المشتركة . وإقناع الآخرين بالحق , وتبادل الآراء والمعارف والخبرات .</a:t>
            </a:r>
          </a:p>
          <a:p>
            <a:pPr>
              <a:buNone/>
            </a:pPr>
            <a:r>
              <a:rPr lang="ar-SA" sz="2800" dirty="0" smtClean="0"/>
              <a:t>والحوار من انجح أساليب الدعوة للإسلام  وتنبيه للناس  , والحوار غالبا ما ينتهي الى احد الأمور الثلاثة : </a:t>
            </a:r>
          </a:p>
          <a:p>
            <a:r>
              <a:rPr lang="ar-SA" sz="2800" b="1" i="1" dirty="0" smtClean="0">
                <a:solidFill>
                  <a:srgbClr val="FF0000"/>
                </a:solidFill>
              </a:rPr>
              <a:t>التقبل والاعتراف بصحة الرأي الآخر .</a:t>
            </a:r>
          </a:p>
          <a:p>
            <a:r>
              <a:rPr lang="ar-SA" sz="2800" b="1" i="1" dirty="0" smtClean="0">
                <a:solidFill>
                  <a:srgbClr val="FF0000"/>
                </a:solidFill>
              </a:rPr>
              <a:t>التقارب في وجهات النظر . </a:t>
            </a:r>
          </a:p>
          <a:p>
            <a:r>
              <a:rPr lang="ar-SA" sz="2800" b="1" i="1" dirty="0" smtClean="0">
                <a:solidFill>
                  <a:srgbClr val="FF0000"/>
                </a:solidFill>
              </a:rPr>
              <a:t>الاختلاف والعداء . </a:t>
            </a:r>
          </a:p>
          <a:p>
            <a:pPr>
              <a:buNone/>
            </a:pPr>
            <a:r>
              <a:rPr lang="ar-SA" sz="2800" b="1" dirty="0" smtClean="0"/>
              <a:t>2- تقوية الروابط الاجتماعية : </a:t>
            </a:r>
          </a:p>
          <a:p>
            <a:pPr>
              <a:buNone/>
            </a:pPr>
            <a:r>
              <a:rPr lang="ar-SA" sz="2800" dirty="0" smtClean="0"/>
              <a:t>فالمتأمل في أسباب تفكك كثير من الروابط والعلاقات الاجتماعية والأسرية والزوجية , يجد إن السبب الرئيسي فيها هو الافتقار الى الحوار والمناقشة والمراجعة , وفقدان التعبير اللفظي المناسب </a:t>
            </a:r>
          </a:p>
          <a:p>
            <a:pPr>
              <a:buNone/>
            </a:pPr>
            <a:r>
              <a:rPr lang="ar-SA" sz="2800" dirty="0" smtClean="0"/>
              <a:t>والتمكن من الحوار يساعد على تعميق العلاقات الاجتماعية والثقة مع الآخرين , ويحقق التعاون بين الناس . </a:t>
            </a:r>
            <a:endParaRPr lang="ar-S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أهمية 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dirty="0" smtClean="0"/>
              <a:t>3- </a:t>
            </a:r>
            <a:r>
              <a:rPr lang="ar-SA" b="1" dirty="0" smtClean="0"/>
              <a:t>الحوار ضرورة تربوية </a:t>
            </a:r>
          </a:p>
          <a:p>
            <a:pPr>
              <a:buNone/>
            </a:pPr>
            <a:r>
              <a:rPr lang="ar-SA" dirty="0" smtClean="0"/>
              <a:t>فالحوار من أحسن الوسائل الموصلة الى الإقناع , وتغيير الاتجاهات والسلوك نحو الأحسن , لان الحوار ترويض للنفس على قبول النقد واحترام رأي الآخرين , ويؤدي الى التخفيف من مشاعر الكبت , وتحرير النفس من الصراعات والمشاعر العدائية والمخاوف من القلق . </a:t>
            </a:r>
          </a:p>
          <a:p>
            <a:pPr>
              <a:buNone/>
            </a:pPr>
            <a:r>
              <a:rPr lang="ar-SA" dirty="0" smtClean="0"/>
              <a:t>4- </a:t>
            </a:r>
            <a:r>
              <a:rPr lang="ar-SA" b="1" dirty="0" smtClean="0"/>
              <a:t>الحوار طريق آمن لإيجاد الحلول للقضايا المختلفة </a:t>
            </a:r>
          </a:p>
          <a:p>
            <a:pPr>
              <a:buNone/>
            </a:pPr>
            <a:r>
              <a:rPr lang="ar-SA" dirty="0" smtClean="0"/>
              <a:t>فهو وسيلة لإبعاد الفتن , ويعصم الأفراد و الجماعات من الصراعات والحروب والفتن  . ويبلور أفكارا لحل المشكلات السياسية والاقتصادية  والاجتماعية والسياسية , بالإضافة الى التعليمية . 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أنواع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b="1" dirty="0" smtClean="0"/>
              <a:t>1- معيار عدد المشاركين في الحوار </a:t>
            </a:r>
          </a:p>
          <a:p>
            <a:pPr>
              <a:buNone/>
            </a:pPr>
            <a:r>
              <a:rPr lang="ar-SA" b="1" dirty="0" smtClean="0"/>
              <a:t>أ. الحوار الذاتي </a:t>
            </a:r>
          </a:p>
          <a:p>
            <a:pPr>
              <a:buNone/>
            </a:pPr>
            <a:r>
              <a:rPr lang="ar-SA" dirty="0" smtClean="0"/>
              <a:t>وهو حوار يجريه الإنسان مع ذاته , يتمثل في التأمل والتفكير , فالحوار الذاتي هو المدخل الطبيعي للحوار مع الآخر , </a:t>
            </a:r>
          </a:p>
          <a:p>
            <a:pPr>
              <a:buNone/>
            </a:pPr>
            <a:r>
              <a:rPr lang="ar-SA" b="1" dirty="0" smtClean="0"/>
              <a:t>ب. الحوار بين شخصين : </a:t>
            </a:r>
          </a:p>
          <a:p>
            <a:pPr>
              <a:buNone/>
            </a:pPr>
            <a:r>
              <a:rPr lang="ar-SA" dirty="0" smtClean="0"/>
              <a:t>وهو حوار يجريه شخص مع شخص آخر , وهو النوع الأكثر شيوعا في الحياة اليومية , ومثاله حوار الطالب مع زميله .</a:t>
            </a:r>
          </a:p>
          <a:p>
            <a:pPr>
              <a:buNone/>
            </a:pPr>
            <a:r>
              <a:rPr lang="ar-SA" b="1" dirty="0" smtClean="0"/>
              <a:t>ج. حوار المجموعات :</a:t>
            </a:r>
          </a:p>
          <a:p>
            <a:pPr>
              <a:buNone/>
            </a:pPr>
            <a:r>
              <a:rPr lang="ar-SA" dirty="0" smtClean="0"/>
              <a:t>وهو حوار يجرى بين مجموعات مختلفة , سواء كانت صغير او كبيرة , متجانسة او مختلفة في بعضها , كالحوار التفاوضي بين المجموعات . 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أنواع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2- معيار الإطار الجغرافي للمشاركين في الحوار </a:t>
            </a:r>
          </a:p>
          <a:p>
            <a:pPr>
              <a:buNone/>
            </a:pPr>
            <a:r>
              <a:rPr lang="ar-SA" b="1" dirty="0" smtClean="0"/>
              <a:t>أ. الحوار المحلي </a:t>
            </a:r>
            <a:r>
              <a:rPr lang="ar-SA" dirty="0" smtClean="0"/>
              <a:t>: وهو حوار يتم في إطار مجتمع محلي كالحوار بين ممثلي مدينة او منطقة معينة. </a:t>
            </a:r>
          </a:p>
          <a:p>
            <a:pPr>
              <a:buNone/>
            </a:pPr>
            <a:r>
              <a:rPr lang="ar-SA" b="1" dirty="0" smtClean="0"/>
              <a:t>ب. الحوار الوطني </a:t>
            </a:r>
            <a:r>
              <a:rPr lang="ar-SA" dirty="0" smtClean="0"/>
              <a:t>: وهو حوار يجري بين ممثلين التيارات الفكرية والثقافية والنخب الوطنية  , ويتناول موضوعات تهم المواطنين . </a:t>
            </a:r>
          </a:p>
          <a:p>
            <a:pPr>
              <a:buNone/>
            </a:pPr>
            <a:r>
              <a:rPr lang="ar-SA" b="1" dirty="0" smtClean="0"/>
              <a:t>ج. الحوار الاممي : </a:t>
            </a:r>
            <a:r>
              <a:rPr lang="ar-SA" dirty="0" smtClean="0"/>
              <a:t>وهو حوار يتم بين الأمم والشعوب على مستوى العالم , مثل حوار الأديان  او حوار الثقافات .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أنواع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3- معيار موضوع الحوار </a:t>
            </a:r>
          </a:p>
          <a:p>
            <a:pPr>
              <a:buNone/>
            </a:pPr>
            <a:r>
              <a:rPr lang="ar-SA" dirty="0" smtClean="0"/>
              <a:t>ينقسم الحوار وفقا لموضوعه الى حوار سياسي ,او ديني او اقتصادي , او ثقافي او اجتماعي , او أدبي  او رياضي .</a:t>
            </a:r>
          </a:p>
          <a:p>
            <a:pPr>
              <a:buNone/>
            </a:pPr>
            <a:endParaRPr lang="ar-SA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4- معيار الإعداد للحوار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أ. الحوار العفوي العارض </a:t>
            </a:r>
          </a:p>
          <a:p>
            <a:pPr>
              <a:buNone/>
            </a:pPr>
            <a:r>
              <a:rPr lang="ar-SA" dirty="0" smtClean="0"/>
              <a:t>وهو حوار غير مخطط له , ومن نماذجه الحوارات التي تقع بدون إعداد مسبق بين الناس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ب. الحوار المقصود المخطط </a:t>
            </a:r>
          </a:p>
          <a:p>
            <a:pPr>
              <a:buNone/>
            </a:pPr>
            <a:r>
              <a:rPr lang="ar-SA" dirty="0" smtClean="0"/>
              <a:t>حيث يخطط له وتحدد أطرافه وموضوعه ومكانه وزمانه , وأهدافه  </a:t>
            </a:r>
            <a:r>
              <a:rPr lang="ar-SA" dirty="0"/>
              <a:t>.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أنواع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5- معيار رسمية الحوار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أ. الحوار الرسمي :</a:t>
            </a:r>
          </a:p>
          <a:p>
            <a:pPr>
              <a:buNone/>
            </a:pPr>
            <a:r>
              <a:rPr lang="ar-SA" dirty="0" smtClean="0"/>
              <a:t>يتم في اطر رسمية من حيث : المكان وطبيعة أطرافه , وموضوعاته , كالحوار التفاوضي , او داخل العمل 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ب. الحوار غير الرسمي : </a:t>
            </a:r>
          </a:p>
          <a:p>
            <a:pPr>
              <a:buNone/>
            </a:pPr>
            <a:r>
              <a:rPr lang="ar-SA" dirty="0" smtClean="0"/>
              <a:t>وهو الحوار الذي نسمعه ببين الزملاء والأصدقاء والأقارب والجيران  بعيدا عن الرسمية .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ar-SA" b="1" dirty="0" smtClean="0"/>
              <a:t>تذكر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r>
              <a:rPr lang="ar-SA" dirty="0" smtClean="0"/>
              <a:t>ينقسم الحوار وفقا لصورته العامة الى : </a:t>
            </a:r>
          </a:p>
          <a:p>
            <a:pPr>
              <a:buNone/>
            </a:pPr>
            <a:r>
              <a:rPr lang="ar-SA" b="1" dirty="0" smtClean="0"/>
              <a:t>أ. الحوار الايجابي : </a:t>
            </a:r>
            <a:r>
              <a:rPr lang="ar-SA" dirty="0" smtClean="0"/>
              <a:t>وهو الحوار الموضوعي الذي يرى الحسنات والسلبيات في ذات الوقت , وهو حوار  متكافئ يعطي كلا الطرفين فرصة التعبير ,ويحترم الطرف الآخر.</a:t>
            </a:r>
          </a:p>
          <a:p>
            <a:pPr>
              <a:buNone/>
            </a:pPr>
            <a:r>
              <a:rPr lang="ar-SA" b="1" dirty="0" smtClean="0"/>
              <a:t>ب. الحوار السلبي : </a:t>
            </a:r>
            <a:r>
              <a:rPr lang="ar-SA" dirty="0" smtClean="0"/>
              <a:t>وهو الحوار الذي يفتقد  آداب الحوار وضوابطه , وينعدم فيه الاحترام بين الأطراف ويكون أشبه بالخصام منه للحوار المفيد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ar-SA" b="1" dirty="0" smtClean="0"/>
              <a:t>أنماط المتحاورين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dirty="0" smtClean="0"/>
              <a:t>إن من مفاتيح النجاح معرفتك نمط الشخصية التي تتحاور معها . </a:t>
            </a:r>
          </a:p>
          <a:p>
            <a:pPr>
              <a:buNone/>
            </a:pPr>
            <a:r>
              <a:rPr lang="ar-SA" dirty="0" smtClean="0"/>
              <a:t>ويمكن رصد الأنماط الآتية , والأسلوب الأمثل للتعامل مع أصحابها :</a:t>
            </a:r>
          </a:p>
          <a:p>
            <a:pPr>
              <a:buNone/>
            </a:pPr>
            <a:r>
              <a:rPr lang="ar-SA" b="1" dirty="0" smtClean="0">
                <a:solidFill>
                  <a:srgbClr val="00B050"/>
                </a:solidFill>
              </a:rPr>
              <a:t>1. المحاور غير المتعاون :</a:t>
            </a:r>
          </a:p>
          <a:p>
            <a:pPr>
              <a:buNone/>
            </a:pPr>
            <a:r>
              <a:rPr lang="ar-SA" dirty="0" smtClean="0"/>
              <a:t>وقد يلتزم هذا المحاور بالصمت , ويمتنع عن عرض أفكاره ودوافعه ومشاعره , والأسلوب الأمثل للتعامل معه اكتشاف أسباب عدم تعاونه  , فقد ينشا من عدم استيعاب موضوع الحوار او  لاختلاف خبراته واهتماماته ,  ولا بد من تشجيعه على التعاون , وطرح الأسئلة عليه  لاستخراج وجهة نظره .</a:t>
            </a:r>
          </a:p>
          <a:p>
            <a:pPr>
              <a:buNone/>
            </a:pPr>
            <a:r>
              <a:rPr lang="ar-SA" b="1" dirty="0" smtClean="0">
                <a:solidFill>
                  <a:srgbClr val="00B050"/>
                </a:solidFill>
              </a:rPr>
              <a:t>2. المحاور المعارض او المتصلب :</a:t>
            </a:r>
          </a:p>
          <a:p>
            <a:pPr>
              <a:buNone/>
            </a:pPr>
            <a:r>
              <a:rPr lang="ar-SA" dirty="0" smtClean="0"/>
              <a:t>وهو معارض بالحق والباطل , حتى وان كان يعلم انه على خطا , ويعد التسليم للطرف الآخر هزيمة له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مهارات التعامل مع المحاور المتصلب 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1- اعد صياغة أفكاره لتبدو أكثر اتفاقا مع أفكارك  .</a:t>
            </a:r>
          </a:p>
          <a:p>
            <a:pPr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2- احرص على الاتفاق معه في بعض النقاط .</a:t>
            </a:r>
          </a:p>
          <a:p>
            <a:pPr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3- ابدأ بتفنيد حججه الضعيفة .</a:t>
            </a:r>
          </a:p>
          <a:p>
            <a:pPr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4- ضع مرجعية للفصل والتحاكم منذ بداية الحوار .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أنماط المتحاورين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3- المحاور العدائي :</a:t>
            </a:r>
          </a:p>
          <a:p>
            <a:pPr>
              <a:buNone/>
            </a:pPr>
            <a:r>
              <a:rPr lang="ar-SA" dirty="0" smtClean="0">
                <a:solidFill>
                  <a:srgbClr val="002060"/>
                </a:solidFill>
              </a:rPr>
              <a:t>وهو محاور يميل الى الهجوم على الآخرين , والانتقاص منهم  , ولا يمنحه فرصة لعرض أفكارهم  .                  ويفضل في التعامل معه ألا تقع في مصيدة الجدل الشخصي.</a:t>
            </a:r>
          </a:p>
          <a:p>
            <a:pPr>
              <a:buNone/>
            </a:pPr>
            <a:r>
              <a:rPr lang="ar-SA" dirty="0" smtClean="0"/>
              <a:t>4</a:t>
            </a: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- المحاور المندفع : </a:t>
            </a:r>
          </a:p>
          <a:p>
            <a:pPr>
              <a:buNone/>
            </a:pPr>
            <a:r>
              <a:rPr lang="ar-SA" dirty="0" smtClean="0">
                <a:solidFill>
                  <a:srgbClr val="002060"/>
                </a:solidFill>
              </a:rPr>
              <a:t>وهو محاور تسيطر على سلوكه الانفعالات العاطفية , والرغبة في التميز وحب الظهور , والحل الأمثل أن تقلل من أسئلتك المباشرة له , وتطلب منه تلخيص ما يقول ليشبع رغبة حب الظهور لديه .</a:t>
            </a: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أنماط المتحاورين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>
              <a:buNone/>
            </a:pPr>
            <a:r>
              <a:rPr lang="ar-SA" b="1" dirty="0" smtClean="0"/>
              <a:t>5- المحاور الثرثار :                                                </a:t>
            </a:r>
            <a:r>
              <a:rPr lang="ar-SA" dirty="0" smtClean="0"/>
              <a:t>وهو المحاور الذي يحب التحدث في موضوعات لا علاقة لها بموضوع  الحوار , والأفضل لذلك أن تقاطعه بلباقة .</a:t>
            </a:r>
          </a:p>
          <a:p>
            <a:pPr>
              <a:buNone/>
            </a:pPr>
            <a:r>
              <a:rPr lang="ar-SA" b="1" dirty="0" smtClean="0"/>
              <a:t>6- المحاور المتشكك :</a:t>
            </a:r>
          </a:p>
          <a:p>
            <a:pPr>
              <a:buNone/>
            </a:pPr>
            <a:r>
              <a:rPr lang="ar-SA" dirty="0" smtClean="0"/>
              <a:t>وهو محاور لا يثق في البيانات والمعلومات التي تعرض عليه , ويتصور أن الطرف الآخر يحاول خداعه . ويفضل في التعامل معه تقديم المزيد من الأدلة ,والبراهين ,والاستمالات العاطفية ,والوجدانية التي تعين على إقناعه .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أنماط المتحاورين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b="1" dirty="0" smtClean="0"/>
              <a:t>7- المحاور الخجول :</a:t>
            </a:r>
          </a:p>
          <a:p>
            <a:pPr>
              <a:buNone/>
            </a:pPr>
            <a:r>
              <a:rPr lang="ar-SA" dirty="0" smtClean="0"/>
              <a:t>وهو المحاور الذي يشعر بالخجل أثناء الحوار معه , ويحاول أن يتجنب الحوار . والحل الأفضل في التعامل معه أن تشركه في موضوع الحوار , وتكلفه بأعمال معينة , وتوجه إليه أسئلة يستطيع الإجابة عليها .   </a:t>
            </a:r>
          </a:p>
          <a:p>
            <a:pPr>
              <a:buNone/>
            </a:pPr>
            <a:r>
              <a:rPr lang="ar-SA" b="1" dirty="0" smtClean="0"/>
              <a:t>8- المحاور الودود :</a:t>
            </a:r>
          </a:p>
          <a:p>
            <a:pPr>
              <a:buNone/>
            </a:pPr>
            <a:r>
              <a:rPr lang="ar-SA" dirty="0" smtClean="0"/>
              <a:t>وهو محاور يسعى الى إقامة علاقة متينة مع الطرف الآخر , ويشجعه على الحديث , ويساعده على إنهاء الخلافات , والحل الأمثل في التعامل معه أن تبادله ودا بود , وتحاول دعم العلاقة معه بالاحترام والاهتمام .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الى لقاء آخر </a:t>
            </a:r>
            <a:endParaRPr lang="ar-SA" b="1" dirty="0"/>
          </a:p>
        </p:txBody>
      </p:sp>
      <p:pic>
        <p:nvPicPr>
          <p:cNvPr id="4" name="Picture 2" descr="C:\Users\ACM\Desktop\564412_240189269472507_1721777630_n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643050"/>
            <a:ext cx="6500857" cy="4714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1466</Words>
  <Application>Microsoft Office PowerPoint</Application>
  <PresentationFormat>عرض على الشاشة (3:4)‏</PresentationFormat>
  <Paragraphs>134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سمة Office</vt:lpstr>
      <vt:lpstr>المحاضرة التاسعة </vt:lpstr>
      <vt:lpstr>المحاضرة التاسعة </vt:lpstr>
      <vt:lpstr>أولا : مفهوم الحوار </vt:lpstr>
      <vt:lpstr>الاتصال المبني على الحوار </vt:lpstr>
      <vt:lpstr>مصطلحات ترتبط بالحوار </vt:lpstr>
      <vt:lpstr>أقسام الجدل </vt:lpstr>
      <vt:lpstr>مصطلحات ترتبط بالحوار </vt:lpstr>
      <vt:lpstr>مصطلحات ترتبط بالحوار </vt:lpstr>
      <vt:lpstr>أنواع الاختلاف </vt:lpstr>
      <vt:lpstr>أهمية الحوار </vt:lpstr>
      <vt:lpstr>أهمية  الحوار </vt:lpstr>
      <vt:lpstr>أنواع الحوار </vt:lpstr>
      <vt:lpstr>أنواع الحوار </vt:lpstr>
      <vt:lpstr>أنواع الحوار </vt:lpstr>
      <vt:lpstr>أنواع الحوار </vt:lpstr>
      <vt:lpstr>تذكر </vt:lpstr>
      <vt:lpstr>أنماط المتحاورين </vt:lpstr>
      <vt:lpstr>مهارات التعامل مع المحاور المتصلب </vt:lpstr>
      <vt:lpstr>أنماط المتحاورين </vt:lpstr>
      <vt:lpstr>أنماط المتحاورين </vt:lpstr>
      <vt:lpstr>أنماط المتحاورين </vt:lpstr>
      <vt:lpstr>الى لقاء آخر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ACM</cp:lastModifiedBy>
  <cp:revision>48</cp:revision>
  <dcterms:created xsi:type="dcterms:W3CDTF">2013-11-26T18:02:44Z</dcterms:created>
  <dcterms:modified xsi:type="dcterms:W3CDTF">2014-11-12T21:28:18Z</dcterms:modified>
</cp:coreProperties>
</file>