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3"/>
  </p:notesMasterIdLst>
  <p:sldIdLst>
    <p:sldId id="284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70" r:id="rId13"/>
    <p:sldId id="271" r:id="rId14"/>
    <p:sldId id="272" r:id="rId15"/>
    <p:sldId id="273" r:id="rId16"/>
    <p:sldId id="274" r:id="rId17"/>
    <p:sldId id="276" r:id="rId18"/>
    <p:sldId id="277" r:id="rId19"/>
    <p:sldId id="279" r:id="rId20"/>
    <p:sldId id="282" r:id="rId21"/>
    <p:sldId id="283" r:id="rId2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>
        <p:scale>
          <a:sx n="100" d="100"/>
          <a:sy n="100" d="100"/>
        </p:scale>
        <p:origin x="-516" y="6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FEF07AA-CA95-4FEA-855F-4AB6C4EB08A5}" type="datetimeFigureOut">
              <a:rPr lang="ar-SA" smtClean="0"/>
              <a:pPr/>
              <a:t>10/02/35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1299341-642A-42C6-A99A-E8C66AB52402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99341-642A-42C6-A99A-E8C66AB52402}" type="slidenum">
              <a:rPr lang="ar-SA" smtClean="0"/>
              <a:pPr/>
              <a:t>7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6D1A-BCCC-4375-8FD5-C8263970345A}" type="datetimeFigureOut">
              <a:rPr lang="ar-SA" smtClean="0"/>
              <a:pPr/>
              <a:t>10/02/35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544D5-6CBC-4C9A-BECD-78238E146D0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6D1A-BCCC-4375-8FD5-C8263970345A}" type="datetimeFigureOut">
              <a:rPr lang="ar-SA" smtClean="0"/>
              <a:pPr/>
              <a:t>10/02/35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544D5-6CBC-4C9A-BECD-78238E146D0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6D1A-BCCC-4375-8FD5-C8263970345A}" type="datetimeFigureOut">
              <a:rPr lang="ar-SA" smtClean="0"/>
              <a:pPr/>
              <a:t>10/02/35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544D5-6CBC-4C9A-BECD-78238E146D0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6D1A-BCCC-4375-8FD5-C8263970345A}" type="datetimeFigureOut">
              <a:rPr lang="ar-SA" smtClean="0"/>
              <a:pPr/>
              <a:t>10/02/35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544D5-6CBC-4C9A-BECD-78238E146D0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6D1A-BCCC-4375-8FD5-C8263970345A}" type="datetimeFigureOut">
              <a:rPr lang="ar-SA" smtClean="0"/>
              <a:pPr/>
              <a:t>10/02/35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544D5-6CBC-4C9A-BECD-78238E146D0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6D1A-BCCC-4375-8FD5-C8263970345A}" type="datetimeFigureOut">
              <a:rPr lang="ar-SA" smtClean="0"/>
              <a:pPr/>
              <a:t>10/02/35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544D5-6CBC-4C9A-BECD-78238E146D0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6D1A-BCCC-4375-8FD5-C8263970345A}" type="datetimeFigureOut">
              <a:rPr lang="ar-SA" smtClean="0"/>
              <a:pPr/>
              <a:t>10/02/35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544D5-6CBC-4C9A-BECD-78238E146D0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6D1A-BCCC-4375-8FD5-C8263970345A}" type="datetimeFigureOut">
              <a:rPr lang="ar-SA" smtClean="0"/>
              <a:pPr/>
              <a:t>10/02/35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544D5-6CBC-4C9A-BECD-78238E146D0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6D1A-BCCC-4375-8FD5-C8263970345A}" type="datetimeFigureOut">
              <a:rPr lang="ar-SA" smtClean="0"/>
              <a:pPr/>
              <a:t>10/02/35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544D5-6CBC-4C9A-BECD-78238E146D0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6D1A-BCCC-4375-8FD5-C8263970345A}" type="datetimeFigureOut">
              <a:rPr lang="ar-SA" smtClean="0"/>
              <a:pPr/>
              <a:t>10/02/35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544D5-6CBC-4C9A-BECD-78238E146D0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6D1A-BCCC-4375-8FD5-C8263970345A}" type="datetimeFigureOut">
              <a:rPr lang="ar-SA" smtClean="0"/>
              <a:pPr/>
              <a:t>10/02/35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544D5-6CBC-4C9A-BECD-78238E146D0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F6D1A-BCCC-4375-8FD5-C8263970345A}" type="datetimeFigureOut">
              <a:rPr lang="ar-SA" smtClean="0"/>
              <a:pPr/>
              <a:t>10/02/35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544D5-6CBC-4C9A-BECD-78238E146D01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latin typeface="Arabic Typesetting" pitchFamily="66" charset="-78"/>
                <a:cs typeface="Arabic Typesetting" pitchFamily="66" charset="-78"/>
              </a:rPr>
              <a:t>جامعة الدمام</a:t>
            </a:r>
            <a:endParaRPr lang="ar-SA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ar-SA" dirty="0" smtClean="0"/>
              <a:t>كلية الدراسات التطبيقية وخدمة المجتمع </a:t>
            </a:r>
          </a:p>
          <a:p>
            <a:pPr algn="ctr">
              <a:buNone/>
            </a:pPr>
            <a:r>
              <a:rPr lang="ar-SA" dirty="0" smtClean="0"/>
              <a:t>مهارات الاتصال </a:t>
            </a:r>
          </a:p>
          <a:p>
            <a:pPr algn="ctr">
              <a:buNone/>
            </a:pPr>
            <a:r>
              <a:rPr lang="ar-SA" dirty="0" smtClean="0"/>
              <a:t>المحاضرة العاشرة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chemeClr val="tx2">
                    <a:lumMod val="50000"/>
                  </a:schemeClr>
                </a:solidFill>
              </a:rPr>
              <a:t>المحاضرة العاشرة</a:t>
            </a:r>
            <a:endParaRPr lang="ar-SA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ar-SA" b="1" dirty="0" smtClean="0"/>
              <a:t>سمات المحاور المقنع </a:t>
            </a:r>
          </a:p>
          <a:p>
            <a:pPr>
              <a:buNone/>
            </a:pPr>
            <a:r>
              <a:rPr lang="ar-SA" b="1" dirty="0" smtClean="0"/>
              <a:t>1- العلم : </a:t>
            </a:r>
            <a:r>
              <a:rPr lang="ar-SA" dirty="0" smtClean="0"/>
              <a:t>فالمحاور الجيد يجب أن يكون على علم بموضوع الحوار , ويستطيع الدفاع عن فكرته , والدعوة إليها او الإقناع بها .</a:t>
            </a:r>
          </a:p>
          <a:p>
            <a:pPr>
              <a:buNone/>
            </a:pPr>
            <a:r>
              <a:rPr lang="ar-SA" b="1" dirty="0" smtClean="0"/>
              <a:t>2- الصدق : </a:t>
            </a:r>
            <a:r>
              <a:rPr lang="ar-SA" dirty="0" smtClean="0"/>
              <a:t>فالصادق تزداد قدرته على الإقناع  وتعديل اتجاهات من يحاوره وتغييرها او تدعيمها , وكذلك تعديل سلوكه او تعزيزه او تدعيمه .</a:t>
            </a:r>
          </a:p>
          <a:p>
            <a:pPr>
              <a:buNone/>
            </a:pPr>
            <a:r>
              <a:rPr lang="ar-SA" dirty="0" smtClean="0"/>
              <a:t>3- </a:t>
            </a:r>
            <a:r>
              <a:rPr lang="ar-SA" b="1" dirty="0" smtClean="0"/>
              <a:t>الدقة : </a:t>
            </a:r>
            <a:r>
              <a:rPr lang="ar-SA" dirty="0" smtClean="0"/>
              <a:t>وتعني اختيار المحاور للكلام المعبر عما يقصده . والابتعاد عن الكذب 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سمات المحاور المقنع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ar-SA" b="1" dirty="0" smtClean="0"/>
              <a:t>4- الموضوعية :</a:t>
            </a:r>
            <a:r>
              <a:rPr lang="ar-SA" dirty="0" smtClean="0"/>
              <a:t> وتعني البعد عن الهوى , والعدل في الحكم على الأشخاص والأحداث والأشياء , والوقوف الى جانب الحق , فلا يتعصب برأيه </a:t>
            </a:r>
            <a:r>
              <a:rPr lang="ar-SA" b="1" dirty="0" smtClean="0"/>
              <a:t>, </a:t>
            </a:r>
            <a:r>
              <a:rPr lang="ar-SA" dirty="0" smtClean="0"/>
              <a:t>ويعترف بخطئه . </a:t>
            </a:r>
          </a:p>
          <a:p>
            <a:pPr>
              <a:buNone/>
            </a:pPr>
            <a:r>
              <a:rPr lang="ar-SA" b="1" dirty="0" smtClean="0"/>
              <a:t>5- الأمانة :</a:t>
            </a:r>
            <a:r>
              <a:rPr lang="ar-SA" dirty="0" smtClean="0"/>
              <a:t> وتعني أن يكون المحاور أمينا في عرض موضوعه , ولا يحمل الكلام أكثر مما يحتمل . والأمانة تتطلب عدة أمور منها : </a:t>
            </a:r>
          </a:p>
          <a:p>
            <a:pPr marL="514350" indent="-514350">
              <a:buAutoNum type="arabic1Minus"/>
            </a:pP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</a:rPr>
              <a:t>إرجاع الأفكار الى قائلها. </a:t>
            </a:r>
          </a:p>
          <a:p>
            <a:pPr marL="514350" indent="-514350">
              <a:buAutoNum type="arabic1Minus"/>
            </a:pP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</a:rPr>
              <a:t>ترك النقول الضعيفة .</a:t>
            </a:r>
          </a:p>
          <a:p>
            <a:pPr marL="514350" indent="-514350">
              <a:buAutoNum type="arabic1Minus"/>
            </a:pP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</a:rPr>
              <a:t>عدم الاستشهاد بآراء وأقوال من لا يطمأن لعلمه وأمانته </a:t>
            </a:r>
            <a:r>
              <a:rPr lang="ar-SA" dirty="0" smtClean="0"/>
              <a:t>.</a:t>
            </a:r>
          </a:p>
          <a:p>
            <a:pPr marL="514350" indent="-514350"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سمات المحاور المقنع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ar-SA" b="1" dirty="0" smtClean="0"/>
              <a:t>6- التواضع واحترام الطرف الآخر : </a:t>
            </a:r>
            <a:r>
              <a:rPr lang="ar-SA" dirty="0" smtClean="0"/>
              <a:t>أن يبتعد المحاور عن كل ما يحقر الطرف الآخر او يقلل من أهميته . </a:t>
            </a:r>
          </a:p>
          <a:p>
            <a:pPr>
              <a:buNone/>
            </a:pPr>
            <a:r>
              <a:rPr lang="ar-SA" b="1" dirty="0" smtClean="0"/>
              <a:t>7- التمتع بقدرات عقلية جيدة : </a:t>
            </a:r>
            <a:r>
              <a:rPr lang="ar-SA" dirty="0" smtClean="0"/>
              <a:t>وابرز هذه القدرات ” </a:t>
            </a:r>
          </a:p>
          <a:p>
            <a:pPr marL="514350" indent="-514350">
              <a:buAutoNum type="arabic1Minus"/>
            </a:pPr>
            <a:r>
              <a:rPr lang="ar-SA" sz="3000" b="1" dirty="0" smtClean="0"/>
              <a:t>الذكاء العام </a:t>
            </a:r>
            <a:r>
              <a:rPr lang="ar-SA" dirty="0" smtClean="0"/>
              <a:t>: بمعنى الفهم السريع لما يقال , والقدرة على التفكير .</a:t>
            </a:r>
          </a:p>
          <a:p>
            <a:pPr marL="514350" indent="-514350">
              <a:buAutoNum type="arabic1Minus"/>
            </a:pPr>
            <a:r>
              <a:rPr lang="ar-SA" sz="3000" b="1" dirty="0" smtClean="0"/>
              <a:t>الذكاء الاجتماعي </a:t>
            </a:r>
            <a:r>
              <a:rPr lang="ar-SA" dirty="0" smtClean="0"/>
              <a:t>: القدرة على فهم الناس , والتعامل معهم , وهو ما يعرف بالدبلوماسية , وحب الناس والتشوق لخدمتهم </a:t>
            </a:r>
          </a:p>
          <a:p>
            <a:pPr marL="514350" indent="-514350">
              <a:buAutoNum type="arabic1Minus"/>
            </a:pPr>
            <a:r>
              <a:rPr lang="ar-SA" sz="3000" b="1" dirty="0" smtClean="0"/>
              <a:t>الابتكار</a:t>
            </a:r>
            <a:r>
              <a:rPr lang="ar-SA" dirty="0" smtClean="0"/>
              <a:t> : القدرة على طرح الأفكار الجديدة .</a:t>
            </a:r>
          </a:p>
          <a:p>
            <a:pPr marL="514350" indent="-514350">
              <a:buAutoNum type="arabic1Minus"/>
            </a:pPr>
            <a:r>
              <a:rPr lang="ar-SA" sz="3000" b="1" dirty="0" smtClean="0"/>
              <a:t>الملاحظة </a:t>
            </a:r>
            <a:r>
              <a:rPr lang="ar-SA" dirty="0" smtClean="0"/>
              <a:t>: القدرة على ملاحظة ما لا يلاحظه غيره , واستخلاص أفكارا من بين موضوعات متشابكة . </a:t>
            </a:r>
          </a:p>
          <a:p>
            <a:pPr marL="514350" indent="-514350">
              <a:buAutoNum type="arabic1Minus"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سمات المحاور المقنع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ar-SA" dirty="0" smtClean="0"/>
              <a:t>8- </a:t>
            </a:r>
            <a:r>
              <a:rPr lang="ar-SA" sz="2800" b="1" dirty="0" smtClean="0"/>
              <a:t>الحماسة</a:t>
            </a:r>
            <a:r>
              <a:rPr lang="ar-SA" dirty="0" smtClean="0"/>
              <a:t> :  يجب أن يكون المحاور متحمسا لموضوع الحوار , والحماسة تنتقل من المحاور للطرف الآخر , والى الجمهور , مما يحدث التفاعل . </a:t>
            </a:r>
          </a:p>
          <a:p>
            <a:pPr>
              <a:buNone/>
            </a:pPr>
            <a:r>
              <a:rPr lang="ar-SA" sz="2800" b="1" dirty="0" smtClean="0"/>
              <a:t>9- الاتزان العاطف </a:t>
            </a:r>
            <a:r>
              <a:rPr lang="ar-SA" dirty="0" smtClean="0"/>
              <a:t>: أن يظهر المحاور انفعاله بالقدر الذي يناسب الموقف , وان يتحكم بمشاعره وانفعالاته  فإذا تعرض للموقف وسخر منه الآخرون فلا يغضب وإنما يعفو بالحلم ,ولا يخرج من الحوار ويترك ساحة الحوار لغيره , ولا يبالغ في رفع صوته , ورفع الصوت دليل على الضعف وفراغ المنطق .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سمات المحاور المقنع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ar-SA" dirty="0" smtClean="0"/>
              <a:t>10-</a:t>
            </a:r>
            <a:r>
              <a:rPr lang="ar-SA" sz="2800" b="1" dirty="0" smtClean="0"/>
              <a:t> المظهر </a:t>
            </a:r>
            <a:r>
              <a:rPr lang="ar-SA" dirty="0" smtClean="0"/>
              <a:t>: يعكس المظهر رؤية المحاور ليحدد الطريقة التي ينظر بها الآخرون إليه قبل أن يتحدث , ويتضمن المظهر العام , والنظافة والأناقة الشخصية . والملبس المناسب للحالة , والصحة النفسية والبدنية . فالناس عادة تهتم بالمظهر وتنجذب إليه , وهذا يكسب المحاور الثقة بنفسه . </a:t>
            </a:r>
          </a:p>
          <a:p>
            <a:pPr>
              <a:buNone/>
            </a:pPr>
            <a:r>
              <a:rPr lang="ar-SA" dirty="0" smtClean="0"/>
              <a:t>11- </a:t>
            </a:r>
            <a:r>
              <a:rPr lang="ar-SA" sz="2800" b="1" dirty="0" smtClean="0"/>
              <a:t>القدرة على التعبير الحركي وتوظيف لغة الجسد : </a:t>
            </a:r>
            <a:r>
              <a:rPr lang="ar-SA" dirty="0" smtClean="0"/>
              <a:t>فالحركات الجسمية والإيماءات المصاحبة للحديث المنطوق تدعم الحوار , وتحفظ له ايجابيته .  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أقسام مهارات الحوار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1494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ar-SA" sz="1400" b="1" dirty="0" smtClean="0">
                <a:solidFill>
                  <a:srgbClr val="7030A0"/>
                </a:solidFill>
              </a:rPr>
              <a:t>1- مهارات الإعداد للحوار </a:t>
            </a:r>
            <a:r>
              <a:rPr lang="ar-SA" sz="1200" b="1" dirty="0" smtClean="0"/>
              <a:t>.</a:t>
            </a:r>
          </a:p>
          <a:p>
            <a:pPr>
              <a:buNone/>
            </a:pPr>
            <a:r>
              <a:rPr lang="ar-SA" sz="1200" b="1" dirty="0" smtClean="0"/>
              <a:t>يتطلب الإعداد للحوار إخلاص النية  لله تعالى , وابتغاء مرضاته وطلبا للثواب , لذا ينبغي ألا يدخل المحاور في حوار ما لم يكن مستيقنا أن نيته خالصة لله تعالى , فليس المقصود أن يظهر من خلال الحوار براعته وثقافته .</a:t>
            </a:r>
          </a:p>
          <a:p>
            <a:pPr>
              <a:buNone/>
            </a:pPr>
            <a:r>
              <a:rPr lang="ar-SA" sz="1200" b="1" dirty="0" smtClean="0"/>
              <a:t>وخطوات الإعداد للحوار هي :</a:t>
            </a:r>
          </a:p>
          <a:p>
            <a:pPr>
              <a:buNone/>
            </a:pPr>
            <a:r>
              <a:rPr lang="ar-SA" sz="1200" b="1" dirty="0" smtClean="0"/>
              <a:t>1- </a:t>
            </a:r>
            <a:r>
              <a:rPr lang="ar-SA" sz="1200" b="1" dirty="0" smtClean="0">
                <a:solidFill>
                  <a:schemeClr val="accent3">
                    <a:lumMod val="50000"/>
                  </a:schemeClr>
                </a:solidFill>
              </a:rPr>
              <a:t>تحديد ومعرفة موضوع الحوار والهدف منه </a:t>
            </a:r>
            <a:r>
              <a:rPr lang="ar-SA" sz="1200" b="1" dirty="0" smtClean="0"/>
              <a:t>: ففي الحوارات المقصودة ترتفع درجة الوعي بالأهداف , فقد يكون الغرض من الحوار تقديم معلومات للمساعدة على الفهم , او التقييم , او التعليم او المساعدة في حل بعض الشامل , او تحسين العلاقات او فهم الآخرين .</a:t>
            </a:r>
          </a:p>
          <a:p>
            <a:pPr>
              <a:buNone/>
            </a:pPr>
            <a:r>
              <a:rPr lang="ar-SA" sz="1200" b="1" dirty="0" smtClean="0"/>
              <a:t>2- </a:t>
            </a:r>
            <a:r>
              <a:rPr lang="ar-SA" sz="1200" b="1" dirty="0" smtClean="0">
                <a:solidFill>
                  <a:schemeClr val="accent3">
                    <a:lumMod val="50000"/>
                  </a:schemeClr>
                </a:solidFill>
              </a:rPr>
              <a:t>التفكير في نوع الأسئلة </a:t>
            </a:r>
            <a:r>
              <a:rPr lang="ar-SA" sz="1200" b="1" dirty="0" smtClean="0"/>
              <a:t>: ينبغي للمحاور التفكير في نوع الأسئلة التي قد يواجهها , ويقوم بإعداد مادة علمية لذلك , ويتلف الجهد المبذول في ذلك حسب طبيعة الحوار ونوعه , فالحوارات الودية مع الأهل والأقارب لا تحتاج الى وقت كبير وجهد كبيرين  , ولكن الحوار في الإذاعة والندوات والصحف يحتاج الى الرجوع لمصادر المعلومات كالكتب والدوريات والانترنت , لتناسب الجمهور على اختلاف مستوياته . </a:t>
            </a:r>
          </a:p>
          <a:p>
            <a:pPr>
              <a:buNone/>
            </a:pPr>
            <a:r>
              <a:rPr lang="ar-SA" sz="1200" b="1" dirty="0" smtClean="0"/>
              <a:t>3- </a:t>
            </a:r>
            <a:r>
              <a:rPr lang="ar-SA" sz="1200" b="1" dirty="0" smtClean="0">
                <a:solidFill>
                  <a:schemeClr val="accent3">
                    <a:lumMod val="50000"/>
                  </a:schemeClr>
                </a:solidFill>
              </a:rPr>
              <a:t>الإعداد الجيد للحوار </a:t>
            </a:r>
            <a:r>
              <a:rPr lang="ar-SA" sz="1200" b="1" dirty="0" smtClean="0"/>
              <a:t>: على المحاور إعداد مادة جيدة , وان يحضر لها تحضيرا شاملا  , لأنه يمكن للمستمعين إضافة بعدا آخر للحوار , فلا تستطيع الإجابة عنها دون استعداد  سابق .</a:t>
            </a:r>
          </a:p>
          <a:p>
            <a:pPr>
              <a:buNone/>
            </a:pPr>
            <a:r>
              <a:rPr lang="ar-SA" sz="1200" b="1" dirty="0" smtClean="0"/>
              <a:t> </a:t>
            </a:r>
            <a:endParaRPr lang="ar-SA" sz="1400" b="1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ar-SA" sz="1400" b="1" dirty="0" smtClean="0">
                <a:solidFill>
                  <a:srgbClr val="7030A0"/>
                </a:solidFill>
              </a:rPr>
              <a:t>2- مهارات تنفيذ الحوار .</a:t>
            </a:r>
          </a:p>
          <a:p>
            <a:pPr>
              <a:buNone/>
            </a:pPr>
            <a:r>
              <a:rPr lang="ar-SA" sz="1200" b="1" dirty="0" smtClean="0"/>
              <a:t>1- </a:t>
            </a:r>
            <a:r>
              <a:rPr lang="ar-SA" sz="1200" b="1" dirty="0" smtClean="0">
                <a:solidFill>
                  <a:schemeClr val="accent2">
                    <a:lumMod val="75000"/>
                  </a:schemeClr>
                </a:solidFill>
              </a:rPr>
              <a:t>دع الخوف جانبا </a:t>
            </a:r>
            <a:r>
              <a:rPr lang="ar-SA" sz="1200" b="1" dirty="0" smtClean="0"/>
              <a:t>: لان الحقيقة تقول أن احتمالات عدم تجاوب الآخرين تبدو ضعيفة جدا . فبادر بفتح الحوار مع الآخرين لأنهم سيقدرون قيادتك للحوار .</a:t>
            </a:r>
          </a:p>
          <a:p>
            <a:pPr>
              <a:buNone/>
            </a:pPr>
            <a:r>
              <a:rPr lang="ar-SA" sz="1200" b="1" dirty="0" smtClean="0"/>
              <a:t>2- </a:t>
            </a:r>
            <a:r>
              <a:rPr lang="ar-SA" sz="1200" b="1" dirty="0" smtClean="0">
                <a:solidFill>
                  <a:schemeClr val="accent2">
                    <a:lumMod val="75000"/>
                  </a:schemeClr>
                </a:solidFill>
              </a:rPr>
              <a:t>أحسن استهلال الحوار وختامه </a:t>
            </a:r>
            <a:r>
              <a:rPr lang="ar-SA" sz="1200" b="1" dirty="0" smtClean="0"/>
              <a:t>: فالمستمع يركز على هذه الجمل وهي تساعد في جذب انتباه المستمع . وينبغي عليك إقناع الآخرين بأنهم سيستفيدون من حوارك , واكسر الحواجز بينك وبين الآخرين بتحيتهم , وكن ودودا معهم وهذا يريح الجمهور , والختام الجيد يترك أثرا طيبا يدوم طويلا . </a:t>
            </a:r>
          </a:p>
          <a:p>
            <a:pPr>
              <a:buNone/>
            </a:pPr>
            <a:r>
              <a:rPr lang="ar-SA" sz="1200" b="1" dirty="0" smtClean="0"/>
              <a:t>3-</a:t>
            </a:r>
            <a:r>
              <a:rPr lang="ar-SA" sz="1200" b="1" dirty="0" smtClean="0">
                <a:solidFill>
                  <a:schemeClr val="accent2">
                    <a:lumMod val="75000"/>
                  </a:schemeClr>
                </a:solidFill>
              </a:rPr>
              <a:t> لا تبدأ بالقضايا موضوع الاختلاف  </a:t>
            </a:r>
            <a:r>
              <a:rPr lang="ar-SA" sz="1200" b="1" dirty="0" smtClean="0"/>
              <a:t>: لان البدء بنقاط الاتفاق تحدث نوعا من التآلف الفكري , وتجعل الطرف الآخر مهيئا لاستقبال الحوار . فالمحاور الجيد يحصد من الآخرين على انطباعات مبدئية جيدة .</a:t>
            </a:r>
          </a:p>
          <a:p>
            <a:pPr>
              <a:buNone/>
            </a:pPr>
            <a:r>
              <a:rPr lang="ar-SA" sz="1200" b="1" dirty="0" smtClean="0"/>
              <a:t>4- </a:t>
            </a:r>
            <a:r>
              <a:rPr lang="ar-SA" sz="1200" b="1" dirty="0" smtClean="0">
                <a:solidFill>
                  <a:schemeClr val="accent2">
                    <a:lumMod val="75000"/>
                  </a:schemeClr>
                </a:solidFill>
              </a:rPr>
              <a:t>جامل الناس وتلطف معهم  وأنزلهم منازلهم </a:t>
            </a:r>
            <a:r>
              <a:rPr lang="ar-SA" sz="1200" b="1" dirty="0" smtClean="0"/>
              <a:t>: اشعر من تحاوره بأهميته , واظهر تقديرك له , وتلطف بكلماتك , فبعض الكلمات تفتح مغاليق النفوس, كقولك : معذرة . اسمح لي , كم سعدت بالتعرف عليك ؟ والمحاور الجيد يناقش بلطف , وينهي بعبارات لطيفة , تؤثر في النفس بشدة ,وان تحدي الآخرين ولو بالحجة الدامغة ,يثير البغضاء في النفوس , لان طبيعة النفس البشرية تميل الى الرفق والملاطفة , وتنقر من الشدة والتحدي والإفحام . </a:t>
            </a:r>
          </a:p>
          <a:p>
            <a:pPr>
              <a:buNone/>
            </a:pPr>
            <a:r>
              <a:rPr lang="ar-SA" sz="1200" b="1" dirty="0" smtClean="0"/>
              <a:t>5- </a:t>
            </a:r>
            <a:r>
              <a:rPr lang="ar-SA" sz="1200" b="1" dirty="0" smtClean="0">
                <a:solidFill>
                  <a:schemeClr val="accent2">
                    <a:lumMod val="75000"/>
                  </a:schemeClr>
                </a:solidFill>
              </a:rPr>
              <a:t>أحسن التعامل مع أسئلة المشاركين في الحوار والجمهور  </a:t>
            </a:r>
            <a:r>
              <a:rPr lang="ar-SA" sz="1200" b="1" dirty="0" smtClean="0"/>
              <a:t>: حتى تضمن نجاح الحوار , والتنبؤ بالأسئلة مسبقا يبعد عنك التربك او الاندهاش .</a:t>
            </a:r>
            <a:endParaRPr lang="ar-SA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مجموعة من النصائح </a:t>
            </a:r>
            <a:br>
              <a:rPr lang="ar-SA" dirty="0" smtClean="0"/>
            </a:br>
            <a:r>
              <a:rPr lang="ar-SA" dirty="0" smtClean="0"/>
              <a:t>تذكر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- أن يكون ما تقدمه من معلومات تناسب الجمهور .</a:t>
            </a:r>
          </a:p>
          <a:p>
            <a:pPr>
              <a:buNone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- ألا تثقل عليهم بالتفاصيل .</a:t>
            </a:r>
          </a:p>
          <a:p>
            <a:pPr>
              <a:buNone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- ادعم أفكارك ومعلوماتك وإجاباتك بالآيات القرآنية , والأحاديث النبوية, والشعر. والمثال والحكم فهي ترقق القلوب .</a:t>
            </a:r>
          </a:p>
          <a:p>
            <a:pPr>
              <a:buNone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- اعلم انه من الصعب الإلمام بجميع المعلومات حول موضوع ما , وخاصة الموضوعات الكبيرة .</a:t>
            </a:r>
          </a:p>
          <a:p>
            <a:pPr>
              <a:buNone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- ليس من العيب أن تقول في الرد على احد الأسئلة (لا اعلم )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7030A0"/>
                </a:solidFill>
              </a:rPr>
              <a:t>مهارات تنفيذ الحوار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>
              <a:buNone/>
            </a:pPr>
            <a:r>
              <a:rPr lang="ar-SA" dirty="0" smtClean="0"/>
              <a:t>6- 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</a:rPr>
              <a:t>تزود بمهارات السؤال </a:t>
            </a:r>
            <a:r>
              <a:rPr lang="ar-SA" dirty="0" smtClean="0"/>
              <a:t>: لان الحوار يعتمد على السؤال , والسؤال أداة أساسية لا يمكن الاستغناء عنه في كافة المجالات  ,إذ انه المفتاح الذي يفتح لنا أبواب الحصول على المعرفة , ومن الضروري أن يرتبط بموضوع الحوار .والمحاور ينبغي له أن يعرف طبيعة السائل , لان ذلك سيساعده في تحديد الإجابة 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نصائح للمحاور حول طبيعة الأسئلة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ar-SA" dirty="0" smtClean="0"/>
              <a:t>أ- </a:t>
            </a:r>
            <a:r>
              <a:rPr lang="ar-SA" b="1" dirty="0" smtClean="0">
                <a:solidFill>
                  <a:srgbClr val="FF0000"/>
                </a:solidFill>
              </a:rPr>
              <a:t>تجنب الأسئلة المغلقة إلا إذا كانت لازمة للحوار </a:t>
            </a:r>
            <a:r>
              <a:rPr lang="ar-SA" dirty="0" smtClean="0"/>
              <a:t>. وهي التي تكون إجاباتها بنعم او لا . لأنها قد تغلق باب الحوار , او تنهي الحديث قبل أوانه .غير أن هذه الأسئلة ممكن أن تستخدم لإجبار الطرف الآخر على الاعتراف ,لأنه لا بديل له ثالث إلا  الاعتراف  .</a:t>
            </a:r>
          </a:p>
          <a:p>
            <a:pPr>
              <a:buNone/>
            </a:pPr>
            <a:r>
              <a:rPr lang="ar-SA" dirty="0" smtClean="0"/>
              <a:t>أما استعمال الأسئلة ذات النهايات المفتوحة يعطي المتحدث فرصة اكبر للتحدث كما يريد ,وتستعمل مع جميع الناس وعند التعرف على شخص غريب .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نصائح للمحاور حول طبيعة الأسئلة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ar-SA" dirty="0" smtClean="0">
                <a:solidFill>
                  <a:schemeClr val="accent2">
                    <a:lumMod val="50000"/>
                  </a:schemeClr>
                </a:solidFill>
              </a:rPr>
              <a:t>ب - </a:t>
            </a:r>
            <a:r>
              <a:rPr lang="ar-SA" b="1" dirty="0" smtClean="0">
                <a:solidFill>
                  <a:srgbClr val="FF0000"/>
                </a:solidFill>
              </a:rPr>
              <a:t>تجنب الأسئلة الموحية الموجهة </a:t>
            </a:r>
            <a:r>
              <a:rPr lang="ar-SA" dirty="0" smtClean="0">
                <a:solidFill>
                  <a:schemeClr val="accent2">
                    <a:lumMod val="50000"/>
                  </a:schemeClr>
                </a:solidFill>
              </a:rPr>
              <a:t>: وهي تلك الأسئلة التي توجه المتحدث الى إجابة معينة ,في الاتجاه الذي يريده السائل , وقد يظهر الإيحاء في تقديم السؤال , او في بنائه اللفظي الذي يحتوي الى ألفاظ عاطفية تستميل المتحدث الى إجابة معينة . مثل ما رأيك فيما يقوله بعض مدعي الثقافة من كذا.............؟ فعبارة بعض مدعي الثقافة توحي للمحاور برأي سلبي .</a:t>
            </a:r>
            <a:endParaRPr lang="ar-SA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نصائح للمحاور حول طبيعة الأسئلة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ar-SA" dirty="0" smtClean="0"/>
              <a:t>ج – </a:t>
            </a:r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تجنب الأسئلة الغامضة </a:t>
            </a:r>
            <a:r>
              <a:rPr lang="ar-SA" dirty="0" smtClean="0"/>
              <a:t>: وهي الأسئلة التي تؤدي الى عدم فهم المتحدث للسؤال , بسبب جهله بطبيعة الموضوع , كان تسأل شخصا  محدود التعليم عن مفهوم العولمة . او تستعمل ألفاظا ومصطلحات مهجورة , او كلمات ذات معنى مزدوج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نصائح للمحاور حول طبيعة الأسئلة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ar-SA" dirty="0" smtClean="0"/>
              <a:t>د </a:t>
            </a:r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– تجنب الأسئلة المحرجة </a:t>
            </a:r>
            <a:r>
              <a:rPr lang="ar-SA" dirty="0" smtClean="0"/>
              <a:t>: مثل الأسئلة المرتبطة بالأعراف والتقاليد الاجتماعية , التي لا يتوقع من المتحدث الاستجابة الى ما يخالفها , او الأسئلة الشخصية كالحالة الصحية او العلاقة الزوجية . حيث أن لكل إنسان شخصيته , وحياته الخاصة 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نصائح للمحاور حول طبيعة الأسئلة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ه- </a:t>
            </a:r>
            <a:r>
              <a:rPr lang="ar-SA" b="1" dirty="0" smtClean="0">
                <a:solidFill>
                  <a:schemeClr val="bg2">
                    <a:lumMod val="10000"/>
                  </a:schemeClr>
                </a:solidFill>
              </a:rPr>
              <a:t>تجنب الأسئلة الاستعراضية </a:t>
            </a: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: وهي الأسئلة التي لا هدف لها إلا بيان مدى ثقافة السائل ومعرفته , وتجنب الأسئلة غير المركزة ,وأسئلة الاستدراج او التي ينتج عنها رد فعل سلبي . </a:t>
            </a:r>
          </a:p>
          <a:p>
            <a:pPr>
              <a:buNone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ويحسن عند الإجابة عن السؤال الاسترشاد بالقواعد الآتية :</a:t>
            </a:r>
          </a:p>
          <a:p>
            <a:pPr>
              <a:buNone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افهم مغزى السؤال جيدا قبل الرد .</a:t>
            </a:r>
          </a:p>
          <a:p>
            <a:pPr>
              <a:buNone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لا تتسرع في الإجابة عن الأسئلة .</a:t>
            </a:r>
          </a:p>
          <a:p>
            <a:pPr>
              <a:buNone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الصدق منجاة .</a:t>
            </a:r>
          </a:p>
          <a:p>
            <a:pPr>
              <a:buNone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الإجابة المباشرة للسؤال المباشر .</a:t>
            </a:r>
          </a:p>
          <a:p>
            <a:pPr>
              <a:buNone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أما في حالة المحاصرة او المواقف الصعبة فينصح الانتباه لما يلي :</a:t>
            </a:r>
          </a:p>
          <a:p>
            <a:pPr>
              <a:buNone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تقديم إجابة غامضة .</a:t>
            </a:r>
          </a:p>
          <a:p>
            <a:pPr>
              <a:buNone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استعمال سؤال مضاد .</a:t>
            </a:r>
          </a:p>
          <a:p>
            <a:pPr>
              <a:buNone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تقديم إجابات غير متكاملة .</a:t>
            </a:r>
          </a:p>
          <a:p>
            <a:pPr>
              <a:buNone/>
            </a:pP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الاعتذار عن الإجابات لعدم توافر معلومات كافية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7030A0"/>
                </a:solidFill>
              </a:rPr>
              <a:t>مهارات تنفيذ الحوار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ar-SA" dirty="0" smtClean="0"/>
              <a:t>7- </a:t>
            </a: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لا تستطرد ولا تستأثر بالحديث </a:t>
            </a:r>
            <a:r>
              <a:rPr lang="ar-SA" dirty="0" smtClean="0"/>
              <a:t>: </a:t>
            </a:r>
          </a:p>
          <a:p>
            <a:pPr>
              <a:buNone/>
            </a:pPr>
            <a:r>
              <a:rPr lang="ar-SA" dirty="0" smtClean="0"/>
              <a:t>فالمحاور الذكي هو الذي يتجنب الاستطراد , والاستئثار في الحديث من اجل الوصول الى النتيجة من حواره ,  دون تضييع لوقته ووقت غيره .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7030A0"/>
                </a:solidFill>
              </a:rPr>
              <a:t>مهارات تنفيذ الحوار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001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ar-SA" dirty="0" smtClean="0"/>
              <a:t>8- </a:t>
            </a:r>
            <a:r>
              <a:rPr lang="ar-SA" b="1" dirty="0" smtClean="0"/>
              <a:t>استعمل الوسائل التوضيحية والأساليب الحسية </a:t>
            </a:r>
            <a:r>
              <a:rPr lang="ar-SA" dirty="0" smtClean="0"/>
              <a:t>.</a:t>
            </a:r>
          </a:p>
          <a:p>
            <a:pPr>
              <a:buNone/>
            </a:pPr>
            <a:r>
              <a:rPr lang="ar-SA" dirty="0" smtClean="0"/>
              <a:t>إن استعمال اكبر عدد من الحواس يعمل على إثارة الشوق للمعرفة .ويفز الانتباه ويعين على تثبيت الافكارفي الأذهان , فقد أثبتت الدراسات أن الإنسان يمكن أن يتذكر  10%مما قرأه ,   و 20% مما سمعه , و 30% مما شاهده , و 50% مما شهده وسمعه 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7030A0"/>
                </a:solidFill>
              </a:rPr>
              <a:t>مهارات تنفيذ الحوار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002">
            <a:schemeClr val="lt2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ar-SA" dirty="0" smtClean="0"/>
              <a:t>9- </a:t>
            </a:r>
            <a:r>
              <a:rPr lang="ar-SA" b="1" dirty="0" smtClean="0"/>
              <a:t>لا تقاطع المتحدث </a:t>
            </a:r>
            <a:r>
              <a:rPr lang="ar-SA" dirty="0" smtClean="0"/>
              <a:t>: </a:t>
            </a:r>
          </a:p>
          <a:p>
            <a:pPr>
              <a:buNone/>
            </a:pPr>
            <a:r>
              <a:rPr lang="ar-SA" dirty="0" smtClean="0"/>
              <a:t>احرص على عدم مقاطعة المتحدث في أثناء الحوار مادام يقدم ما يفيد , وقد تعتبر المقاطعة إساءة لشخصه. فعادة ما ينفر الناس من الشخص الذي يسيطر على الحوار ولا يترك فرصة للطرف الآخر للمشاركة 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7030A0"/>
                </a:solidFill>
              </a:rPr>
              <a:t>مهارات تنفيذ الحوار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002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ar-SA" dirty="0" smtClean="0"/>
              <a:t>10- </a:t>
            </a:r>
            <a:r>
              <a:rPr lang="ar-SA" b="1" dirty="0" smtClean="0">
                <a:solidFill>
                  <a:srgbClr val="002060"/>
                </a:solidFill>
              </a:rPr>
              <a:t>اعترف بالخطأ </a:t>
            </a:r>
            <a:r>
              <a:rPr lang="ar-SA" dirty="0" smtClean="0"/>
              <a:t>:</a:t>
            </a:r>
          </a:p>
          <a:p>
            <a:pPr>
              <a:buNone/>
            </a:pPr>
            <a:r>
              <a:rPr lang="ar-SA" dirty="0" smtClean="0"/>
              <a:t>الحق ضالة المؤمن ينشده  حتى ولو كان على نفسه , والتسليم بالخطأ يحتاج الى شجاعة  أدبية وقوة نفسية  , ويكسب صاحبه احترام الناس وتقديرهم , على عكس الإصرار على الخطأ الذي يفقد احترام الناس له , واحترامه لنفسه 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7030A0"/>
                </a:solidFill>
              </a:rPr>
              <a:t>مهارات تنفيذ الحوار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002">
            <a:schemeClr val="dk2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ar-SA" dirty="0" smtClean="0"/>
              <a:t>11-</a:t>
            </a:r>
            <a:r>
              <a:rPr lang="ar-SA" b="1" dirty="0" smtClean="0"/>
              <a:t> إذا اخطأ محاورك او قال شيئا تعلم انه ليس صحيحا , فصححه </a:t>
            </a:r>
            <a:r>
              <a:rPr lang="ar-SA" dirty="0" smtClean="0"/>
              <a:t>. قم بتصحيح الخطأ بالأسلوب الملائم , حتى لا تلتصق المفاهيم والمعلومات الخاطئة بالأذهان , فان عدم تصحيح عبارة مرت أمامك يعني ذلك موافقتك عليها 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7030A0"/>
                </a:solidFill>
              </a:rPr>
              <a:t>مهارات تنفيذ الحوار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ar-SA" dirty="0" smtClean="0"/>
              <a:t>12- استخدم اللغة المناسبة </a:t>
            </a:r>
          </a:p>
          <a:p>
            <a:pPr>
              <a:buNone/>
            </a:pPr>
            <a:r>
              <a:rPr lang="ar-SA" dirty="0" smtClean="0"/>
              <a:t>13- أحسن توظيف لغة جسدك </a:t>
            </a:r>
          </a:p>
          <a:p>
            <a:pPr>
              <a:buNone/>
            </a:pPr>
            <a:r>
              <a:rPr lang="ar-SA" dirty="0" smtClean="0"/>
              <a:t>14- كن متحمسا في حدود</a:t>
            </a:r>
          </a:p>
          <a:p>
            <a:pPr>
              <a:buNone/>
            </a:pPr>
            <a:r>
              <a:rPr lang="ar-SA" dirty="0" smtClean="0"/>
              <a:t>15- وظف إمكانات صوتك بالحوار </a:t>
            </a:r>
          </a:p>
          <a:p>
            <a:pPr>
              <a:buNone/>
            </a:pPr>
            <a:r>
              <a:rPr lang="ar-SA" dirty="0" smtClean="0"/>
              <a:t>16- استخدم مهاراتك في الإنصات المؤثر </a:t>
            </a:r>
          </a:p>
          <a:p>
            <a:pPr>
              <a:buNone/>
            </a:pPr>
            <a:r>
              <a:rPr lang="ar-SA" dirty="0" smtClean="0"/>
              <a:t>17- راقب نفسك أثناء الحوار</a:t>
            </a:r>
          </a:p>
          <a:p>
            <a:pPr>
              <a:buNone/>
            </a:pPr>
            <a:r>
              <a:rPr lang="ar-SA" dirty="0" smtClean="0"/>
              <a:t>18- أحسن إغلاق المناقشة </a:t>
            </a:r>
          </a:p>
          <a:p>
            <a:pPr>
              <a:buNone/>
            </a:pPr>
            <a:r>
              <a:rPr lang="ar-SA" dirty="0" smtClean="0"/>
              <a:t>19- تخير النهايات المؤثرة للحوار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/>
              <a:t>الى اللقاء 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ar-SA" b="1" dirty="0" smtClean="0"/>
              <a:t>في المحاضرة القادمة</a:t>
            </a:r>
          </a:p>
          <a:p>
            <a:pPr algn="ctr">
              <a:buNone/>
            </a:pPr>
            <a:r>
              <a:rPr lang="ar-SA" b="1" dirty="0" smtClean="0"/>
              <a:t>استودعكم الله </a:t>
            </a:r>
          </a:p>
          <a:p>
            <a:pPr algn="ctr">
              <a:buNone/>
            </a:pPr>
            <a:r>
              <a:rPr lang="ar-SA" b="1" dirty="0" smtClean="0"/>
              <a:t>والسلام عليكم ورحمة الله وبركاته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</TotalTime>
  <Words>1568</Words>
  <Application>Microsoft Office PowerPoint</Application>
  <PresentationFormat>عرض على الشاشة (3:4)‏</PresentationFormat>
  <Paragraphs>99</Paragraphs>
  <Slides>21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سمة Office</vt:lpstr>
      <vt:lpstr>جامعة الدمام</vt:lpstr>
      <vt:lpstr>المحاضرة العاشرة</vt:lpstr>
      <vt:lpstr>سمات المحاور المقنع</vt:lpstr>
      <vt:lpstr>سمات المحاور المقنع</vt:lpstr>
      <vt:lpstr>سمات المحاور المقنع</vt:lpstr>
      <vt:lpstr>سمات المحاور المقنع</vt:lpstr>
      <vt:lpstr>أقسام مهارات الحوار </vt:lpstr>
      <vt:lpstr>مجموعة من النصائح  تذكر </vt:lpstr>
      <vt:lpstr>مهارات تنفيذ الحوار</vt:lpstr>
      <vt:lpstr>نصائح للمحاور حول طبيعة الأسئلة </vt:lpstr>
      <vt:lpstr>نصائح للمحاور حول طبيعة الأسئلة </vt:lpstr>
      <vt:lpstr>نصائح للمحاور حول طبيعة الأسئلة </vt:lpstr>
      <vt:lpstr>نصائح للمحاور حول طبيعة الأسئلة </vt:lpstr>
      <vt:lpstr>نصائح للمحاور حول طبيعة الأسئلة </vt:lpstr>
      <vt:lpstr>مهارات تنفيذ الحوار</vt:lpstr>
      <vt:lpstr>مهارات تنفيذ الحوار</vt:lpstr>
      <vt:lpstr>مهارات تنفيذ الحوار</vt:lpstr>
      <vt:lpstr>مهارات تنفيذ الحوار</vt:lpstr>
      <vt:lpstr>مهارات تنفيذ الحوار</vt:lpstr>
      <vt:lpstr>مهارات تنفيذ الحوار</vt:lpstr>
      <vt:lpstr>الى اللقاء 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ACM</dc:creator>
  <cp:lastModifiedBy>ACM</cp:lastModifiedBy>
  <cp:revision>47</cp:revision>
  <dcterms:created xsi:type="dcterms:W3CDTF">2013-12-06T11:20:09Z</dcterms:created>
  <dcterms:modified xsi:type="dcterms:W3CDTF">2013-12-13T15:06:45Z</dcterms:modified>
</cp:coreProperties>
</file>