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7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88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39" d="100"/>
          <a:sy n="39" d="100"/>
        </p:scale>
        <p:origin x="-2286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7" d="100"/>
        <a:sy n="37" d="100"/>
      </p:scale>
      <p:origin x="-78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3E89C-CEF8-4632-8F74-A6D2FF0EEFC8}" type="datetimeFigureOut">
              <a:rPr lang="ar-SA" smtClean="0"/>
              <a:pPr/>
              <a:t>13/02/35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DFC74-BB7F-4646-B579-9F8BC3563E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vb.almastba.com/t80534.html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6000" b="1" dirty="0" smtClean="0"/>
              <a:t>المحاضرة الحادية عشر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ar-SA" sz="6600" b="1" dirty="0" smtClean="0"/>
              <a:t>جامعة الدمام </a:t>
            </a:r>
          </a:p>
          <a:p>
            <a:pPr algn="ctr">
              <a:buNone/>
            </a:pPr>
            <a:endParaRPr lang="ar-SA" sz="4800" dirty="0" smtClean="0">
              <a:cs typeface="Akhbar MT" pitchFamily="2" charset="-78"/>
            </a:endParaRPr>
          </a:p>
          <a:p>
            <a:pPr algn="ctr">
              <a:buNone/>
            </a:pPr>
            <a:r>
              <a:rPr lang="ar-SA" sz="4800" dirty="0" smtClean="0">
                <a:cs typeface="Akhbar MT" pitchFamily="2" charset="-78"/>
              </a:rPr>
              <a:t>كلية الدراسات التطبيقية وخدمة المجتمع </a:t>
            </a:r>
          </a:p>
          <a:p>
            <a:pPr algn="ctr">
              <a:buNone/>
            </a:pPr>
            <a:r>
              <a:rPr lang="ar-SA" b="1" dirty="0" smtClean="0"/>
              <a:t>مهارات الاتصال </a:t>
            </a:r>
          </a:p>
          <a:p>
            <a:pPr algn="ctr">
              <a:buNone/>
            </a:pPr>
            <a:r>
              <a:rPr lang="ar-SA" b="1" dirty="0" smtClean="0">
                <a:latin typeface="Arial Black" pitchFamily="34" charset="0"/>
              </a:rPr>
              <a:t>د. بسام الشرمان</a:t>
            </a:r>
            <a:endParaRPr lang="ar-SA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1">
            <a:normAutofit lnSpcReduction="1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ar-SA" dirty="0" smtClean="0"/>
              <a:t>12- استخدم اللغة المناسبة </a:t>
            </a:r>
          </a:p>
          <a:p>
            <a:pPr>
              <a:buNone/>
            </a:pPr>
            <a:r>
              <a:rPr lang="ar-SA" dirty="0" smtClean="0"/>
              <a:t>13- أحسن توظيف لغة جسدك </a:t>
            </a:r>
          </a:p>
          <a:p>
            <a:pPr>
              <a:buNone/>
            </a:pPr>
            <a:r>
              <a:rPr lang="ar-SA" dirty="0" smtClean="0"/>
              <a:t>14- كن متحمسا في حدود</a:t>
            </a:r>
          </a:p>
          <a:p>
            <a:pPr>
              <a:buNone/>
            </a:pPr>
            <a:r>
              <a:rPr lang="ar-SA" dirty="0" smtClean="0"/>
              <a:t>15- وظف إمكانات صوتك بالحوار </a:t>
            </a:r>
          </a:p>
          <a:p>
            <a:pPr>
              <a:buNone/>
            </a:pPr>
            <a:r>
              <a:rPr lang="ar-SA" dirty="0" smtClean="0"/>
              <a:t>16- استخدم مهاراتك في الإنصات المؤثر </a:t>
            </a:r>
          </a:p>
          <a:p>
            <a:pPr>
              <a:buNone/>
            </a:pPr>
            <a:r>
              <a:rPr lang="ar-SA" dirty="0" smtClean="0"/>
              <a:t>17- راقب نفسك أثناء الحوار</a:t>
            </a:r>
          </a:p>
          <a:p>
            <a:pPr>
              <a:buNone/>
            </a:pPr>
            <a:r>
              <a:rPr lang="ar-SA" dirty="0" smtClean="0"/>
              <a:t>18- أحسن إغلاق المناقشة </a:t>
            </a:r>
          </a:p>
          <a:p>
            <a:pPr>
              <a:buNone/>
            </a:pPr>
            <a:r>
              <a:rPr lang="ar-SA" dirty="0" smtClean="0"/>
              <a:t>19- تخير النهايات المؤثرة للحوار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12</a:t>
            </a:r>
            <a:r>
              <a:rPr lang="ar-SA" sz="4000" b="1" dirty="0" smtClean="0"/>
              <a:t>- استخدم اللغة المناسبة : </a:t>
            </a:r>
          </a:p>
          <a:p>
            <a:pPr>
              <a:buNone/>
            </a:pPr>
            <a:r>
              <a:rPr lang="ar-SA" dirty="0" smtClean="0"/>
              <a:t>استخدم اللغة المناسبة لمستمعي حوارك او قرائه , ففي الحوارات الشخصية القصيرة لا بأس من استخدام اللهجة التي تتحدث بها , ويتحدث بها من يفهمك , ويفهمها متحدثك , أما في الحوارات العامة المخططة , فعليك  استخدام اللغة المشتركة , التي يفهمها كل الحضور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sz="5200" b="1" dirty="0" smtClean="0"/>
              <a:t>13- أحسن توظيف لغة جسدك </a:t>
            </a:r>
            <a:r>
              <a:rPr lang="ar-SA" dirty="0" smtClean="0"/>
              <a:t>:</a:t>
            </a:r>
          </a:p>
          <a:p>
            <a:pPr>
              <a:buNone/>
            </a:pPr>
            <a:r>
              <a:rPr lang="ar-SA" dirty="0" smtClean="0"/>
              <a:t>وظف لغة جسدك توظيفا جيدا , لكي تؤكد ما تقوله او تتمه او تعيده او تنظمه الحوار فيه , او توصل رسائل إضافية لمن يحاورك وللجمهور , فمن شان ذلك جذب الجمهور لمتابعة حديثك والتفاعل معك , وتجنب كل ما من شأنه ,إن يصرف الجمهور عنك , فان كنت جالسا أحسن الجلوس , اجلس حرا مسترخيا , ولا تجلس جلسة دفاعية متحفظة او منكمشة , وان أردت الوقوف فقف منتصب القامة , لكن غير متخشب , وان كنت واقفا تستمع انحن قليلا للأمام , ولا تقف وقفة المنكمش التي توحي بالإذعان و الخضوع , واستعمل الابتسامات والإيماءات , وحافظ على التواصل البصري , احذر الحركات غير المقبولة , ومنها التصرف بارتباك , الوقوف واليدان متقاربتان او متباعدتان جدا , أرجحة الساق أثناء الحوار , التجمد تماما كالتمثال , تشبيك الأيدي , التحرك بشكل ديناميكي كالدمية , النظر بعيدا عن المتحدث , وضع الأيدي في الجيوب , ضم الذراعين الى الصدر , العبث بالمفاتيح والأقلام , تدليك أجزاء الجسم ,العبوس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sz="4300" b="1" dirty="0" smtClean="0"/>
              <a:t>14- كن متحمسا في حدود :</a:t>
            </a:r>
          </a:p>
          <a:p>
            <a:pPr>
              <a:buNone/>
            </a:pPr>
            <a:r>
              <a:rPr lang="ar-SA" dirty="0" smtClean="0"/>
              <a:t>فعليك أن تضفي بعض الحماس الى موضوع الحوار , وتذكر أثناء الحوار انك تخاطب عقول الناس وعواطفهم , وان الإنسان ليس عقلا خاصا , وليس عاطفة خالصة , بل هو مزيج من العقل والعواطف , وان الحديث الجيد يجب أن يتضمن مزيجا من الحجج المنطقية , والحجج العاطفية الوجدانية .</a:t>
            </a:r>
          </a:p>
          <a:p>
            <a:pPr>
              <a:buNone/>
            </a:pPr>
            <a:r>
              <a:rPr lang="ar-SA" dirty="0" smtClean="0"/>
              <a:t>ولهذا لا تبالغ في استخدام لغة حماسية , وتذكر انه كلما طغى الاستخدام الانفعالي على استخدامنا للغة , حد ذلك من قدرتها الاتصالية , لان الانفعال يجعلنا ننسى الشرط الأساسي للتواصل من خلال اللغة , وهو الإفهام . 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15- </a:t>
            </a:r>
            <a:r>
              <a:rPr lang="ar-SA" sz="4000" b="1" dirty="0" smtClean="0"/>
              <a:t>وظف إمكانات صوتك في الحوار :</a:t>
            </a:r>
          </a:p>
          <a:p>
            <a:pPr>
              <a:buNone/>
            </a:pPr>
            <a:r>
              <a:rPr lang="ar-SA" dirty="0" smtClean="0"/>
              <a:t>يعد صوتك بطاقتك للعبور الى الآخرين , ويعد الصوت مسؤولا عن الانطباع الذي يصيب من ينصت إليك , ويعتمد حجم الانطباع على أدائك . وإذا كان البعض يرى أن انطباعنا عن المتحدث يتشكل 38% منه من صوته , فان ذلك يؤكد ضرورة توخي الحذر من صوتك , أن النغمة الرتيبة , والتعتعة والافتقار الى الوضوح , كلها تؤدي الى انشغال المستمع بملاحظة الأخطاء في صوتك , بدلا من الانتباه الى كلماتك , ولذلك ينصح بما يلي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نصائح حول صوتك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ar-SA" dirty="0" smtClean="0"/>
              <a:t>أ- إن تستخدم صوتا دافئا ومعبرا , وتجنب الصوت المنخفض او العالي الأقرب الى الصراخ , وحاول الوصول الى نغمة واضحة وجيدة , وتحدث بنشاط وحيوية  .</a:t>
            </a:r>
          </a:p>
          <a:p>
            <a:r>
              <a:rPr lang="ar-SA" dirty="0" smtClean="0"/>
              <a:t>ب- نوع من صوتك , وقوته , ودرجته , وسرعته , وإيقاعه , واحصل على انتباه مستمعيك , من خلال رفع الصوت عند نقطة مهمة . </a:t>
            </a:r>
          </a:p>
          <a:p>
            <a:r>
              <a:rPr lang="ar-SA" dirty="0" smtClean="0"/>
              <a:t>ج- خذ نفسا لتنهي كل جملة بنغمة قوية , واستخدم التوقف المؤقت استخداما وظيفيا , لتأكيد كلمات معينة , أو للتأثير بطريقة معينة , وإضفاء حالة معينة من الجو العام , او للإشارة الى تغيير النقطة التي تتحدث فيها . </a:t>
            </a:r>
          </a:p>
          <a:p>
            <a:r>
              <a:rPr lang="ar-SA" dirty="0" smtClean="0"/>
              <a:t>د- انطق كل جملة , وكل كلمة , وكل حرف بوضوح , وبطريقة صحيحة .</a:t>
            </a:r>
          </a:p>
          <a:p>
            <a:r>
              <a:rPr lang="ar-SA" dirty="0" smtClean="0"/>
              <a:t>هـ- تخلص من اللوازم اللفظية التي تسئ الى الحوار  , مثل : مفهوم , واضح.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ar-SA" dirty="0" smtClean="0"/>
              <a:t>16- </a:t>
            </a:r>
            <a:r>
              <a:rPr lang="ar-SA" sz="4300" b="1" dirty="0" smtClean="0"/>
              <a:t>استخدم مهاراتك في الإنصات  المؤثر : </a:t>
            </a:r>
          </a:p>
          <a:p>
            <a:pPr>
              <a:buNone/>
            </a:pPr>
            <a:r>
              <a:rPr lang="ar-SA" dirty="0" smtClean="0"/>
              <a:t>والإنصات ليس استماعا شكليا  , لكنه مشاركة في الحوار , انه عمل جاد يتطلب تركيزا وجهدا ومعاناة , وفهما للآخرين , ولن تستطيع أن تكون محاورا  جيدا إلا إذا كنت مستمعا جيدا . شجع المشاركين في الحوار على الحديث , وشجع محاورك على السؤال, واظهر لجمهورك سعادتك لسماع أسئلتهم وتعليقاتهم , وسيتأثر كل هؤلاء بطريقة استماعك لهم , إن كنت مصغيا فانك ستساعدهم على استمرار حوارك ., أما عدم الإصغاء فانه يثبط من هممهم , مما قد يدفعهم الى التوقف عن استكمال الحوار .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sz="4000" b="1" dirty="0" smtClean="0"/>
              <a:t>17- راقب نفسك أثناء الحوار : </a:t>
            </a:r>
          </a:p>
          <a:p>
            <a:pPr>
              <a:buNone/>
            </a:pPr>
            <a:r>
              <a:rPr lang="ar-SA" dirty="0" smtClean="0"/>
              <a:t>فعلى المحاور الجيد إن يراقب نفسه بنفس الدرجة من الانتباه التي يراقبه بها الآخرون , هل ترفع صوتك ؟ هل أنت مستمع جيد ؟ إن أخطأت عدل طريقتك فورا , وإذا أسأت فاعتذر , ولا تستسلم لعاطفتك , ولا تكرر نفسك او غيرك , لان الناس يسأمون من التكرار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r-SA" sz="4000" b="1" dirty="0" smtClean="0"/>
              <a:t>18- أحسن إغلاق المناقشة :</a:t>
            </a:r>
          </a:p>
          <a:p>
            <a:pPr>
              <a:buNone/>
            </a:pPr>
            <a:r>
              <a:rPr lang="ar-SA" dirty="0" smtClean="0"/>
              <a:t>ففي بعض الأحيان يجد المناقش أن شقة الخلاف بينه وبين الطرف الآخر كبيرة جدا , او أن هناك اختلافا في أمور أساسية لا يسمح الوقت بمناقشتها , أو أن مناقشة هذه الأمور مع هذا الشخص بالذات تعد إهدارا للوقت , وتضييعا للجهد . عندئذ يكون من الأفضل إغلاق المناقشة بطريقة ذكية , تشعر الطرف الآخر انك لم تنسحب عجزا او هزيمة , كما ينصح بإغلاق الحوار عندما تشعر أن الطرف الآخر غير جاد في البحث عن الحقيقة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sz="4300" b="1" dirty="0" smtClean="0"/>
              <a:t>19- تخير النهايات المؤثرة للحوار :</a:t>
            </a:r>
          </a:p>
          <a:p>
            <a:pPr>
              <a:buNone/>
            </a:pPr>
            <a:r>
              <a:rPr lang="ar-SA" dirty="0" smtClean="0"/>
              <a:t>وحتى تكون النهاية مؤثرة التزم بما يلي : </a:t>
            </a:r>
          </a:p>
          <a:p>
            <a:pPr marL="514350" indent="-514350">
              <a:buAutoNum type="arabic1Minus"/>
            </a:pPr>
            <a:r>
              <a:rPr lang="ar-SA" dirty="0" smtClean="0"/>
              <a:t>تلخيص الحوار في دقائق معدودة  , بحيث لا تترك السامعين , وقد اختلطت نقاط الضعف الرئيسة في عقولهم . </a:t>
            </a:r>
          </a:p>
          <a:p>
            <a:pPr marL="514350" indent="-514350">
              <a:buAutoNum type="arabic1Minus"/>
            </a:pPr>
            <a:r>
              <a:rPr lang="ar-SA" dirty="0" smtClean="0"/>
              <a:t>الدعوة الى سلوك او عمل شي ما , بان تبين الفائدة التي تعود عليهم من انجاز هذا العمل . </a:t>
            </a:r>
          </a:p>
          <a:p>
            <a:pPr marL="514350" indent="-514350">
              <a:buNone/>
            </a:pPr>
            <a:r>
              <a:rPr lang="ar-SA" dirty="0" smtClean="0"/>
              <a:t>ج- تقديم الشكر للمستمعين .</a:t>
            </a:r>
          </a:p>
          <a:p>
            <a:pPr marL="514350" indent="-514350">
              <a:buNone/>
            </a:pPr>
            <a:r>
              <a:rPr lang="ar-SA" dirty="0" smtClean="0"/>
              <a:t>د- اتركهم مسرورين ضاحكين . </a:t>
            </a:r>
          </a:p>
          <a:p>
            <a:pPr marL="514350" indent="-514350">
              <a:buNone/>
            </a:pPr>
            <a:r>
              <a:rPr lang="ar-SA" dirty="0" smtClean="0"/>
              <a:t>هـ- اختر اللحظة المناسبة للختام , وهي اللحظة التالية لبلوغ الهدف من الحوار . 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تذكر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وأخيرا تذكر أن العبرة دائما بالتطبيق , إن قراءة عشرات الكتب في مهارات الحوار والإقناع , لن تجعل منك محاورا جيدا , إن لم تحاول أن تمارس ما قرأته , وتطبيق ما تعلمته , وسبيلك الى ذلك هو التدريب . </a:t>
            </a:r>
          </a:p>
          <a:p>
            <a:pPr>
              <a:buNone/>
            </a:pPr>
            <a:r>
              <a:rPr lang="ar-SA" dirty="0" smtClean="0"/>
              <a:t>التدريب أولا , والتدريب ثانيا , والتدريب أخيرا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مفهوم الإقناع وأساليبه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ar-SA" sz="3300" b="1" dirty="0" smtClean="0"/>
              <a:t>تعريف الإقناع : </a:t>
            </a:r>
          </a:p>
          <a:p>
            <a:pPr>
              <a:buNone/>
            </a:pPr>
            <a:r>
              <a:rPr lang="ar-SA" dirty="0" smtClean="0"/>
              <a:t>بأنه الجهد المنظم الذي يستعمل وسائل مختلفة , للتأثير في آراء الآخرين وأفكارهم في موضوع معين . وهناك من يرى إن الإقناع  يمثل محاولة واعية ,  تستهدف تغيير اتجاه الآخر , أو, معتقداته , او سلوكه . ويجب التمييز بين </a:t>
            </a:r>
            <a:r>
              <a:rPr lang="ar-SA" u="sng" dirty="0" smtClean="0"/>
              <a:t>التظاهر بالاقتناع والاقتناع الحقيقي </a:t>
            </a:r>
            <a:r>
              <a:rPr lang="ar-SA" dirty="0" smtClean="0"/>
              <a:t>, إذ قد يكون اقتناع الطرف الأخر بالأفكار المعروضة عليه ظاهريا او شكليا , حينما يجد نفسه مرغما على التظاهر بأنه مقتنع بالأفكار المعروضة عليه , لتعرضه لإكراه او لتهديد , او حينما يشعر أن حياته مهددة بالخطر . </a:t>
            </a:r>
          </a:p>
          <a:p>
            <a:pPr>
              <a:buNone/>
            </a:pPr>
            <a:r>
              <a:rPr lang="ar-SA" dirty="0" smtClean="0"/>
              <a:t>أما </a:t>
            </a:r>
            <a:r>
              <a:rPr lang="ar-SA" u="sng" dirty="0" smtClean="0"/>
              <a:t>الاقتناع الحقيقي </a:t>
            </a:r>
            <a:r>
              <a:rPr lang="ar-SA" dirty="0" smtClean="0"/>
              <a:t>فيمثل إيمان المقتنع بأهمية الأفكار المعروضة عليه , وتعينه على تعديل سلوكه , او تحقيق أهدافه , وإشباع رغباته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000" b="1" dirty="0" smtClean="0"/>
              <a:t>الاقتناع بالترغيب والاقتناع بالترهيب </a:t>
            </a:r>
            <a:endParaRPr lang="ar-SA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/>
              <a:t>فالاقتناع بالترغيب </a:t>
            </a:r>
            <a:r>
              <a:rPr lang="ar-SA" dirty="0" smtClean="0"/>
              <a:t>: يتم بتقديم  الحوافز المادية والمعنوية للطرف الآخر , او وعده بذلك , وما يتجنبه من مخاطر , لتشجيعه على قبول الأفكار , طواعية واختيارا . </a:t>
            </a:r>
          </a:p>
          <a:p>
            <a:r>
              <a:rPr lang="ar-SA" dirty="0" smtClean="0"/>
              <a:t>أما </a:t>
            </a:r>
            <a:r>
              <a:rPr lang="ar-SA" sz="2800" b="1" dirty="0" smtClean="0"/>
              <a:t>الاقتناع بالترهيب </a:t>
            </a:r>
            <a:r>
              <a:rPr lang="ar-SA" dirty="0" smtClean="0"/>
              <a:t>: فيتم عن طريق إكراه الطرف الآخر بمختلف الوسائل , على قبول الأفكار والممارسات المعروضة عليه , كالتهديد بتوقيع عقوبة بدنية او مالية , وهو في الحقيقة يسمى إذعانا وليس اقتناعا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000" b="1" dirty="0" smtClean="0"/>
              <a:t>أساليب الإقناع </a:t>
            </a:r>
            <a:endParaRPr lang="ar-SA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أ- </a:t>
            </a:r>
            <a:r>
              <a:rPr lang="ar-SA" b="1" dirty="0" smtClean="0"/>
              <a:t>الأساليب العقلية </a:t>
            </a:r>
            <a:r>
              <a:rPr lang="ar-SA" dirty="0" smtClean="0"/>
              <a:t>للتأثير في الطرف الآخر للحوار:</a:t>
            </a:r>
          </a:p>
          <a:p>
            <a:r>
              <a:rPr lang="ar-SA" dirty="0" smtClean="0"/>
              <a:t>( المناقشة المنطقية – الطرق العلمية – البراهين ) .</a:t>
            </a:r>
          </a:p>
          <a:p>
            <a:pPr>
              <a:buNone/>
            </a:pPr>
            <a:endParaRPr lang="ar-SA" dirty="0" smtClean="0"/>
          </a:p>
          <a:p>
            <a:r>
              <a:rPr lang="ar-SA" dirty="0" smtClean="0"/>
              <a:t>ب- </a:t>
            </a:r>
            <a:r>
              <a:rPr lang="ar-SA" b="1" dirty="0" smtClean="0"/>
              <a:t>الأساليب العاطفية </a:t>
            </a:r>
            <a:r>
              <a:rPr lang="ar-SA" dirty="0" smtClean="0"/>
              <a:t>للتأثير في الطرف الآخر للحوار : </a:t>
            </a:r>
          </a:p>
          <a:p>
            <a:r>
              <a:rPr lang="ar-SA" dirty="0" smtClean="0"/>
              <a:t>( الإعلان – الخيال- الدعاية – الإغراء – البلاغة – إثارة المخاوف )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4000" b="1" dirty="0" smtClean="0"/>
              <a:t>أدوات الإقناع </a:t>
            </a:r>
            <a:endParaRPr lang="ar-SA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2400" b="1" dirty="0" smtClean="0"/>
              <a:t>ضرب الأمثلة</a:t>
            </a:r>
          </a:p>
          <a:p>
            <a:r>
              <a:rPr lang="ar-SA" sz="2400" b="1" dirty="0" smtClean="0"/>
              <a:t>الاستفهام </a:t>
            </a:r>
          </a:p>
          <a:p>
            <a:r>
              <a:rPr lang="ar-SA" sz="2400" b="1" dirty="0" smtClean="0"/>
              <a:t>القصة</a:t>
            </a:r>
          </a:p>
          <a:p>
            <a:r>
              <a:rPr lang="ar-SA" sz="2400" b="1" dirty="0" smtClean="0"/>
              <a:t>المقارنة </a:t>
            </a:r>
          </a:p>
          <a:p>
            <a:r>
              <a:rPr lang="ar-SA" sz="2400" b="1" dirty="0" smtClean="0"/>
              <a:t>الصور الذهنية </a:t>
            </a:r>
          </a:p>
          <a:p>
            <a:r>
              <a:rPr lang="ar-SA" sz="2400" b="1" dirty="0" smtClean="0"/>
              <a:t>النقل المؤثر للمعلومات </a:t>
            </a:r>
          </a:p>
          <a:p>
            <a:r>
              <a:rPr lang="ar-SA" sz="2400" b="1" dirty="0" smtClean="0"/>
              <a:t>عرض القضية مباشرة </a:t>
            </a:r>
          </a:p>
          <a:p>
            <a:r>
              <a:rPr lang="ar-SA" sz="2400" b="1" dirty="0" smtClean="0"/>
              <a:t>بيان المزايا والعيوب </a:t>
            </a:r>
          </a:p>
          <a:p>
            <a:r>
              <a:rPr lang="ar-SA" sz="2400" b="1" dirty="0" smtClean="0"/>
              <a:t>الإلقاء المتقن </a:t>
            </a:r>
          </a:p>
          <a:p>
            <a:r>
              <a:rPr lang="ar-SA" sz="2400" b="1" dirty="0" smtClean="0"/>
              <a:t>البدء بالأهم </a:t>
            </a:r>
          </a:p>
          <a:p>
            <a:r>
              <a:rPr lang="ar-SA" sz="2400" b="1" dirty="0" smtClean="0"/>
              <a:t>المجاز 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000" b="1" dirty="0" smtClean="0"/>
              <a:t>محفزات الإقناع </a:t>
            </a:r>
            <a:endParaRPr lang="ar-SA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ar-SA" dirty="0" smtClean="0"/>
              <a:t>كشفت الدراسات الحديثة عن عدد من المحفزات تؤثر في تواصلنا مع الآخرين , ويمكن استعمالها في الإقناع , وهي : </a:t>
            </a:r>
          </a:p>
          <a:p>
            <a:endParaRPr lang="ar-SA" b="1" dirty="0" smtClean="0"/>
          </a:p>
          <a:p>
            <a:pPr>
              <a:buNone/>
            </a:pPr>
            <a:r>
              <a:rPr lang="ar-SA" b="1" dirty="0" smtClean="0"/>
              <a:t>1- محفز الصداقة :</a:t>
            </a:r>
          </a:p>
          <a:p>
            <a:pPr>
              <a:buNone/>
            </a:pPr>
            <a:r>
              <a:rPr lang="ar-SA" dirty="0" smtClean="0"/>
              <a:t>الإقناع سهل حينما يحبك الآخرون , ويرون فيك صديقا لهم . فالصداقة تولد الثقة , التي تكون رصيدا لك عند الطرف الآخر , وتبعث في نفسه اطمئنانا , وتعرفه بحسن نيتك , ورغبتك في كل ما يعود عليه بالنفع . </a:t>
            </a:r>
          </a:p>
          <a:p>
            <a:pPr>
              <a:buNone/>
            </a:pPr>
            <a:r>
              <a:rPr lang="ar-SA" dirty="0" smtClean="0"/>
              <a:t>وخير وسيلة لجعل الصداقة مؤثرة هي التشابه , فابحث عن الاهتمامات المشتركة في الطرف الآخر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محفزات الإقناع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b="1" dirty="0" smtClean="0"/>
              <a:t>2- محفز السلطة :</a:t>
            </a:r>
          </a:p>
          <a:p>
            <a:pPr>
              <a:buNone/>
            </a:pPr>
            <a:r>
              <a:rPr lang="ar-SA" dirty="0" smtClean="0"/>
              <a:t>نحن نستجيب بدون تفكير وبشكل تلقائي لهؤلاء الذين نعتقد أنهم يتصفون بالسلطة او المؤهلات , والمصداقية والقوة , والخبرة , لذلك ابذل قصارى جهدك , لتؤكد ما تتمتع به من خبرة وسلطة في المجالات , والموضوعات التي تحاول أن تقنع بها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محفزات الإقناع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b="1" dirty="0" smtClean="0"/>
              <a:t>3- محفز التناغم والاتساق : </a:t>
            </a:r>
          </a:p>
          <a:p>
            <a:pPr>
              <a:buNone/>
            </a:pPr>
            <a:r>
              <a:rPr lang="ar-SA" dirty="0" smtClean="0"/>
              <a:t>يعني التصرف وفقا لخبرات المرء الماضية , وقيمه ومشاعره , والاتساق الداخلي هو المحفز الذي يدفعنا الى أن نتصرف بالطريقة التي يتصرف بها الأشخاص , الذين تربطنا بهم صلة ايجابية , ومثال ذلك إقناع المسلم بدعم القضية الفلسطينية  , يتم بالتركيز على الجانب الإيماني والرابطة الإسلامية , بينما يتم إقناع غير المسلم بالتركيز على الجانب الإنساني , وحق الشعب الفلسطيني في تقرير مصيره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محفزات الإقناع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buNone/>
            </a:pPr>
            <a:r>
              <a:rPr lang="ar-SA" b="1" dirty="0" smtClean="0"/>
              <a:t>4- محفز الامتيازات المتبادلة : </a:t>
            </a:r>
          </a:p>
          <a:p>
            <a:pPr>
              <a:buNone/>
            </a:pPr>
            <a:r>
              <a:rPr lang="ar-SA" dirty="0" smtClean="0"/>
              <a:t>وهو محفز يسهل استثماره , فهو يقدم منفعة لكل فرد , ويستجيب له الجميع طواعية , واستجابة تلقائية , ومع الإقناع الذي تحققه المنفعة المتبادلة , سيكون من الأسهل عليك الوصول الى النتائج التي تسعى لها .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محفزات الإقناع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SA" b="1" dirty="0" smtClean="0"/>
              <a:t>5- محفز التناقض :</a:t>
            </a:r>
          </a:p>
          <a:p>
            <a:pPr>
              <a:buNone/>
            </a:pPr>
            <a:r>
              <a:rPr lang="ar-SA" dirty="0" smtClean="0"/>
              <a:t>بمعنى أننا نحقق أهدافنا من خلال إظهار قوة عروضنا , مقارنة مع العروض الأخرى , وان الأشياء تتميز بضدها .  </a:t>
            </a:r>
          </a:p>
          <a:p>
            <a:pPr>
              <a:buNone/>
            </a:pPr>
            <a:r>
              <a:rPr lang="ar-SA" b="1" dirty="0" smtClean="0"/>
              <a:t>6- محفز السبب : </a:t>
            </a:r>
          </a:p>
          <a:p>
            <a:pPr>
              <a:buNone/>
            </a:pPr>
            <a:r>
              <a:rPr lang="ar-SA" dirty="0" smtClean="0"/>
              <a:t>فإذا أردت الحصول على استجابة سريعة أعط الطرف الآخر سببا يجعله يقوم بما تريد , إذ تؤكد كثير من الدراسات صحة ما يلي : اطلب دون إبداء أسباب , وسوف يرفض مطلبك , أما إذا قدمت سببا فسوف تتمكن من الإقناع بنجاح . </a:t>
            </a:r>
          </a:p>
          <a:p>
            <a:pPr>
              <a:buNone/>
            </a:pPr>
            <a:r>
              <a:rPr lang="ar-SA" b="1" dirty="0" smtClean="0"/>
              <a:t>7- محفز الأمل : </a:t>
            </a:r>
          </a:p>
          <a:p>
            <a:pPr>
              <a:buNone/>
            </a:pPr>
            <a:r>
              <a:rPr lang="ar-SA" dirty="0" smtClean="0"/>
              <a:t>فنحن نقتنع بسهولة بما يقوله الذين يفهمون آمالنا , وغايتنا وأحلامنا , وبهؤلاء الذين يساعدونا على تحقيقها , احرص على معرفة آمال الآخرين , ثم قدم حديثك على وجه يساعدهم على تحقيق هذه الآمال . </a:t>
            </a:r>
          </a:p>
          <a:p>
            <a:pPr>
              <a:buNone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مهارات الإقناع ومتطلباته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/>
          </a:bodyPr>
          <a:lstStyle/>
          <a:p>
            <a:r>
              <a:rPr lang="ar-SA" dirty="0" smtClean="0"/>
              <a:t>يعتمد الإقناع على معرفة شخصية المستقبل وقيمه , واحتياجاته , مرتبة حسب أهميتها في رأيه , وأساليبه في الوصول إليها , والغاية من إقناعه بالأفكار الجديدة , وكيفية مواجهة المعارضة المحتملة , بالإضافة الى ما سبق ذكره من مهارات الحوار فان الإقناع يستلزم المهارات والمتطلبات الآتية : </a:t>
            </a:r>
          </a:p>
          <a:p>
            <a:pPr>
              <a:buNone/>
            </a:pPr>
            <a:r>
              <a:rPr lang="ar-SA" dirty="0" smtClean="0"/>
              <a:t>1 -   ينبغي أن ينطلق الإقناع من المشتركات , لتشجيع غيرك على   توسيع تلك المشتركات  الى الحد الذي يعين على إنهاء المشكلات التي سببها الاختلاف , وصولا الى توطيد أواصر العلاقات معهم </a:t>
            </a:r>
          </a:p>
          <a:p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مهارات الإقناع ومتطلباته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buNone/>
            </a:pPr>
            <a:r>
              <a:rPr lang="ar-SA" dirty="0" smtClean="0"/>
              <a:t>2- الابتعاد عن الجدل والتحدي واتهام الآخر, لكي لا يستفز ويستجمع كل إمكاناته , للدفاع عن نيته , بدافع المكابرة والعناد . </a:t>
            </a:r>
          </a:p>
          <a:p>
            <a:pPr>
              <a:buNone/>
            </a:pPr>
            <a:r>
              <a:rPr lang="ar-SA" dirty="0" smtClean="0"/>
              <a:t>3- توظيف جميع الوسائل الممكنة للترويج للأفكار الجديدة قبل مباشرة الإقناع . </a:t>
            </a:r>
          </a:p>
          <a:p>
            <a:pPr>
              <a:buNone/>
            </a:pPr>
            <a:r>
              <a:rPr lang="ar-SA" dirty="0" smtClean="0"/>
              <a:t>4- التركيز على توضيح الأفكار الأساسية في الإقناع بدقة ووضوح وموضوعية , والابتعاد عن الإسهاب والاختصار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مهارات الإقناع ومتطلباته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ar-SA" dirty="0" smtClean="0"/>
              <a:t>5- الاهتمام بآراء المتلقي وملاحظاته ومنحة الفرصة الكافية لعرض أفكاره بالطريقة الملائمة له , والابتعاد عن تسفيه آرائه .</a:t>
            </a:r>
          </a:p>
          <a:p>
            <a:pPr>
              <a:buNone/>
            </a:pPr>
            <a:r>
              <a:rPr lang="ar-SA" dirty="0" smtClean="0"/>
              <a:t>6- التعبير عن الإعجاب بالأفكار والأدلة والمعلومات التي يقدمها الطرف الآخر , والتي يمكن توظيفها في تحقيق الأهداف المطلوبة من الإقناع . </a:t>
            </a:r>
          </a:p>
          <a:p>
            <a:pPr>
              <a:buNone/>
            </a:pPr>
            <a:r>
              <a:rPr lang="ar-SA" dirty="0" smtClean="0"/>
              <a:t>7- تحليل المعارضة والإعداد الجيد لمواجهتها , والإجابة عن أسئلتها إجابة دقيقة , والاستفادة من انتقاداتها , وتعميق الثقة المتبادلة معها .  </a:t>
            </a:r>
          </a:p>
          <a:p>
            <a:pPr>
              <a:buNone/>
            </a:pPr>
            <a:r>
              <a:rPr lang="ar-SA" dirty="0" smtClean="0"/>
              <a:t>8- استعمال أفكار مرجعية المتلقي وآرائه , وممارساته في الإقناع , يعين على تحفيزه للاقتناع بالأفكار, والآراء والممارسات المعروضة عليه , خاصة في المجالات التي يكون المتلقي ملتزما بمرجعية معينة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معوقات الحوار والإقناع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dirty="0" smtClean="0"/>
              <a:t>1- عدم وجود أهداف محددة للحوار او عدم وضوحها .</a:t>
            </a:r>
          </a:p>
          <a:p>
            <a:pPr>
              <a:buNone/>
            </a:pPr>
            <a:r>
              <a:rPr lang="ar-SA" dirty="0" smtClean="0"/>
              <a:t>2- عدم الإعداد او الاستعداد للحوار والإقناع . </a:t>
            </a:r>
          </a:p>
          <a:p>
            <a:pPr>
              <a:buNone/>
            </a:pPr>
            <a:r>
              <a:rPr lang="ar-SA" dirty="0" smtClean="0"/>
              <a:t>3- البدايات الضعيفة والمترددة والمربكة للحوار . </a:t>
            </a:r>
          </a:p>
          <a:p>
            <a:pPr>
              <a:buNone/>
            </a:pPr>
            <a:r>
              <a:rPr lang="ar-SA" dirty="0" smtClean="0"/>
              <a:t>4- البدء او التعجيل بطرح قضايا خلافية تجعل من الحوار جدلا عقيما . </a:t>
            </a:r>
          </a:p>
          <a:p>
            <a:pPr>
              <a:buNone/>
            </a:pPr>
            <a:r>
              <a:rPr lang="ar-SA" dirty="0" smtClean="0"/>
              <a:t>5- تحقير الطرف الآخر , والسخرية منه , او من أرائه , وتخطئته , وعدم إشعاره بأهميته . </a:t>
            </a:r>
          </a:p>
          <a:p>
            <a:pPr>
              <a:buNone/>
            </a:pPr>
            <a:r>
              <a:rPr lang="ar-SA" dirty="0" smtClean="0"/>
              <a:t>6- ضعف التحصيل العلمي لدى المحاور , وافتقار معلوماته الى الصحة والدقة والكفاية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معوقات الحوار والإقناع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dirty="0" smtClean="0">
                <a:solidFill>
                  <a:schemeClr val="tx1"/>
                </a:solidFill>
              </a:rPr>
              <a:t>7- افتقار أطراف الحوار الى مهارات السؤال . </a:t>
            </a:r>
          </a:p>
          <a:p>
            <a:pPr>
              <a:buNone/>
            </a:pPr>
            <a:r>
              <a:rPr lang="ar-SA" dirty="0" smtClean="0">
                <a:solidFill>
                  <a:schemeClr val="tx1"/>
                </a:solidFill>
              </a:rPr>
              <a:t>8- ميل المحاور الى الاستئثار والانفراد بالحديث .</a:t>
            </a:r>
          </a:p>
          <a:p>
            <a:pPr>
              <a:buNone/>
            </a:pPr>
            <a:r>
              <a:rPr lang="ar-SA" dirty="0" smtClean="0">
                <a:solidFill>
                  <a:schemeClr val="tx1"/>
                </a:solidFill>
              </a:rPr>
              <a:t>9- التعصب للرأي , وفقدان القدرة على الاعتراف بالخطأ .</a:t>
            </a:r>
          </a:p>
          <a:p>
            <a:pPr>
              <a:buNone/>
            </a:pPr>
            <a:r>
              <a:rPr lang="ar-SA" dirty="0" smtClean="0">
                <a:solidFill>
                  <a:schemeClr val="tx1"/>
                </a:solidFill>
              </a:rPr>
              <a:t>10- شخصنة الحوار بالتركيز على الجوانب الشخصية للمتحاورين , دون الجوانب الموضوعية الخاصة بالحوار نفسه . </a:t>
            </a:r>
          </a:p>
          <a:p>
            <a:pPr>
              <a:buNone/>
            </a:pPr>
            <a:r>
              <a:rPr lang="ar-SA" dirty="0" smtClean="0">
                <a:solidFill>
                  <a:schemeClr val="tx1"/>
                </a:solidFill>
              </a:rPr>
              <a:t>11- اختلاف اللغة واللهجة , ودلالات الكلمات , والمفاهيم بين أطراف الحوار .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معوقات الحوار والإقناع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12- ضعف الإمكانات الصوتية لدى احد أطراف الحوار مثل : عدم وضوح الصوت , او سرعته , او وجود عيب في النطق ( الفأفأة)  .</a:t>
            </a:r>
          </a:p>
          <a:p>
            <a:pPr>
              <a:buNone/>
            </a:pPr>
            <a:r>
              <a:rPr lang="ar-SA" dirty="0" smtClean="0"/>
              <a:t>13- فقدان الاتزان الانفعالي : وعدم القدرة عل ضبط النفس , والغضب الشديد , والانفعال السريع , والحماس الزائد عن الحد لدى أطراف الحوار او بعضهم .</a:t>
            </a:r>
          </a:p>
          <a:p>
            <a:pPr>
              <a:buNone/>
            </a:pPr>
            <a:r>
              <a:rPr lang="ar-SA" dirty="0" smtClean="0"/>
              <a:t>14- افتقار أطراف الحوار او بعضهم الى مهارات الاستماع والإصغاء , والانشغال عن الطرف الآخر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معوقات الحوار والإقناع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dirty="0" smtClean="0"/>
              <a:t>15- افتقار المحاور الى مؤهلات الإقناع : كالذكاء , او الفطنة , او القدرة على المناورة , والثقة بالنفس , والجاذبية , والاحترام , والقدرة على التعبير الحركي . </a:t>
            </a:r>
          </a:p>
          <a:p>
            <a:pPr>
              <a:buNone/>
            </a:pPr>
            <a:r>
              <a:rPr lang="ar-SA" dirty="0" smtClean="0"/>
              <a:t>16- افتقار المحاور الى المعرفة او التوظيف الجيد لمحفزات الإقناع , والتركيز على تقديم حجج , يعتقد أن من الواجب أن يقتنع الطرف الآخر بها . </a:t>
            </a:r>
          </a:p>
          <a:p>
            <a:pPr>
              <a:buNone/>
            </a:pPr>
            <a:r>
              <a:rPr lang="ar-SA" dirty="0" smtClean="0"/>
              <a:t>17- عدم إجادة المتحدث لأساليب الإقناع , وعدم اقتناعه بالفكرة التي يروج لها . </a:t>
            </a:r>
          </a:p>
          <a:p>
            <a:pPr>
              <a:buNone/>
            </a:pPr>
            <a:r>
              <a:rPr lang="ar-SA" dirty="0" smtClean="0"/>
              <a:t>18- إخفاق المحاور في تهيئة رسائل  اقناعية , وكثرة الأفكار التي يقدمها , مما قد يحدث إرباكا وتشتيتا للجهاز الإدراكي للمتلقي , يحول دون فهم الرسالة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معوقات الحوار والإقناع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buNone/>
            </a:pPr>
            <a:r>
              <a:rPr lang="ar-SA" dirty="0" smtClean="0"/>
              <a:t>19- وجود تعارض بين أطراف الحوار , سواء في الآراء او المعتقدات او الدوافع . </a:t>
            </a:r>
          </a:p>
          <a:p>
            <a:pPr>
              <a:buNone/>
            </a:pPr>
            <a:r>
              <a:rPr lang="ar-SA" dirty="0" smtClean="0"/>
              <a:t>20- عناد المتلقي المستمع وغروره وتعصبه , وتقليده لغيره , فيما لا يصح , من غير إعمال للعقل . </a:t>
            </a:r>
          </a:p>
          <a:p>
            <a:pPr>
              <a:buNone/>
            </a:pPr>
            <a:r>
              <a:rPr lang="ar-SA" dirty="0" smtClean="0"/>
              <a:t>21- عوامل بيئية وفنية كالتشويش , وعدم مناسبة الوقت او المكان للحوار والإقناع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تدريب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b="1" i="1" dirty="0" smtClean="0">
                <a:solidFill>
                  <a:schemeClr val="tx1"/>
                </a:solidFill>
              </a:rPr>
              <a:t>راقب إحدى الفضائيات التلفزيونية , في احد برامجها  الحوارية , والتي تقوم باستضافة  طرفين للحوار , حول قضية معينة      (مؤيد , معارض ) , ولاحظ ما يلي : </a:t>
            </a:r>
          </a:p>
          <a:p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من هو الأقدر على إقناع الجمهور أكثر من الطرف الآخر ؟ </a:t>
            </a:r>
          </a:p>
          <a:p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ما هي صفات كل من الشخصين , ( أطراف الحوار ) ؟</a:t>
            </a:r>
          </a:p>
          <a:p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ما هي التصرفات الخاطئة والتي ظهرت في عملية الحوار ؟</a:t>
            </a:r>
            <a:endParaRPr lang="ar-SA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أحلى صور ورد 2013 - صور ورود جميله 2013 - ورد 201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اختبار تجريبي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ar-SA" b="1" dirty="0" smtClean="0"/>
              <a:t>ضع دائرة حول رمز الإجابة الصحيحة : </a:t>
            </a:r>
          </a:p>
          <a:p>
            <a:pPr>
              <a:buNone/>
            </a:pPr>
            <a:r>
              <a:rPr lang="ar-SA" b="1" dirty="0" smtClean="0"/>
              <a:t>1- واحدة من الآتي ليست من طرق تحسين الصوت للمحاور </a:t>
            </a:r>
          </a:p>
          <a:p>
            <a:pPr>
              <a:buNone/>
            </a:pPr>
            <a:r>
              <a:rPr lang="ar-SA" dirty="0" smtClean="0"/>
              <a:t>أ. أن تستخدم صوتا دافئا</a:t>
            </a:r>
          </a:p>
          <a:p>
            <a:pPr>
              <a:buNone/>
            </a:pPr>
            <a:r>
              <a:rPr lang="ar-SA" dirty="0" smtClean="0"/>
              <a:t>ب. نوع نغمة صوتك </a:t>
            </a:r>
          </a:p>
          <a:p>
            <a:pPr>
              <a:buNone/>
            </a:pPr>
            <a:r>
              <a:rPr lang="ar-SA" dirty="0" smtClean="0"/>
              <a:t>ج. تحدث بسرعة كبيرة </a:t>
            </a:r>
          </a:p>
          <a:p>
            <a:pPr>
              <a:buNone/>
            </a:pPr>
            <a:r>
              <a:rPr lang="ar-SA" dirty="0" smtClean="0"/>
              <a:t>د. انطق كل جملة بوضوح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الإجابة الصحيحة </a:t>
            </a:r>
            <a:r>
              <a:rPr lang="ar-SA" dirty="0" smtClean="0"/>
              <a:t>ج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اختبار تجريبي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/>
              <a:t>2- تخير النهايات المؤثرة للحوار من خلال :</a:t>
            </a:r>
          </a:p>
          <a:p>
            <a:pPr>
              <a:buNone/>
            </a:pPr>
            <a:r>
              <a:rPr lang="ar-SA" dirty="0" smtClean="0"/>
              <a:t>أ. تقديم الشكر للمستمعين</a:t>
            </a:r>
          </a:p>
          <a:p>
            <a:pPr>
              <a:buNone/>
            </a:pPr>
            <a:r>
              <a:rPr lang="ar-SA" dirty="0" smtClean="0"/>
              <a:t>ب. اتركهم مسرورين </a:t>
            </a:r>
          </a:p>
          <a:p>
            <a:pPr>
              <a:buNone/>
            </a:pPr>
            <a:r>
              <a:rPr lang="ar-SA" dirty="0" smtClean="0"/>
              <a:t>ج. اختر اللحظة  المناسبة للختام </a:t>
            </a:r>
          </a:p>
          <a:p>
            <a:pPr>
              <a:buNone/>
            </a:pPr>
            <a:r>
              <a:rPr lang="ar-SA" dirty="0" smtClean="0"/>
              <a:t>د. جميع ما ذكر صحيح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الإجابة د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اختبار تجريبي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/>
              <a:t>3- من الأساليب العقلية للتأثير في الطرف الآخر للحوار :</a:t>
            </a:r>
          </a:p>
          <a:p>
            <a:pPr>
              <a:buNone/>
            </a:pPr>
            <a:r>
              <a:rPr lang="ar-SA" dirty="0" smtClean="0"/>
              <a:t>أ. المناقشة المنطقية </a:t>
            </a:r>
          </a:p>
          <a:p>
            <a:pPr>
              <a:buNone/>
            </a:pPr>
            <a:r>
              <a:rPr lang="ar-SA" dirty="0" smtClean="0"/>
              <a:t>ب. الطرق العلمية </a:t>
            </a:r>
          </a:p>
          <a:p>
            <a:pPr>
              <a:buNone/>
            </a:pPr>
            <a:r>
              <a:rPr lang="ar-SA" dirty="0" smtClean="0"/>
              <a:t>ج. البلاغة </a:t>
            </a:r>
          </a:p>
          <a:p>
            <a:pPr>
              <a:buNone/>
            </a:pPr>
            <a:r>
              <a:rPr lang="ar-SA" dirty="0" smtClean="0"/>
              <a:t>د.  ( </a:t>
            </a:r>
            <a:r>
              <a:rPr lang="ar-SA" dirty="0" smtClean="0"/>
              <a:t>أ</a:t>
            </a:r>
            <a:r>
              <a:rPr lang="ar-SA" dirty="0" smtClean="0"/>
              <a:t>+ </a:t>
            </a:r>
            <a:r>
              <a:rPr lang="ar-SA" dirty="0" smtClean="0"/>
              <a:t>ب</a:t>
            </a:r>
            <a:r>
              <a:rPr lang="ar-SA" dirty="0" smtClean="0"/>
              <a:t> )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الإجابة الصحيحة:  </a:t>
            </a:r>
            <a:r>
              <a:rPr lang="ar-SA" dirty="0" smtClean="0"/>
              <a:t>د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اختبار تجريبي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/>
              <a:t>4- من أدوات الإقناع : </a:t>
            </a:r>
          </a:p>
          <a:p>
            <a:pPr>
              <a:buNone/>
            </a:pPr>
            <a:r>
              <a:rPr lang="ar-SA" dirty="0" smtClean="0"/>
              <a:t>أ. ضرب الأمثلة </a:t>
            </a:r>
          </a:p>
          <a:p>
            <a:pPr>
              <a:buNone/>
            </a:pPr>
            <a:r>
              <a:rPr lang="ar-SA" dirty="0" smtClean="0"/>
              <a:t>ب. الإغراء</a:t>
            </a:r>
          </a:p>
          <a:p>
            <a:pPr>
              <a:buNone/>
            </a:pPr>
            <a:r>
              <a:rPr lang="ar-SA" dirty="0" smtClean="0"/>
              <a:t>ج. البراهين </a:t>
            </a:r>
          </a:p>
          <a:p>
            <a:pPr>
              <a:buNone/>
            </a:pPr>
            <a:r>
              <a:rPr lang="ar-SA" dirty="0" smtClean="0"/>
              <a:t>د. جميع ما ذكر صحيح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الإجابة الصحيحة : </a:t>
            </a:r>
            <a:r>
              <a:rPr lang="ar-SA" dirty="0" smtClean="0"/>
              <a:t>أ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اختبار تجريبي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/>
              <a:t>5- إقناع الآخرين بقضية الشعب الفلسطيني , يعتبر محفز:</a:t>
            </a:r>
          </a:p>
          <a:p>
            <a:pPr>
              <a:buNone/>
            </a:pPr>
            <a:r>
              <a:rPr lang="ar-SA" dirty="0" smtClean="0"/>
              <a:t>أ. الصداقة</a:t>
            </a:r>
          </a:p>
          <a:p>
            <a:pPr>
              <a:buNone/>
            </a:pPr>
            <a:r>
              <a:rPr lang="ar-SA" dirty="0" smtClean="0"/>
              <a:t>ب. السلطة</a:t>
            </a:r>
          </a:p>
          <a:p>
            <a:pPr>
              <a:buNone/>
            </a:pPr>
            <a:r>
              <a:rPr lang="ar-SA" dirty="0" smtClean="0"/>
              <a:t>ج. التناغم </a:t>
            </a:r>
            <a:r>
              <a:rPr lang="ar-SA" dirty="0" smtClean="0"/>
              <a:t>و</a:t>
            </a:r>
            <a:r>
              <a:rPr lang="ar-SA" dirty="0" smtClean="0"/>
              <a:t> الاتساق</a:t>
            </a:r>
          </a:p>
          <a:p>
            <a:pPr>
              <a:buNone/>
            </a:pPr>
            <a:r>
              <a:rPr lang="ar-SA" dirty="0" smtClean="0"/>
              <a:t>د. الامتيازات المتبادلة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الإجابة الصحيحة : </a:t>
            </a:r>
            <a:r>
              <a:rPr lang="ar-SA" dirty="0" smtClean="0"/>
              <a:t>ج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520</TotalTime>
  <Words>2392</Words>
  <Application>Microsoft Office PowerPoint</Application>
  <PresentationFormat>عرض على الشاشة (3:4)‏</PresentationFormat>
  <Paragraphs>202</Paragraphs>
  <Slides>36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36</vt:i4>
      </vt:variant>
    </vt:vector>
  </HeadingPairs>
  <TitlesOfParts>
    <vt:vector size="37" baseType="lpstr">
      <vt:lpstr>سمة Office</vt:lpstr>
      <vt:lpstr>المحاضرة الحادية عشر </vt:lpstr>
      <vt:lpstr>مهارات تنفيذ الحوار</vt:lpstr>
      <vt:lpstr>مهارات تنفيذ الحوار</vt:lpstr>
      <vt:lpstr>مهارات تنفيذ الحوار</vt:lpstr>
      <vt:lpstr>مهارات تنفيذ الحوار</vt:lpstr>
      <vt:lpstr>مهارات تنفيذ الحوار</vt:lpstr>
      <vt:lpstr>نصائح حول صوتك </vt:lpstr>
      <vt:lpstr>مهارات تنفيذ الحوار</vt:lpstr>
      <vt:lpstr>مهارات تنفيذ الحوار</vt:lpstr>
      <vt:lpstr>مهارات تنفيذ الحوار</vt:lpstr>
      <vt:lpstr>مهارات تنفيذ الحوار</vt:lpstr>
      <vt:lpstr>تذكر </vt:lpstr>
      <vt:lpstr>مفهوم الإقناع وأساليبه </vt:lpstr>
      <vt:lpstr>الاقتناع بالترغيب والاقتناع بالترهيب </vt:lpstr>
      <vt:lpstr>أساليب الإقناع </vt:lpstr>
      <vt:lpstr>أدوات الإقناع </vt:lpstr>
      <vt:lpstr>محفزات الإقناع </vt:lpstr>
      <vt:lpstr>محفزات الإقناع </vt:lpstr>
      <vt:lpstr>محفزات الإقناع </vt:lpstr>
      <vt:lpstr>محفزات الإقناع</vt:lpstr>
      <vt:lpstr>محفزات الإقناع </vt:lpstr>
      <vt:lpstr>مهارات الإقناع ومتطلباته </vt:lpstr>
      <vt:lpstr>مهارات الإقناع ومتطلباته </vt:lpstr>
      <vt:lpstr>مهارات الإقناع ومتطلباته </vt:lpstr>
      <vt:lpstr>معوقات الحوار والإقناع </vt:lpstr>
      <vt:lpstr>معوقات الحوار والإقناع </vt:lpstr>
      <vt:lpstr>معوقات الحوار والإقناع </vt:lpstr>
      <vt:lpstr>معوقات الحوار والإقناع </vt:lpstr>
      <vt:lpstr>معوقات الحوار والإقناع </vt:lpstr>
      <vt:lpstr>تدريب </vt:lpstr>
      <vt:lpstr>الشريحة 31</vt:lpstr>
      <vt:lpstr>أسئلة اختبار تجريبي</vt:lpstr>
      <vt:lpstr>أسئلة اختبار تجريبي</vt:lpstr>
      <vt:lpstr>أسئلة اختبار تجريبي</vt:lpstr>
      <vt:lpstr>أسئلة اختبار تجريبي</vt:lpstr>
      <vt:lpstr>أسئلة اختبار تجريبي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ACM</dc:creator>
  <cp:lastModifiedBy>ACM</cp:lastModifiedBy>
  <cp:revision>58</cp:revision>
  <dcterms:created xsi:type="dcterms:W3CDTF">2013-12-13T16:11:01Z</dcterms:created>
  <dcterms:modified xsi:type="dcterms:W3CDTF">2013-12-16T19:54:00Z</dcterms:modified>
</cp:coreProperties>
</file>