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72" r:id="rId2"/>
    <p:sldMasterId id="2147483684" r:id="rId3"/>
    <p:sldMasterId id="2147483696" r:id="rId4"/>
    <p:sldMasterId id="2147483708" r:id="rId5"/>
    <p:sldMasterId id="2147483720" r:id="rId6"/>
    <p:sldMasterId id="2147483732" r:id="rId7"/>
    <p:sldMasterId id="2147483744" r:id="rId8"/>
  </p:sldMasterIdLst>
  <p:sldIdLst>
    <p:sldId id="256"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2" r:id="rId23"/>
    <p:sldId id="276" r:id="rId24"/>
    <p:sldId id="277" r:id="rId25"/>
    <p:sldId id="278" r:id="rId26"/>
    <p:sldId id="279" r:id="rId27"/>
    <p:sldId id="280" r:id="rId28"/>
    <p:sldId id="281" r:id="rId29"/>
    <p:sldId id="282" r:id="rId30"/>
    <p:sldId id="274" r:id="rId3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6" d="100"/>
          <a:sy n="76" d="100"/>
        </p:scale>
        <p:origin x="-1206" y="2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E160163-10D7-4EF7-AE16-DFED7C7A119B}" type="datetimeFigureOut">
              <a:rPr lang="ar-SA" smtClean="0"/>
              <a:pPr/>
              <a:t>19/11/1436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289420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160163-10D7-4EF7-AE16-DFED7C7A119B}" type="datetimeFigureOut">
              <a:rPr lang="ar-SA" smtClean="0"/>
              <a:pPr/>
              <a:t>19/11/1436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1275877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E160163-10D7-4EF7-AE16-DFED7C7A119B}" type="datetimeFigureOut">
              <a:rPr lang="ar-SA" smtClean="0"/>
              <a:pPr/>
              <a:t>19/11/1436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507219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E160163-10D7-4EF7-AE16-DFED7C7A119B}" type="datetimeFigureOut">
              <a:rPr lang="ar-SA" smtClean="0"/>
              <a:pPr/>
              <a:t>19/11/1436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3590635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E160163-10D7-4EF7-AE16-DFED7C7A119B}" type="datetimeFigureOut">
              <a:rPr lang="ar-SA" smtClean="0"/>
              <a:pPr/>
              <a:t>19/11/1436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629388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E160163-10D7-4EF7-AE16-DFED7C7A119B}" type="datetimeFigureOut">
              <a:rPr lang="ar-SA" smtClean="0"/>
              <a:pPr/>
              <a:t>19/11/1436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4104374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E160163-10D7-4EF7-AE16-DFED7C7A119B}" type="datetimeFigureOut">
              <a:rPr lang="ar-SA" smtClean="0"/>
              <a:pPr/>
              <a:t>19/11/1436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2159792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E160163-10D7-4EF7-AE16-DFED7C7A119B}" type="datetimeFigureOut">
              <a:rPr lang="ar-SA" smtClean="0"/>
              <a:pPr/>
              <a:t>19/11/1436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666165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E160163-10D7-4EF7-AE16-DFED7C7A119B}" type="datetimeFigureOut">
              <a:rPr lang="ar-SA" smtClean="0"/>
              <a:pPr/>
              <a:t>19/11/1436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3916401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160163-10D7-4EF7-AE16-DFED7C7A119B}" type="datetimeFigureOut">
              <a:rPr lang="ar-SA" smtClean="0"/>
              <a:pPr/>
              <a:t>19/11/1436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1461042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160163-10D7-4EF7-AE16-DFED7C7A119B}" type="datetimeFigureOut">
              <a:rPr lang="ar-SA" smtClean="0"/>
              <a:pPr/>
              <a:t>19/11/1436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60A5CA-2E38-4053-9094-BB7A36687640}" type="slidenum">
              <a:rPr lang="ar-SA" smtClean="0"/>
              <a:pPr/>
              <a:t>‹#›</a:t>
            </a:fld>
            <a:endParaRPr lang="ar-SA"/>
          </a:p>
        </p:txBody>
      </p:sp>
    </p:spTree>
    <p:extLst>
      <p:ext uri="{BB962C8B-B14F-4D97-AF65-F5344CB8AC3E}">
        <p14:creationId xmlns:p14="http://schemas.microsoft.com/office/powerpoint/2010/main" val="877680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a:endParaRPr lang="en-US">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C612893-D89B-410B-B286-8E829A279A96}" type="datetimeFigureOut">
              <a:rPr lang="en-US" smtClean="0"/>
              <a:pPr/>
              <a:t>9/2/2015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8D56CE2-3645-4D59-9B86-C47D8B87724E}" type="slidenum">
              <a:rPr lang="en-US" smtClean="0"/>
              <a:pPr/>
              <a:t>‹#›</a:t>
            </a:fld>
            <a:endParaRPr lang="en-US"/>
          </a:p>
        </p:txBody>
      </p:sp>
    </p:spTree>
    <p:extLst>
      <p:ext uri="{BB962C8B-B14F-4D97-AF65-F5344CB8AC3E}">
        <p14:creationId xmlns:p14="http://schemas.microsoft.com/office/powerpoint/2010/main" val="25102661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504354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5" name="Footer Placeholder 4"/>
          <p:cNvSpPr>
            <a:spLocks noGrp="1"/>
          </p:cNvSpPr>
          <p:nvPr>
            <p:ph type="ftr" sz="quarter" idx="11"/>
          </p:nvPr>
        </p:nvSpPr>
        <p:spPr/>
        <p:txBody>
          <a:bodyPr/>
          <a:lstStyle>
            <a:extLst/>
          </a:lstStyle>
          <a:p>
            <a:endParaRPr lang="en-US">
              <a:solidFill>
                <a:prstClr val="white"/>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Tree>
    <p:extLst>
      <p:ext uri="{BB962C8B-B14F-4D97-AF65-F5344CB8AC3E}">
        <p14:creationId xmlns:p14="http://schemas.microsoft.com/office/powerpoint/2010/main" val="21506866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6" name="Footer Placeholder 5"/>
          <p:cNvSpPr>
            <a:spLocks noGrp="1"/>
          </p:cNvSpPr>
          <p:nvPr>
            <p:ph type="ftr" sz="quarter" idx="11"/>
          </p:nvPr>
        </p:nvSpPr>
        <p:spPr/>
        <p:txBody>
          <a:bodyPr/>
          <a:lstStyle>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490164235"/>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8" name="Footer Placeholder 7"/>
          <p:cNvSpPr>
            <a:spLocks noGrp="1"/>
          </p:cNvSpPr>
          <p:nvPr>
            <p:ph type="ftr" sz="quarter" idx="11"/>
          </p:nvPr>
        </p:nvSpPr>
        <p:spPr/>
        <p:txBody>
          <a:bodyPr/>
          <a:lstStyle>
            <a:extLst/>
          </a:lstStyle>
          <a:p>
            <a:endParaRPr lang="en-US">
              <a:solidFill>
                <a:prstClr val="black"/>
              </a:solidFill>
            </a:endParaRPr>
          </a:p>
        </p:txBody>
      </p:sp>
      <p:sp>
        <p:nvSpPr>
          <p:cNvPr id="9" name="Slide Number Placeholder 8"/>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46689118"/>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4" name="Footer Placeholder 3"/>
          <p:cNvSpPr>
            <a:spLocks noGrp="1"/>
          </p:cNvSpPr>
          <p:nvPr>
            <p:ph type="ftr" sz="quarter" idx="11"/>
          </p:nvPr>
        </p:nvSpPr>
        <p:spPr/>
        <p:txBody>
          <a:bodyPr/>
          <a:lstStyle>
            <a:extLst/>
          </a:lstStyle>
          <a:p>
            <a:endParaRPr lang="en-US">
              <a:solidFill>
                <a:prstClr val="white"/>
              </a:solidFill>
            </a:endParaRPr>
          </a:p>
        </p:txBody>
      </p:sp>
      <p:sp>
        <p:nvSpPr>
          <p:cNvPr id="5" name="Slide Number Placeholder 4"/>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164433935"/>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3" name="Footer Placeholder 2"/>
          <p:cNvSpPr>
            <a:spLocks noGrp="1"/>
          </p:cNvSpPr>
          <p:nvPr>
            <p:ph type="ftr" sz="quarter" idx="11"/>
          </p:nvPr>
        </p:nvSpPr>
        <p:spPr/>
        <p:txBody>
          <a:bodyPr/>
          <a:lstStyle>
            <a:extLst/>
          </a:lstStyle>
          <a:p>
            <a:endParaRPr lang="en-US">
              <a:solidFill>
                <a:prstClr val="black"/>
              </a:solidFill>
            </a:endParaRPr>
          </a:p>
        </p:txBody>
      </p:sp>
      <p:sp>
        <p:nvSpPr>
          <p:cNvPr id="4" name="Slide Number Placeholder 3"/>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871516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6" name="Footer Placeholder 5"/>
          <p:cNvSpPr>
            <a:spLocks noGrp="1"/>
          </p:cNvSpPr>
          <p:nvPr>
            <p:ph type="ftr" sz="quarter" idx="11"/>
          </p:nvPr>
        </p:nvSpPr>
        <p:spPr/>
        <p:txBody>
          <a:bodyPr/>
          <a:lstStyle>
            <a:extLst/>
          </a:lstStyle>
          <a:p>
            <a:endParaRPr lang="en-US">
              <a:solidFill>
                <a:prstClr val="black"/>
              </a:solidFill>
            </a:endParaRPr>
          </a:p>
        </p:txBody>
      </p:sp>
      <p:sp>
        <p:nvSpPr>
          <p:cNvPr id="7" name="Slide Number Placeholder 6"/>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2403944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8D56CE2-3645-4D59-9B86-C47D8B87724E}"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white"/>
              </a:solidFill>
            </a:endParaRPr>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Tree>
    <p:extLst>
      <p:ext uri="{BB962C8B-B14F-4D97-AF65-F5344CB8AC3E}">
        <p14:creationId xmlns:p14="http://schemas.microsoft.com/office/powerpoint/2010/main" val="142439889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992544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26134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a:endParaRPr lang="en-US">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C612893-D89B-410B-B286-8E829A279A96}" type="datetimeFigureOut">
              <a:rPr lang="en-US" smtClean="0"/>
              <a:pPr/>
              <a:t>9/2/2015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8D56CE2-3645-4D59-9B86-C47D8B87724E}" type="slidenum">
              <a:rPr lang="en-US" smtClean="0"/>
              <a:pPr/>
              <a:t>‹#›</a:t>
            </a:fld>
            <a:endParaRPr lang="en-US"/>
          </a:p>
        </p:txBody>
      </p:sp>
    </p:spTree>
    <p:extLst>
      <p:ext uri="{BB962C8B-B14F-4D97-AF65-F5344CB8AC3E}">
        <p14:creationId xmlns:p14="http://schemas.microsoft.com/office/powerpoint/2010/main" val="4181493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5050174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5" name="Footer Placeholder 4"/>
          <p:cNvSpPr>
            <a:spLocks noGrp="1"/>
          </p:cNvSpPr>
          <p:nvPr>
            <p:ph type="ftr" sz="quarter" idx="11"/>
          </p:nvPr>
        </p:nvSpPr>
        <p:spPr/>
        <p:txBody>
          <a:bodyPr/>
          <a:lstStyle>
            <a:extLst/>
          </a:lstStyle>
          <a:p>
            <a:endParaRPr lang="en-US">
              <a:solidFill>
                <a:prstClr val="white"/>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Tree>
    <p:extLst>
      <p:ext uri="{BB962C8B-B14F-4D97-AF65-F5344CB8AC3E}">
        <p14:creationId xmlns:p14="http://schemas.microsoft.com/office/powerpoint/2010/main" val="3195328077"/>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6" name="Footer Placeholder 5"/>
          <p:cNvSpPr>
            <a:spLocks noGrp="1"/>
          </p:cNvSpPr>
          <p:nvPr>
            <p:ph type="ftr" sz="quarter" idx="11"/>
          </p:nvPr>
        </p:nvSpPr>
        <p:spPr/>
        <p:txBody>
          <a:bodyPr/>
          <a:lstStyle>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007148785"/>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8" name="Footer Placeholder 7"/>
          <p:cNvSpPr>
            <a:spLocks noGrp="1"/>
          </p:cNvSpPr>
          <p:nvPr>
            <p:ph type="ftr" sz="quarter" idx="11"/>
          </p:nvPr>
        </p:nvSpPr>
        <p:spPr/>
        <p:txBody>
          <a:bodyPr/>
          <a:lstStyle>
            <a:extLst/>
          </a:lstStyle>
          <a:p>
            <a:endParaRPr lang="en-US">
              <a:solidFill>
                <a:prstClr val="black"/>
              </a:solidFill>
            </a:endParaRPr>
          </a:p>
        </p:txBody>
      </p:sp>
      <p:sp>
        <p:nvSpPr>
          <p:cNvPr id="9" name="Slide Number Placeholder 8"/>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83900926"/>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4" name="Footer Placeholder 3"/>
          <p:cNvSpPr>
            <a:spLocks noGrp="1"/>
          </p:cNvSpPr>
          <p:nvPr>
            <p:ph type="ftr" sz="quarter" idx="11"/>
          </p:nvPr>
        </p:nvSpPr>
        <p:spPr/>
        <p:txBody>
          <a:bodyPr/>
          <a:lstStyle>
            <a:extLst/>
          </a:lstStyle>
          <a:p>
            <a:endParaRPr lang="en-US">
              <a:solidFill>
                <a:prstClr val="white"/>
              </a:solidFill>
            </a:endParaRPr>
          </a:p>
        </p:txBody>
      </p:sp>
      <p:sp>
        <p:nvSpPr>
          <p:cNvPr id="5" name="Slide Number Placeholder 4"/>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705594294"/>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3" name="Footer Placeholder 2"/>
          <p:cNvSpPr>
            <a:spLocks noGrp="1"/>
          </p:cNvSpPr>
          <p:nvPr>
            <p:ph type="ftr" sz="quarter" idx="11"/>
          </p:nvPr>
        </p:nvSpPr>
        <p:spPr/>
        <p:txBody>
          <a:bodyPr/>
          <a:lstStyle>
            <a:extLst/>
          </a:lstStyle>
          <a:p>
            <a:endParaRPr lang="en-US">
              <a:solidFill>
                <a:prstClr val="black"/>
              </a:solidFill>
            </a:endParaRPr>
          </a:p>
        </p:txBody>
      </p:sp>
      <p:sp>
        <p:nvSpPr>
          <p:cNvPr id="4" name="Slide Number Placeholder 3"/>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119971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6" name="Footer Placeholder 5"/>
          <p:cNvSpPr>
            <a:spLocks noGrp="1"/>
          </p:cNvSpPr>
          <p:nvPr>
            <p:ph type="ftr" sz="quarter" idx="11"/>
          </p:nvPr>
        </p:nvSpPr>
        <p:spPr/>
        <p:txBody>
          <a:bodyPr/>
          <a:lstStyle>
            <a:extLst/>
          </a:lstStyle>
          <a:p>
            <a:endParaRPr lang="en-US">
              <a:solidFill>
                <a:prstClr val="black"/>
              </a:solidFill>
            </a:endParaRPr>
          </a:p>
        </p:txBody>
      </p:sp>
      <p:sp>
        <p:nvSpPr>
          <p:cNvPr id="7" name="Slide Number Placeholder 6"/>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02940311"/>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8D56CE2-3645-4D59-9B86-C47D8B87724E}"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white"/>
              </a:solidFill>
            </a:endParaRPr>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Tree>
    <p:extLst>
      <p:ext uri="{BB962C8B-B14F-4D97-AF65-F5344CB8AC3E}">
        <p14:creationId xmlns:p14="http://schemas.microsoft.com/office/powerpoint/2010/main" val="2114934981"/>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592616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657212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a:endParaRPr lang="en-US">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C612893-D89B-410B-B286-8E829A279A96}" type="datetimeFigureOut">
              <a:rPr lang="en-US" smtClean="0"/>
              <a:pPr/>
              <a:t>9/2/2015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8D56CE2-3645-4D59-9B86-C47D8B87724E}" type="slidenum">
              <a:rPr lang="en-US" smtClean="0"/>
              <a:pPr/>
              <a:t>‹#›</a:t>
            </a:fld>
            <a:endParaRPr lang="en-US"/>
          </a:p>
        </p:txBody>
      </p:sp>
    </p:spTree>
    <p:extLst>
      <p:ext uri="{BB962C8B-B14F-4D97-AF65-F5344CB8AC3E}">
        <p14:creationId xmlns:p14="http://schemas.microsoft.com/office/powerpoint/2010/main" val="28019501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7844090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5" name="Footer Placeholder 4"/>
          <p:cNvSpPr>
            <a:spLocks noGrp="1"/>
          </p:cNvSpPr>
          <p:nvPr>
            <p:ph type="ftr" sz="quarter" idx="11"/>
          </p:nvPr>
        </p:nvSpPr>
        <p:spPr/>
        <p:txBody>
          <a:bodyPr/>
          <a:lstStyle>
            <a:extLst/>
          </a:lstStyle>
          <a:p>
            <a:endParaRPr lang="en-US">
              <a:solidFill>
                <a:prstClr val="white"/>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Tree>
    <p:extLst>
      <p:ext uri="{BB962C8B-B14F-4D97-AF65-F5344CB8AC3E}">
        <p14:creationId xmlns:p14="http://schemas.microsoft.com/office/powerpoint/2010/main" val="1490941486"/>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6" name="Footer Placeholder 5"/>
          <p:cNvSpPr>
            <a:spLocks noGrp="1"/>
          </p:cNvSpPr>
          <p:nvPr>
            <p:ph type="ftr" sz="quarter" idx="11"/>
          </p:nvPr>
        </p:nvSpPr>
        <p:spPr/>
        <p:txBody>
          <a:bodyPr/>
          <a:lstStyle>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132512802"/>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8" name="Footer Placeholder 7"/>
          <p:cNvSpPr>
            <a:spLocks noGrp="1"/>
          </p:cNvSpPr>
          <p:nvPr>
            <p:ph type="ftr" sz="quarter" idx="11"/>
          </p:nvPr>
        </p:nvSpPr>
        <p:spPr/>
        <p:txBody>
          <a:bodyPr/>
          <a:lstStyle>
            <a:extLst/>
          </a:lstStyle>
          <a:p>
            <a:endParaRPr lang="en-US">
              <a:solidFill>
                <a:prstClr val="black"/>
              </a:solidFill>
            </a:endParaRPr>
          </a:p>
        </p:txBody>
      </p:sp>
      <p:sp>
        <p:nvSpPr>
          <p:cNvPr id="9" name="Slide Number Placeholder 8"/>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01101105"/>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4" name="Footer Placeholder 3"/>
          <p:cNvSpPr>
            <a:spLocks noGrp="1"/>
          </p:cNvSpPr>
          <p:nvPr>
            <p:ph type="ftr" sz="quarter" idx="11"/>
          </p:nvPr>
        </p:nvSpPr>
        <p:spPr/>
        <p:txBody>
          <a:bodyPr/>
          <a:lstStyle>
            <a:extLst/>
          </a:lstStyle>
          <a:p>
            <a:endParaRPr lang="en-US">
              <a:solidFill>
                <a:prstClr val="white"/>
              </a:solidFill>
            </a:endParaRPr>
          </a:p>
        </p:txBody>
      </p:sp>
      <p:sp>
        <p:nvSpPr>
          <p:cNvPr id="5" name="Slide Number Placeholder 4"/>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3476007506"/>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3" name="Footer Placeholder 2"/>
          <p:cNvSpPr>
            <a:spLocks noGrp="1"/>
          </p:cNvSpPr>
          <p:nvPr>
            <p:ph type="ftr" sz="quarter" idx="11"/>
          </p:nvPr>
        </p:nvSpPr>
        <p:spPr/>
        <p:txBody>
          <a:bodyPr/>
          <a:lstStyle>
            <a:extLst/>
          </a:lstStyle>
          <a:p>
            <a:endParaRPr lang="en-US">
              <a:solidFill>
                <a:prstClr val="black"/>
              </a:solidFill>
            </a:endParaRPr>
          </a:p>
        </p:txBody>
      </p:sp>
      <p:sp>
        <p:nvSpPr>
          <p:cNvPr id="4" name="Slide Number Placeholder 3"/>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077850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6" name="Footer Placeholder 5"/>
          <p:cNvSpPr>
            <a:spLocks noGrp="1"/>
          </p:cNvSpPr>
          <p:nvPr>
            <p:ph type="ftr" sz="quarter" idx="11"/>
          </p:nvPr>
        </p:nvSpPr>
        <p:spPr/>
        <p:txBody>
          <a:bodyPr/>
          <a:lstStyle>
            <a:extLst/>
          </a:lstStyle>
          <a:p>
            <a:endParaRPr lang="en-US">
              <a:solidFill>
                <a:prstClr val="black"/>
              </a:solidFill>
            </a:endParaRPr>
          </a:p>
        </p:txBody>
      </p:sp>
      <p:sp>
        <p:nvSpPr>
          <p:cNvPr id="7" name="Slide Number Placeholder 6"/>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6797323"/>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8D56CE2-3645-4D59-9B86-C47D8B87724E}"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white"/>
              </a:solidFill>
            </a:endParaRPr>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Tree>
    <p:extLst>
      <p:ext uri="{BB962C8B-B14F-4D97-AF65-F5344CB8AC3E}">
        <p14:creationId xmlns:p14="http://schemas.microsoft.com/office/powerpoint/2010/main" val="1891420677"/>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136323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283691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a:endParaRPr lang="en-US">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C612893-D89B-410B-B286-8E829A279A96}" type="datetimeFigureOut">
              <a:rPr lang="en-US" smtClean="0"/>
              <a:pPr/>
              <a:t>9/2/2015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8D56CE2-3645-4D59-9B86-C47D8B87724E}" type="slidenum">
              <a:rPr lang="en-US" smtClean="0"/>
              <a:pPr/>
              <a:t>‹#›</a:t>
            </a:fld>
            <a:endParaRPr lang="en-US"/>
          </a:p>
        </p:txBody>
      </p:sp>
    </p:spTree>
    <p:extLst>
      <p:ext uri="{BB962C8B-B14F-4D97-AF65-F5344CB8AC3E}">
        <p14:creationId xmlns:p14="http://schemas.microsoft.com/office/powerpoint/2010/main" val="8756462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64785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5" name="Footer Placeholder 4"/>
          <p:cNvSpPr>
            <a:spLocks noGrp="1"/>
          </p:cNvSpPr>
          <p:nvPr>
            <p:ph type="ftr" sz="quarter" idx="11"/>
          </p:nvPr>
        </p:nvSpPr>
        <p:spPr/>
        <p:txBody>
          <a:bodyPr/>
          <a:lstStyle>
            <a:extLst/>
          </a:lstStyle>
          <a:p>
            <a:endParaRPr lang="en-US">
              <a:solidFill>
                <a:prstClr val="white"/>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Tree>
    <p:extLst>
      <p:ext uri="{BB962C8B-B14F-4D97-AF65-F5344CB8AC3E}">
        <p14:creationId xmlns:p14="http://schemas.microsoft.com/office/powerpoint/2010/main" val="107733152"/>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6" name="Footer Placeholder 5"/>
          <p:cNvSpPr>
            <a:spLocks noGrp="1"/>
          </p:cNvSpPr>
          <p:nvPr>
            <p:ph type="ftr" sz="quarter" idx="11"/>
          </p:nvPr>
        </p:nvSpPr>
        <p:spPr/>
        <p:txBody>
          <a:bodyPr/>
          <a:lstStyle>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647838056"/>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8" name="Footer Placeholder 7"/>
          <p:cNvSpPr>
            <a:spLocks noGrp="1"/>
          </p:cNvSpPr>
          <p:nvPr>
            <p:ph type="ftr" sz="quarter" idx="11"/>
          </p:nvPr>
        </p:nvSpPr>
        <p:spPr/>
        <p:txBody>
          <a:bodyPr/>
          <a:lstStyle>
            <a:extLst/>
          </a:lstStyle>
          <a:p>
            <a:endParaRPr lang="en-US">
              <a:solidFill>
                <a:prstClr val="black"/>
              </a:solidFill>
            </a:endParaRPr>
          </a:p>
        </p:txBody>
      </p:sp>
      <p:sp>
        <p:nvSpPr>
          <p:cNvPr id="9" name="Slide Number Placeholder 8"/>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79602452"/>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4" name="Footer Placeholder 3"/>
          <p:cNvSpPr>
            <a:spLocks noGrp="1"/>
          </p:cNvSpPr>
          <p:nvPr>
            <p:ph type="ftr" sz="quarter" idx="11"/>
          </p:nvPr>
        </p:nvSpPr>
        <p:spPr/>
        <p:txBody>
          <a:bodyPr/>
          <a:lstStyle>
            <a:extLst/>
          </a:lstStyle>
          <a:p>
            <a:endParaRPr lang="en-US">
              <a:solidFill>
                <a:prstClr val="white"/>
              </a:solidFill>
            </a:endParaRPr>
          </a:p>
        </p:txBody>
      </p:sp>
      <p:sp>
        <p:nvSpPr>
          <p:cNvPr id="5" name="Slide Number Placeholder 4"/>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4057952284"/>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3" name="Footer Placeholder 2"/>
          <p:cNvSpPr>
            <a:spLocks noGrp="1"/>
          </p:cNvSpPr>
          <p:nvPr>
            <p:ph type="ftr" sz="quarter" idx="11"/>
          </p:nvPr>
        </p:nvSpPr>
        <p:spPr/>
        <p:txBody>
          <a:bodyPr/>
          <a:lstStyle>
            <a:extLst/>
          </a:lstStyle>
          <a:p>
            <a:endParaRPr lang="en-US">
              <a:solidFill>
                <a:prstClr val="black"/>
              </a:solidFill>
            </a:endParaRPr>
          </a:p>
        </p:txBody>
      </p:sp>
      <p:sp>
        <p:nvSpPr>
          <p:cNvPr id="4" name="Slide Number Placeholder 3"/>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629774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6" name="Footer Placeholder 5"/>
          <p:cNvSpPr>
            <a:spLocks noGrp="1"/>
          </p:cNvSpPr>
          <p:nvPr>
            <p:ph type="ftr" sz="quarter" idx="11"/>
          </p:nvPr>
        </p:nvSpPr>
        <p:spPr/>
        <p:txBody>
          <a:bodyPr/>
          <a:lstStyle>
            <a:extLst/>
          </a:lstStyle>
          <a:p>
            <a:endParaRPr lang="en-US">
              <a:solidFill>
                <a:prstClr val="black"/>
              </a:solidFill>
            </a:endParaRPr>
          </a:p>
        </p:txBody>
      </p:sp>
      <p:sp>
        <p:nvSpPr>
          <p:cNvPr id="7" name="Slide Number Placeholder 6"/>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4900210"/>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8D56CE2-3645-4D59-9B86-C47D8B87724E}"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white"/>
              </a:solidFill>
            </a:endParaRPr>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Tree>
    <p:extLst>
      <p:ext uri="{BB962C8B-B14F-4D97-AF65-F5344CB8AC3E}">
        <p14:creationId xmlns:p14="http://schemas.microsoft.com/office/powerpoint/2010/main" val="380766292"/>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469275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85393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a:endParaRPr lang="en-US">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C612893-D89B-410B-B286-8E829A279A96}" type="datetimeFigureOut">
              <a:rPr lang="en-US" smtClean="0"/>
              <a:pPr/>
              <a:t>9/2/2015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8D56CE2-3645-4D59-9B86-C47D8B87724E}" type="slidenum">
              <a:rPr lang="en-US" smtClean="0"/>
              <a:pPr/>
              <a:t>‹#›</a:t>
            </a:fld>
            <a:endParaRPr lang="en-US"/>
          </a:p>
        </p:txBody>
      </p:sp>
    </p:spTree>
    <p:extLst>
      <p:ext uri="{BB962C8B-B14F-4D97-AF65-F5344CB8AC3E}">
        <p14:creationId xmlns:p14="http://schemas.microsoft.com/office/powerpoint/2010/main" val="17251044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376996260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5" name="Footer Placeholder 4"/>
          <p:cNvSpPr>
            <a:spLocks noGrp="1"/>
          </p:cNvSpPr>
          <p:nvPr>
            <p:ph type="ftr" sz="quarter" idx="11"/>
          </p:nvPr>
        </p:nvSpPr>
        <p:spPr/>
        <p:txBody>
          <a:bodyPr/>
          <a:lstStyle>
            <a:extLst/>
          </a:lstStyle>
          <a:p>
            <a:endParaRPr lang="en-US">
              <a:solidFill>
                <a:prstClr val="white"/>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Tree>
    <p:extLst>
      <p:ext uri="{BB962C8B-B14F-4D97-AF65-F5344CB8AC3E}">
        <p14:creationId xmlns:p14="http://schemas.microsoft.com/office/powerpoint/2010/main" val="3754414732"/>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6" name="Footer Placeholder 5"/>
          <p:cNvSpPr>
            <a:spLocks noGrp="1"/>
          </p:cNvSpPr>
          <p:nvPr>
            <p:ph type="ftr" sz="quarter" idx="11"/>
          </p:nvPr>
        </p:nvSpPr>
        <p:spPr/>
        <p:txBody>
          <a:bodyPr/>
          <a:lstStyle>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888246163"/>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8" name="Footer Placeholder 7"/>
          <p:cNvSpPr>
            <a:spLocks noGrp="1"/>
          </p:cNvSpPr>
          <p:nvPr>
            <p:ph type="ftr" sz="quarter" idx="11"/>
          </p:nvPr>
        </p:nvSpPr>
        <p:spPr/>
        <p:txBody>
          <a:bodyPr/>
          <a:lstStyle>
            <a:extLst/>
          </a:lstStyle>
          <a:p>
            <a:endParaRPr lang="en-US">
              <a:solidFill>
                <a:prstClr val="black"/>
              </a:solidFill>
            </a:endParaRPr>
          </a:p>
        </p:txBody>
      </p:sp>
      <p:sp>
        <p:nvSpPr>
          <p:cNvPr id="9" name="Slide Number Placeholder 8"/>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65460814"/>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4" name="Footer Placeholder 3"/>
          <p:cNvSpPr>
            <a:spLocks noGrp="1"/>
          </p:cNvSpPr>
          <p:nvPr>
            <p:ph type="ftr" sz="quarter" idx="11"/>
          </p:nvPr>
        </p:nvSpPr>
        <p:spPr/>
        <p:txBody>
          <a:bodyPr/>
          <a:lstStyle>
            <a:extLst/>
          </a:lstStyle>
          <a:p>
            <a:endParaRPr lang="en-US">
              <a:solidFill>
                <a:prstClr val="white"/>
              </a:solidFill>
            </a:endParaRPr>
          </a:p>
        </p:txBody>
      </p:sp>
      <p:sp>
        <p:nvSpPr>
          <p:cNvPr id="5" name="Slide Number Placeholder 4"/>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525107079"/>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3" name="Footer Placeholder 2"/>
          <p:cNvSpPr>
            <a:spLocks noGrp="1"/>
          </p:cNvSpPr>
          <p:nvPr>
            <p:ph type="ftr" sz="quarter" idx="11"/>
          </p:nvPr>
        </p:nvSpPr>
        <p:spPr/>
        <p:txBody>
          <a:bodyPr/>
          <a:lstStyle>
            <a:extLst/>
          </a:lstStyle>
          <a:p>
            <a:endParaRPr lang="en-US">
              <a:solidFill>
                <a:prstClr val="black"/>
              </a:solidFill>
            </a:endParaRPr>
          </a:p>
        </p:txBody>
      </p:sp>
      <p:sp>
        <p:nvSpPr>
          <p:cNvPr id="4" name="Slide Number Placeholder 3"/>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765146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6" name="Footer Placeholder 5"/>
          <p:cNvSpPr>
            <a:spLocks noGrp="1"/>
          </p:cNvSpPr>
          <p:nvPr>
            <p:ph type="ftr" sz="quarter" idx="11"/>
          </p:nvPr>
        </p:nvSpPr>
        <p:spPr/>
        <p:txBody>
          <a:bodyPr/>
          <a:lstStyle>
            <a:extLst/>
          </a:lstStyle>
          <a:p>
            <a:endParaRPr lang="en-US">
              <a:solidFill>
                <a:prstClr val="black"/>
              </a:solidFill>
            </a:endParaRPr>
          </a:p>
        </p:txBody>
      </p:sp>
      <p:sp>
        <p:nvSpPr>
          <p:cNvPr id="7" name="Slide Number Placeholder 6"/>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89654198"/>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8D56CE2-3645-4D59-9B86-C47D8B87724E}"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white"/>
              </a:solidFill>
            </a:endParaRPr>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Tree>
    <p:extLst>
      <p:ext uri="{BB962C8B-B14F-4D97-AF65-F5344CB8AC3E}">
        <p14:creationId xmlns:p14="http://schemas.microsoft.com/office/powerpoint/2010/main" val="4189543292"/>
      </p:ext>
    </p:extLst>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141029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7755135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a:endParaRPr lang="en-US">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C612893-D89B-410B-B286-8E829A279A96}" type="datetimeFigureOut">
              <a:rPr lang="en-US" smtClean="0"/>
              <a:pPr/>
              <a:t>9/2/2015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8D56CE2-3645-4D59-9B86-C47D8B87724E}" type="slidenum">
              <a:rPr lang="en-US" smtClean="0"/>
              <a:pPr/>
              <a:t>‹#›</a:t>
            </a:fld>
            <a:endParaRPr lang="en-US"/>
          </a:p>
        </p:txBody>
      </p:sp>
    </p:spTree>
    <p:extLst>
      <p:ext uri="{BB962C8B-B14F-4D97-AF65-F5344CB8AC3E}">
        <p14:creationId xmlns:p14="http://schemas.microsoft.com/office/powerpoint/2010/main" val="387452349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78302927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5" name="Footer Placeholder 4"/>
          <p:cNvSpPr>
            <a:spLocks noGrp="1"/>
          </p:cNvSpPr>
          <p:nvPr>
            <p:ph type="ftr" sz="quarter" idx="11"/>
          </p:nvPr>
        </p:nvSpPr>
        <p:spPr/>
        <p:txBody>
          <a:bodyPr/>
          <a:lstStyle>
            <a:extLst/>
          </a:lstStyle>
          <a:p>
            <a:endParaRPr lang="en-US">
              <a:solidFill>
                <a:prstClr val="white"/>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Tree>
    <p:extLst>
      <p:ext uri="{BB962C8B-B14F-4D97-AF65-F5344CB8AC3E}">
        <p14:creationId xmlns:p14="http://schemas.microsoft.com/office/powerpoint/2010/main" val="497443475"/>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6" name="Footer Placeholder 5"/>
          <p:cNvSpPr>
            <a:spLocks noGrp="1"/>
          </p:cNvSpPr>
          <p:nvPr>
            <p:ph type="ftr" sz="quarter" idx="11"/>
          </p:nvPr>
        </p:nvSpPr>
        <p:spPr/>
        <p:txBody>
          <a:bodyPr/>
          <a:lstStyle>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840592051"/>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8" name="Footer Placeholder 7"/>
          <p:cNvSpPr>
            <a:spLocks noGrp="1"/>
          </p:cNvSpPr>
          <p:nvPr>
            <p:ph type="ftr" sz="quarter" idx="11"/>
          </p:nvPr>
        </p:nvSpPr>
        <p:spPr/>
        <p:txBody>
          <a:bodyPr/>
          <a:lstStyle>
            <a:extLst/>
          </a:lstStyle>
          <a:p>
            <a:endParaRPr lang="en-US">
              <a:solidFill>
                <a:prstClr val="black"/>
              </a:solidFill>
            </a:endParaRPr>
          </a:p>
        </p:txBody>
      </p:sp>
      <p:sp>
        <p:nvSpPr>
          <p:cNvPr id="9" name="Slide Number Placeholder 8"/>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57217590"/>
      </p:ext>
    </p:extLst>
  </p:cSld>
  <p:clrMapOvr>
    <a:overrideClrMapping bg1="lt1" tx1="dk1" bg2="lt2" tx2="dk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4" name="Footer Placeholder 3"/>
          <p:cNvSpPr>
            <a:spLocks noGrp="1"/>
          </p:cNvSpPr>
          <p:nvPr>
            <p:ph type="ftr" sz="quarter" idx="11"/>
          </p:nvPr>
        </p:nvSpPr>
        <p:spPr/>
        <p:txBody>
          <a:bodyPr/>
          <a:lstStyle>
            <a:extLst/>
          </a:lstStyle>
          <a:p>
            <a:endParaRPr lang="en-US">
              <a:solidFill>
                <a:prstClr val="white"/>
              </a:solidFill>
            </a:endParaRPr>
          </a:p>
        </p:txBody>
      </p:sp>
      <p:sp>
        <p:nvSpPr>
          <p:cNvPr id="5" name="Slide Number Placeholder 4"/>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71049409"/>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3" name="Footer Placeholder 2"/>
          <p:cNvSpPr>
            <a:spLocks noGrp="1"/>
          </p:cNvSpPr>
          <p:nvPr>
            <p:ph type="ftr" sz="quarter" idx="11"/>
          </p:nvPr>
        </p:nvSpPr>
        <p:spPr/>
        <p:txBody>
          <a:bodyPr/>
          <a:lstStyle>
            <a:extLst/>
          </a:lstStyle>
          <a:p>
            <a:endParaRPr lang="en-US">
              <a:solidFill>
                <a:prstClr val="black"/>
              </a:solidFill>
            </a:endParaRPr>
          </a:p>
        </p:txBody>
      </p:sp>
      <p:sp>
        <p:nvSpPr>
          <p:cNvPr id="4" name="Slide Number Placeholder 3"/>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677299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6" name="Footer Placeholder 5"/>
          <p:cNvSpPr>
            <a:spLocks noGrp="1"/>
          </p:cNvSpPr>
          <p:nvPr>
            <p:ph type="ftr" sz="quarter" idx="11"/>
          </p:nvPr>
        </p:nvSpPr>
        <p:spPr/>
        <p:txBody>
          <a:bodyPr/>
          <a:lstStyle>
            <a:extLst/>
          </a:lstStyle>
          <a:p>
            <a:endParaRPr lang="en-US">
              <a:solidFill>
                <a:prstClr val="black"/>
              </a:solidFill>
            </a:endParaRPr>
          </a:p>
        </p:txBody>
      </p:sp>
      <p:sp>
        <p:nvSpPr>
          <p:cNvPr id="7" name="Slide Number Placeholder 6"/>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758263477"/>
      </p:ext>
    </p:extLst>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8D56CE2-3645-4D59-9B86-C47D8B87724E}"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white"/>
              </a:solidFill>
            </a:endParaRPr>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Tree>
    <p:extLst>
      <p:ext uri="{BB962C8B-B14F-4D97-AF65-F5344CB8AC3E}">
        <p14:creationId xmlns:p14="http://schemas.microsoft.com/office/powerpoint/2010/main" val="4176231586"/>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949507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1144298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a:endParaRPr lang="en-US">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C612893-D89B-410B-B286-8E829A279A96}" type="datetimeFigureOut">
              <a:rPr lang="en-US" smtClean="0"/>
              <a:pPr/>
              <a:t>9/2/2015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8D56CE2-3645-4D59-9B86-C47D8B87724E}" type="slidenum">
              <a:rPr lang="en-US" smtClean="0"/>
              <a:pPr/>
              <a:t>‹#›</a:t>
            </a:fld>
            <a:endParaRPr lang="en-US"/>
          </a:p>
        </p:txBody>
      </p:sp>
    </p:spTree>
    <p:extLst>
      <p:ext uri="{BB962C8B-B14F-4D97-AF65-F5344CB8AC3E}">
        <p14:creationId xmlns:p14="http://schemas.microsoft.com/office/powerpoint/2010/main" val="387827236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6162968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5" name="Footer Placeholder 4"/>
          <p:cNvSpPr>
            <a:spLocks noGrp="1"/>
          </p:cNvSpPr>
          <p:nvPr>
            <p:ph type="ftr" sz="quarter" idx="11"/>
          </p:nvPr>
        </p:nvSpPr>
        <p:spPr/>
        <p:txBody>
          <a:bodyPr/>
          <a:lstStyle>
            <a:extLst/>
          </a:lstStyle>
          <a:p>
            <a:endParaRPr lang="en-US">
              <a:solidFill>
                <a:prstClr val="white"/>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Tree>
    <p:extLst>
      <p:ext uri="{BB962C8B-B14F-4D97-AF65-F5344CB8AC3E}">
        <p14:creationId xmlns:p14="http://schemas.microsoft.com/office/powerpoint/2010/main" val="2883287659"/>
      </p:ext>
    </p:extLst>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6" name="Footer Placeholder 5"/>
          <p:cNvSpPr>
            <a:spLocks noGrp="1"/>
          </p:cNvSpPr>
          <p:nvPr>
            <p:ph type="ftr" sz="quarter" idx="11"/>
          </p:nvPr>
        </p:nvSpPr>
        <p:spPr/>
        <p:txBody>
          <a:bodyPr/>
          <a:lstStyle>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342756137"/>
      </p:ext>
    </p:extLst>
  </p:cSld>
  <p:clrMapOvr>
    <a:overrideClrMapping bg1="dk1" tx1="lt1" bg2="dk2" tx2="lt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8" name="Footer Placeholder 7"/>
          <p:cNvSpPr>
            <a:spLocks noGrp="1"/>
          </p:cNvSpPr>
          <p:nvPr>
            <p:ph type="ftr" sz="quarter" idx="11"/>
          </p:nvPr>
        </p:nvSpPr>
        <p:spPr/>
        <p:txBody>
          <a:bodyPr/>
          <a:lstStyle>
            <a:extLst/>
          </a:lstStyle>
          <a:p>
            <a:endParaRPr lang="en-US">
              <a:solidFill>
                <a:prstClr val="black"/>
              </a:solidFill>
            </a:endParaRPr>
          </a:p>
        </p:txBody>
      </p:sp>
      <p:sp>
        <p:nvSpPr>
          <p:cNvPr id="9" name="Slide Number Placeholder 8"/>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49807749"/>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4" name="Footer Placeholder 3"/>
          <p:cNvSpPr>
            <a:spLocks noGrp="1"/>
          </p:cNvSpPr>
          <p:nvPr>
            <p:ph type="ftr" sz="quarter" idx="11"/>
          </p:nvPr>
        </p:nvSpPr>
        <p:spPr/>
        <p:txBody>
          <a:bodyPr/>
          <a:lstStyle>
            <a:extLst/>
          </a:lstStyle>
          <a:p>
            <a:endParaRPr lang="en-US">
              <a:solidFill>
                <a:prstClr val="white"/>
              </a:solidFill>
            </a:endParaRPr>
          </a:p>
        </p:txBody>
      </p:sp>
      <p:sp>
        <p:nvSpPr>
          <p:cNvPr id="5" name="Slide Number Placeholder 4"/>
          <p:cNvSpPr>
            <a:spLocks noGrp="1"/>
          </p:cNvSpPr>
          <p:nvPr>
            <p:ph type="sldNum" sz="quarter" idx="12"/>
          </p:nvPr>
        </p:nvSpPr>
        <p:spPr/>
        <p:txBody>
          <a:bodyPr/>
          <a:lstStyle>
            <a:extLst/>
          </a:lstStyle>
          <a:p>
            <a:fld id="{C8D56CE2-3645-4D59-9B86-C47D8B87724E}"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347924797"/>
      </p:ext>
    </p:extLst>
  </p:cSld>
  <p:clrMapOvr>
    <a:overrideClrMapping bg1="dk1" tx1="lt1" bg2="dk2" tx2="lt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3" name="Footer Placeholder 2"/>
          <p:cNvSpPr>
            <a:spLocks noGrp="1"/>
          </p:cNvSpPr>
          <p:nvPr>
            <p:ph type="ftr" sz="quarter" idx="11"/>
          </p:nvPr>
        </p:nvSpPr>
        <p:spPr/>
        <p:txBody>
          <a:bodyPr/>
          <a:lstStyle>
            <a:extLst/>
          </a:lstStyle>
          <a:p>
            <a:endParaRPr lang="en-US">
              <a:solidFill>
                <a:prstClr val="black"/>
              </a:solidFill>
            </a:endParaRPr>
          </a:p>
        </p:txBody>
      </p:sp>
      <p:sp>
        <p:nvSpPr>
          <p:cNvPr id="4" name="Slide Number Placeholder 3"/>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558810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6" name="Footer Placeholder 5"/>
          <p:cNvSpPr>
            <a:spLocks noGrp="1"/>
          </p:cNvSpPr>
          <p:nvPr>
            <p:ph type="ftr" sz="quarter" idx="11"/>
          </p:nvPr>
        </p:nvSpPr>
        <p:spPr/>
        <p:txBody>
          <a:bodyPr/>
          <a:lstStyle>
            <a:extLst/>
          </a:lstStyle>
          <a:p>
            <a:endParaRPr lang="en-US">
              <a:solidFill>
                <a:prstClr val="black"/>
              </a:solidFill>
            </a:endParaRPr>
          </a:p>
        </p:txBody>
      </p:sp>
      <p:sp>
        <p:nvSpPr>
          <p:cNvPr id="7" name="Slide Number Placeholder 6"/>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864646732"/>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C612893-D89B-410B-B286-8E829A279A96}" type="datetimeFigureOut">
              <a:rPr lang="en-US" smtClean="0">
                <a:solidFill>
                  <a:prstClr val="white"/>
                </a:solidFill>
              </a:rPr>
              <a:pPr/>
              <a:t>9/2/2015</a:t>
            </a:fld>
            <a:endParaRPr lang="en-US">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8D56CE2-3645-4D59-9B86-C47D8B87724E}"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white"/>
              </a:solidFill>
            </a:endParaRPr>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rtl="0"/>
            <a:endParaRPr lang="en-US">
              <a:solidFill>
                <a:prstClr val="white"/>
              </a:solidFill>
            </a:endParaRPr>
          </a:p>
        </p:txBody>
      </p:sp>
    </p:spTree>
    <p:extLst>
      <p:ext uri="{BB962C8B-B14F-4D97-AF65-F5344CB8AC3E}">
        <p14:creationId xmlns:p14="http://schemas.microsoft.com/office/powerpoint/2010/main" val="431004471"/>
      </p:ext>
    </p:extLst>
  </p:cSld>
  <p:clrMapOvr>
    <a:overrideClrMapping bg1="dk1" tx1="lt1" bg2="dk2" tx2="lt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3135737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612893-D89B-410B-B286-8E829A279A96}" type="datetimeFigureOut">
              <a:rPr lang="en-US" smtClean="0">
                <a:solidFill>
                  <a:prstClr val="black"/>
                </a:solidFill>
              </a:rPr>
              <a:pPr/>
              <a:t>9/2/2015</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C8D56CE2-3645-4D59-9B86-C47D8B87724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26995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E160163-10D7-4EF7-AE16-DFED7C7A119B}" type="datetimeFigureOut">
              <a:rPr lang="ar-SA" smtClean="0"/>
              <a:pPr/>
              <a:t>19/11/1436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560A5CA-2E38-4053-9094-BB7A36687640}" type="slidenum">
              <a:rPr lang="ar-SA" smtClean="0"/>
              <a:pPr/>
              <a:t>‹#›</a:t>
            </a:fld>
            <a:endParaRPr lang="ar-SA"/>
          </a:p>
        </p:txBody>
      </p:sp>
    </p:spTree>
    <p:extLst>
      <p:ext uri="{BB962C8B-B14F-4D97-AF65-F5344CB8AC3E}">
        <p14:creationId xmlns:p14="http://schemas.microsoft.com/office/powerpoint/2010/main" val="14769668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rtl="0"/>
            <a:fld id="{0C612893-D89B-410B-B286-8E829A279A96}" type="datetimeFigureOut">
              <a:rPr lang="en-US" smtClean="0">
                <a:solidFill>
                  <a:prstClr val="black"/>
                </a:solidFill>
              </a:rPr>
              <a:pPr rtl="0"/>
              <a:t>9/2/2015</a:t>
            </a:fld>
            <a:endParaRPr lang="en-US">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rtl="0"/>
            <a:endParaRPr lang="en-US">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rtl="0"/>
            <a:fld id="{C8D56CE2-3645-4D59-9B86-C47D8B87724E}" type="slidenum">
              <a:rPr lang="en-US" smtClean="0">
                <a:solidFill>
                  <a:prstClr val="black"/>
                </a:solidFill>
              </a:rPr>
              <a:pPr rtl="0"/>
              <a:t>‹#›</a:t>
            </a:fld>
            <a:endParaRPr lang="en-US">
              <a:solidFill>
                <a:prstClr val="black"/>
              </a:solidFill>
            </a:endParaRPr>
          </a:p>
        </p:txBody>
      </p:sp>
    </p:spTree>
    <p:extLst>
      <p:ext uri="{BB962C8B-B14F-4D97-AF65-F5344CB8AC3E}">
        <p14:creationId xmlns:p14="http://schemas.microsoft.com/office/powerpoint/2010/main" val="11895022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rtl="0"/>
            <a:fld id="{0C612893-D89B-410B-B286-8E829A279A96}" type="datetimeFigureOut">
              <a:rPr lang="en-US" smtClean="0">
                <a:solidFill>
                  <a:prstClr val="black"/>
                </a:solidFill>
              </a:rPr>
              <a:pPr rtl="0"/>
              <a:t>9/2/2015</a:t>
            </a:fld>
            <a:endParaRPr lang="en-US">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rtl="0"/>
            <a:endParaRPr lang="en-US">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rtl="0"/>
            <a:fld id="{C8D56CE2-3645-4D59-9B86-C47D8B87724E}" type="slidenum">
              <a:rPr lang="en-US" smtClean="0">
                <a:solidFill>
                  <a:prstClr val="black"/>
                </a:solidFill>
              </a:rPr>
              <a:pPr rtl="0"/>
              <a:t>‹#›</a:t>
            </a:fld>
            <a:endParaRPr lang="en-US">
              <a:solidFill>
                <a:prstClr val="black"/>
              </a:solidFill>
            </a:endParaRPr>
          </a:p>
        </p:txBody>
      </p:sp>
    </p:spTree>
    <p:extLst>
      <p:ext uri="{BB962C8B-B14F-4D97-AF65-F5344CB8AC3E}">
        <p14:creationId xmlns:p14="http://schemas.microsoft.com/office/powerpoint/2010/main" val="28824193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rtl="0"/>
            <a:fld id="{0C612893-D89B-410B-B286-8E829A279A96}" type="datetimeFigureOut">
              <a:rPr lang="en-US" smtClean="0">
                <a:solidFill>
                  <a:prstClr val="black"/>
                </a:solidFill>
              </a:rPr>
              <a:pPr rtl="0"/>
              <a:t>9/2/2015</a:t>
            </a:fld>
            <a:endParaRPr lang="en-US">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rtl="0"/>
            <a:endParaRPr lang="en-US">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rtl="0"/>
            <a:fld id="{C8D56CE2-3645-4D59-9B86-C47D8B87724E}" type="slidenum">
              <a:rPr lang="en-US" smtClean="0">
                <a:solidFill>
                  <a:prstClr val="black"/>
                </a:solidFill>
              </a:rPr>
              <a:pPr rtl="0"/>
              <a:t>‹#›</a:t>
            </a:fld>
            <a:endParaRPr lang="en-US">
              <a:solidFill>
                <a:prstClr val="black"/>
              </a:solidFill>
            </a:endParaRPr>
          </a:p>
        </p:txBody>
      </p:sp>
    </p:spTree>
    <p:extLst>
      <p:ext uri="{BB962C8B-B14F-4D97-AF65-F5344CB8AC3E}">
        <p14:creationId xmlns:p14="http://schemas.microsoft.com/office/powerpoint/2010/main" val="28812788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rtl="0"/>
            <a:fld id="{0C612893-D89B-410B-B286-8E829A279A96}" type="datetimeFigureOut">
              <a:rPr lang="en-US" smtClean="0">
                <a:solidFill>
                  <a:prstClr val="black"/>
                </a:solidFill>
              </a:rPr>
              <a:pPr rtl="0"/>
              <a:t>9/2/2015</a:t>
            </a:fld>
            <a:endParaRPr lang="en-US">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rtl="0"/>
            <a:endParaRPr lang="en-US">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rtl="0"/>
            <a:fld id="{C8D56CE2-3645-4D59-9B86-C47D8B87724E}" type="slidenum">
              <a:rPr lang="en-US" smtClean="0">
                <a:solidFill>
                  <a:prstClr val="black"/>
                </a:solidFill>
              </a:rPr>
              <a:pPr rtl="0"/>
              <a:t>‹#›</a:t>
            </a:fld>
            <a:endParaRPr lang="en-US">
              <a:solidFill>
                <a:prstClr val="black"/>
              </a:solidFill>
            </a:endParaRPr>
          </a:p>
        </p:txBody>
      </p:sp>
    </p:spTree>
    <p:extLst>
      <p:ext uri="{BB962C8B-B14F-4D97-AF65-F5344CB8AC3E}">
        <p14:creationId xmlns:p14="http://schemas.microsoft.com/office/powerpoint/2010/main" val="177979105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rtl="0"/>
            <a:fld id="{0C612893-D89B-410B-B286-8E829A279A96}" type="datetimeFigureOut">
              <a:rPr lang="en-US" smtClean="0">
                <a:solidFill>
                  <a:prstClr val="black"/>
                </a:solidFill>
              </a:rPr>
              <a:pPr rtl="0"/>
              <a:t>9/2/2015</a:t>
            </a:fld>
            <a:endParaRPr lang="en-US">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rtl="0"/>
            <a:endParaRPr lang="en-US">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rtl="0"/>
            <a:fld id="{C8D56CE2-3645-4D59-9B86-C47D8B87724E}" type="slidenum">
              <a:rPr lang="en-US" smtClean="0">
                <a:solidFill>
                  <a:prstClr val="black"/>
                </a:solidFill>
              </a:rPr>
              <a:pPr rtl="0"/>
              <a:t>‹#›</a:t>
            </a:fld>
            <a:endParaRPr lang="en-US">
              <a:solidFill>
                <a:prstClr val="black"/>
              </a:solidFill>
            </a:endParaRPr>
          </a:p>
        </p:txBody>
      </p:sp>
    </p:spTree>
    <p:extLst>
      <p:ext uri="{BB962C8B-B14F-4D97-AF65-F5344CB8AC3E}">
        <p14:creationId xmlns:p14="http://schemas.microsoft.com/office/powerpoint/2010/main" val="57105319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rtl="0"/>
            <a:fld id="{0C612893-D89B-410B-B286-8E829A279A96}" type="datetimeFigureOut">
              <a:rPr lang="en-US" smtClean="0">
                <a:solidFill>
                  <a:prstClr val="black"/>
                </a:solidFill>
              </a:rPr>
              <a:pPr rtl="0"/>
              <a:t>9/2/2015</a:t>
            </a:fld>
            <a:endParaRPr lang="en-US">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rtl="0"/>
            <a:endParaRPr lang="en-US">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rtl="0"/>
            <a:fld id="{C8D56CE2-3645-4D59-9B86-C47D8B87724E}" type="slidenum">
              <a:rPr lang="en-US" smtClean="0">
                <a:solidFill>
                  <a:prstClr val="black"/>
                </a:solidFill>
              </a:rPr>
              <a:pPr rtl="0"/>
              <a:t>‹#›</a:t>
            </a:fld>
            <a:endParaRPr lang="en-US">
              <a:solidFill>
                <a:prstClr val="black"/>
              </a:solidFill>
            </a:endParaRPr>
          </a:p>
        </p:txBody>
      </p:sp>
    </p:spTree>
    <p:extLst>
      <p:ext uri="{BB962C8B-B14F-4D97-AF65-F5344CB8AC3E}">
        <p14:creationId xmlns:p14="http://schemas.microsoft.com/office/powerpoint/2010/main" val="121166537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algn="l" rtl="0"/>
            <a:endParaRPr lang="en-US">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rtl="0"/>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rtl="0"/>
            <a:fld id="{0C612893-D89B-410B-B286-8E829A279A96}" type="datetimeFigureOut">
              <a:rPr lang="en-US" smtClean="0">
                <a:solidFill>
                  <a:prstClr val="black"/>
                </a:solidFill>
              </a:rPr>
              <a:pPr rtl="0"/>
              <a:t>9/2/2015</a:t>
            </a:fld>
            <a:endParaRPr lang="en-US">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rtl="0"/>
            <a:endParaRPr lang="en-US">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rtl="0"/>
            <a:fld id="{C8D56CE2-3645-4D59-9B86-C47D8B87724E}" type="slidenum">
              <a:rPr lang="en-US" smtClean="0">
                <a:solidFill>
                  <a:prstClr val="black"/>
                </a:solidFill>
              </a:rPr>
              <a:pPr rtl="0"/>
              <a:t>‹#›</a:t>
            </a:fld>
            <a:endParaRPr lang="en-US">
              <a:solidFill>
                <a:prstClr val="black"/>
              </a:solidFill>
            </a:endParaRPr>
          </a:p>
        </p:txBody>
      </p:sp>
    </p:spTree>
    <p:extLst>
      <p:ext uri="{BB962C8B-B14F-4D97-AF65-F5344CB8AC3E}">
        <p14:creationId xmlns:p14="http://schemas.microsoft.com/office/powerpoint/2010/main" val="365083906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محتوى المقرر</a:t>
            </a:r>
            <a:endParaRPr lang="ar-SA" dirty="0"/>
          </a:p>
        </p:txBody>
      </p:sp>
      <p:sp>
        <p:nvSpPr>
          <p:cNvPr id="4" name="Title 1"/>
          <p:cNvSpPr txBox="1">
            <a:spLocks noGrp="1"/>
          </p:cNvSpPr>
          <p:nvPr>
            <p:ph type="subTitle" idx="1"/>
          </p:nvPr>
        </p:nvSpPr>
        <p:spPr bwMode="auto">
          <a:prstGeom prst="rect">
            <a:avLst/>
          </a:prstGeom>
          <a:noFill/>
          <a:ln w="9525">
            <a:noFill/>
            <a:miter lim="800000"/>
            <a:headEnd/>
            <a:tailEnd/>
          </a:ln>
        </p:spPr>
        <p:txBody>
          <a:bodyPr anchor="ctr">
            <a:noAutofit/>
          </a:bodyPr>
          <a:lstStyle/>
          <a:p>
            <a:pPr algn="ctr"/>
            <a:r>
              <a:rPr lang="ar-EG" sz="2800" b="1" dirty="0">
                <a:solidFill>
                  <a:schemeClr val="accent1">
                    <a:lumMod val="50000"/>
                  </a:schemeClr>
                </a:solidFill>
                <a:latin typeface="AYM Wadiy S_U normal."/>
                <a:cs typeface="Times New Roman" pitchFamily="18" charset="0"/>
              </a:rPr>
              <a:t>اسم </a:t>
            </a:r>
            <a:r>
              <a:rPr lang="ar-EG" sz="2800" b="1" dirty="0" smtClean="0">
                <a:solidFill>
                  <a:schemeClr val="accent1">
                    <a:lumMod val="50000"/>
                  </a:schemeClr>
                </a:solidFill>
                <a:latin typeface="AYM Wadiy S_U normal."/>
                <a:cs typeface="Times New Roman" pitchFamily="18" charset="0"/>
              </a:rPr>
              <a:t>المقرر</a:t>
            </a:r>
            <a:endParaRPr lang="ar-SA" sz="2800" b="1" dirty="0">
              <a:solidFill>
                <a:schemeClr val="accent1">
                  <a:lumMod val="50000"/>
                </a:schemeClr>
              </a:solidFill>
              <a:latin typeface="AYM Wadiy S_U normal."/>
              <a:cs typeface="Times New Roman" pitchFamily="18" charset="0"/>
            </a:endParaRPr>
          </a:p>
          <a:p>
            <a:pPr algn="ctr"/>
            <a:r>
              <a:rPr lang="ar-SA" sz="2800" b="1" dirty="0" smtClean="0">
                <a:solidFill>
                  <a:srgbClr val="FF0000"/>
                </a:solidFill>
                <a:latin typeface="Calibri" pitchFamily="34" charset="0"/>
                <a:cs typeface="Times New Roman" pitchFamily="18" charset="0"/>
              </a:rPr>
              <a:t>مبادئ الإحصاء</a:t>
            </a:r>
            <a:r>
              <a:rPr lang="ar-EG" sz="2800" b="1" dirty="0">
                <a:solidFill>
                  <a:srgbClr val="FF0000"/>
                </a:solidFill>
                <a:latin typeface="Calibri" pitchFamily="34" charset="0"/>
                <a:cs typeface="Times New Roman" pitchFamily="18" charset="0"/>
              </a:rPr>
              <a:t/>
            </a:r>
            <a:br>
              <a:rPr lang="ar-EG" sz="2800" b="1" dirty="0">
                <a:solidFill>
                  <a:srgbClr val="FF0000"/>
                </a:solidFill>
                <a:latin typeface="Calibri" pitchFamily="34" charset="0"/>
                <a:cs typeface="Times New Roman" pitchFamily="18" charset="0"/>
              </a:rPr>
            </a:br>
            <a:endParaRPr lang="en-US" sz="2800" b="1" dirty="0">
              <a:solidFill>
                <a:srgbClr val="FF0000"/>
              </a:solidFill>
              <a:latin typeface="Calibri" pitchFamily="34" charset="0"/>
            </a:endParaRPr>
          </a:p>
          <a:p>
            <a:pPr algn="ctr"/>
            <a:r>
              <a:rPr lang="ar-JO" sz="2800" b="1" dirty="0" smtClean="0">
                <a:solidFill>
                  <a:srgbClr val="FF0000"/>
                </a:solidFill>
                <a:latin typeface="Calibri" pitchFamily="34" charset="0"/>
                <a:cs typeface="Times New Roman" pitchFamily="18" charset="0"/>
              </a:rPr>
              <a:t>د</a:t>
            </a:r>
            <a:r>
              <a:rPr lang="ar-SA" sz="2800" b="1" dirty="0" smtClean="0">
                <a:solidFill>
                  <a:srgbClr val="FF0000"/>
                </a:solidFill>
                <a:latin typeface="Calibri" pitchFamily="34" charset="0"/>
                <a:cs typeface="Times New Roman" pitchFamily="18" charset="0"/>
              </a:rPr>
              <a:t>.</a:t>
            </a:r>
            <a:r>
              <a:rPr lang="en-US" sz="2800" b="1" dirty="0" smtClean="0">
                <a:solidFill>
                  <a:srgbClr val="FF0000"/>
                </a:solidFill>
                <a:latin typeface="Calibri" pitchFamily="34" charset="0"/>
                <a:cs typeface="Times New Roman" pitchFamily="18" charset="0"/>
              </a:rPr>
              <a:t> </a:t>
            </a:r>
            <a:r>
              <a:rPr lang="ar-SA" sz="2800" b="1" dirty="0" smtClean="0">
                <a:solidFill>
                  <a:srgbClr val="FF0000"/>
                </a:solidFill>
                <a:latin typeface="Calibri" pitchFamily="34" charset="0"/>
                <a:cs typeface="Times New Roman" pitchFamily="18" charset="0"/>
              </a:rPr>
              <a:t>فراس حداد</a:t>
            </a:r>
            <a:endParaRPr lang="en-US" sz="2800" b="1" dirty="0">
              <a:solidFill>
                <a:srgbClr val="FF0000"/>
              </a:solidFill>
              <a:latin typeface="Calibri" pitchFamily="34" charset="0"/>
            </a:endParaRPr>
          </a:p>
        </p:txBody>
      </p:sp>
    </p:spTree>
    <p:extLst>
      <p:ext uri="{BB962C8B-B14F-4D97-AF65-F5344CB8AC3E}">
        <p14:creationId xmlns:p14="http://schemas.microsoft.com/office/powerpoint/2010/main" val="21186284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المحاضرة التمهيدية (الأهداف)</a:t>
            </a:r>
            <a:endParaRPr lang="ar-SA" dirty="0">
              <a:solidFill>
                <a:srgbClr val="FF0000"/>
              </a:solidFill>
            </a:endParaRPr>
          </a:p>
        </p:txBody>
      </p:sp>
      <p:sp>
        <p:nvSpPr>
          <p:cNvPr id="4" name="Text Placeholder 5"/>
          <p:cNvSpPr>
            <a:spLocks noGrp="1"/>
          </p:cNvSpPr>
          <p:nvPr>
            <p:ph idx="1"/>
          </p:nvPr>
        </p:nvSpPr>
        <p:spPr/>
        <p:txBody>
          <a:bodyPr>
            <a:normAutofit fontScale="92500" lnSpcReduction="10000"/>
          </a:bodyPr>
          <a:lstStyle/>
          <a:p>
            <a:pPr algn="just" rtl="1"/>
            <a:r>
              <a:rPr lang="ar-SA" sz="3000" dirty="0" smtClean="0">
                <a:cs typeface="Arial" pitchFamily="34" charset="0"/>
              </a:rPr>
              <a:t>صمم هذا المقرر بهدف تقديم بعض الأساليب الاحصائية التي يحتاج إليها طالب الاقتصاد والعلوم الإدارية في دراسته للظواهر الاقتصادية وتحليلها بطريقة كمية بهدف الوصول إلى حل لها. حيث يهدف هذا المقرر إلى تعريف الطالب بمبادئ وأساسيات علم الاحصاء وكيفية استخدامه في حل المشكلات الاقتصادية والإدارية. وذلك من خلال التعرف على كيفية جمع وعرض البيانات بطريقة إحصائية واضحه وكيفية وصف البيانات عن طريق الرسومات الاحصائية وبعض المقاييس الاحصائية مثل مقاييس النزعة المركزية ومقاييس التشتت. </a:t>
            </a:r>
            <a:endParaRPr lang="ar-SA" dirty="0" smtClean="0">
              <a:solidFill>
                <a:srgbClr val="009900"/>
              </a:solidFill>
              <a:cs typeface="Arial" pitchFamily="34" charset="0"/>
            </a:endParaRPr>
          </a:p>
          <a:p>
            <a:pPr marL="0" indent="0">
              <a:buNone/>
            </a:pPr>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extLst>
      <p:ext uri="{BB962C8B-B14F-4D97-AF65-F5344CB8AC3E}">
        <p14:creationId xmlns:p14="http://schemas.microsoft.com/office/powerpoint/2010/main" val="1699512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الأهداف</a:t>
            </a:r>
            <a:endParaRPr lang="ar-SA" dirty="0">
              <a:solidFill>
                <a:srgbClr val="FF0000"/>
              </a:solidFill>
            </a:endParaRPr>
          </a:p>
        </p:txBody>
      </p:sp>
      <p:sp>
        <p:nvSpPr>
          <p:cNvPr id="4" name="عنصر نائب للمحتوى 2"/>
          <p:cNvSpPr>
            <a:spLocks noGrp="1"/>
          </p:cNvSpPr>
          <p:nvPr>
            <p:ph idx="1"/>
          </p:nvPr>
        </p:nvSpPr>
        <p:spPr/>
        <p:txBody>
          <a:bodyPr/>
          <a:lstStyle/>
          <a:p>
            <a:r>
              <a:rPr lang="ar-SA" dirty="0" smtClean="0">
                <a:cs typeface="Arial" pitchFamily="34" charset="0"/>
              </a:rPr>
              <a:t>حساب </a:t>
            </a:r>
            <a:r>
              <a:rPr lang="ar-SA" dirty="0">
                <a:cs typeface="Arial" pitchFamily="34" charset="0"/>
              </a:rPr>
              <a:t>قوة الارتباط </a:t>
            </a:r>
            <a:r>
              <a:rPr lang="ar-SA" dirty="0" smtClean="0">
                <a:cs typeface="Arial" pitchFamily="34" charset="0"/>
              </a:rPr>
              <a:t>ما بين </a:t>
            </a:r>
            <a:r>
              <a:rPr lang="ar-SA" dirty="0">
                <a:cs typeface="Arial" pitchFamily="34" charset="0"/>
              </a:rPr>
              <a:t>قيم المتغير الاول </a:t>
            </a:r>
            <a:r>
              <a:rPr lang="ar-SA" dirty="0" smtClean="0">
                <a:cs typeface="Arial" pitchFamily="34" charset="0"/>
              </a:rPr>
              <a:t>والذي </a:t>
            </a:r>
            <a:r>
              <a:rPr lang="ar-SA" dirty="0">
                <a:cs typeface="Arial" pitchFamily="34" charset="0"/>
              </a:rPr>
              <a:t>نسميه المتغير </a:t>
            </a:r>
            <a:r>
              <a:rPr lang="ar-SA" dirty="0" smtClean="0">
                <a:cs typeface="Arial" pitchFamily="34" charset="0"/>
              </a:rPr>
              <a:t>المستقل وقيم المتغير الثاني والذي </a:t>
            </a:r>
            <a:r>
              <a:rPr lang="ar-SA" dirty="0">
                <a:cs typeface="Arial" pitchFamily="34" charset="0"/>
              </a:rPr>
              <a:t>يسمى بالمتغير </a:t>
            </a:r>
            <a:r>
              <a:rPr lang="ar-SA" dirty="0" smtClean="0">
                <a:cs typeface="Arial" pitchFamily="34" charset="0"/>
              </a:rPr>
              <a:t>التابع , بعد ذلك نقدر معادلة خط الانحدار البسيط والمتعدد, كذلك نتعرف على معنى السلاسل الزمنية وكيفية تقدير مركباتها, وأخيرا نتعلم كيفية حساب الرقم القياس البسيط والمرجح لأسعار السلع بين سنة الاساس وسنة المقارنة.</a:t>
            </a:r>
            <a:endParaRPr lang="ar-SA" dirty="0">
              <a:cs typeface="Arial" pitchFamily="34" charset="0"/>
            </a:endParaRPr>
          </a:p>
          <a:p>
            <a:endParaRPr lang="ar-SA" dirty="0"/>
          </a:p>
        </p:txBody>
      </p:sp>
    </p:spTree>
    <p:extLst>
      <p:ext uri="{BB962C8B-B14F-4D97-AF65-F5344CB8AC3E}">
        <p14:creationId xmlns:p14="http://schemas.microsoft.com/office/powerpoint/2010/main" val="142412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4" name="Content Placeholder 2"/>
          <p:cNvSpPr>
            <a:spLocks noGrp="1"/>
          </p:cNvSpPr>
          <p:nvPr>
            <p:ph idx="1"/>
          </p:nvPr>
        </p:nvSpPr>
        <p:spPr/>
        <p:txBody>
          <a:bodyPr>
            <a:normAutofit lnSpcReduction="10000"/>
          </a:bodyPr>
          <a:lstStyle/>
          <a:p>
            <a:r>
              <a:rPr lang="ar-SA" sz="4000" dirty="0" smtClean="0">
                <a:cs typeface="Arial" pitchFamily="34" charset="0"/>
              </a:rPr>
              <a:t>يحتوي هذا المقرر على الموضوعات التالية:</a:t>
            </a:r>
          </a:p>
          <a:p>
            <a:pPr rtl="1"/>
            <a:r>
              <a:rPr lang="ar-SA" sz="4000" dirty="0" smtClean="0">
                <a:cs typeface="Arial" pitchFamily="34" charset="0"/>
              </a:rPr>
              <a:t> </a:t>
            </a:r>
            <a:r>
              <a:rPr lang="ar-SA" sz="4000" b="1" dirty="0" smtClean="0">
                <a:solidFill>
                  <a:srgbClr val="FF0000"/>
                </a:solidFill>
                <a:cs typeface="Arial" pitchFamily="34" charset="0"/>
              </a:rPr>
              <a:t>الموضوع الأول </a:t>
            </a:r>
            <a:r>
              <a:rPr lang="ar-SA" sz="4000" dirty="0" smtClean="0">
                <a:cs typeface="Arial" pitchFamily="34" charset="0"/>
              </a:rPr>
              <a:t>: </a:t>
            </a:r>
            <a:r>
              <a:rPr lang="ar-SA" sz="4000" dirty="0" smtClean="0">
                <a:solidFill>
                  <a:srgbClr val="00B050"/>
                </a:solidFill>
                <a:cs typeface="Arial" pitchFamily="34" charset="0"/>
              </a:rPr>
              <a:t>مقدمة حول علم الاحصاء</a:t>
            </a:r>
          </a:p>
          <a:p>
            <a:pPr rtl="1"/>
            <a:r>
              <a:rPr lang="ar-SA" sz="3000" dirty="0" smtClean="0">
                <a:cs typeface="Arial" pitchFamily="34" charset="0"/>
              </a:rPr>
              <a:t>- تعريف علم الاحصاء  وأقسامه.</a:t>
            </a:r>
          </a:p>
          <a:p>
            <a:pPr rtl="1"/>
            <a:r>
              <a:rPr lang="ar-SA" sz="3000" dirty="0">
                <a:cs typeface="Arial" pitchFamily="34" charset="0"/>
              </a:rPr>
              <a:t>-</a:t>
            </a:r>
            <a:r>
              <a:rPr lang="ar-SA" sz="3000" dirty="0" smtClean="0">
                <a:cs typeface="Arial" pitchFamily="34" charset="0"/>
              </a:rPr>
              <a:t> ارتباط علم الاحصاء بالعلوم الاخرى</a:t>
            </a:r>
          </a:p>
          <a:p>
            <a:pPr rtl="1"/>
            <a:r>
              <a:rPr lang="ar-SA" sz="3000" dirty="0" smtClean="0">
                <a:cs typeface="Arial" pitchFamily="34" charset="0"/>
              </a:rPr>
              <a:t>- أمثلة حول بعض الابحاث العلمية وكيفية استخدام </a:t>
            </a:r>
            <a:r>
              <a:rPr lang="ar-SA" sz="3000" dirty="0">
                <a:cs typeface="Arial" pitchFamily="34" charset="0"/>
              </a:rPr>
              <a:t>علم الاحصاء </a:t>
            </a:r>
            <a:r>
              <a:rPr lang="ar-SA" sz="3000" dirty="0" smtClean="0">
                <a:cs typeface="Arial" pitchFamily="34" charset="0"/>
              </a:rPr>
              <a:t>للوصل الى أهداف هذه الدراسات.</a:t>
            </a:r>
          </a:p>
          <a:p>
            <a:pPr rtl="1"/>
            <a:r>
              <a:rPr lang="ar-SA" sz="3000" dirty="0" smtClean="0">
                <a:cs typeface="Arial" pitchFamily="34" charset="0"/>
              </a:rPr>
              <a:t>طرق سحب العينات.</a:t>
            </a:r>
          </a:p>
          <a:p>
            <a:pPr marL="0" indent="0" rtl="1">
              <a:buNone/>
            </a:pPr>
            <a:r>
              <a:rPr lang="ar-SA" sz="3000" dirty="0" smtClean="0">
                <a:cs typeface="Arial" pitchFamily="34" charset="0"/>
              </a:rPr>
              <a:t>	</a:t>
            </a:r>
            <a:r>
              <a:rPr lang="ar-SA" sz="3000" dirty="0" smtClean="0">
                <a:solidFill>
                  <a:srgbClr val="009900"/>
                </a:solidFill>
                <a:cs typeface="Arial" pitchFamily="34" charset="0"/>
              </a:rPr>
              <a:t>				</a:t>
            </a:r>
            <a:endParaRPr lang="ar-SA" b="1" dirty="0" smtClean="0">
              <a:cs typeface="Arial" pitchFamily="34" charset="0"/>
            </a:endParaRPr>
          </a:p>
        </p:txBody>
      </p:sp>
    </p:spTree>
    <p:extLst>
      <p:ext uri="{BB962C8B-B14F-4D97-AF65-F5344CB8AC3E}">
        <p14:creationId xmlns:p14="http://schemas.microsoft.com/office/powerpoint/2010/main" val="1637230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4" name="عنصر نائب للمحتوى 2"/>
          <p:cNvSpPr>
            <a:spLocks noGrp="1"/>
          </p:cNvSpPr>
          <p:nvPr>
            <p:ph idx="1"/>
          </p:nvPr>
        </p:nvSpPr>
        <p:spPr/>
        <p:txBody>
          <a:bodyPr/>
          <a:lstStyle/>
          <a:p>
            <a:pPr marL="0" indent="0" rtl="1">
              <a:buNone/>
            </a:pPr>
            <a:r>
              <a:rPr lang="ar-SA" dirty="0">
                <a:solidFill>
                  <a:srgbClr val="009900"/>
                </a:solidFill>
                <a:cs typeface="Arial" pitchFamily="34" charset="0"/>
              </a:rPr>
              <a:t>					</a:t>
            </a:r>
          </a:p>
          <a:p>
            <a:r>
              <a:rPr lang="ar-SA" sz="2800" b="1" dirty="0">
                <a:solidFill>
                  <a:srgbClr val="FF0000"/>
                </a:solidFill>
                <a:cs typeface="Arial" pitchFamily="34" charset="0"/>
              </a:rPr>
              <a:t>ا</a:t>
            </a:r>
            <a:r>
              <a:rPr lang="ar-SA" b="1" dirty="0">
                <a:solidFill>
                  <a:srgbClr val="FF0000"/>
                </a:solidFill>
                <a:cs typeface="Arial" pitchFamily="34" charset="0"/>
              </a:rPr>
              <a:t>لموضوع </a:t>
            </a:r>
            <a:r>
              <a:rPr lang="ar-SA" b="1" dirty="0" smtClean="0">
                <a:solidFill>
                  <a:srgbClr val="FF0000"/>
                </a:solidFill>
                <a:cs typeface="Arial" pitchFamily="34" charset="0"/>
              </a:rPr>
              <a:t>الثاني</a:t>
            </a:r>
            <a:r>
              <a:rPr lang="ar-SA" b="1" dirty="0" smtClean="0">
                <a:cs typeface="Arial" pitchFamily="34" charset="0"/>
              </a:rPr>
              <a:t>: </a:t>
            </a:r>
            <a:r>
              <a:rPr lang="ar-SA" b="1" dirty="0" smtClean="0">
                <a:solidFill>
                  <a:srgbClr val="00B050"/>
                </a:solidFill>
                <a:cs typeface="Arial" pitchFamily="34" charset="0"/>
              </a:rPr>
              <a:t>عرض البيانات من خلال بناء جداول </a:t>
            </a:r>
            <a:r>
              <a:rPr lang="ar-SA" b="1" dirty="0">
                <a:solidFill>
                  <a:srgbClr val="00B050"/>
                </a:solidFill>
                <a:cs typeface="Arial" pitchFamily="34" charset="0"/>
              </a:rPr>
              <a:t>ا</a:t>
            </a:r>
            <a:r>
              <a:rPr lang="ar-SA" b="1" dirty="0" smtClean="0">
                <a:solidFill>
                  <a:srgbClr val="00B050"/>
                </a:solidFill>
                <a:cs typeface="Arial" pitchFamily="34" charset="0"/>
              </a:rPr>
              <a:t>حصائية ومن اشهرها التوزيعات التكرارية بالإضافة الى التعرف على بعض طرق رسم هذه الجداول.</a:t>
            </a:r>
            <a:r>
              <a:rPr lang="ar-SA" b="1" dirty="0" smtClean="0">
                <a:cs typeface="Arial" pitchFamily="34" charset="0"/>
              </a:rPr>
              <a:t>                   </a:t>
            </a:r>
          </a:p>
        </p:txBody>
      </p:sp>
    </p:spTree>
    <p:extLst>
      <p:ext uri="{BB962C8B-B14F-4D97-AF65-F5344CB8AC3E}">
        <p14:creationId xmlns:p14="http://schemas.microsoft.com/office/powerpoint/2010/main" val="4229378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4" name="عنصر نائب للمحتوى 2"/>
          <p:cNvSpPr>
            <a:spLocks noGrp="1"/>
          </p:cNvSpPr>
          <p:nvPr>
            <p:ph idx="1"/>
          </p:nvPr>
        </p:nvSpPr>
        <p:spPr/>
        <p:txBody>
          <a:bodyPr>
            <a:normAutofit lnSpcReduction="10000"/>
          </a:bodyPr>
          <a:lstStyle/>
          <a:p>
            <a:r>
              <a:rPr lang="ar-SA" b="1" dirty="0">
                <a:solidFill>
                  <a:srgbClr val="FF0000"/>
                </a:solidFill>
                <a:cs typeface="Arial" pitchFamily="34" charset="0"/>
              </a:rPr>
              <a:t>ألموضوع الثالث</a:t>
            </a:r>
            <a:r>
              <a:rPr lang="ar-SA" b="1" dirty="0">
                <a:cs typeface="Arial" pitchFamily="34" charset="0"/>
              </a:rPr>
              <a:t>: </a:t>
            </a:r>
            <a:r>
              <a:rPr lang="ar-SA" b="1" dirty="0">
                <a:solidFill>
                  <a:srgbClr val="00B050"/>
                </a:solidFill>
                <a:cs typeface="Arial" pitchFamily="34" charset="0"/>
              </a:rPr>
              <a:t>مقاييس النزعة المركزية ومنها</a:t>
            </a:r>
            <a:r>
              <a:rPr lang="ar-SA" b="1" dirty="0">
                <a:cs typeface="Arial" pitchFamily="34" charset="0"/>
              </a:rPr>
              <a:t>:</a:t>
            </a:r>
          </a:p>
          <a:p>
            <a:pPr marL="457200" indent="-457200">
              <a:buFontTx/>
              <a:buChar char="-"/>
            </a:pPr>
            <a:r>
              <a:rPr lang="ar-SA" b="1" dirty="0">
                <a:cs typeface="Arial" pitchFamily="34" charset="0"/>
              </a:rPr>
              <a:t>- الوسط الحسابي.</a:t>
            </a:r>
          </a:p>
          <a:p>
            <a:pPr marL="457200" indent="-457200">
              <a:buFontTx/>
              <a:buChar char="-"/>
            </a:pPr>
            <a:r>
              <a:rPr lang="ar-SA" b="1" dirty="0">
                <a:cs typeface="Arial" pitchFamily="34" charset="0"/>
              </a:rPr>
              <a:t>- الوسط المرجح</a:t>
            </a:r>
          </a:p>
          <a:p>
            <a:pPr marL="457200" indent="-457200">
              <a:buFontTx/>
              <a:buChar char="-"/>
            </a:pPr>
            <a:r>
              <a:rPr lang="ar-SA" b="1" dirty="0">
                <a:cs typeface="Arial" pitchFamily="34" charset="0"/>
              </a:rPr>
              <a:t>- الوسيط</a:t>
            </a:r>
          </a:p>
          <a:p>
            <a:pPr marL="457200" indent="-457200">
              <a:buFontTx/>
              <a:buChar char="-"/>
            </a:pPr>
            <a:r>
              <a:rPr lang="ar-SA" b="1" dirty="0">
                <a:cs typeface="Arial" pitchFamily="34" charset="0"/>
              </a:rPr>
              <a:t>- </a:t>
            </a:r>
            <a:r>
              <a:rPr lang="ar-SA" b="1" dirty="0" err="1">
                <a:cs typeface="Arial" pitchFamily="34" charset="0"/>
              </a:rPr>
              <a:t>المئينات</a:t>
            </a:r>
            <a:endParaRPr lang="ar-SA" b="1" dirty="0">
              <a:cs typeface="Arial" pitchFamily="34" charset="0"/>
            </a:endParaRPr>
          </a:p>
          <a:p>
            <a:pPr marL="457200" indent="-457200">
              <a:buFontTx/>
              <a:buChar char="-"/>
            </a:pPr>
            <a:r>
              <a:rPr lang="ar-SA" b="1" dirty="0"/>
              <a:t>- الربيعات</a:t>
            </a:r>
          </a:p>
          <a:p>
            <a:pPr marL="457200" indent="-457200">
              <a:buFontTx/>
              <a:buChar char="-"/>
            </a:pPr>
            <a:r>
              <a:rPr lang="ar-SA" b="1" dirty="0"/>
              <a:t>- </a:t>
            </a:r>
            <a:r>
              <a:rPr lang="ar-SA" b="1" dirty="0" err="1"/>
              <a:t>العشيرات</a:t>
            </a:r>
            <a:endParaRPr lang="ar-SA" b="1" dirty="0"/>
          </a:p>
          <a:p>
            <a:pPr marL="457200" indent="-457200">
              <a:buFontTx/>
              <a:buChar char="-"/>
            </a:pPr>
            <a:r>
              <a:rPr lang="ar-SA" b="1" dirty="0"/>
              <a:t>- </a:t>
            </a:r>
            <a:r>
              <a:rPr lang="ar-SA" b="1" dirty="0" smtClean="0"/>
              <a:t>المنوال</a:t>
            </a:r>
            <a:endParaRPr lang="ar-SA" b="1" dirty="0"/>
          </a:p>
        </p:txBody>
      </p:sp>
    </p:spTree>
    <p:extLst>
      <p:ext uri="{BB962C8B-B14F-4D97-AF65-F5344CB8AC3E}">
        <p14:creationId xmlns:p14="http://schemas.microsoft.com/office/powerpoint/2010/main" val="1633070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4" name="عنصر نائب للمحتوى 2"/>
          <p:cNvSpPr>
            <a:spLocks noGrp="1"/>
          </p:cNvSpPr>
          <p:nvPr>
            <p:ph idx="1"/>
          </p:nvPr>
        </p:nvSpPr>
        <p:spPr/>
        <p:txBody>
          <a:bodyPr/>
          <a:lstStyle/>
          <a:p>
            <a:pPr marL="457200" indent="-457200">
              <a:buFontTx/>
              <a:buChar char="-"/>
            </a:pPr>
            <a:r>
              <a:rPr lang="ar-SA" dirty="0" smtClean="0">
                <a:solidFill>
                  <a:srgbClr val="FF0000"/>
                </a:solidFill>
              </a:rPr>
              <a:t>الموضوع الرابع: </a:t>
            </a:r>
            <a:r>
              <a:rPr lang="ar-SA" b="1" dirty="0" smtClean="0">
                <a:solidFill>
                  <a:srgbClr val="00B050"/>
                </a:solidFill>
              </a:rPr>
              <a:t>مقاييس التشتت</a:t>
            </a:r>
          </a:p>
          <a:p>
            <a:pPr marL="457200" indent="-457200">
              <a:buFontTx/>
              <a:buChar char="-"/>
            </a:pPr>
            <a:r>
              <a:rPr lang="ar-SA" dirty="0" smtClean="0"/>
              <a:t>- المدى</a:t>
            </a:r>
          </a:p>
          <a:p>
            <a:pPr marL="457200" indent="-457200">
              <a:buFontTx/>
              <a:buChar char="-"/>
            </a:pPr>
            <a:r>
              <a:rPr lang="ar-SA" dirty="0" smtClean="0"/>
              <a:t>- الانحراف المتوسط</a:t>
            </a:r>
          </a:p>
          <a:p>
            <a:pPr marL="457200" indent="-457200">
              <a:buFontTx/>
              <a:buChar char="-"/>
            </a:pPr>
            <a:r>
              <a:rPr lang="ar-SA" dirty="0" smtClean="0"/>
              <a:t>- التباين</a:t>
            </a:r>
          </a:p>
          <a:p>
            <a:pPr marL="457200" indent="-457200">
              <a:buFontTx/>
              <a:buChar char="-"/>
            </a:pPr>
            <a:r>
              <a:rPr lang="ar-SA" dirty="0"/>
              <a:t>الانحراف المعياري   </a:t>
            </a:r>
            <a:endParaRPr lang="ar-JO" dirty="0" smtClean="0"/>
          </a:p>
          <a:p>
            <a:pPr marL="457200" indent="-457200">
              <a:buFontTx/>
              <a:buChar char="-"/>
            </a:pPr>
            <a:r>
              <a:rPr lang="ar-JO" dirty="0" smtClean="0"/>
              <a:t>معامل التغير</a:t>
            </a:r>
            <a:endParaRPr lang="ar-SA" dirty="0"/>
          </a:p>
          <a:p>
            <a:pPr marL="0" indent="0">
              <a:buNone/>
            </a:pPr>
            <a:endParaRPr lang="ar-SA" dirty="0">
              <a:solidFill>
                <a:srgbClr val="FF0000"/>
              </a:solidFill>
            </a:endParaRPr>
          </a:p>
        </p:txBody>
      </p:sp>
    </p:spTree>
    <p:extLst>
      <p:ext uri="{BB962C8B-B14F-4D97-AF65-F5344CB8AC3E}">
        <p14:creationId xmlns:p14="http://schemas.microsoft.com/office/powerpoint/2010/main" val="178569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4" name="عنصر نائب للمحتوى 2"/>
          <p:cNvSpPr>
            <a:spLocks noGrp="1"/>
          </p:cNvSpPr>
          <p:nvPr>
            <p:ph idx="1"/>
          </p:nvPr>
        </p:nvSpPr>
        <p:spPr/>
        <p:txBody>
          <a:bodyPr/>
          <a:lstStyle/>
          <a:p>
            <a:pPr marL="457200" indent="-457200">
              <a:buFontTx/>
              <a:buChar char="-"/>
            </a:pPr>
            <a:r>
              <a:rPr lang="ar-SA" dirty="0" smtClean="0">
                <a:solidFill>
                  <a:srgbClr val="FF0000"/>
                </a:solidFill>
              </a:rPr>
              <a:t>الموضوع الخامس: </a:t>
            </a:r>
            <a:r>
              <a:rPr lang="ar-SA" b="1" dirty="0" smtClean="0">
                <a:solidFill>
                  <a:srgbClr val="00B050"/>
                </a:solidFill>
              </a:rPr>
              <a:t>الارتباط والانحدار</a:t>
            </a:r>
          </a:p>
          <a:p>
            <a:pPr marL="457200" indent="-457200">
              <a:buFontTx/>
              <a:buChar char="-"/>
            </a:pPr>
            <a:r>
              <a:rPr lang="ar-SA" dirty="0" smtClean="0"/>
              <a:t>-معامل ارتباط بيرسون</a:t>
            </a:r>
          </a:p>
          <a:p>
            <a:pPr marL="457200" indent="-457200">
              <a:buFontTx/>
              <a:buChar char="-"/>
            </a:pPr>
            <a:r>
              <a:rPr lang="ar-SA" dirty="0" smtClean="0"/>
              <a:t>- معامل ارتباط سبيرمان للرتب</a:t>
            </a:r>
          </a:p>
          <a:p>
            <a:pPr marL="457200" indent="-457200">
              <a:buFontTx/>
              <a:buChar char="-"/>
            </a:pPr>
            <a:r>
              <a:rPr lang="ar-SA" dirty="0" smtClean="0"/>
              <a:t>- معادلة خط الانحدار البسيط</a:t>
            </a:r>
          </a:p>
        </p:txBody>
      </p:sp>
    </p:spTree>
    <p:extLst>
      <p:ext uri="{BB962C8B-B14F-4D97-AF65-F5344CB8AC3E}">
        <p14:creationId xmlns:p14="http://schemas.microsoft.com/office/powerpoint/2010/main" val="3338058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4" name="Content Placeholder 2"/>
          <p:cNvSpPr>
            <a:spLocks noGrp="1"/>
          </p:cNvSpPr>
          <p:nvPr>
            <p:ph idx="1"/>
          </p:nvPr>
        </p:nvSpPr>
        <p:spPr/>
        <p:txBody>
          <a:bodyPr/>
          <a:lstStyle/>
          <a:p>
            <a:pPr>
              <a:buNone/>
            </a:pPr>
            <a:r>
              <a:rPr lang="ar-SA" sz="3600" b="1" dirty="0" smtClean="0">
                <a:solidFill>
                  <a:srgbClr val="FF0000"/>
                </a:solidFill>
                <a:cs typeface="Arial" pitchFamily="34" charset="0"/>
              </a:rPr>
              <a:t>ا</a:t>
            </a:r>
            <a:r>
              <a:rPr lang="ar-SA" sz="4000" b="1" dirty="0" smtClean="0">
                <a:solidFill>
                  <a:srgbClr val="FF0000"/>
                </a:solidFill>
                <a:cs typeface="Arial" pitchFamily="34" charset="0"/>
              </a:rPr>
              <a:t>لموضوع السادس: </a:t>
            </a:r>
            <a:r>
              <a:rPr lang="ar-SA" sz="4000" b="1" dirty="0" smtClean="0">
                <a:solidFill>
                  <a:srgbClr val="009900"/>
                </a:solidFill>
                <a:cs typeface="Arial" pitchFamily="34" charset="0"/>
              </a:rPr>
              <a:t>السلاسل الزمنية:</a:t>
            </a:r>
          </a:p>
          <a:p>
            <a:pPr marL="0" indent="0">
              <a:buNone/>
            </a:pPr>
            <a:r>
              <a:rPr lang="ar-JO" sz="4000" b="1" dirty="0" smtClean="0">
                <a:cs typeface="Arial" pitchFamily="34" charset="0"/>
              </a:rPr>
              <a:t>- معنى السلاسل الزمنية (أمثلة عليها)</a:t>
            </a:r>
            <a:endParaRPr lang="ar-JO" sz="4000" b="1" dirty="0">
              <a:cs typeface="Arial" pitchFamily="34" charset="0"/>
            </a:endParaRPr>
          </a:p>
          <a:p>
            <a:pPr marL="0" indent="0">
              <a:buNone/>
            </a:pPr>
            <a:r>
              <a:rPr lang="ar-SA" sz="4000" b="1" dirty="0" smtClean="0">
                <a:cs typeface="Arial" pitchFamily="34" charset="0"/>
              </a:rPr>
              <a:t>- مركبة التذبذب</a:t>
            </a:r>
          </a:p>
          <a:p>
            <a:pPr marL="0" indent="0">
              <a:buNone/>
            </a:pPr>
            <a:r>
              <a:rPr lang="ar-JO" sz="4000" b="1" dirty="0">
                <a:cs typeface="Arial" pitchFamily="34" charset="0"/>
              </a:rPr>
              <a:t>-</a:t>
            </a:r>
            <a:r>
              <a:rPr lang="ar-SA" sz="4000" b="1" dirty="0" smtClean="0">
                <a:cs typeface="Arial" pitchFamily="34" charset="0"/>
              </a:rPr>
              <a:t> مركبة الاتجاه</a:t>
            </a:r>
            <a:endParaRPr lang="ar-SA" sz="3000" dirty="0" smtClean="0">
              <a:cs typeface="Arial" pitchFamily="34" charset="0"/>
            </a:endParaRPr>
          </a:p>
          <a:p>
            <a:pPr eaLnBrk="1" hangingPunct="1">
              <a:buFont typeface="Arial" pitchFamily="34" charset="0"/>
              <a:buNone/>
            </a:pPr>
            <a:endParaRPr lang="en-US" sz="2600" b="1" dirty="0" smtClean="0">
              <a:cs typeface="Arial" pitchFamily="34" charset="0"/>
            </a:endParaRPr>
          </a:p>
        </p:txBody>
      </p:sp>
    </p:spTree>
    <p:extLst>
      <p:ext uri="{BB962C8B-B14F-4D97-AF65-F5344CB8AC3E}">
        <p14:creationId xmlns:p14="http://schemas.microsoft.com/office/powerpoint/2010/main" val="3398785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4" name="Content Placeholder 2"/>
          <p:cNvSpPr>
            <a:spLocks noGrp="1"/>
          </p:cNvSpPr>
          <p:nvPr>
            <p:ph idx="1"/>
          </p:nvPr>
        </p:nvSpPr>
        <p:spPr/>
        <p:txBody>
          <a:bodyPr/>
          <a:lstStyle/>
          <a:p>
            <a:pPr>
              <a:buNone/>
            </a:pPr>
            <a:r>
              <a:rPr lang="ar-SA" sz="3600" b="1" dirty="0" smtClean="0">
                <a:solidFill>
                  <a:srgbClr val="FF0000"/>
                </a:solidFill>
                <a:cs typeface="Arial" pitchFamily="34" charset="0"/>
              </a:rPr>
              <a:t>الموضوع </a:t>
            </a:r>
            <a:r>
              <a:rPr lang="ar-SA" sz="3600" b="1" dirty="0">
                <a:solidFill>
                  <a:srgbClr val="FF0000"/>
                </a:solidFill>
                <a:cs typeface="Arial" pitchFamily="34" charset="0"/>
              </a:rPr>
              <a:t>السابع </a:t>
            </a:r>
            <a:r>
              <a:rPr lang="ar-SA" sz="3600" b="1" dirty="0" smtClean="0">
                <a:cs typeface="Arial" pitchFamily="34" charset="0"/>
              </a:rPr>
              <a:t>: </a:t>
            </a:r>
            <a:r>
              <a:rPr lang="ar-SA" sz="3600" b="1" dirty="0" smtClean="0">
                <a:solidFill>
                  <a:srgbClr val="00B050"/>
                </a:solidFill>
                <a:cs typeface="Arial" pitchFamily="34" charset="0"/>
              </a:rPr>
              <a:t>الارقام القياسية </a:t>
            </a:r>
          </a:p>
          <a:p>
            <a:pPr>
              <a:buNone/>
            </a:pPr>
            <a:r>
              <a:rPr lang="ar-SA" sz="3600" b="1" dirty="0" smtClean="0">
                <a:solidFill>
                  <a:srgbClr val="00B050"/>
                </a:solidFill>
                <a:cs typeface="Arial" pitchFamily="34" charset="0"/>
              </a:rPr>
              <a:t>1 . الارقام القياسية البسيطة</a:t>
            </a:r>
          </a:p>
          <a:p>
            <a:pPr>
              <a:buNone/>
            </a:pPr>
            <a:r>
              <a:rPr lang="ar-SA" sz="3600" b="1" dirty="0" smtClean="0">
                <a:solidFill>
                  <a:srgbClr val="00B050"/>
                </a:solidFill>
                <a:cs typeface="Arial" pitchFamily="34" charset="0"/>
              </a:rPr>
              <a:t>2 . الارقام القياسية المرجحة</a:t>
            </a:r>
            <a:endParaRPr lang="en-US" sz="2800" dirty="0" smtClean="0">
              <a:solidFill>
                <a:srgbClr val="00B050"/>
              </a:solidFill>
              <a:cs typeface="Arial" pitchFamily="34" charset="0"/>
            </a:endParaRPr>
          </a:p>
        </p:txBody>
      </p:sp>
    </p:spTree>
    <p:extLst>
      <p:ext uri="{BB962C8B-B14F-4D97-AF65-F5344CB8AC3E}">
        <p14:creationId xmlns:p14="http://schemas.microsoft.com/office/powerpoint/2010/main" val="1568488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pPr eaLnBrk="1" hangingPunct="1"/>
            <a:r>
              <a:rPr lang="ar-SA" sz="4000" b="1" u="sng" dirty="0" smtClean="0">
                <a:solidFill>
                  <a:srgbClr val="FF0000"/>
                </a:solidFill>
              </a:rPr>
              <a:t>الكتاب</a:t>
            </a:r>
            <a:r>
              <a:rPr lang="ar-SA" sz="3200" b="1" u="sng" dirty="0" smtClean="0">
                <a:solidFill>
                  <a:srgbClr val="FF0000"/>
                </a:solidFill>
              </a:rPr>
              <a:t> الدراسي:</a:t>
            </a:r>
            <a:endParaRPr lang="ar-SA" sz="3200" dirty="0" smtClean="0">
              <a:solidFill>
                <a:srgbClr val="FF0000"/>
              </a:solidFill>
              <a:cs typeface="Arial" pitchFamily="34" charset="0"/>
            </a:endParaRPr>
          </a:p>
        </p:txBody>
      </p:sp>
      <p:sp>
        <p:nvSpPr>
          <p:cNvPr id="5" name="Content Placeholder 2"/>
          <p:cNvSpPr>
            <a:spLocks noGrp="1"/>
          </p:cNvSpPr>
          <p:nvPr>
            <p:ph idx="1"/>
          </p:nvPr>
        </p:nvSpPr>
        <p:spPr>
          <a:xfrm>
            <a:off x="395536" y="2924944"/>
            <a:ext cx="8229600" cy="2044824"/>
          </a:xfrm>
        </p:spPr>
        <p:txBody>
          <a:bodyPr>
            <a:normAutofit lnSpcReduction="10000"/>
          </a:bodyPr>
          <a:lstStyle/>
          <a:p>
            <a:pPr rtl="1"/>
            <a:r>
              <a:rPr lang="ar-SA" sz="3000" b="1" dirty="0" smtClean="0">
                <a:cs typeface="Arial" pitchFamily="34" charset="0"/>
              </a:rPr>
              <a:t>مقدمة في الاحصاء </a:t>
            </a:r>
            <a:endParaRPr lang="ar-JO" sz="3000" b="1" dirty="0" smtClean="0">
              <a:cs typeface="Arial" pitchFamily="34" charset="0"/>
            </a:endParaRPr>
          </a:p>
          <a:p>
            <a:pPr rtl="1"/>
            <a:r>
              <a:rPr lang="ar-JO" sz="3000" b="1" dirty="0" smtClean="0">
                <a:cs typeface="Arial" pitchFamily="34" charset="0"/>
              </a:rPr>
              <a:t>أ. د. </a:t>
            </a:r>
            <a:r>
              <a:rPr lang="ar-SA" sz="3000" b="1" dirty="0" smtClean="0">
                <a:cs typeface="Arial" pitchFamily="34" charset="0"/>
              </a:rPr>
              <a:t>محمد </a:t>
            </a:r>
            <a:r>
              <a:rPr lang="ar-SA" sz="3000" b="1" dirty="0" err="1" smtClean="0">
                <a:cs typeface="Arial" pitchFamily="34" charset="0"/>
              </a:rPr>
              <a:t>ابوصالح</a:t>
            </a:r>
            <a:r>
              <a:rPr lang="ar-JO" sz="3000" b="1" dirty="0" smtClean="0">
                <a:cs typeface="Arial" pitchFamily="34" charset="0"/>
              </a:rPr>
              <a:t>،</a:t>
            </a:r>
            <a:r>
              <a:rPr lang="ar-SA" sz="3000" b="1" dirty="0" smtClean="0">
                <a:cs typeface="Arial" pitchFamily="34" charset="0"/>
              </a:rPr>
              <a:t> أ. د. عدنان عوض </a:t>
            </a:r>
          </a:p>
          <a:p>
            <a:pPr rtl="1" eaLnBrk="1" hangingPunct="1">
              <a:buNone/>
            </a:pPr>
            <a:endParaRPr lang="ar-SA" sz="2800" b="1" dirty="0" smtClean="0">
              <a:solidFill>
                <a:srgbClr val="FF0000"/>
              </a:solidFill>
            </a:endParaRPr>
          </a:p>
          <a:p>
            <a:pPr>
              <a:buNone/>
            </a:pPr>
            <a:r>
              <a:rPr lang="ar-SA" sz="2800" dirty="0" smtClean="0">
                <a:solidFill>
                  <a:srgbClr val="009900"/>
                </a:solidFill>
                <a:cs typeface="Arial" pitchFamily="34" charset="0"/>
              </a:rPr>
              <a:t>	</a:t>
            </a:r>
            <a:endParaRPr lang="en-US" sz="2600" b="1" dirty="0" smtClean="0">
              <a:cs typeface="Arial" pitchFamily="34" charset="0"/>
            </a:endParaRPr>
          </a:p>
        </p:txBody>
      </p:sp>
    </p:spTree>
    <p:extLst>
      <p:ext uri="{BB962C8B-B14F-4D97-AF65-F5344CB8AC3E}">
        <p14:creationId xmlns:p14="http://schemas.microsoft.com/office/powerpoint/2010/main" val="3545980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pPr eaLnBrk="1" hangingPunct="1"/>
            <a:r>
              <a:rPr lang="ar-SA" sz="3200" b="1" dirty="0" smtClean="0">
                <a:solidFill>
                  <a:srgbClr val="FF0000"/>
                </a:solidFill>
                <a:cs typeface="Arial" pitchFamily="34" charset="0"/>
              </a:rPr>
              <a:t>المراجع الإضافية:</a:t>
            </a:r>
            <a:br>
              <a:rPr lang="ar-SA" sz="3200" b="1" dirty="0" smtClean="0">
                <a:solidFill>
                  <a:srgbClr val="FF0000"/>
                </a:solidFill>
                <a:cs typeface="Arial" pitchFamily="34" charset="0"/>
              </a:rPr>
            </a:br>
            <a:endParaRPr lang="ar-SA" sz="3200" dirty="0" smtClean="0">
              <a:solidFill>
                <a:srgbClr val="FF0000"/>
              </a:solidFill>
              <a:cs typeface="Arial" pitchFamily="34" charset="0"/>
            </a:endParaRPr>
          </a:p>
        </p:txBody>
      </p:sp>
      <p:sp>
        <p:nvSpPr>
          <p:cNvPr id="5" name="Content Placeholder 2"/>
          <p:cNvSpPr>
            <a:spLocks noGrp="1"/>
          </p:cNvSpPr>
          <p:nvPr>
            <p:ph idx="1"/>
          </p:nvPr>
        </p:nvSpPr>
        <p:spPr/>
        <p:txBody>
          <a:bodyPr>
            <a:normAutofit lnSpcReduction="10000"/>
          </a:bodyPr>
          <a:lstStyle/>
          <a:p>
            <a:pPr rtl="1"/>
            <a:endParaRPr lang="ar-SA" sz="3000" dirty="0" smtClean="0">
              <a:cs typeface="Arial" pitchFamily="34" charset="0"/>
            </a:endParaRPr>
          </a:p>
          <a:p>
            <a:pPr rtl="1"/>
            <a:r>
              <a:rPr lang="ar-SA" sz="3000" b="1" dirty="0" smtClean="0">
                <a:cs typeface="Arial" pitchFamily="34" charset="0"/>
              </a:rPr>
              <a:t>مبادئ الإحصاء للمهن التجارية</a:t>
            </a:r>
            <a:r>
              <a:rPr lang="ar-JO" sz="3000" b="1" dirty="0" smtClean="0">
                <a:cs typeface="Arial" pitchFamily="34" charset="0"/>
              </a:rPr>
              <a:t>،</a:t>
            </a:r>
            <a:r>
              <a:rPr lang="ar-SA" sz="3000" b="1" dirty="0" smtClean="0">
                <a:cs typeface="Arial" pitchFamily="34" charset="0"/>
              </a:rPr>
              <a:t> تأليف  كامل فليفل وفتحي حمدان.</a:t>
            </a:r>
          </a:p>
          <a:p>
            <a:pPr rtl="1"/>
            <a:r>
              <a:rPr lang="ar-SA" sz="3000" b="1" dirty="0" smtClean="0">
                <a:cs typeface="Arial" pitchFamily="34" charset="0"/>
              </a:rPr>
              <a:t>مقدمة في الطرق الاحصائية مع تطبيقات تجارية</a:t>
            </a:r>
            <a:r>
              <a:rPr lang="ar-JO" sz="3000" b="1" dirty="0" smtClean="0">
                <a:cs typeface="Arial" pitchFamily="34" charset="0"/>
              </a:rPr>
              <a:t>،</a:t>
            </a:r>
            <a:r>
              <a:rPr lang="ar-SA" sz="3000" b="1" dirty="0" smtClean="0">
                <a:cs typeface="Arial" pitchFamily="34" charset="0"/>
              </a:rPr>
              <a:t> تأليف الدكتور عمر عبدالجواد عبدالعزيز والدكتور عبدالحفيظ بالعربي.</a:t>
            </a:r>
          </a:p>
          <a:p>
            <a:pPr rtl="1"/>
            <a:r>
              <a:rPr lang="ar-SA" sz="3000" b="1" dirty="0" smtClean="0">
                <a:cs typeface="Arial" pitchFamily="34" charset="0"/>
              </a:rPr>
              <a:t>الواضح في الاحصاء </a:t>
            </a:r>
            <a:r>
              <a:rPr lang="ar-JO" sz="3000" b="1" dirty="0" smtClean="0">
                <a:cs typeface="Arial" pitchFamily="34" charset="0"/>
              </a:rPr>
              <a:t>،</a:t>
            </a:r>
            <a:r>
              <a:rPr lang="ar-SA" sz="3000" b="1" dirty="0" smtClean="0">
                <a:cs typeface="Arial" pitchFamily="34" charset="0"/>
              </a:rPr>
              <a:t> تأليف عبدالرحمن بكر ومحمد عودة.</a:t>
            </a:r>
          </a:p>
          <a:p>
            <a:pPr rtl="1"/>
            <a:r>
              <a:rPr lang="ar-SA" sz="3000" b="1" dirty="0" smtClean="0">
                <a:cs typeface="Arial" pitchFamily="34" charset="0"/>
              </a:rPr>
              <a:t>أسس علم الاحصاء </a:t>
            </a:r>
            <a:r>
              <a:rPr lang="ar-JO" sz="3000" b="1" dirty="0" smtClean="0">
                <a:cs typeface="Arial" pitchFamily="34" charset="0"/>
              </a:rPr>
              <a:t>،</a:t>
            </a:r>
            <a:r>
              <a:rPr lang="ar-SA" sz="3000" b="1" dirty="0" smtClean="0">
                <a:cs typeface="Arial" pitchFamily="34" charset="0"/>
              </a:rPr>
              <a:t> تأليف علي أبو شرار وعزام صبري.</a:t>
            </a:r>
          </a:p>
          <a:p>
            <a:pPr>
              <a:buNone/>
            </a:pPr>
            <a:r>
              <a:rPr lang="ar-SA" sz="2800" b="1" dirty="0" smtClean="0">
                <a:solidFill>
                  <a:srgbClr val="009900"/>
                </a:solidFill>
                <a:cs typeface="Arial" pitchFamily="34" charset="0"/>
              </a:rPr>
              <a:t>	</a:t>
            </a:r>
            <a:endParaRPr lang="en-US" sz="2600" b="1" dirty="0" smtClean="0">
              <a:cs typeface="Arial" pitchFamily="34" charset="0"/>
            </a:endParaRPr>
          </a:p>
        </p:txBody>
      </p:sp>
    </p:spTree>
    <p:extLst>
      <p:ext uri="{BB962C8B-B14F-4D97-AF65-F5344CB8AC3E}">
        <p14:creationId xmlns:p14="http://schemas.microsoft.com/office/powerpoint/2010/main" val="3806576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70000" lnSpcReduction="20000"/>
          </a:bodyPr>
          <a:lstStyle/>
          <a:p>
            <a:pPr fontAlgn="t"/>
            <a:r>
              <a:rPr lang="ar-SA" b="1" dirty="0">
                <a:solidFill>
                  <a:srgbClr val="00B050"/>
                </a:solidFill>
              </a:rPr>
              <a:t>النشاط </a:t>
            </a:r>
            <a:r>
              <a:rPr lang="ar-SA" b="1" dirty="0" smtClean="0"/>
              <a:t>                                                                        </a:t>
            </a:r>
            <a:r>
              <a:rPr lang="ar-SA" b="1" dirty="0" smtClean="0">
                <a:solidFill>
                  <a:srgbClr val="00B050"/>
                </a:solidFill>
              </a:rPr>
              <a:t>الدرجة</a:t>
            </a:r>
            <a:endParaRPr lang="ar-SA" dirty="0">
              <a:solidFill>
                <a:srgbClr val="00B050"/>
              </a:solidFill>
            </a:endParaRPr>
          </a:p>
          <a:p>
            <a:pPr marL="0" indent="0" fontAlgn="t">
              <a:buNone/>
            </a:pPr>
            <a:endParaRPr lang="ar-SA" dirty="0"/>
          </a:p>
          <a:p>
            <a:pPr fontAlgn="t"/>
            <a:r>
              <a:rPr lang="ar-JO" b="1" dirty="0" smtClean="0"/>
              <a:t>الاختبار الفصلي                                </a:t>
            </a:r>
            <a:r>
              <a:rPr lang="ar-SA" b="1" dirty="0" smtClean="0"/>
              <a:t>                   </a:t>
            </a:r>
            <a:r>
              <a:rPr lang="ar-JO" b="1" dirty="0" smtClean="0"/>
              <a:t>    </a:t>
            </a:r>
            <a:r>
              <a:rPr lang="ar-SA" b="1" dirty="0" smtClean="0"/>
              <a:t>   10 درجات</a:t>
            </a:r>
          </a:p>
          <a:p>
            <a:pPr marL="0" indent="0" fontAlgn="t">
              <a:buNone/>
            </a:pPr>
            <a:endParaRPr lang="ar-SA" b="1" dirty="0" smtClean="0"/>
          </a:p>
          <a:p>
            <a:pPr fontAlgn="t"/>
            <a:r>
              <a:rPr lang="ar-SA" b="1" dirty="0"/>
              <a:t>الواجبات </a:t>
            </a:r>
            <a:r>
              <a:rPr lang="ar-JO" b="1" dirty="0" smtClean="0"/>
              <a:t>( 3 واجبات)</a:t>
            </a:r>
            <a:r>
              <a:rPr lang="ar-SA" b="1" dirty="0" smtClean="0"/>
              <a:t>                                                  </a:t>
            </a:r>
            <a:r>
              <a:rPr lang="ar-SA" b="1" dirty="0"/>
              <a:t>10 درجات</a:t>
            </a:r>
          </a:p>
          <a:p>
            <a:pPr fontAlgn="t"/>
            <a:endParaRPr lang="ar-SA" b="1" dirty="0"/>
          </a:p>
          <a:p>
            <a:pPr fontAlgn="t"/>
            <a:r>
              <a:rPr lang="ar-SA" b="1" dirty="0"/>
              <a:t>حضور المحاضرات المسجلة والمحاضرات </a:t>
            </a:r>
            <a:r>
              <a:rPr lang="ar-SA" b="1" dirty="0" smtClean="0"/>
              <a:t>المباشرة</a:t>
            </a:r>
          </a:p>
          <a:p>
            <a:pPr marL="0" indent="0" fontAlgn="t">
              <a:buNone/>
            </a:pPr>
            <a:r>
              <a:rPr lang="ar-SA" b="1" dirty="0"/>
              <a:t> </a:t>
            </a:r>
            <a:r>
              <a:rPr lang="ar-SA" b="1" dirty="0" smtClean="0"/>
              <a:t>   ( 7 علامات على تنزيل ومشاهدة المحاضرات المسجلة و 3علامات </a:t>
            </a:r>
          </a:p>
          <a:p>
            <a:pPr marL="0" indent="0" fontAlgn="t">
              <a:buNone/>
            </a:pPr>
            <a:r>
              <a:rPr lang="ar-SA" b="1" dirty="0"/>
              <a:t> </a:t>
            </a:r>
            <a:r>
              <a:rPr lang="ar-SA" b="1" dirty="0" smtClean="0"/>
              <a:t>    على حضور المحاضرات المباشرة)                                   10درجات</a:t>
            </a:r>
            <a:endParaRPr lang="ar-SA" b="1" dirty="0"/>
          </a:p>
          <a:p>
            <a:pPr marL="0" indent="0" fontAlgn="t">
              <a:buNone/>
            </a:pPr>
            <a:endParaRPr lang="ar-SA" b="1" dirty="0"/>
          </a:p>
          <a:p>
            <a:pPr fontAlgn="t"/>
            <a:r>
              <a:rPr lang="ar-SA" b="1" dirty="0"/>
              <a:t>الاختبار النهائي </a:t>
            </a:r>
            <a:r>
              <a:rPr lang="ar-SA" b="1" dirty="0" smtClean="0"/>
              <a:t>                                                         70 درجة</a:t>
            </a:r>
            <a:endParaRPr lang="ar-SA" b="1" dirty="0"/>
          </a:p>
          <a:p>
            <a:pPr marL="0" indent="0" fontAlgn="t">
              <a:buNone/>
            </a:pPr>
            <a:endParaRPr lang="ar-SA" b="1" dirty="0"/>
          </a:p>
          <a:p>
            <a:pPr fontAlgn="t"/>
            <a:r>
              <a:rPr lang="ar-SA" b="1" dirty="0"/>
              <a:t>المجموع النهائي </a:t>
            </a:r>
            <a:r>
              <a:rPr lang="ar-SA" b="1" dirty="0" smtClean="0"/>
              <a:t>                                                        100 درجة</a:t>
            </a:r>
            <a:endParaRPr lang="ar-SA" b="1" dirty="0"/>
          </a:p>
          <a:p>
            <a:pPr marL="0" indent="0" fontAlgn="t">
              <a:buNone/>
            </a:pPr>
            <a:endParaRPr lang="ar-SA" b="1" dirty="0"/>
          </a:p>
          <a:p>
            <a:endParaRPr lang="ar-SA" dirty="0"/>
          </a:p>
        </p:txBody>
      </p:sp>
      <p:sp>
        <p:nvSpPr>
          <p:cNvPr id="4" name="Title 1"/>
          <p:cNvSpPr>
            <a:spLocks noGrp="1"/>
          </p:cNvSpPr>
          <p:nvPr>
            <p:ph type="title"/>
          </p:nvPr>
        </p:nvSpPr>
        <p:spPr/>
        <p:txBody>
          <a:bodyPr/>
          <a:lstStyle/>
          <a:p>
            <a:pPr eaLnBrk="1" hangingPunct="1"/>
            <a:r>
              <a:rPr lang="ar-SA" b="1" dirty="0" smtClean="0">
                <a:solidFill>
                  <a:srgbClr val="FF0000"/>
                </a:solidFill>
                <a:cs typeface="Arial" pitchFamily="34" charset="0"/>
              </a:rPr>
              <a:t>توزيع </a:t>
            </a:r>
            <a:r>
              <a:rPr lang="ar-SA" b="1" dirty="0">
                <a:solidFill>
                  <a:srgbClr val="FF0000"/>
                </a:solidFill>
                <a:cs typeface="Arial" pitchFamily="34" charset="0"/>
              </a:rPr>
              <a:t>الدرجات </a:t>
            </a:r>
            <a:r>
              <a:rPr lang="ar-SA" dirty="0" smtClean="0">
                <a:solidFill>
                  <a:schemeClr val="tx2">
                    <a:lumMod val="75000"/>
                  </a:schemeClr>
                </a:solidFill>
                <a:cs typeface="Arial" pitchFamily="34" charset="0"/>
              </a:rPr>
              <a:t>: </a:t>
            </a:r>
          </a:p>
        </p:txBody>
      </p:sp>
    </p:spTree>
    <p:extLst>
      <p:ext uri="{BB962C8B-B14F-4D97-AF65-F5344CB8AC3E}">
        <p14:creationId xmlns:p14="http://schemas.microsoft.com/office/powerpoint/2010/main" val="2927414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eaLnBrk="1" hangingPunct="1"/>
            <a:r>
              <a:rPr lang="ar-SA" sz="4200" b="1" dirty="0">
                <a:solidFill>
                  <a:schemeClr val="tx2">
                    <a:lumMod val="75000"/>
                  </a:schemeClr>
                </a:solidFill>
                <a:cs typeface="Arial" pitchFamily="34" charset="0"/>
              </a:rPr>
              <a:t>الساعات المكتبية </a:t>
            </a:r>
            <a:r>
              <a:rPr lang="ar-SA" sz="4200" b="1" dirty="0" smtClean="0">
                <a:solidFill>
                  <a:schemeClr val="tx2">
                    <a:lumMod val="75000"/>
                  </a:schemeClr>
                </a:solidFill>
                <a:cs typeface="Arial" pitchFamily="34" charset="0"/>
              </a:rPr>
              <a:t>والبريد </a:t>
            </a:r>
            <a:r>
              <a:rPr lang="ar-SA" sz="4200" b="1" dirty="0">
                <a:solidFill>
                  <a:schemeClr val="tx2">
                    <a:lumMod val="75000"/>
                  </a:schemeClr>
                </a:solidFill>
                <a:cs typeface="Arial" pitchFamily="34" charset="0"/>
              </a:rPr>
              <a:t>الإلكتروني</a:t>
            </a:r>
            <a:r>
              <a:rPr lang="ar-SA" sz="4200" dirty="0">
                <a:solidFill>
                  <a:schemeClr val="tx2">
                    <a:lumMod val="75000"/>
                  </a:schemeClr>
                </a:solidFill>
                <a:cs typeface="Arial" pitchFamily="34" charset="0"/>
              </a:rPr>
              <a:t>: </a:t>
            </a:r>
            <a:endParaRPr lang="ar-SA" sz="4200" dirty="0" smtClean="0">
              <a:solidFill>
                <a:schemeClr val="tx2">
                  <a:lumMod val="75000"/>
                </a:schemeClr>
              </a:solidFill>
              <a:cs typeface="Arial" pitchFamily="34" charset="0"/>
            </a:endParaRPr>
          </a:p>
        </p:txBody>
      </p:sp>
      <p:sp>
        <p:nvSpPr>
          <p:cNvPr id="5" name="Content Placeholder 4"/>
          <p:cNvSpPr>
            <a:spLocks noGrp="1" noChangeArrowheads="1"/>
          </p:cNvSpPr>
          <p:nvPr>
            <p:ph idx="1"/>
          </p:nvPr>
        </p:nvSpPr>
        <p:spPr bwMode="auto">
          <a:xfrm>
            <a:off x="457200" y="1600200"/>
            <a:ext cx="82296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SA" sz="2000" b="1" dirty="0">
                <a:solidFill>
                  <a:srgbClr val="0070C0"/>
                </a:solidFill>
              </a:rPr>
              <a:t>الساعات </a:t>
            </a:r>
            <a:r>
              <a:rPr lang="ar-SA" sz="2000" b="1" dirty="0" smtClean="0">
                <a:solidFill>
                  <a:srgbClr val="0070C0"/>
                </a:solidFill>
              </a:rPr>
              <a:t>المكتبية:</a:t>
            </a:r>
            <a:r>
              <a:rPr lang="ar-JO" sz="2000" b="1" dirty="0">
                <a:solidFill>
                  <a:srgbClr val="0070C0"/>
                </a:solidFill>
              </a:rPr>
              <a:t> </a:t>
            </a:r>
            <a:r>
              <a:rPr lang="ar-JO" sz="2000" b="1" dirty="0" smtClean="0">
                <a:solidFill>
                  <a:srgbClr val="0070C0"/>
                </a:solidFill>
              </a:rPr>
              <a:t>   </a:t>
            </a:r>
            <a:r>
              <a:rPr lang="ar-SA" sz="2400" b="1" dirty="0" smtClean="0">
                <a:solidFill>
                  <a:srgbClr val="FF0000"/>
                </a:solidFill>
              </a:rPr>
              <a:t>سيتم الاعلان عنها لاحقاً على البلاك  بورد</a:t>
            </a:r>
            <a:r>
              <a:rPr lang="ar-SA" sz="2800" dirty="0" smtClean="0"/>
              <a:t> </a:t>
            </a:r>
            <a:endParaRPr lang="en-US" sz="2800" dirty="0" smtClean="0"/>
          </a:p>
          <a:p>
            <a:r>
              <a:rPr lang="ar-SA" sz="2000" b="1" dirty="0" smtClean="0">
                <a:solidFill>
                  <a:srgbClr val="0070C0"/>
                </a:solidFill>
              </a:rPr>
              <a:t>البريد </a:t>
            </a:r>
            <a:r>
              <a:rPr lang="ar-SA" sz="2000" b="1" dirty="0">
                <a:solidFill>
                  <a:srgbClr val="0070C0"/>
                </a:solidFill>
              </a:rPr>
              <a:t>الإلكتروني</a:t>
            </a:r>
            <a:r>
              <a:rPr lang="ar-SA" sz="2000" b="1" dirty="0" smtClean="0">
                <a:solidFill>
                  <a:srgbClr val="0070C0"/>
                </a:solidFill>
              </a:rPr>
              <a:t>: </a:t>
            </a:r>
            <a:r>
              <a:rPr lang="en-US" b="1" dirty="0" smtClean="0">
                <a:solidFill>
                  <a:srgbClr val="0070C0"/>
                </a:solidFill>
              </a:rPr>
              <a:t>fshaddad@uod.edu.sa</a:t>
            </a:r>
            <a:endParaRPr lang="en-US" b="1" dirty="0">
              <a:solidFill>
                <a:srgbClr val="0070C0"/>
              </a:solidFill>
            </a:endParaRPr>
          </a:p>
          <a:p>
            <a:pPr algn="ctr"/>
            <a:r>
              <a:rPr lang="ar-SA" sz="2800" dirty="0"/>
              <a:t> </a:t>
            </a:r>
            <a:endParaRPr lang="en-US" sz="2800" dirty="0"/>
          </a:p>
        </p:txBody>
      </p:sp>
    </p:spTree>
    <p:extLst>
      <p:ext uri="{BB962C8B-B14F-4D97-AF65-F5344CB8AC3E}">
        <p14:creationId xmlns:p14="http://schemas.microsoft.com/office/powerpoint/2010/main" val="1353533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الاختبارات والواجبات</a:t>
            </a:r>
            <a:endParaRPr lang="en-US" dirty="0"/>
          </a:p>
        </p:txBody>
      </p:sp>
      <p:sp>
        <p:nvSpPr>
          <p:cNvPr id="3" name="Content Placeholder 2"/>
          <p:cNvSpPr>
            <a:spLocks noGrp="1"/>
          </p:cNvSpPr>
          <p:nvPr>
            <p:ph idx="1"/>
          </p:nvPr>
        </p:nvSpPr>
        <p:spPr/>
        <p:txBody>
          <a:bodyPr>
            <a:normAutofit/>
          </a:bodyPr>
          <a:lstStyle/>
          <a:p>
            <a:pPr marL="0" indent="0">
              <a:buNone/>
            </a:pPr>
            <a:r>
              <a:rPr lang="ar-SA" b="1" dirty="0" smtClean="0"/>
              <a:t>* </a:t>
            </a:r>
            <a:r>
              <a:rPr lang="ar-JO" b="1" dirty="0" smtClean="0"/>
              <a:t>موعد</a:t>
            </a:r>
            <a:r>
              <a:rPr lang="en-AU" b="1" dirty="0" smtClean="0"/>
              <a:t> </a:t>
            </a:r>
            <a:r>
              <a:rPr lang="ar-JO" b="1" dirty="0" smtClean="0"/>
              <a:t>الاختبار الفصلي:</a:t>
            </a:r>
          </a:p>
          <a:p>
            <a:pPr>
              <a:buFontTx/>
              <a:buChar char="-"/>
            </a:pPr>
            <a:r>
              <a:rPr lang="ar-SA" b="1" dirty="0" smtClean="0"/>
              <a:t>سوف يعلن موعد الاختبار الفصلي لاحقا. سيكون هنالك 3 محاولات لتقديمة زمن كل محاولة 50 دقيقة وسوف تحسب العلامة الاعلى بين الثلاث محاولات.</a:t>
            </a:r>
          </a:p>
          <a:p>
            <a:pPr marL="0" indent="0">
              <a:buNone/>
            </a:pPr>
            <a:r>
              <a:rPr lang="ar-SA" b="1" dirty="0" smtClean="0"/>
              <a:t>* </a:t>
            </a:r>
            <a:r>
              <a:rPr lang="ar-JO" b="1" dirty="0" smtClean="0"/>
              <a:t>توزيع علامات الواجبات:</a:t>
            </a:r>
            <a:endParaRPr lang="ar-SA" b="1" dirty="0" smtClean="0"/>
          </a:p>
          <a:p>
            <a:pPr marL="0" indent="0">
              <a:buNone/>
            </a:pPr>
            <a:r>
              <a:rPr lang="ar-SA" b="1" dirty="0" smtClean="0"/>
              <a:t>- الواجب الاول والثاني 3 علامات لكل واجب بينما الواجب الرابع 4 علامات فيكون المجموع 10 علامات.</a:t>
            </a:r>
          </a:p>
          <a:p>
            <a:pPr marL="0" indent="0">
              <a:buNone/>
            </a:pPr>
            <a:endParaRPr lang="ar-JO"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052736"/>
            <a:ext cx="8077200" cy="3888432"/>
          </a:xfrm>
        </p:spPr>
        <p:txBody>
          <a:bodyPr>
            <a:normAutofit fontScale="90000"/>
          </a:bodyPr>
          <a:lstStyle/>
          <a:p>
            <a:pPr algn="r"/>
            <a:r>
              <a:rPr lang="en-US" dirty="0" smtClean="0"/>
              <a:t/>
            </a:r>
            <a:br>
              <a:rPr lang="en-US" dirty="0" smtClean="0"/>
            </a:br>
            <a:r>
              <a:rPr lang="ar-JO" dirty="0" smtClean="0"/>
              <a:t>علم الاحصاء: هو العلم الذي يهتم بطرق جمع وعرض وتبويب وتحليل البيانات لاتخاذ القرار المناسب بناءا على هذا التحليل.</a:t>
            </a:r>
            <a:r>
              <a:rPr lang="en-US" dirty="0" smtClean="0"/>
              <a:t/>
            </a:r>
            <a:br>
              <a:rPr lang="en-US" dirty="0" smtClean="0"/>
            </a:br>
            <a:endParaRPr lang="en-US" dirty="0"/>
          </a:p>
        </p:txBody>
      </p:sp>
    </p:spTree>
    <p:extLst>
      <p:ext uri="{BB962C8B-B14F-4D97-AF65-F5344CB8AC3E}">
        <p14:creationId xmlns:p14="http://schemas.microsoft.com/office/powerpoint/2010/main" val="341734796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lgn="r" rtl="1"/>
            <a:r>
              <a:rPr lang="ar-JO" sz="3000" b="1" dirty="0"/>
              <a:t>يستخدم الاحصاء في كل الحقول العلمية التي يتعامل معها الانسان مثل:</a:t>
            </a:r>
            <a:endParaRPr lang="en-US" sz="3000" b="1" dirty="0"/>
          </a:p>
          <a:p>
            <a:pPr algn="r">
              <a:buNone/>
            </a:pPr>
            <a:r>
              <a:rPr lang="ar-JO" sz="3000" b="1" dirty="0" smtClean="0"/>
              <a:t>التعليم</a:t>
            </a:r>
            <a:r>
              <a:rPr lang="ar-JO" sz="3000" b="1" dirty="0"/>
              <a:t>, الصحة, الادارة, الزراعة,...... الخ</a:t>
            </a:r>
            <a:r>
              <a:rPr lang="ar-JO" sz="3000" b="1" dirty="0" smtClean="0"/>
              <a:t>.</a:t>
            </a:r>
          </a:p>
          <a:p>
            <a:pPr lvl="0" algn="r" rtl="1"/>
            <a:r>
              <a:rPr lang="ar-JO" sz="3000" b="1" dirty="0"/>
              <a:t>الاحصاء له </a:t>
            </a:r>
            <a:r>
              <a:rPr lang="ar-JO" sz="3000" b="1" dirty="0" smtClean="0"/>
              <a:t>خاصيتان</a:t>
            </a:r>
            <a:r>
              <a:rPr lang="ar-JO" sz="3000" b="1" dirty="0"/>
              <a:t>:</a:t>
            </a:r>
            <a:endParaRPr lang="en-US" sz="3000" dirty="0"/>
          </a:p>
          <a:p>
            <a:pPr lvl="0" algn="r" rtl="1"/>
            <a:r>
              <a:rPr lang="ar-JO" sz="3000" b="1" dirty="0" smtClean="0"/>
              <a:t>أ. نظرية وهو ما يسمى (الاحصاء </a:t>
            </a:r>
            <a:r>
              <a:rPr lang="ar-JO" sz="3000" b="1" dirty="0"/>
              <a:t>الرياضي)</a:t>
            </a:r>
            <a:endParaRPr lang="en-US" sz="3000" dirty="0"/>
          </a:p>
          <a:p>
            <a:pPr lvl="0" algn="r" rtl="1"/>
            <a:r>
              <a:rPr lang="ar-JO" sz="3000" b="1" dirty="0" smtClean="0"/>
              <a:t>ب . عملية</a:t>
            </a:r>
            <a:endParaRPr lang="en-US" sz="3000" dirty="0"/>
          </a:p>
          <a:p>
            <a:pPr marL="109728" indent="0" algn="r" rtl="1">
              <a:buNone/>
            </a:pPr>
            <a:r>
              <a:rPr lang="en-GB" sz="3000" b="1" dirty="0" smtClean="0"/>
              <a:t>*</a:t>
            </a:r>
            <a:r>
              <a:rPr lang="ar-JO" sz="3000" b="1" dirty="0" smtClean="0"/>
              <a:t> </a:t>
            </a:r>
            <a:r>
              <a:rPr lang="ar-JO" sz="3000" b="1" dirty="0"/>
              <a:t>النظرية حيث يتعامل علم الاحصاء مع </a:t>
            </a:r>
            <a:r>
              <a:rPr lang="ar-JO" sz="3000" b="1" dirty="0" smtClean="0"/>
              <a:t>البرهان لبعض النظريات الاحصائية</a:t>
            </a:r>
            <a:r>
              <a:rPr lang="ar-JO" sz="3000" b="1" dirty="0"/>
              <a:t>, الاشتقاق, القوانين, </a:t>
            </a:r>
            <a:r>
              <a:rPr lang="ar-JO" sz="3000" b="1" dirty="0" smtClean="0"/>
              <a:t>المعادلات.</a:t>
            </a:r>
            <a:endParaRPr lang="en-US" sz="3000" dirty="0"/>
          </a:p>
          <a:p>
            <a:pPr algn="r" rtl="1"/>
            <a:r>
              <a:rPr lang="en-GB" sz="3000" b="1" dirty="0" smtClean="0"/>
              <a:t>*</a:t>
            </a:r>
            <a:r>
              <a:rPr lang="ar-JO" sz="3000" b="1" dirty="0" smtClean="0"/>
              <a:t> </a:t>
            </a:r>
            <a:r>
              <a:rPr lang="ar-JO" sz="3000" b="1" dirty="0"/>
              <a:t>. العملية </a:t>
            </a:r>
            <a:r>
              <a:rPr lang="ar-JO" sz="3000" b="1" dirty="0" smtClean="0"/>
              <a:t>وهي تطبيق </a:t>
            </a:r>
            <a:r>
              <a:rPr lang="ar-JO" sz="3000" b="1" dirty="0"/>
              <a:t>هذه النظريات او القوانين او القواعد الرياضية لحل بعض المشكلات الحقيقية في المجتمع</a:t>
            </a:r>
            <a:r>
              <a:rPr lang="ar-JO" b="1" dirty="0"/>
              <a:t>.</a:t>
            </a:r>
            <a:endParaRPr lang="en-US" dirty="0"/>
          </a:p>
          <a:p>
            <a:pPr algn="r">
              <a:buNone/>
            </a:pPr>
            <a:endParaRPr lang="en-US" dirty="0"/>
          </a:p>
        </p:txBody>
      </p:sp>
    </p:spTree>
    <p:extLst>
      <p:ext uri="{BB962C8B-B14F-4D97-AF65-F5344CB8AC3E}">
        <p14:creationId xmlns:p14="http://schemas.microsoft.com/office/powerpoint/2010/main" val="25089834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r" rtl="1"/>
            <a:r>
              <a:rPr lang="ar-JO" sz="2800" b="1" dirty="0" smtClean="0"/>
              <a:t>يقسم الاحصاء العملي الى قسمين حسب التعامل مع البيانات وهما:</a:t>
            </a:r>
          </a:p>
          <a:p>
            <a:pPr lvl="0" algn="r" rtl="1"/>
            <a:endParaRPr lang="en-US" sz="2800" dirty="0" smtClean="0"/>
          </a:p>
          <a:p>
            <a:pPr algn="r" rtl="1"/>
            <a:r>
              <a:rPr lang="en-AU" sz="2800" b="1" dirty="0" smtClean="0"/>
              <a:t>1</a:t>
            </a:r>
            <a:r>
              <a:rPr lang="ar-JO" sz="2800" b="1" dirty="0" smtClean="0"/>
              <a:t> . الوصفي : ويتظمن جمع وعرض وتحليل بيانات العينة باستخدام (الرسومات الاحصائية, المقاييس الاحصائية, والجداول) حيث تؤدي هذه الى وصف البيانات. </a:t>
            </a:r>
          </a:p>
          <a:p>
            <a:pPr algn="r" rtl="1"/>
            <a:endParaRPr lang="ar-JO" sz="2800" b="1" dirty="0" smtClean="0"/>
          </a:p>
          <a:p>
            <a:pPr algn="r" rtl="1"/>
            <a:r>
              <a:rPr lang="ar-JO" sz="2800" b="1" dirty="0" smtClean="0"/>
              <a:t>2 . التحليلي ( الاستقرائي): يقوم بتفسير النتائج التي يصل اليها الاحصاء الوصفي لاتخاذ القرارات المناسبة وتعميمها على المجتمع</a:t>
            </a:r>
            <a:endParaRPr lang="en-US" sz="2800" dirty="0" smtClean="0"/>
          </a:p>
          <a:p>
            <a:pPr algn="r" rtl="1"/>
            <a:endParaRPr lang="en-US" dirty="0" smtClean="0"/>
          </a:p>
        </p:txBody>
      </p:sp>
    </p:spTree>
    <p:extLst>
      <p:ext uri="{BB962C8B-B14F-4D97-AF65-F5344CB8AC3E}">
        <p14:creationId xmlns:p14="http://schemas.microsoft.com/office/powerpoint/2010/main" val="36403544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48680"/>
            <a:ext cx="8229600" cy="4525963"/>
          </a:xfrm>
        </p:spPr>
        <p:txBody>
          <a:bodyPr>
            <a:normAutofit/>
          </a:bodyPr>
          <a:lstStyle/>
          <a:p>
            <a:pPr lvl="0" algn="r" rtl="1">
              <a:buNone/>
            </a:pPr>
            <a:endParaRPr lang="ar-JO" sz="2800" dirty="0" smtClean="0">
              <a:solidFill>
                <a:srgbClr val="FF0000"/>
              </a:solidFill>
            </a:endParaRPr>
          </a:p>
          <a:p>
            <a:pPr lvl="0" algn="r" rtl="1"/>
            <a:r>
              <a:rPr lang="ar-JO" sz="2800" dirty="0" smtClean="0">
                <a:solidFill>
                  <a:srgbClr val="FF0000"/>
                </a:solidFill>
              </a:rPr>
              <a:t>بعض المصطلحات الاحصائية المهمة:</a:t>
            </a:r>
          </a:p>
          <a:p>
            <a:pPr lvl="0" algn="r" rtl="1"/>
            <a:endParaRPr lang="ar-JO" sz="2800" dirty="0" smtClean="0"/>
          </a:p>
          <a:p>
            <a:pPr lvl="0" algn="r" rtl="1"/>
            <a:r>
              <a:rPr lang="ar-JO" sz="2800" dirty="0" smtClean="0"/>
              <a:t>المجتمع: هو مجموع جميع الافراد موضوع البحث.</a:t>
            </a:r>
          </a:p>
          <a:p>
            <a:pPr lvl="0" algn="r" rtl="1"/>
            <a:endParaRPr lang="en-US" sz="2800" dirty="0" smtClean="0"/>
          </a:p>
          <a:p>
            <a:pPr algn="r" rtl="1"/>
            <a:r>
              <a:rPr lang="ar-JO" sz="2800" dirty="0" smtClean="0"/>
              <a:t>هنالك نوعان من المجتمع بالنسبة الى عدد افراده:</a:t>
            </a:r>
          </a:p>
          <a:p>
            <a:pPr algn="r" rtl="1"/>
            <a:endParaRPr lang="en-US" sz="2800" dirty="0" smtClean="0"/>
          </a:p>
          <a:p>
            <a:pPr algn="r" rtl="1"/>
            <a:r>
              <a:rPr lang="ar-JO" sz="2800" dirty="0" smtClean="0"/>
              <a:t>1 . منتهي اي يمكن حصر وعد افراده ( مثل اعداد الكتب في مكتبة الجامعه).</a:t>
            </a:r>
            <a:endParaRPr lang="en-US" sz="2800" dirty="0" smtClean="0"/>
          </a:p>
          <a:p>
            <a:pPr lvl="0" algn="r" rtl="1">
              <a:buNone/>
            </a:pPr>
            <a:endParaRPr lang="en-US" dirty="0" smtClean="0"/>
          </a:p>
          <a:p>
            <a:pPr algn="r"/>
            <a:endParaRPr lang="en-US" dirty="0"/>
          </a:p>
        </p:txBody>
      </p:sp>
    </p:spTree>
    <p:extLst>
      <p:ext uri="{BB962C8B-B14F-4D97-AF65-F5344CB8AC3E}">
        <p14:creationId xmlns:p14="http://schemas.microsoft.com/office/powerpoint/2010/main" val="3867623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692696"/>
            <a:ext cx="8229600" cy="4525963"/>
          </a:xfrm>
        </p:spPr>
        <p:txBody>
          <a:bodyPr>
            <a:normAutofit/>
          </a:bodyPr>
          <a:lstStyle/>
          <a:p>
            <a:pPr algn="r" rtl="1"/>
            <a:r>
              <a:rPr lang="ar-JO" dirty="0" smtClean="0"/>
              <a:t>2 .</a:t>
            </a:r>
            <a:r>
              <a:rPr lang="ar-JO" sz="2800" dirty="0" smtClean="0"/>
              <a:t>غير منتهية اي لا نستطيع حصر عدد افراد هذا المجتمع</a:t>
            </a:r>
          </a:p>
          <a:p>
            <a:pPr algn="r" rtl="1">
              <a:buNone/>
            </a:pPr>
            <a:r>
              <a:rPr lang="ar-JO" sz="2800" dirty="0" smtClean="0"/>
              <a:t>      مثل ( عدد افراد المجتمع الذي يستخدم دواء </a:t>
            </a:r>
            <a:r>
              <a:rPr lang="en-US" sz="2800" dirty="0" err="1" smtClean="0"/>
              <a:t>panadol</a:t>
            </a:r>
            <a:r>
              <a:rPr lang="en-US" sz="2800" dirty="0" smtClean="0"/>
              <a:t>) </a:t>
            </a:r>
            <a:r>
              <a:rPr lang="ar-JO" sz="2800" dirty="0" smtClean="0"/>
              <a:t> ).</a:t>
            </a:r>
            <a:endParaRPr lang="en-US" sz="2800" dirty="0" smtClean="0"/>
          </a:p>
          <a:p>
            <a:pPr algn="r" rtl="1"/>
            <a:endParaRPr lang="ar-JO" sz="2800" dirty="0" smtClean="0"/>
          </a:p>
          <a:p>
            <a:pPr algn="r" rtl="1"/>
            <a:r>
              <a:rPr lang="ar-JO" sz="2800" dirty="0" smtClean="0"/>
              <a:t>العينة: مجموعة جزئية من المجتمع.</a:t>
            </a:r>
            <a:endParaRPr lang="en-AU" sz="2800" dirty="0" smtClean="0"/>
          </a:p>
          <a:p>
            <a:pPr lvl="0" algn="r" rtl="1"/>
            <a:endParaRPr lang="ar-JO" sz="2800" dirty="0" smtClean="0"/>
          </a:p>
          <a:p>
            <a:pPr lvl="0" algn="r" rtl="1"/>
            <a:r>
              <a:rPr lang="ar-JO" sz="2800" dirty="0" smtClean="0"/>
              <a:t>المعلمه </a:t>
            </a:r>
            <a:r>
              <a:rPr lang="en-US" sz="2800" dirty="0" smtClean="0"/>
              <a:t>parameter</a:t>
            </a:r>
            <a:r>
              <a:rPr lang="ar-JO" sz="2800" dirty="0" smtClean="0"/>
              <a:t> هو قيمة عددية توصف جميع بيانات التي تمثل المجتمع ويرمز لها بالحروف اليونانية</a:t>
            </a:r>
            <a:endParaRPr lang="en-US" sz="2800" dirty="0" smtClean="0"/>
          </a:p>
          <a:p>
            <a:pPr algn="r"/>
            <a:endParaRPr lang="en-US" dirty="0"/>
          </a:p>
        </p:txBody>
      </p:sp>
    </p:spTree>
    <p:extLst>
      <p:ext uri="{BB962C8B-B14F-4D97-AF65-F5344CB8AC3E}">
        <p14:creationId xmlns:p14="http://schemas.microsoft.com/office/powerpoint/2010/main" val="506178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692696"/>
            <a:ext cx="8229600" cy="4525963"/>
          </a:xfrm>
        </p:spPr>
        <p:txBody>
          <a:bodyPr>
            <a:normAutofit fontScale="92500" lnSpcReduction="20000"/>
          </a:bodyPr>
          <a:lstStyle/>
          <a:p>
            <a:pPr algn="r" rtl="1"/>
            <a:r>
              <a:rPr lang="ar-JO" sz="3000" dirty="0" smtClean="0"/>
              <a:t>مثال: معدل اطوال طلاب جامعة الدمام (µ), والانحراف المعياري لاطوال هؤلاء الطلاب (</a:t>
            </a:r>
            <a:r>
              <a:rPr lang="el-GR" sz="3000" dirty="0" smtClean="0"/>
              <a:t>σ</a:t>
            </a:r>
            <a:r>
              <a:rPr lang="ar-JO" sz="3000" dirty="0" smtClean="0"/>
              <a:t>).</a:t>
            </a:r>
          </a:p>
          <a:p>
            <a:pPr algn="r" rtl="1"/>
            <a:endParaRPr lang="en-US" sz="3000" dirty="0" smtClean="0"/>
          </a:p>
          <a:p>
            <a:pPr lvl="0" algn="r" rtl="1"/>
            <a:r>
              <a:rPr lang="ar-JO" sz="3000" dirty="0" smtClean="0"/>
              <a:t>الاحصائيات </a:t>
            </a:r>
            <a:r>
              <a:rPr lang="en-US" sz="3000" dirty="0" smtClean="0"/>
              <a:t>statistics</a:t>
            </a:r>
            <a:r>
              <a:rPr lang="ar-JO" sz="3000" dirty="0" smtClean="0"/>
              <a:t>: قيمة عددية تمثل بيانات العينة ويرمز لها بالحروف الانجليزية مثل ( </a:t>
            </a:r>
            <a:r>
              <a:rPr lang="en-AU" sz="3000" dirty="0" smtClean="0"/>
              <a:t> (M, S, x-bar</a:t>
            </a:r>
            <a:endParaRPr lang="en-US" sz="3000" dirty="0" smtClean="0"/>
          </a:p>
          <a:p>
            <a:pPr algn="r" rtl="1"/>
            <a:endParaRPr lang="ar-JO" sz="3000" dirty="0" smtClean="0"/>
          </a:p>
          <a:p>
            <a:pPr algn="r" rtl="1"/>
            <a:endParaRPr lang="ar-JO" sz="3000" dirty="0" smtClean="0"/>
          </a:p>
          <a:p>
            <a:pPr algn="r" rtl="1"/>
            <a:r>
              <a:rPr lang="ar-JO" sz="3000" dirty="0" smtClean="0"/>
              <a:t>مثال : معدل اطوال عينة مكونة من 30 طالب من طلاب الجامعة.</a:t>
            </a:r>
          </a:p>
          <a:p>
            <a:pPr lvl="0" algn="r" rtl="1"/>
            <a:endParaRPr lang="ar-JO" sz="3000" dirty="0" smtClean="0"/>
          </a:p>
          <a:p>
            <a:pPr lvl="0" algn="r" rtl="1"/>
            <a:r>
              <a:rPr lang="ar-JO" sz="3000" dirty="0" smtClean="0"/>
              <a:t>المتغير </a:t>
            </a:r>
            <a:r>
              <a:rPr lang="en-US" sz="3000" dirty="0" smtClean="0"/>
              <a:t>variable</a:t>
            </a:r>
            <a:r>
              <a:rPr lang="ar-JO" sz="3000" dirty="0" smtClean="0"/>
              <a:t> : الخصائص التي يتصف فيها كل افراد المجتمع او العينة ( العمر, الطول, الوزن,...الخ )</a:t>
            </a:r>
          </a:p>
          <a:p>
            <a:pPr algn="r" rtl="1"/>
            <a:endParaRPr lang="en-US" dirty="0"/>
          </a:p>
        </p:txBody>
      </p:sp>
    </p:spTree>
    <p:extLst>
      <p:ext uri="{BB962C8B-B14F-4D97-AF65-F5344CB8AC3E}">
        <p14:creationId xmlns:p14="http://schemas.microsoft.com/office/powerpoint/2010/main" val="801430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a:buNone/>
            </a:pPr>
            <a:r>
              <a:rPr lang="ar-JO" sz="2800" dirty="0" smtClean="0"/>
              <a:t>جمع البيانات:حتى نقوم بجمع البيانات فأننا لابد من سحب عينة من المجتمع:</a:t>
            </a:r>
          </a:p>
          <a:p>
            <a:pPr algn="r">
              <a:buNone/>
            </a:pPr>
            <a:r>
              <a:rPr lang="ar-JO" sz="2800" dirty="0" smtClean="0"/>
              <a:t>* طرق سحب العينات هي:</a:t>
            </a:r>
          </a:p>
          <a:p>
            <a:pPr algn="r">
              <a:buNone/>
            </a:pPr>
            <a:r>
              <a:rPr lang="ar-JO" sz="2800" dirty="0" smtClean="0"/>
              <a:t>1. العينة العشوائية البسيطة</a:t>
            </a:r>
          </a:p>
          <a:p>
            <a:pPr algn="r">
              <a:buNone/>
            </a:pPr>
            <a:r>
              <a:rPr lang="ar-JO" sz="2800" dirty="0" smtClean="0"/>
              <a:t>2. العينة الطبقية.</a:t>
            </a:r>
          </a:p>
          <a:p>
            <a:pPr algn="r">
              <a:buNone/>
            </a:pPr>
            <a:r>
              <a:rPr lang="ar-JO" sz="2800" dirty="0" smtClean="0"/>
              <a:t>3 . العينة العنقودية</a:t>
            </a:r>
          </a:p>
          <a:p>
            <a:pPr algn="r">
              <a:buNone/>
            </a:pPr>
            <a:r>
              <a:rPr lang="ar-JO" sz="2800" dirty="0" smtClean="0"/>
              <a:t>4.العينة المنتظمة</a:t>
            </a:r>
          </a:p>
          <a:p>
            <a:pPr algn="r">
              <a:buNone/>
            </a:pPr>
            <a:r>
              <a:rPr lang="ar-JO" sz="2800" dirty="0" smtClean="0"/>
              <a:t>5. العينة المعيارية</a:t>
            </a:r>
          </a:p>
        </p:txBody>
      </p:sp>
    </p:spTree>
    <p:extLst>
      <p:ext uri="{BB962C8B-B14F-4D97-AF65-F5344CB8AC3E}">
        <p14:creationId xmlns:p14="http://schemas.microsoft.com/office/powerpoint/2010/main" val="2067389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Title 1"/>
          <p:cNvSpPr>
            <a:spLocks noGrp="1"/>
          </p:cNvSpPr>
          <p:nvPr>
            <p:ph idx="1"/>
          </p:nvPr>
        </p:nvSpPr>
        <p:spPr/>
        <p:txBody>
          <a:bodyPr/>
          <a:lstStyle/>
          <a:p>
            <a:pPr eaLnBrk="1" hangingPunct="1"/>
            <a:r>
              <a:rPr lang="ar-SA" sz="6000" dirty="0" smtClean="0">
                <a:solidFill>
                  <a:schemeClr val="tx2">
                    <a:lumMod val="75000"/>
                  </a:schemeClr>
                </a:solidFill>
                <a:cs typeface="Arial" pitchFamily="34" charset="0"/>
              </a:rPr>
              <a:t>مع </a:t>
            </a:r>
            <a:r>
              <a:rPr lang="ar-SA" sz="6000" dirty="0">
                <a:solidFill>
                  <a:schemeClr val="tx2">
                    <a:lumMod val="75000"/>
                  </a:schemeClr>
                </a:solidFill>
                <a:cs typeface="Arial" pitchFamily="34" charset="0"/>
              </a:rPr>
              <a:t>تمنياتي للجميع بالنجاح </a:t>
            </a:r>
            <a:r>
              <a:rPr lang="ar-SA" sz="6000" dirty="0" smtClean="0">
                <a:solidFill>
                  <a:schemeClr val="tx2">
                    <a:lumMod val="75000"/>
                  </a:schemeClr>
                </a:solidFill>
                <a:cs typeface="Arial" pitchFamily="34" charset="0"/>
              </a:rPr>
              <a:t>والتوفيق</a:t>
            </a:r>
          </a:p>
        </p:txBody>
      </p:sp>
    </p:spTree>
    <p:extLst>
      <p:ext uri="{BB962C8B-B14F-4D97-AF65-F5344CB8AC3E}">
        <p14:creationId xmlns:p14="http://schemas.microsoft.com/office/powerpoint/2010/main" val="4210645533"/>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2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5.xml><?xml version="1.0" encoding="utf-8"?>
<a:theme xmlns:a="http://schemas.openxmlformats.org/drawingml/2006/main" name="3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6.xml><?xml version="1.0" encoding="utf-8"?>
<a:theme xmlns:a="http://schemas.openxmlformats.org/drawingml/2006/main" name="4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7.xml><?xml version="1.0" encoding="utf-8"?>
<a:theme xmlns:a="http://schemas.openxmlformats.org/drawingml/2006/main" name="5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8.xml><?xml version="1.0" encoding="utf-8"?>
<a:theme xmlns:a="http://schemas.openxmlformats.org/drawingml/2006/main" name="6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TotalTime>
  <Words>823</Words>
  <Application>Microsoft Office PowerPoint</Application>
  <PresentationFormat>عرض على الشاشة (3:4)‏</PresentationFormat>
  <Paragraphs>129</Paragraphs>
  <Slides>23</Slides>
  <Notes>0</Notes>
  <HiddenSlides>1</HiddenSlides>
  <MMClips>0</MMClips>
  <ScaleCrop>false</ScaleCrop>
  <HeadingPairs>
    <vt:vector size="4" baseType="variant">
      <vt:variant>
        <vt:lpstr>نسق</vt:lpstr>
      </vt:variant>
      <vt:variant>
        <vt:i4>8</vt:i4>
      </vt:variant>
      <vt:variant>
        <vt:lpstr>عناوين الشرائح</vt:lpstr>
      </vt:variant>
      <vt:variant>
        <vt:i4>23</vt:i4>
      </vt:variant>
    </vt:vector>
  </HeadingPairs>
  <TitlesOfParts>
    <vt:vector size="31" baseType="lpstr">
      <vt:lpstr>نسق Office</vt:lpstr>
      <vt:lpstr>1_Concourse</vt:lpstr>
      <vt:lpstr>Concourse</vt:lpstr>
      <vt:lpstr>2_Concourse</vt:lpstr>
      <vt:lpstr>3_Concourse</vt:lpstr>
      <vt:lpstr>4_Concourse</vt:lpstr>
      <vt:lpstr>5_Concourse</vt:lpstr>
      <vt:lpstr>6_Concourse</vt:lpstr>
      <vt:lpstr>محتوى المقرر</vt:lpstr>
      <vt:lpstr>المحاضرة التمهيدية (الأهداف)</vt:lpstr>
      <vt:lpstr>الأهداف</vt:lpstr>
      <vt:lpstr>محتوى المقرر</vt:lpstr>
      <vt:lpstr>محتوى المقرر</vt:lpstr>
      <vt:lpstr>محتوى المقرر</vt:lpstr>
      <vt:lpstr>محتوى المقرر</vt:lpstr>
      <vt:lpstr>محتوى المقرر</vt:lpstr>
      <vt:lpstr>محتوى المقرر</vt:lpstr>
      <vt:lpstr>محتوى المقرر</vt:lpstr>
      <vt:lpstr>الكتاب الدراسي:</vt:lpstr>
      <vt:lpstr>المراجع الإضافية: </vt:lpstr>
      <vt:lpstr>توزيع الدرجات : </vt:lpstr>
      <vt:lpstr>الساعات المكتبية والبريد الإلكتروني: </vt:lpstr>
      <vt:lpstr>الاختبارات والواجبات</vt:lpstr>
      <vt:lpstr> علم الاحصاء: هو العلم الذي يهتم بطرق جمع وعرض وتبويب وتحليل البيانات لاتخاذ القرار المناسب بناءا على هذا التحليل.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Firas saleem haddad</dc:creator>
  <cp:lastModifiedBy>Firas saleem haddad</cp:lastModifiedBy>
  <cp:revision>41</cp:revision>
  <dcterms:created xsi:type="dcterms:W3CDTF">2012-01-07T13:53:17Z</dcterms:created>
  <dcterms:modified xsi:type="dcterms:W3CDTF">2015-09-02T07:33:46Z</dcterms:modified>
</cp:coreProperties>
</file>