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6" r:id="rId2"/>
    <p:sldId id="256" r:id="rId3"/>
    <p:sldId id="257" r:id="rId4"/>
    <p:sldId id="258" r:id="rId5"/>
    <p:sldId id="259" r:id="rId6"/>
    <p:sldId id="260" r:id="rId7"/>
    <p:sldId id="261"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86397" autoAdjust="0"/>
  </p:normalViewPr>
  <p:slideViewPr>
    <p:cSldViewPr>
      <p:cViewPr varScale="1">
        <p:scale>
          <a:sx n="63" d="100"/>
          <a:sy n="63" d="100"/>
        </p:scale>
        <p:origin x="-336" y="-108"/>
      </p:cViewPr>
      <p:guideLst>
        <p:guide orient="horz" pos="2160"/>
        <p:guide pos="2880"/>
      </p:guideLst>
    </p:cSldViewPr>
  </p:slideViewPr>
  <p:outlineViewPr>
    <p:cViewPr>
      <p:scale>
        <a:sx n="33" d="100"/>
        <a:sy n="33" d="100"/>
      </p:scale>
      <p:origin x="210" y="231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0C612893-D89B-410B-B286-8E829A279A96}" type="datetimeFigureOut">
              <a:rPr lang="en-US" smtClean="0"/>
              <a:pPr/>
              <a:t>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56CE2-3645-4D59-9B86-C47D8B87724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612893-D89B-410B-B286-8E829A279A96}" type="datetimeFigureOut">
              <a:rPr lang="en-US" smtClean="0"/>
              <a:pPr/>
              <a:t>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612893-D89B-410B-B286-8E829A279A96}" type="datetimeFigureOut">
              <a:rPr lang="en-US" smtClean="0"/>
              <a:pPr/>
              <a:t>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56CE2-3645-4D59-9B86-C47D8B87724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612893-D89B-410B-B286-8E829A279A96}" type="datetimeFigureOut">
              <a:rPr lang="en-US" smtClean="0"/>
              <a:pPr/>
              <a:t>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C612893-D89B-410B-B286-8E829A279A96}" type="datetimeFigureOut">
              <a:rPr lang="en-US" smtClean="0"/>
              <a:pPr/>
              <a:t>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C612893-D89B-410B-B286-8E829A279A96}" type="datetimeFigureOut">
              <a:rPr lang="en-US" smtClean="0"/>
              <a:pPr/>
              <a:t>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12893-D89B-410B-B286-8E829A279A96}" type="datetimeFigureOut">
              <a:rPr lang="en-US" smtClean="0"/>
              <a:pPr/>
              <a:t>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612893-D89B-410B-B286-8E829A279A96}" type="datetimeFigureOut">
              <a:rPr lang="en-US" smtClean="0"/>
              <a:pPr/>
              <a:t>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56CE2-3645-4D59-9B86-C47D8B87724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C612893-D89B-410B-B286-8E829A279A96}" type="datetimeFigureOut">
              <a:rPr lang="en-US" smtClean="0"/>
              <a:pPr/>
              <a:t>2/1/2012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8D56CE2-3645-4D59-9B86-C47D8B8772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612893-D89B-410B-B286-8E829A279A96}" type="datetimeFigureOut">
              <a:rPr lang="en-US" smtClean="0"/>
              <a:pPr/>
              <a:t>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612893-D89B-410B-B286-8E829A279A96}" type="datetimeFigureOut">
              <a:rPr lang="en-US" smtClean="0"/>
              <a:pPr/>
              <a:t>2/1/2012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8D56CE2-3645-4D59-9B86-C47D8B8772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C612893-D89B-410B-B286-8E829A279A96}" type="datetimeFigureOut">
              <a:rPr lang="en-US" smtClean="0"/>
              <a:pPr/>
              <a:t>2/1/2012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8D56CE2-3645-4D59-9B86-C47D8B8772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628800"/>
            <a:ext cx="8077200" cy="2609456"/>
          </a:xfrm>
        </p:spPr>
        <p:txBody>
          <a:bodyPr>
            <a:normAutofit/>
          </a:bodyPr>
          <a:lstStyle/>
          <a:p>
            <a:pPr algn="ctr"/>
            <a:r>
              <a:rPr lang="ar-JO" sz="6000" dirty="0" smtClean="0"/>
              <a:t>المحاضرة الاولى</a:t>
            </a:r>
            <a:endParaRPr lang="en-US" sz="6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8077200" cy="3888432"/>
          </a:xfrm>
        </p:spPr>
        <p:txBody>
          <a:bodyPr>
            <a:normAutofit fontScale="90000"/>
          </a:bodyPr>
          <a:lstStyle/>
          <a:p>
            <a:pPr algn="r"/>
            <a:r>
              <a:rPr lang="en-US" dirty="0" smtClean="0"/>
              <a:t/>
            </a:r>
            <a:br>
              <a:rPr lang="en-US" dirty="0" smtClean="0"/>
            </a:br>
            <a:r>
              <a:rPr lang="ar-JO" dirty="0" smtClean="0"/>
              <a:t>علم الاحصاء: هو العلم الذي يهتم بطرق جمع وعرض وتبويب وتحليل البيانات لتساعد الباحث في اتخاذ القرار المناسب بناءا على هذا التحليل.</a:t>
            </a:r>
            <a:r>
              <a:rPr lang="en-US" dirty="0" smtClean="0"/>
              <a:t/>
            </a:r>
            <a:br>
              <a:rPr lang="en-US" dirty="0" smtClean="0"/>
            </a:b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0" algn="r" rtl="1"/>
            <a:r>
              <a:rPr lang="ar-JO" sz="3000" b="1" dirty="0"/>
              <a:t>يستخدم الاحصاء في كل الحقول العلمية التي يتعامل معها الانسان مثل:</a:t>
            </a:r>
            <a:endParaRPr lang="en-US" sz="3000" b="1" dirty="0"/>
          </a:p>
          <a:p>
            <a:pPr algn="r">
              <a:buNone/>
            </a:pPr>
            <a:r>
              <a:rPr lang="ar-JO" sz="3000" b="1" dirty="0" smtClean="0"/>
              <a:t>التعليم</a:t>
            </a:r>
            <a:r>
              <a:rPr lang="ar-JO" sz="3000" b="1" dirty="0"/>
              <a:t>, الصحة, الادارة, الزراعة,...... الخ</a:t>
            </a:r>
            <a:r>
              <a:rPr lang="ar-JO" sz="3000" b="1" dirty="0" smtClean="0"/>
              <a:t>.</a:t>
            </a:r>
          </a:p>
          <a:p>
            <a:pPr lvl="0" algn="r" rtl="1"/>
            <a:r>
              <a:rPr lang="ar-JO" sz="3000" b="1" dirty="0"/>
              <a:t>الاحصاء له </a:t>
            </a:r>
            <a:r>
              <a:rPr lang="ar-JO" sz="3000" b="1" dirty="0" smtClean="0"/>
              <a:t>خاصيتان</a:t>
            </a:r>
            <a:r>
              <a:rPr lang="ar-JO" sz="3000" b="1" dirty="0"/>
              <a:t>:</a:t>
            </a:r>
            <a:endParaRPr lang="en-US" sz="3000" dirty="0"/>
          </a:p>
          <a:p>
            <a:pPr lvl="0" algn="r" rtl="1"/>
            <a:r>
              <a:rPr lang="ar-JO" sz="3000" b="1" dirty="0"/>
              <a:t>نظرية (الاحصاء الرياضي)</a:t>
            </a:r>
            <a:endParaRPr lang="en-US" sz="3000" dirty="0"/>
          </a:p>
          <a:p>
            <a:pPr lvl="0" algn="r" rtl="1"/>
            <a:r>
              <a:rPr lang="ar-JO" sz="3000" b="1" dirty="0"/>
              <a:t>عملية</a:t>
            </a:r>
            <a:endParaRPr lang="en-US" sz="3000" dirty="0"/>
          </a:p>
          <a:p>
            <a:pPr algn="r" rtl="1"/>
            <a:r>
              <a:rPr lang="ar-JO" sz="3000" b="1" dirty="0"/>
              <a:t>1 . النظرية حيث يتعامل علم الاحصاء مع برهان نظريات احصائية, الاشتقاق, القوانين, المعادلات, النظريات وكيفية برهانها.</a:t>
            </a:r>
            <a:endParaRPr lang="en-US" sz="3000" dirty="0"/>
          </a:p>
          <a:p>
            <a:pPr algn="r" rtl="1"/>
            <a:r>
              <a:rPr lang="ar-JO" sz="3000" b="1" dirty="0"/>
              <a:t>2 . العملية مثل تطبيق هذه النظريات او القوانين او القواعد الرياضية لحل بعض المشكلات الحقيقية في المجتمع</a:t>
            </a:r>
            <a:r>
              <a:rPr lang="ar-JO" b="1" dirty="0"/>
              <a:t>.</a:t>
            </a:r>
            <a:endParaRPr lang="en-US" dirty="0"/>
          </a:p>
          <a:p>
            <a:pPr algn="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r" rtl="1"/>
            <a:r>
              <a:rPr lang="ar-JO" b="1" dirty="0" smtClean="0"/>
              <a:t>يقسم الاحصاء العملي الى قسمين حسب التعامل مع البيانات وهما:</a:t>
            </a:r>
            <a:endParaRPr lang="en-US" dirty="0" smtClean="0"/>
          </a:p>
          <a:p>
            <a:pPr algn="r" rtl="1"/>
            <a:r>
              <a:rPr lang="en-AU" b="1" dirty="0" smtClean="0"/>
              <a:t>1</a:t>
            </a:r>
            <a:r>
              <a:rPr lang="ar-JO" b="1" dirty="0" smtClean="0"/>
              <a:t> . الوصفي : ويتظمن جمع وعرض وتحليل بيانات العينة باستخدام (الرسومات الاحصائية, المقاييس الاحصائية, والجداول) حيث تؤدي هذه الى وصف البيانات. </a:t>
            </a:r>
            <a:endParaRPr lang="en-US" dirty="0" smtClean="0"/>
          </a:p>
          <a:p>
            <a:pPr algn="r"/>
            <a:r>
              <a:rPr lang="ar-JO" b="1" dirty="0" smtClean="0"/>
              <a:t>2 . التحليلي ( الاستقرائي): يقوم بتفسير النتائج التي يصل اليها الاحصاء الوصفي لاتخاذ القرارات المناسبة وتعميمها على المجتمع</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rtl="1"/>
            <a:r>
              <a:rPr lang="ar-JO" sz="2800" dirty="0" smtClean="0"/>
              <a:t>المجتمع: هو مجموع جميع الافراد موضوع البحث.</a:t>
            </a:r>
            <a:endParaRPr lang="en-US" sz="2800" dirty="0" smtClean="0"/>
          </a:p>
          <a:p>
            <a:pPr algn="r" rtl="1"/>
            <a:r>
              <a:rPr lang="ar-JO" sz="2800" dirty="0" smtClean="0"/>
              <a:t>هنالك نوعان من المجتمع بالنسبة الى عدد افراده:</a:t>
            </a:r>
            <a:endParaRPr lang="en-US" sz="2800" dirty="0" smtClean="0"/>
          </a:p>
          <a:p>
            <a:pPr algn="r" rtl="1"/>
            <a:r>
              <a:rPr lang="ar-JO" sz="2800" dirty="0" smtClean="0"/>
              <a:t>منتهية اي يمكن حصر وعد افراد المجتمع( مثل اعداد الكتب في مكتبة الجامعه)</a:t>
            </a:r>
            <a:endParaRPr lang="en-US" sz="2800" dirty="0" smtClean="0"/>
          </a:p>
          <a:p>
            <a:pPr algn="r" rtl="1"/>
            <a:r>
              <a:rPr lang="ar-JO" sz="2800" dirty="0" smtClean="0"/>
              <a:t>وغير منتهية اي لا نستطيع حصر عدد افراد المجتمع مثل ( عدد افراد المجتمع الذي يستخدم دواء </a:t>
            </a:r>
            <a:r>
              <a:rPr lang="en-US" sz="2800" dirty="0" err="1" smtClean="0"/>
              <a:t>panadol</a:t>
            </a:r>
            <a:r>
              <a:rPr lang="en-US" sz="2800" dirty="0" smtClean="0"/>
              <a:t>) </a:t>
            </a:r>
            <a:r>
              <a:rPr lang="ar-JO" sz="2800" dirty="0" smtClean="0"/>
              <a:t> ).</a:t>
            </a:r>
            <a:endParaRPr lang="en-US" sz="2800" dirty="0" smtClean="0"/>
          </a:p>
          <a:p>
            <a:pPr lvl="0" algn="r" rtl="1"/>
            <a:r>
              <a:rPr lang="ar-JO" sz="2800" dirty="0" smtClean="0"/>
              <a:t>العينة: مجموعة جزئية من المجتمع.</a:t>
            </a:r>
            <a:endParaRPr lang="en-AU" sz="2800" dirty="0" smtClean="0"/>
          </a:p>
          <a:p>
            <a:pPr lvl="0" algn="r" rtl="1">
              <a:buNone/>
            </a:pPr>
            <a:endParaRPr lang="en-US" dirty="0" smtClean="0"/>
          </a:p>
          <a:p>
            <a:pPr algn="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r" rtl="1"/>
            <a:r>
              <a:rPr lang="ar-JO" dirty="0" smtClean="0"/>
              <a:t>المعلمه </a:t>
            </a:r>
            <a:r>
              <a:rPr lang="en-US" dirty="0" smtClean="0"/>
              <a:t>parameter</a:t>
            </a:r>
            <a:r>
              <a:rPr lang="ar-JO" dirty="0" smtClean="0"/>
              <a:t> هو قيمة عددية توصف جميع بيانات التي تمثل المجتمع ويرمز لها بالحروف اليونانية</a:t>
            </a:r>
            <a:endParaRPr lang="en-US" dirty="0" smtClean="0"/>
          </a:p>
          <a:p>
            <a:pPr algn="r" rtl="1"/>
            <a:r>
              <a:rPr lang="ar-JO" dirty="0" smtClean="0"/>
              <a:t>مثال: معدل اطوال طلاب جامعة الدمام (µ), والانحراف المعياري لاطوال هؤلاء الطلاب (</a:t>
            </a:r>
            <a:r>
              <a:rPr lang="el-GR" dirty="0" smtClean="0"/>
              <a:t>σ</a:t>
            </a:r>
            <a:r>
              <a:rPr lang="ar-JO" dirty="0" smtClean="0"/>
              <a:t>).</a:t>
            </a:r>
            <a:endParaRPr lang="en-US" dirty="0" smtClean="0"/>
          </a:p>
          <a:p>
            <a:pPr lvl="0" algn="r" rtl="1"/>
            <a:r>
              <a:rPr lang="ar-JO" dirty="0" smtClean="0"/>
              <a:t>الاحصائيات </a:t>
            </a:r>
            <a:r>
              <a:rPr lang="en-US" dirty="0" smtClean="0"/>
              <a:t>statistics</a:t>
            </a:r>
            <a:r>
              <a:rPr lang="ar-JO" dirty="0" smtClean="0"/>
              <a:t>: قيمة عددية تمثل بيانات العينة ويرمز لها بالحروغ الانجليزية</a:t>
            </a:r>
            <a:endParaRPr lang="en-US" dirty="0" smtClean="0"/>
          </a:p>
          <a:p>
            <a:pPr algn="r" rtl="1"/>
            <a:r>
              <a:rPr lang="ar-JO" dirty="0" smtClean="0"/>
              <a:t>مثال : معدل اطوال عينة مكونة من 30 طالب من طلاب الجامعة.</a:t>
            </a:r>
            <a:endParaRPr lang="en-US" dirty="0" smtClean="0"/>
          </a:p>
          <a:p>
            <a:pPr algn="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lgn="r" rtl="1"/>
            <a:r>
              <a:rPr lang="ar-JO" dirty="0" smtClean="0"/>
              <a:t>المتغير </a:t>
            </a:r>
            <a:r>
              <a:rPr lang="en-US" dirty="0" smtClean="0"/>
              <a:t>variable</a:t>
            </a:r>
            <a:r>
              <a:rPr lang="ar-JO" dirty="0" smtClean="0"/>
              <a:t> : الخصائص التي يتصف فيها كل افراد المجتمع او العينة ( العمر, الطول, الوزن,...الخ )</a:t>
            </a:r>
            <a:endParaRPr lang="en-US" dirty="0" smtClean="0"/>
          </a:p>
          <a:p>
            <a:pPr lvl="0" algn="r" rtl="1"/>
            <a:r>
              <a:rPr lang="ar-JO" dirty="0" smtClean="0"/>
              <a:t>المتغيرات نوعان </a:t>
            </a:r>
            <a:endParaRPr lang="en-US" dirty="0" smtClean="0"/>
          </a:p>
          <a:p>
            <a:pPr algn="r" rtl="1"/>
            <a:r>
              <a:rPr lang="ar-JO" dirty="0" smtClean="0"/>
              <a:t>1 . نوعية: عندما تكون قيمة المتغير اشياء وليست عددية مثل ( لون الشعر, لون العيون, الجنس,....الخ)</a:t>
            </a:r>
            <a:endParaRPr lang="en-US" dirty="0" smtClean="0"/>
          </a:p>
          <a:p>
            <a:pPr algn="r" rtl="1"/>
            <a:r>
              <a:rPr lang="ar-JO" dirty="0" smtClean="0"/>
              <a:t>2 . كمية: وهي عندما تكون قيم المتغيرات عددية مثل ( الطول , الوزن, درجات حرارة مريض خلال 24 ساعة )</a:t>
            </a:r>
            <a:endParaRPr lang="en-US" dirty="0" smtClean="0"/>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ar-JO" dirty="0" smtClean="0"/>
              <a:t>ا . متصلة: التي لا يمكن عدها مثل ( وزن كتاب, </a:t>
            </a:r>
            <a:r>
              <a:rPr lang="en-AU" dirty="0" smtClean="0"/>
              <a:t>2&lt;X&lt;3</a:t>
            </a:r>
            <a:r>
              <a:rPr lang="ar-JO" dirty="0" smtClean="0"/>
              <a:t> )</a:t>
            </a:r>
            <a:endParaRPr lang="en-US" dirty="0" smtClean="0"/>
          </a:p>
          <a:p>
            <a:pPr algn="r"/>
            <a:r>
              <a:rPr lang="ar-JO" dirty="0" smtClean="0"/>
              <a:t>ب . متقطعه ( الاعداد الطبيعية, عدد المقررات التي يدرسها الطالب في الفصل الثاني</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buNone/>
            </a:pPr>
            <a:r>
              <a:rPr lang="ar-JO" dirty="0" smtClean="0"/>
              <a:t>جمع البيانات:حتى نقوم بجمع البيانات فأننا لابد من سحب عينة من المجتمع:</a:t>
            </a:r>
          </a:p>
          <a:p>
            <a:pPr algn="r">
              <a:buNone/>
            </a:pPr>
            <a:r>
              <a:rPr lang="ar-JO" smtClean="0"/>
              <a:t>* طرق </a:t>
            </a:r>
            <a:r>
              <a:rPr lang="ar-JO" dirty="0" smtClean="0"/>
              <a:t>سحب العينات هي:</a:t>
            </a:r>
          </a:p>
          <a:p>
            <a:pPr algn="r">
              <a:buNone/>
            </a:pPr>
            <a:r>
              <a:rPr lang="ar-JO" dirty="0" smtClean="0"/>
              <a:t>1. العينة العشوائية البسيطة</a:t>
            </a:r>
          </a:p>
          <a:p>
            <a:pPr algn="r">
              <a:buNone/>
            </a:pPr>
            <a:r>
              <a:rPr lang="ar-JO" dirty="0" smtClean="0"/>
              <a:t>2. العينة الطبقية.</a:t>
            </a:r>
          </a:p>
          <a:p>
            <a:pPr algn="r">
              <a:buNone/>
            </a:pPr>
            <a:r>
              <a:rPr lang="ar-JO" dirty="0" smtClean="0"/>
              <a:t>3 . العينة العنقودية</a:t>
            </a:r>
          </a:p>
          <a:p>
            <a:pPr algn="r">
              <a:buNone/>
            </a:pPr>
            <a:r>
              <a:rPr lang="ar-JO" dirty="0" smtClean="0"/>
              <a:t>4.العينة المنتظمة</a:t>
            </a:r>
          </a:p>
          <a:p>
            <a:pPr algn="r">
              <a:buNone/>
            </a:pPr>
            <a:r>
              <a:rPr lang="ar-JO" dirty="0" smtClean="0"/>
              <a:t>5. العينة المعيارية</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buNone/>
            </a:pPr>
            <a:r>
              <a:rPr lang="ar-JO" dirty="0" smtClean="0"/>
              <a:t>مثال يبين اهمية علم الاحصاء وارتباطة بالعلوم الاخرى.</a:t>
            </a:r>
          </a:p>
          <a:p>
            <a:pPr algn="r">
              <a:buNone/>
            </a:pPr>
            <a:r>
              <a:rPr lang="ar-JO" dirty="0" smtClean="0"/>
              <a:t>مثال: دراسة الاشخاص المصابين بمرض السرطان. حيث نجد من خلال هذا المثال ان علم الاحصاء هو الذي قام بكل      مراحل البحث العلمي مما يثبت المقولة الشهيرة في علم الاحصاء بأنة عبارة عن </a:t>
            </a:r>
            <a:r>
              <a:rPr lang="ar-JO" b="1" dirty="0" smtClean="0"/>
              <a:t>وسيلة لا غاية</a:t>
            </a:r>
            <a:r>
              <a:rPr lang="ar-JO" dirty="0" smtClean="0"/>
              <a:t>.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58</TotalTime>
  <Words>436</Words>
  <Application>Microsoft Office PowerPoint</Application>
  <PresentationFormat>On-screen Show (4:3)</PresentationFormat>
  <Paragraphs>36</Paragraphs>
  <Slides>10</Slides>
  <Notes>0</Notes>
  <HiddenSlides>1</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Module</vt:lpstr>
      <vt:lpstr>المحاضرة الاولى</vt:lpstr>
      <vt:lpstr> علم الاحصاء: هو العلم الذي يهتم بطرق جمع وعرض وتبويب وتحليل البيانات لتساعد الباحث في اتخاذ القرار المناسب بناءا على هذا التحليل.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User</dc:creator>
  <cp:lastModifiedBy>Firas saleem haddad</cp:lastModifiedBy>
  <cp:revision>15</cp:revision>
  <dcterms:created xsi:type="dcterms:W3CDTF">2012-01-31T17:05:38Z</dcterms:created>
  <dcterms:modified xsi:type="dcterms:W3CDTF">2012-02-01T10:33:47Z</dcterms:modified>
</cp:coreProperties>
</file>