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6" r:id="rId51"/>
    <p:sldId id="305"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99D894E3-6126-46F4-B1D3-29712A4244FE}" type="datetimeFigureOut">
              <a:rPr lang="ar-SA" smtClean="0"/>
              <a:pPr/>
              <a:t>16/03/33</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1E6028EE-2C4F-4359-87BA-547A97EED140}"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9D894E3-6126-46F4-B1D3-29712A4244FE}" type="datetimeFigureOut">
              <a:rPr lang="ar-SA" smtClean="0"/>
              <a:pPr/>
              <a:t>16/03/33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E6028EE-2C4F-4359-87BA-547A97EED140}"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99D894E3-6126-46F4-B1D3-29712A4244FE}" type="datetimeFigureOut">
              <a:rPr lang="ar-SA" smtClean="0"/>
              <a:pPr/>
              <a:t>16/03/33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E6028EE-2C4F-4359-87BA-547A97EED140}"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99D894E3-6126-46F4-B1D3-29712A4244FE}" type="datetimeFigureOut">
              <a:rPr lang="ar-SA" smtClean="0"/>
              <a:pPr/>
              <a:t>16/03/33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E6028EE-2C4F-4359-87BA-547A97EED140}"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99D894E3-6126-46F4-B1D3-29712A4244FE}" type="datetimeFigureOut">
              <a:rPr lang="ar-SA" smtClean="0"/>
              <a:pPr/>
              <a:t>16/03/33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E6028EE-2C4F-4359-87BA-547A97EED140}"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99D894E3-6126-46F4-B1D3-29712A4244FE}" type="datetimeFigureOut">
              <a:rPr lang="ar-SA" smtClean="0"/>
              <a:pPr/>
              <a:t>16/03/33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E6028EE-2C4F-4359-87BA-547A97EED140}"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9D894E3-6126-46F4-B1D3-29712A4244FE}" type="datetimeFigureOut">
              <a:rPr lang="ar-SA" smtClean="0"/>
              <a:pPr/>
              <a:t>16/03/33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E6028EE-2C4F-4359-87BA-547A97EED140}"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99D894E3-6126-46F4-B1D3-29712A4244FE}" type="datetimeFigureOut">
              <a:rPr lang="ar-SA" smtClean="0"/>
              <a:pPr/>
              <a:t>16/03/33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E6028EE-2C4F-4359-87BA-547A97EED140}"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9D894E3-6126-46F4-B1D3-29712A4244FE}" type="datetimeFigureOut">
              <a:rPr lang="ar-SA" smtClean="0"/>
              <a:pPr/>
              <a:t>16/03/33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1E6028EE-2C4F-4359-87BA-547A97EED140}"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9D894E3-6126-46F4-B1D3-29712A4244FE}" type="datetimeFigureOut">
              <a:rPr lang="ar-SA" smtClean="0"/>
              <a:pPr/>
              <a:t>16/03/33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E6028EE-2C4F-4359-87BA-547A97EED140}"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9D894E3-6126-46F4-B1D3-29712A4244FE}" type="datetimeFigureOut">
              <a:rPr lang="ar-SA" smtClean="0"/>
              <a:pPr/>
              <a:t>16/03/33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E6028EE-2C4F-4359-87BA-547A97EED140}"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9D894E3-6126-46F4-B1D3-29712A4244FE}" type="datetimeFigureOut">
              <a:rPr lang="ar-SA" smtClean="0"/>
              <a:pPr/>
              <a:t>16/03/33</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E6028EE-2C4F-4359-87BA-547A97EED140}"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9552" y="2204864"/>
            <a:ext cx="8208912" cy="2016224"/>
          </a:xfrm>
        </p:spPr>
        <p:txBody>
          <a:bodyPr>
            <a:noAutofit/>
          </a:bodyPr>
          <a:lstStyle/>
          <a:p>
            <a:pPr algn="ctr"/>
            <a:r>
              <a:rPr lang="ar-SA" sz="13800" dirty="0" smtClean="0"/>
              <a:t>الأسبوع الثالث</a:t>
            </a:r>
            <a:endParaRPr lang="ar-SA" sz="13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7200" b="1" dirty="0" smtClean="0"/>
              <a:t>أهمية الوقت وتنظيمه وجدولته </a:t>
            </a:r>
            <a:endParaRPr lang="ar-SA" sz="6600" dirty="0"/>
          </a:p>
        </p:txBody>
      </p:sp>
      <p:sp>
        <p:nvSpPr>
          <p:cNvPr id="3" name="عنصر نائب للمحتوى 2"/>
          <p:cNvSpPr>
            <a:spLocks noGrp="1"/>
          </p:cNvSpPr>
          <p:nvPr>
            <p:ph idx="1"/>
          </p:nvPr>
        </p:nvSpPr>
        <p:spPr/>
        <p:txBody>
          <a:bodyPr/>
          <a:lstStyle/>
          <a:p>
            <a:pPr algn="justLow">
              <a:buNone/>
            </a:pPr>
            <a:r>
              <a:rPr lang="ar-SA" sz="4000" b="1" dirty="0" smtClean="0"/>
              <a:t>1- الوقت هو العمر , فان لم تستفيد منه وتستغله بشكل مفيد يعنى ضياع جزء من العمر </a:t>
            </a:r>
          </a:p>
          <a:p>
            <a:pPr algn="justLow">
              <a:buNone/>
            </a:pPr>
            <a:r>
              <a:rPr lang="ar-SA" sz="4000" b="1" dirty="0" smtClean="0"/>
              <a:t>2- </a:t>
            </a:r>
            <a:r>
              <a:rPr lang="ar-SA" sz="4000" b="1" dirty="0" smtClean="0"/>
              <a:t>هناك أربعة </a:t>
            </a:r>
            <a:r>
              <a:rPr lang="ar-SA" sz="4000" b="1" dirty="0" smtClean="0"/>
              <a:t>أشياء لا تعود </a:t>
            </a:r>
            <a:r>
              <a:rPr lang="ar-SA" sz="4000" b="1" dirty="0" smtClean="0"/>
              <a:t>وهى :</a:t>
            </a:r>
            <a:endParaRPr lang="ar-SA" sz="4000" b="1" dirty="0" smtClean="0"/>
          </a:p>
          <a:p>
            <a:pPr marL="0" indent="0" algn="justLow">
              <a:buNone/>
            </a:pPr>
            <a:r>
              <a:rPr lang="ar-SA" sz="4000" b="1" dirty="0" smtClean="0"/>
              <a:t>  الكلمة تنطقها , والسهم تطلقه , والوقت ينقضي , والفرصة الضائعة </a:t>
            </a:r>
          </a:p>
          <a:p>
            <a:pPr algn="justLow">
              <a:buNone/>
            </a:pPr>
            <a:r>
              <a:rPr lang="ar-SA" sz="4000" b="1" dirty="0" smtClean="0"/>
              <a:t>3- ما مضى من الوقت لا يعود  ولا يعوض </a:t>
            </a:r>
          </a:p>
          <a:p>
            <a:pPr>
              <a:buNone/>
            </a:pPr>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6000" b="1" dirty="0" smtClean="0"/>
              <a:t>تابع : أهمية الوقت وتنظيمه وجدولته </a:t>
            </a:r>
            <a:endParaRPr lang="ar-SA" sz="5400" dirty="0"/>
          </a:p>
        </p:txBody>
      </p:sp>
      <p:sp>
        <p:nvSpPr>
          <p:cNvPr id="3" name="عنصر نائب للمحتوى 2"/>
          <p:cNvSpPr>
            <a:spLocks noGrp="1"/>
          </p:cNvSpPr>
          <p:nvPr>
            <p:ph idx="1"/>
          </p:nvPr>
        </p:nvSpPr>
        <p:spPr/>
        <p:txBody>
          <a:bodyPr>
            <a:normAutofit lnSpcReduction="10000"/>
          </a:bodyPr>
          <a:lstStyle/>
          <a:p>
            <a:pPr algn="justLow">
              <a:buNone/>
            </a:pPr>
            <a:r>
              <a:rPr lang="ar-SA" sz="4000" b="1" dirty="0" smtClean="0"/>
              <a:t>4- إن عملية تنظيم الوقت عملية بسيطة وسهلة , ولكن الصعب هو تنفيذ هذا التنظيم والالتزام بحدوده , لأنه يتطلب مهارات نفسية كالمثابرة والجلد والتنظيم الذاتي , او لان نتائجه غير فورية وغير مرئية احيانا </a:t>
            </a:r>
          </a:p>
          <a:p>
            <a:pPr algn="justLow">
              <a:buNone/>
            </a:pPr>
            <a:r>
              <a:rPr lang="ar-SA" sz="4000" b="1" dirty="0" smtClean="0"/>
              <a:t>5- الوقت من الأشياء التي يحاسب عليها الإنسان يوم القيامة </a:t>
            </a:r>
          </a:p>
          <a:p>
            <a:pPr>
              <a:buNone/>
            </a:pP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6000" b="1" dirty="0" smtClean="0"/>
              <a:t>تابع : أهمية الوقت وتنظيمه وجدولته </a:t>
            </a:r>
            <a:endParaRPr lang="ar-SA" sz="5400" dirty="0"/>
          </a:p>
        </p:txBody>
      </p:sp>
      <p:sp>
        <p:nvSpPr>
          <p:cNvPr id="3" name="عنصر نائب للمحتوى 2"/>
          <p:cNvSpPr>
            <a:spLocks noGrp="1"/>
          </p:cNvSpPr>
          <p:nvPr>
            <p:ph idx="1"/>
          </p:nvPr>
        </p:nvSpPr>
        <p:spPr/>
        <p:txBody>
          <a:bodyPr>
            <a:normAutofit lnSpcReduction="10000"/>
          </a:bodyPr>
          <a:lstStyle/>
          <a:p>
            <a:pPr algn="justLow">
              <a:buNone/>
            </a:pPr>
            <a:r>
              <a:rPr lang="ar-SA" sz="3200" b="1" dirty="0" smtClean="0"/>
              <a:t>6- إدارة الوقت هي جزء من إدارة الذات , ولذلك فان ادارة الوقت ليست إختيارياً تستطيع أن تفعله أو لا تفعله </a:t>
            </a:r>
          </a:p>
          <a:p>
            <a:pPr algn="justLow">
              <a:buNone/>
            </a:pPr>
            <a:r>
              <a:rPr lang="ar-SA" sz="3200" b="1" dirty="0" smtClean="0"/>
              <a:t>7- إن تنظيم الوقت شيء لا يمكن أن تتعلمه بالقراءة أو بالاستماع إلى الإرشادات والنصائح ,إنما تتعلمه عن طريق العمل والممارسة </a:t>
            </a:r>
          </a:p>
          <a:p>
            <a:pPr algn="justLow">
              <a:buNone/>
            </a:pPr>
            <a:r>
              <a:rPr lang="ar-SA" sz="3200" b="1" dirty="0" smtClean="0"/>
              <a:t>8- يبدوا لك عندما تبدأ الالتزام بجدول زمني ينظم حياتك إن ذلك يحد من حريتك , ولكن ما ان تتعود عليه حتى يصبح الالتزام به اليا لا شعوريا , وتشعر وكأنك حررت نفسك من الندم على ضياع الوقت </a:t>
            </a:r>
          </a:p>
          <a:p>
            <a:pPr>
              <a:buNone/>
            </a:pP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8000" b="1" dirty="0" smtClean="0"/>
              <a:t>نشاط</a:t>
            </a:r>
            <a:endParaRPr lang="ar-SA" sz="7200" dirty="0"/>
          </a:p>
        </p:txBody>
      </p:sp>
      <p:sp>
        <p:nvSpPr>
          <p:cNvPr id="3" name="عنصر نائب للمحتوى 2"/>
          <p:cNvSpPr>
            <a:spLocks noGrp="1"/>
          </p:cNvSpPr>
          <p:nvPr>
            <p:ph idx="1"/>
          </p:nvPr>
        </p:nvSpPr>
        <p:spPr/>
        <p:txBody>
          <a:bodyPr>
            <a:normAutofit/>
          </a:bodyPr>
          <a:lstStyle/>
          <a:p>
            <a:pPr marL="0" indent="0" algn="justLow">
              <a:buNone/>
            </a:pPr>
            <a:r>
              <a:rPr lang="ar-SA" sz="4400" b="1" dirty="0" smtClean="0"/>
              <a:t>ناقش هذه العبارة </a:t>
            </a:r>
          </a:p>
          <a:p>
            <a:pPr marL="0" indent="0" algn="justLow">
              <a:buNone/>
            </a:pPr>
            <a:r>
              <a:rPr lang="ar-SA" sz="4400" b="1" dirty="0" smtClean="0"/>
              <a:t>( النجاح لا يعتد به إلا إذا تم في حدود الوقت المحدد لتحقيق الأهداف المنشودة  , بمعنى ان الوقت المحدد لتحقيق هذه الاهداف لا يقل اهمية عن الاهداف )</a:t>
            </a:r>
          </a:p>
          <a:p>
            <a:pPr algn="justLow">
              <a:buNone/>
            </a:pPr>
            <a:endParaRPr lang="ar-SA"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8000" b="1" dirty="0" smtClean="0"/>
              <a:t>مفهوم إدارة الوقت </a:t>
            </a:r>
            <a:endParaRPr lang="ar-SA" sz="7200" dirty="0"/>
          </a:p>
        </p:txBody>
      </p:sp>
      <p:sp>
        <p:nvSpPr>
          <p:cNvPr id="3" name="عنصر نائب للمحتوى 2"/>
          <p:cNvSpPr>
            <a:spLocks noGrp="1"/>
          </p:cNvSpPr>
          <p:nvPr>
            <p:ph idx="1"/>
          </p:nvPr>
        </p:nvSpPr>
        <p:spPr/>
        <p:txBody>
          <a:bodyPr>
            <a:normAutofit lnSpcReduction="10000"/>
          </a:bodyPr>
          <a:lstStyle/>
          <a:p>
            <a:pPr algn="justLow"/>
            <a:r>
              <a:rPr lang="ar-SA" sz="4000" b="1" dirty="0" smtClean="0"/>
              <a:t>هي عملية وضع نظام طبقا لتوقيتات محددة لأداء مهامك وواجباتك وحتى هواياتك وقضاء حاجاتك الأساسية </a:t>
            </a:r>
          </a:p>
          <a:p>
            <a:pPr algn="justLow"/>
            <a:r>
              <a:rPr lang="ar-SA" sz="4000" b="1" dirty="0" smtClean="0"/>
              <a:t>الاستخدام الأمثل للوقت بهدف تحقيق أهداف محددة , وذلك بالتخطيط والتنظيم والتوجيه والمتابعة والتقييم الفعال للأنشطة والواجبات خلال فترة زمنية محددة </a:t>
            </a:r>
          </a:p>
          <a:p>
            <a:pPr>
              <a:buNone/>
            </a:pP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8800" b="1" dirty="0" smtClean="0"/>
              <a:t>نشاط</a:t>
            </a:r>
            <a:endParaRPr lang="ar-SA" sz="8000" dirty="0"/>
          </a:p>
        </p:txBody>
      </p:sp>
      <p:sp>
        <p:nvSpPr>
          <p:cNvPr id="3" name="عنصر نائب للمحتوى 2"/>
          <p:cNvSpPr>
            <a:spLocks noGrp="1"/>
          </p:cNvSpPr>
          <p:nvPr>
            <p:ph idx="1"/>
          </p:nvPr>
        </p:nvSpPr>
        <p:spPr/>
        <p:txBody>
          <a:bodyPr>
            <a:normAutofit/>
          </a:bodyPr>
          <a:lstStyle/>
          <a:p>
            <a:pPr algn="justLow">
              <a:buNone/>
            </a:pPr>
            <a:r>
              <a:rPr lang="ar-SA" sz="4800" b="1" dirty="0" smtClean="0"/>
              <a:t>سجل أهم ملاحظاتك على التعاريف السابقة , ثم اكتب تعريفاً شاملاً لإدارة الوقت</a:t>
            </a:r>
            <a:endParaRPr lang="ar-SA" sz="4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6000" b="1" dirty="0" smtClean="0"/>
              <a:t>العوامل التي  تساهم في توفير الوقت</a:t>
            </a:r>
            <a:endParaRPr lang="ar-SA" sz="5400" dirty="0"/>
          </a:p>
        </p:txBody>
      </p:sp>
      <p:sp>
        <p:nvSpPr>
          <p:cNvPr id="3" name="عنصر نائب للمحتوى 2"/>
          <p:cNvSpPr>
            <a:spLocks noGrp="1"/>
          </p:cNvSpPr>
          <p:nvPr>
            <p:ph idx="1"/>
          </p:nvPr>
        </p:nvSpPr>
        <p:spPr/>
        <p:txBody>
          <a:bodyPr/>
          <a:lstStyle/>
          <a:p>
            <a:pPr algn="justLow">
              <a:lnSpc>
                <a:spcPct val="90000"/>
              </a:lnSpc>
              <a:buNone/>
              <a:defRPr/>
            </a:pPr>
            <a:r>
              <a:rPr lang="ar-SA" sz="4800" b="1" dirty="0" smtClean="0"/>
              <a:t>هناك عدة عوامل تعمل على توفير الوقت خاصة أثناء الاستذكار وهي:</a:t>
            </a:r>
          </a:p>
          <a:p>
            <a:pPr algn="justLow">
              <a:lnSpc>
                <a:spcPct val="90000"/>
              </a:lnSpc>
              <a:buNone/>
              <a:defRPr/>
            </a:pPr>
            <a:r>
              <a:rPr lang="ar-SA" sz="4000" b="1" dirty="0" smtClean="0"/>
              <a:t>1- تجنب إعادة كتابة الملاحظات والملخصات أثناء الاستذكار. </a:t>
            </a:r>
          </a:p>
          <a:p>
            <a:pPr algn="justLow">
              <a:lnSpc>
                <a:spcPct val="90000"/>
              </a:lnSpc>
              <a:buNone/>
              <a:defRPr/>
            </a:pPr>
            <a:r>
              <a:rPr lang="ar-SA" sz="4000" b="1" dirty="0" smtClean="0"/>
              <a:t>2- تنظيم بيئة الاستذكار، وذلك بالاحتفاظ بملاحظات المادة العلمية في ملف واحد.</a:t>
            </a:r>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5400" b="1" dirty="0" smtClean="0"/>
              <a:t>تابع :العوامل التي  تساهم في توفير الوقت</a:t>
            </a:r>
            <a:endParaRPr lang="ar-SA" dirty="0"/>
          </a:p>
        </p:txBody>
      </p:sp>
      <p:sp>
        <p:nvSpPr>
          <p:cNvPr id="3" name="عنصر نائب للمحتوى 2"/>
          <p:cNvSpPr>
            <a:spLocks noGrp="1"/>
          </p:cNvSpPr>
          <p:nvPr>
            <p:ph idx="1"/>
          </p:nvPr>
        </p:nvSpPr>
        <p:spPr/>
        <p:txBody>
          <a:bodyPr>
            <a:normAutofit lnSpcReduction="10000"/>
          </a:bodyPr>
          <a:lstStyle/>
          <a:p>
            <a:pPr marL="609600" indent="-609600" algn="justLow">
              <a:lnSpc>
                <a:spcPct val="90000"/>
              </a:lnSpc>
              <a:buNone/>
              <a:defRPr/>
            </a:pPr>
            <a:r>
              <a:rPr lang="ar-SA" sz="4400" b="1" dirty="0" smtClean="0"/>
              <a:t>3- التخلص من عملية تأجيل المهام والالتزام بإتمام الأعمال في وقتها </a:t>
            </a:r>
          </a:p>
          <a:p>
            <a:pPr marL="609600" indent="-609600" algn="justLow">
              <a:lnSpc>
                <a:spcPct val="90000"/>
              </a:lnSpc>
              <a:buNone/>
              <a:defRPr/>
            </a:pPr>
            <a:r>
              <a:rPr lang="ar-SA" sz="4400" b="1" dirty="0" smtClean="0"/>
              <a:t>4- تجنب الأصدقاء الذين يهدرون وقتك ويشغلونك عن الاستذكار.  </a:t>
            </a:r>
          </a:p>
          <a:p>
            <a:pPr marL="609600" indent="-609600" algn="justLow">
              <a:lnSpc>
                <a:spcPct val="90000"/>
              </a:lnSpc>
              <a:buNone/>
              <a:defRPr/>
            </a:pPr>
            <a:r>
              <a:rPr lang="ar-SA" sz="4400" b="1" dirty="0" smtClean="0"/>
              <a:t>5- الموازنة بين الأعمال المهمة والأكثر أهمية، وذلك بعمل قائمة للمهام وترتيبها حسب أولوياتها.</a:t>
            </a:r>
            <a:endParaRPr lang="en-US" sz="4400" b="1" dirty="0" smtClean="0"/>
          </a:p>
          <a:p>
            <a:pPr>
              <a:buNone/>
            </a:pP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6600" b="1" dirty="0" smtClean="0"/>
              <a:t>العوامل التي تسهم في هدر الوقت</a:t>
            </a:r>
            <a:endParaRPr lang="ar-SA" sz="6000" dirty="0"/>
          </a:p>
        </p:txBody>
      </p:sp>
      <p:sp>
        <p:nvSpPr>
          <p:cNvPr id="3" name="عنصر نائب للمحتوى 2"/>
          <p:cNvSpPr>
            <a:spLocks noGrp="1"/>
          </p:cNvSpPr>
          <p:nvPr>
            <p:ph idx="1"/>
          </p:nvPr>
        </p:nvSpPr>
        <p:spPr/>
        <p:txBody>
          <a:bodyPr/>
          <a:lstStyle/>
          <a:p>
            <a:pPr marL="609600" indent="-609600" algn="justLow">
              <a:buNone/>
              <a:defRPr/>
            </a:pPr>
            <a:r>
              <a:rPr lang="ar-SA" sz="3600" b="1" dirty="0" smtClean="0"/>
              <a:t>1- عدم وضوح الأهداف الدراسية.</a:t>
            </a:r>
          </a:p>
          <a:p>
            <a:pPr marL="609600" indent="-609600" algn="justLow">
              <a:buNone/>
              <a:defRPr/>
            </a:pPr>
            <a:r>
              <a:rPr lang="ar-SA" sz="3600" b="1" dirty="0" smtClean="0"/>
              <a:t>2- تشتت الانتباه أثناء الاستذكار </a:t>
            </a:r>
          </a:p>
          <a:p>
            <a:pPr marL="609600" indent="-609600" algn="justLow">
              <a:buNone/>
              <a:defRPr/>
            </a:pPr>
            <a:r>
              <a:rPr lang="ar-SA" sz="3600" b="1" dirty="0" smtClean="0"/>
              <a:t>3- الانشغال بوسائل الترفيه لفترات زمنية طويلة </a:t>
            </a:r>
          </a:p>
          <a:p>
            <a:pPr marL="609600" indent="-609600" algn="justLow">
              <a:buNone/>
              <a:defRPr/>
            </a:pPr>
            <a:r>
              <a:rPr lang="ar-SA" sz="3600" b="1" dirty="0" smtClean="0"/>
              <a:t>4- الإكثار من الأنشطة الاجتماعية والعائلية خلال الأسبوع (زيارات الأصدقاء والأقارب). </a:t>
            </a:r>
          </a:p>
          <a:p>
            <a:pPr marL="609600" indent="-609600" algn="justLow">
              <a:buNone/>
              <a:defRPr/>
            </a:pPr>
            <a:r>
              <a:rPr lang="ar-SA" sz="3600" b="1" dirty="0" smtClean="0"/>
              <a:t>5- اللجوء إلى النوم كوسيلة للهروب من إنجاز الأعمال، وكثرة التأجيل لأوقات أخرى.</a:t>
            </a:r>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8800" b="1" dirty="0" smtClean="0"/>
              <a:t>نشاط</a:t>
            </a:r>
            <a:endParaRPr lang="ar-SA" sz="8000" dirty="0"/>
          </a:p>
        </p:txBody>
      </p:sp>
      <p:sp>
        <p:nvSpPr>
          <p:cNvPr id="3" name="عنصر نائب للمحتوى 2"/>
          <p:cNvSpPr>
            <a:spLocks noGrp="1"/>
          </p:cNvSpPr>
          <p:nvPr>
            <p:ph idx="1"/>
          </p:nvPr>
        </p:nvSpPr>
        <p:spPr/>
        <p:txBody>
          <a:bodyPr>
            <a:normAutofit/>
          </a:bodyPr>
          <a:lstStyle/>
          <a:p>
            <a:pPr algn="justLow">
              <a:buNone/>
            </a:pPr>
            <a:r>
              <a:rPr lang="ar-SA" sz="5400" b="1" dirty="0" smtClean="0"/>
              <a:t>ناقش العوامل التي تساهم في توفير الوقت ، وكذلك العوامل التي تسهم في هدر الوقت</a:t>
            </a:r>
            <a:endParaRPr lang="ar-SA" sz="4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4400" b="1" dirty="0" smtClean="0"/>
              <a:t>كيفية التخلص من تأجيل القيام بالواجبات والاستذكار</a:t>
            </a:r>
            <a:endParaRPr lang="ar-SA" sz="4000" dirty="0"/>
          </a:p>
        </p:txBody>
      </p:sp>
      <p:sp>
        <p:nvSpPr>
          <p:cNvPr id="3" name="عنصر نائب للمحتوى 2"/>
          <p:cNvSpPr>
            <a:spLocks noGrp="1"/>
          </p:cNvSpPr>
          <p:nvPr>
            <p:ph idx="1"/>
          </p:nvPr>
        </p:nvSpPr>
        <p:spPr/>
        <p:txBody>
          <a:bodyPr/>
          <a:lstStyle/>
          <a:p>
            <a:pPr algn="justLow">
              <a:lnSpc>
                <a:spcPct val="90000"/>
              </a:lnSpc>
              <a:buNone/>
              <a:defRPr/>
            </a:pPr>
            <a:r>
              <a:rPr lang="ar-SA" sz="3600" b="1" dirty="0" smtClean="0"/>
              <a:t>1- تحديد وقت لكل عمل تقوم به</a:t>
            </a:r>
          </a:p>
          <a:p>
            <a:pPr algn="justLow">
              <a:lnSpc>
                <a:spcPct val="90000"/>
              </a:lnSpc>
              <a:buNone/>
              <a:defRPr/>
            </a:pPr>
            <a:r>
              <a:rPr lang="ar-SA" sz="3600" b="1" dirty="0" smtClean="0"/>
              <a:t>2- الالتزام بأداء الواجبات في أوقاتها وعدم اختلاق الأعذار لتأجيل الأعمال</a:t>
            </a:r>
          </a:p>
          <a:p>
            <a:pPr algn="justLow">
              <a:lnSpc>
                <a:spcPct val="90000"/>
              </a:lnSpc>
              <a:buNone/>
              <a:defRPr/>
            </a:pPr>
            <a:r>
              <a:rPr lang="ar-SA" sz="3600" b="1" dirty="0" smtClean="0"/>
              <a:t>3- مكافأة الذات على المثابرة والالتزام بأداء الواجبات في أوقاتها المحددة لها.</a:t>
            </a:r>
          </a:p>
          <a:p>
            <a:pPr algn="justLow">
              <a:lnSpc>
                <a:spcPct val="90000"/>
              </a:lnSpc>
              <a:buNone/>
              <a:defRPr/>
            </a:pPr>
            <a:r>
              <a:rPr lang="ar-SA" sz="3600" b="1" dirty="0" smtClean="0"/>
              <a:t>4- التفكير في نتائج قيامك بإنجاز الأعمال في وقتها والمشاكل والآثار السلبية التي يتم تجنبها نتيجة التأجيل.</a:t>
            </a:r>
          </a:p>
          <a:p>
            <a:pPr>
              <a:buNone/>
            </a:pP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4400" b="1" dirty="0" smtClean="0"/>
              <a:t>كيفية التخلص من تأجيل القيام بالواجبات والاستذكار</a:t>
            </a:r>
            <a:endParaRPr lang="ar-SA" sz="4000" dirty="0"/>
          </a:p>
        </p:txBody>
      </p:sp>
      <p:sp>
        <p:nvSpPr>
          <p:cNvPr id="3" name="عنصر نائب للمحتوى 2"/>
          <p:cNvSpPr>
            <a:spLocks noGrp="1"/>
          </p:cNvSpPr>
          <p:nvPr>
            <p:ph idx="1"/>
          </p:nvPr>
        </p:nvSpPr>
        <p:spPr/>
        <p:txBody>
          <a:bodyPr>
            <a:normAutofit lnSpcReduction="10000"/>
          </a:bodyPr>
          <a:lstStyle/>
          <a:p>
            <a:pPr algn="justLow">
              <a:lnSpc>
                <a:spcPct val="90000"/>
              </a:lnSpc>
              <a:buNone/>
              <a:defRPr/>
            </a:pPr>
            <a:r>
              <a:rPr lang="ar-SA" sz="4800" b="1" dirty="0" smtClean="0"/>
              <a:t>5- معاهدة النفس بأن لا تترك المهمة أو الواجب إلا بعد الانتهاء من الجزء الذي قررت إنجازه اليوم.</a:t>
            </a:r>
          </a:p>
          <a:p>
            <a:pPr algn="justLow">
              <a:lnSpc>
                <a:spcPct val="90000"/>
              </a:lnSpc>
              <a:buNone/>
              <a:defRPr/>
            </a:pPr>
            <a:r>
              <a:rPr lang="ar-SA" sz="4800" b="1" dirty="0" smtClean="0"/>
              <a:t>6- كتابة قائمة بالأشياء التي تؤجلها دائما وتحليل هذه القائمة، واكتشاف أسباب تأجيلها أو عدم رغبتك في أداءها.</a:t>
            </a:r>
            <a:endParaRPr lang="en-US" sz="4800" b="1" dirty="0" smtClean="0"/>
          </a:p>
          <a:p>
            <a:pPr algn="justLow"/>
            <a:endParaRPr lang="ar-SA" sz="4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EG" sz="6000" b="1" dirty="0" smtClean="0"/>
              <a:t>العوامل التي تساعد على تنظيم الوقت</a:t>
            </a:r>
            <a:endParaRPr lang="ar-SA" sz="5400" dirty="0"/>
          </a:p>
        </p:txBody>
      </p:sp>
      <p:sp>
        <p:nvSpPr>
          <p:cNvPr id="3" name="عنصر نائب للمحتوى 2"/>
          <p:cNvSpPr>
            <a:spLocks noGrp="1"/>
          </p:cNvSpPr>
          <p:nvPr>
            <p:ph idx="1"/>
          </p:nvPr>
        </p:nvSpPr>
        <p:spPr/>
        <p:txBody>
          <a:bodyPr/>
          <a:lstStyle/>
          <a:p>
            <a:pPr algn="justLow">
              <a:buNone/>
            </a:pPr>
            <a:r>
              <a:rPr lang="ar-SA" sz="4400" b="1" dirty="0" smtClean="0"/>
              <a:t>1- يجب عليك أن تحدد وقت  الاستيقاظ، حيث أن وقت  الاستيقاظ مهم جداً، وتذكر أن </a:t>
            </a:r>
            <a:r>
              <a:rPr lang="ar-EG" sz="4400" b="1" dirty="0" smtClean="0"/>
              <a:t> الاستيقاظ المبكر له دلالتان إحداهما صحية والأخرى عقلية</a:t>
            </a:r>
            <a:endParaRPr lang="ar-SA" sz="4400" dirty="0" smtClean="0"/>
          </a:p>
          <a:p>
            <a:pPr>
              <a:buNone/>
            </a:pP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5400" b="1" dirty="0" smtClean="0"/>
              <a:t>تابع :</a:t>
            </a:r>
            <a:r>
              <a:rPr lang="ar-EG" sz="5400" b="1" dirty="0" smtClean="0"/>
              <a:t>العوامل التي تساعد على تنظيم الوقت</a:t>
            </a:r>
            <a:endParaRPr lang="ar-SA" dirty="0"/>
          </a:p>
        </p:txBody>
      </p:sp>
      <p:sp>
        <p:nvSpPr>
          <p:cNvPr id="3" name="عنصر نائب للمحتوى 2"/>
          <p:cNvSpPr>
            <a:spLocks noGrp="1"/>
          </p:cNvSpPr>
          <p:nvPr>
            <p:ph idx="1"/>
          </p:nvPr>
        </p:nvSpPr>
        <p:spPr/>
        <p:txBody>
          <a:bodyPr/>
          <a:lstStyle/>
          <a:p>
            <a:pPr algn="justLow">
              <a:lnSpc>
                <a:spcPct val="80000"/>
              </a:lnSpc>
              <a:buNone/>
              <a:defRPr/>
            </a:pPr>
            <a:r>
              <a:rPr lang="ar-SA" sz="4800" b="1" dirty="0" smtClean="0"/>
              <a:t>2- عود نفسك على النهوض من النوم في موعد صباحي ثابت.</a:t>
            </a:r>
          </a:p>
          <a:p>
            <a:pPr algn="justLow">
              <a:lnSpc>
                <a:spcPct val="80000"/>
              </a:lnSpc>
              <a:buNone/>
              <a:defRPr/>
            </a:pPr>
            <a:r>
              <a:rPr lang="ar-SA" sz="4800" b="1" dirty="0" smtClean="0"/>
              <a:t>3- يجب أن تأخذ بعين الاعتبار الوقت اللازم للأعمال التي تتم بين الاستيقاظ وبين بدء المحاضرات، مثل تناول طعام الفطور، وتغيير الملابس، وزمن الانتقال من المنزل إلى الجامعة</a:t>
            </a:r>
            <a:r>
              <a:rPr lang="en-US" sz="4800" b="1" dirty="0" smtClean="0"/>
              <a:t>. </a:t>
            </a:r>
          </a:p>
          <a:p>
            <a:pPr>
              <a:buNone/>
            </a:pP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5400" b="1" dirty="0" smtClean="0"/>
              <a:t>تابع :</a:t>
            </a:r>
            <a:r>
              <a:rPr lang="ar-EG" sz="5400" b="1" dirty="0" smtClean="0"/>
              <a:t>العوامل التي تساعد على تنظيم الوقت</a:t>
            </a:r>
            <a:endParaRPr lang="ar-SA" sz="5400" dirty="0"/>
          </a:p>
        </p:txBody>
      </p:sp>
      <p:sp>
        <p:nvSpPr>
          <p:cNvPr id="3" name="عنصر نائب للمحتوى 2"/>
          <p:cNvSpPr>
            <a:spLocks noGrp="1"/>
          </p:cNvSpPr>
          <p:nvPr>
            <p:ph idx="1"/>
          </p:nvPr>
        </p:nvSpPr>
        <p:spPr/>
        <p:txBody>
          <a:bodyPr/>
          <a:lstStyle/>
          <a:p>
            <a:pPr algn="justLow">
              <a:buNone/>
            </a:pPr>
            <a:r>
              <a:rPr lang="ar-SA" sz="4400" b="1" dirty="0" smtClean="0"/>
              <a:t>4- التعود على تنظيم اليوم بترتيب الأولويات اليومية</a:t>
            </a:r>
            <a:r>
              <a:rPr lang="ar-EG" sz="4400" b="1" dirty="0" smtClean="0"/>
              <a:t>،</a:t>
            </a:r>
            <a:r>
              <a:rPr lang="ar-SA" sz="4400" b="1" dirty="0" smtClean="0"/>
              <a:t> مثل تناول الإفطار ثم الذهاب إلى الجامعة</a:t>
            </a:r>
            <a:r>
              <a:rPr lang="ar-EG" sz="4400" b="1" dirty="0" smtClean="0"/>
              <a:t>،</a:t>
            </a:r>
            <a:r>
              <a:rPr lang="ar-SA" sz="4400" b="1" dirty="0" smtClean="0"/>
              <a:t> وحضور المحاضرة في ذلك اليوم</a:t>
            </a:r>
            <a:r>
              <a:rPr lang="ar-EG" sz="4400" b="1" dirty="0" smtClean="0"/>
              <a:t>،</a:t>
            </a:r>
            <a:r>
              <a:rPr lang="ar-SA" sz="4400" b="1" dirty="0" smtClean="0"/>
              <a:t> أو غيرها ثم دخول المكتبة لمذاكرة بعض الدروس</a:t>
            </a:r>
            <a:r>
              <a:rPr lang="ar-EG" sz="4400" b="1" dirty="0" smtClean="0"/>
              <a:t>،</a:t>
            </a:r>
            <a:r>
              <a:rPr lang="ar-SA" sz="4400" b="1" dirty="0" smtClean="0"/>
              <a:t> أو البحث عن معلومات إضافية عن موضوع محدد.</a:t>
            </a:r>
            <a:endParaRPr lang="en-US" sz="4400" b="1"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5400" b="1" dirty="0" smtClean="0"/>
              <a:t>تابع :</a:t>
            </a:r>
            <a:r>
              <a:rPr lang="ar-EG" sz="5400" b="1" dirty="0" smtClean="0"/>
              <a:t>العوامل التي تساعد على تنظيم الوقت</a:t>
            </a:r>
            <a:endParaRPr lang="ar-SA" sz="5400" dirty="0"/>
          </a:p>
        </p:txBody>
      </p:sp>
      <p:sp>
        <p:nvSpPr>
          <p:cNvPr id="3" name="عنصر نائب للمحتوى 2"/>
          <p:cNvSpPr>
            <a:spLocks noGrp="1"/>
          </p:cNvSpPr>
          <p:nvPr>
            <p:ph idx="1"/>
          </p:nvPr>
        </p:nvSpPr>
        <p:spPr/>
        <p:txBody>
          <a:bodyPr>
            <a:normAutofit fontScale="92500"/>
          </a:bodyPr>
          <a:lstStyle/>
          <a:p>
            <a:pPr marL="342900" lvl="1" indent="-342900" algn="justLow">
              <a:lnSpc>
                <a:spcPct val="80000"/>
              </a:lnSpc>
              <a:buClr>
                <a:schemeClr val="hlink"/>
              </a:buClr>
              <a:buNone/>
              <a:defRPr/>
            </a:pPr>
            <a:r>
              <a:rPr lang="ar-SA" sz="4800" b="1" dirty="0" smtClean="0"/>
              <a:t>5- صمم جدولاً زمنيا للمذاكرة، حيث أن ذلك يساعدك على معرفة المهام التي عليك أن تنجزها خلال وقت محدد، </a:t>
            </a:r>
          </a:p>
          <a:p>
            <a:pPr marL="342900" lvl="1" indent="-342900" algn="justLow">
              <a:lnSpc>
                <a:spcPct val="80000"/>
              </a:lnSpc>
              <a:buClr>
                <a:schemeClr val="hlink"/>
              </a:buClr>
              <a:buNone/>
              <a:defRPr/>
            </a:pPr>
            <a:r>
              <a:rPr lang="ar-SA" sz="4800" b="1" dirty="0" smtClean="0"/>
              <a:t>6- أحمل مفكرة صغيرة تسجل فيها مواعيد قيامك بالأنشطة والواجبات المختلفة.</a:t>
            </a:r>
            <a:endParaRPr lang="en-US" sz="4800" b="1" dirty="0" smtClean="0"/>
          </a:p>
          <a:p>
            <a:pPr marL="342900" lvl="1" indent="-342900" algn="justLow">
              <a:lnSpc>
                <a:spcPct val="80000"/>
              </a:lnSpc>
              <a:buClr>
                <a:schemeClr val="hlink"/>
              </a:buClr>
              <a:buNone/>
              <a:defRPr/>
            </a:pPr>
            <a:r>
              <a:rPr lang="ar-SA" sz="4800" b="1" dirty="0" smtClean="0"/>
              <a:t>7- ذاكر أولاً بأول ولا تؤجل عمل اليوم إلى الغد.</a:t>
            </a:r>
            <a:endParaRPr lang="en-US" sz="4800" b="1" dirty="0" smtClean="0"/>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5400" b="1" dirty="0" smtClean="0"/>
              <a:t>تابع :</a:t>
            </a:r>
            <a:r>
              <a:rPr lang="ar-EG" sz="5400" b="1" dirty="0" smtClean="0"/>
              <a:t>العوامل التي تساعد على تنظيم الوقت</a:t>
            </a:r>
            <a:endParaRPr lang="ar-SA" sz="5400" dirty="0"/>
          </a:p>
        </p:txBody>
      </p:sp>
      <p:sp>
        <p:nvSpPr>
          <p:cNvPr id="3" name="عنصر نائب للمحتوى 2"/>
          <p:cNvSpPr>
            <a:spLocks noGrp="1"/>
          </p:cNvSpPr>
          <p:nvPr>
            <p:ph idx="1"/>
          </p:nvPr>
        </p:nvSpPr>
        <p:spPr/>
        <p:txBody>
          <a:bodyPr>
            <a:normAutofit fontScale="92500"/>
          </a:bodyPr>
          <a:lstStyle/>
          <a:p>
            <a:pPr marL="342900" lvl="1" indent="-342900" algn="justLow">
              <a:lnSpc>
                <a:spcPct val="80000"/>
              </a:lnSpc>
              <a:buClr>
                <a:schemeClr val="hlink"/>
              </a:buClr>
              <a:buNone/>
              <a:defRPr/>
            </a:pPr>
            <a:r>
              <a:rPr lang="ar-SA" sz="4800" b="1" dirty="0" smtClean="0"/>
              <a:t>8- احرص </a:t>
            </a:r>
            <a:r>
              <a:rPr lang="ar-EG" sz="4800" b="1" dirty="0" smtClean="0"/>
              <a:t>على اختيار</a:t>
            </a:r>
            <a:r>
              <a:rPr lang="ar-SA" sz="4800" b="1" dirty="0" smtClean="0"/>
              <a:t> مواعيد المذاكرة في أوقات تكون فيها نشيط الجسم والذهن</a:t>
            </a:r>
            <a:r>
              <a:rPr lang="ar-EG" sz="4800" b="1" dirty="0" smtClean="0"/>
              <a:t>.</a:t>
            </a:r>
            <a:endParaRPr lang="en-US" sz="4800" b="1" dirty="0" smtClean="0"/>
          </a:p>
          <a:p>
            <a:pPr algn="justLow">
              <a:lnSpc>
                <a:spcPct val="80000"/>
              </a:lnSpc>
              <a:buNone/>
              <a:defRPr/>
            </a:pPr>
            <a:r>
              <a:rPr lang="ar-SA" sz="5400" b="1" dirty="0" smtClean="0"/>
              <a:t>9- أختر مكاناً مناسباً للمذاكرة.</a:t>
            </a:r>
          </a:p>
          <a:p>
            <a:pPr marL="342900" lvl="1" indent="-342900" algn="justLow">
              <a:lnSpc>
                <a:spcPct val="80000"/>
              </a:lnSpc>
              <a:buClr>
                <a:schemeClr val="hlink"/>
              </a:buClr>
              <a:buNone/>
              <a:defRPr/>
            </a:pPr>
            <a:r>
              <a:rPr lang="ar-SA" sz="4800" b="1" dirty="0" smtClean="0"/>
              <a:t>10-استرح عندما تجد نفسك متعب من الدراسة لمدة نصف ساعة كل ساعتين أو ثلاثة، فبعض الطلاب ينسون حقهم في الراحة، </a:t>
            </a:r>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5400" b="1" dirty="0" smtClean="0"/>
              <a:t>تابع :</a:t>
            </a:r>
            <a:r>
              <a:rPr lang="ar-EG" sz="5400" b="1" dirty="0" smtClean="0"/>
              <a:t>العوامل التي تساعد على تنظيم الوقت</a:t>
            </a:r>
            <a:endParaRPr lang="ar-SA" sz="5400" dirty="0"/>
          </a:p>
        </p:txBody>
      </p:sp>
      <p:sp>
        <p:nvSpPr>
          <p:cNvPr id="3" name="عنصر نائب للمحتوى 2"/>
          <p:cNvSpPr>
            <a:spLocks noGrp="1"/>
          </p:cNvSpPr>
          <p:nvPr>
            <p:ph idx="1"/>
          </p:nvPr>
        </p:nvSpPr>
        <p:spPr/>
        <p:txBody>
          <a:bodyPr>
            <a:normAutofit lnSpcReduction="10000"/>
          </a:bodyPr>
          <a:lstStyle/>
          <a:p>
            <a:pPr marL="342900" lvl="1" indent="-342900" algn="justLow">
              <a:buClr>
                <a:schemeClr val="hlink"/>
              </a:buClr>
              <a:buNone/>
              <a:defRPr/>
            </a:pPr>
            <a:r>
              <a:rPr lang="ar-SA" sz="4800" b="1" dirty="0" smtClean="0"/>
              <a:t>11- لا تتناول المنبهات </a:t>
            </a:r>
            <a:r>
              <a:rPr lang="ar-EG" sz="4800" b="1" dirty="0" smtClean="0"/>
              <a:t>ك</a:t>
            </a:r>
            <a:r>
              <a:rPr lang="ar-SA" sz="4800" b="1" dirty="0" smtClean="0"/>
              <a:t>الشاي والقهوة بكميات زائدة لإطالة وقت المذاكرة، </a:t>
            </a:r>
            <a:r>
              <a:rPr lang="ar-EG" sz="4800" b="1" dirty="0" smtClean="0"/>
              <a:t>فذلك </a:t>
            </a:r>
            <a:r>
              <a:rPr lang="ar-SA" sz="4800" b="1" dirty="0" smtClean="0"/>
              <a:t>يؤثر سلباً على صحتك. </a:t>
            </a:r>
          </a:p>
          <a:p>
            <a:pPr marL="342900" lvl="1" indent="-342900" algn="justLow">
              <a:buClr>
                <a:schemeClr val="hlink"/>
              </a:buClr>
              <a:buNone/>
              <a:defRPr/>
            </a:pPr>
            <a:r>
              <a:rPr lang="ar-SA" sz="4800" b="1" dirty="0" smtClean="0"/>
              <a:t>12- لا </a:t>
            </a:r>
            <a:r>
              <a:rPr lang="ar-SA" sz="4800" b="1" dirty="0" err="1" smtClean="0"/>
              <a:t>ت</a:t>
            </a:r>
            <a:r>
              <a:rPr lang="ar-EG" sz="4800" b="1" dirty="0" smtClean="0"/>
              <a:t>سهر في المذاكرة إلى</a:t>
            </a:r>
            <a:r>
              <a:rPr lang="ar-SA" sz="4800" b="1" dirty="0" smtClean="0"/>
              <a:t> ساعة متأخرة من الليل. فإذا كنت </a:t>
            </a:r>
            <a:r>
              <a:rPr lang="ar-EG" sz="4800" b="1" dirty="0" smtClean="0"/>
              <a:t>م</a:t>
            </a:r>
            <a:r>
              <a:rPr lang="ar-SA" sz="4800" b="1" dirty="0" smtClean="0"/>
              <a:t>تعباً لا تجهد نفسك. </a:t>
            </a:r>
            <a:endParaRPr lang="en-US" sz="4800" b="1" dirty="0" smtClean="0"/>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5400" b="1" dirty="0" smtClean="0"/>
              <a:t>تابع :</a:t>
            </a:r>
            <a:r>
              <a:rPr lang="ar-EG" sz="5400" b="1" dirty="0" smtClean="0"/>
              <a:t>العوامل التي تساعد على تنظيم الوقت</a:t>
            </a:r>
            <a:endParaRPr lang="ar-SA" sz="5400" dirty="0"/>
          </a:p>
        </p:txBody>
      </p:sp>
      <p:sp>
        <p:nvSpPr>
          <p:cNvPr id="3" name="عنصر نائب للمحتوى 2"/>
          <p:cNvSpPr>
            <a:spLocks noGrp="1"/>
          </p:cNvSpPr>
          <p:nvPr>
            <p:ph idx="1"/>
          </p:nvPr>
        </p:nvSpPr>
        <p:spPr/>
        <p:txBody>
          <a:bodyPr>
            <a:normAutofit/>
          </a:bodyPr>
          <a:lstStyle/>
          <a:p>
            <a:pPr marL="342900" lvl="1" indent="-342900" algn="justLow">
              <a:buClr>
                <a:schemeClr val="hlink"/>
              </a:buClr>
              <a:buNone/>
              <a:defRPr/>
            </a:pPr>
            <a:r>
              <a:rPr lang="ar-SA" sz="3600" b="1" dirty="0" smtClean="0"/>
              <a:t>13- أستفد من عطلتك الأسبوعية ونظمها بحيث تجمع بين الدراسة والترفيه، فالعطلة الأسبوعية ليست مخصصة للتسلية والترفيه فقط،                         </a:t>
            </a:r>
            <a:r>
              <a:rPr lang="ar-SA" sz="4400" b="1" dirty="0" smtClean="0"/>
              <a:t>لذلك يجب أن تراعى ما يلي:</a:t>
            </a:r>
            <a:endParaRPr lang="ar-SA" sz="3600" b="1" dirty="0" smtClean="0"/>
          </a:p>
          <a:p>
            <a:pPr lvl="1" algn="justLow">
              <a:buNone/>
              <a:defRPr/>
            </a:pPr>
            <a:r>
              <a:rPr lang="ar-SA" sz="3600" b="1" dirty="0" smtClean="0"/>
              <a:t>أ- أن تخبر أصدقاءك بأوقات فراغك أثناء العطلة الأسبوعية، لكي تتم زيارتهم لك في هذه الأوقات، وليس في الأوقات المخصصة للمذاكرة</a:t>
            </a:r>
            <a:endParaRPr lang="ar-SA"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5400" b="1" dirty="0" smtClean="0"/>
              <a:t>تابع :</a:t>
            </a:r>
            <a:r>
              <a:rPr lang="ar-EG" sz="5400" b="1" dirty="0" smtClean="0"/>
              <a:t>العوامل التي تساعد على تنظيم الوقت</a:t>
            </a:r>
            <a:endParaRPr lang="ar-SA" sz="5400" dirty="0"/>
          </a:p>
        </p:txBody>
      </p:sp>
      <p:sp>
        <p:nvSpPr>
          <p:cNvPr id="3" name="عنصر نائب للمحتوى 2"/>
          <p:cNvSpPr>
            <a:spLocks noGrp="1"/>
          </p:cNvSpPr>
          <p:nvPr>
            <p:ph idx="1"/>
          </p:nvPr>
        </p:nvSpPr>
        <p:spPr/>
        <p:txBody>
          <a:bodyPr>
            <a:normAutofit lnSpcReduction="10000"/>
          </a:bodyPr>
          <a:lstStyle/>
          <a:p>
            <a:pPr algn="justLow">
              <a:buNone/>
            </a:pPr>
            <a:r>
              <a:rPr lang="ar-SA" sz="3600" b="1" dirty="0" smtClean="0"/>
              <a:t>ب - أن تستفيد من عطلة نهاية الأسبوع في المراجعة الشاملة للمواد، التي درستها في ذلك الأسبوع</a:t>
            </a:r>
            <a:r>
              <a:rPr lang="en-US" sz="3600" b="1" dirty="0" smtClean="0"/>
              <a:t>.</a:t>
            </a:r>
            <a:endParaRPr lang="en-US" sz="4000" b="1" dirty="0" smtClean="0"/>
          </a:p>
          <a:p>
            <a:pPr algn="justLow">
              <a:buNone/>
              <a:defRPr/>
            </a:pPr>
            <a:r>
              <a:rPr lang="ar-SA" sz="4000" b="1" dirty="0" smtClean="0"/>
              <a:t>ج - أن تستفيد من عطلة نهاية الأسبوع في إنجاز بعض الواجبات الدراسية، التي تستغرق وقتاً طويلاً</a:t>
            </a:r>
            <a:r>
              <a:rPr lang="en-US" sz="4000" b="1" dirty="0" smtClean="0"/>
              <a:t>. </a:t>
            </a:r>
            <a:endParaRPr lang="en-US" sz="4400" b="1" dirty="0" smtClean="0"/>
          </a:p>
          <a:p>
            <a:pPr algn="justLow">
              <a:buNone/>
              <a:defRPr/>
            </a:pPr>
            <a:r>
              <a:rPr lang="ar-SA" sz="4000" b="1" dirty="0" smtClean="0"/>
              <a:t>د - أن تستفيد من عطلة نهاية الأسبوع في الاستعداد لمحاضرات اليوم التالي للعطلة</a:t>
            </a:r>
            <a:r>
              <a:rPr lang="en-US" sz="4000" b="1" dirty="0" smtClean="0"/>
              <a:t>.</a:t>
            </a:r>
            <a:endParaRPr lang="en-US" sz="4400" b="1" dirty="0" smtClean="0"/>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5400" b="1" dirty="0" smtClean="0"/>
              <a:t>تابع :</a:t>
            </a:r>
            <a:r>
              <a:rPr lang="ar-EG" sz="5400" b="1" dirty="0" smtClean="0"/>
              <a:t>العوامل التي تساعد على تنظيم الوقت</a:t>
            </a:r>
            <a:endParaRPr lang="ar-SA" sz="5400" dirty="0"/>
          </a:p>
        </p:txBody>
      </p:sp>
      <p:sp>
        <p:nvSpPr>
          <p:cNvPr id="3" name="عنصر نائب للمحتوى 2"/>
          <p:cNvSpPr>
            <a:spLocks noGrp="1"/>
          </p:cNvSpPr>
          <p:nvPr>
            <p:ph idx="1"/>
          </p:nvPr>
        </p:nvSpPr>
        <p:spPr/>
        <p:txBody>
          <a:bodyPr>
            <a:normAutofit lnSpcReduction="10000"/>
          </a:bodyPr>
          <a:lstStyle/>
          <a:p>
            <a:pPr lvl="1" algn="justLow">
              <a:buNone/>
              <a:defRPr/>
            </a:pPr>
            <a:r>
              <a:rPr lang="ar-SA" sz="4800" b="1" dirty="0" smtClean="0"/>
              <a:t>هـ - لابد من المذاكرة ب</a:t>
            </a:r>
            <a:r>
              <a:rPr lang="ar-EG" sz="4800" b="1" dirty="0" smtClean="0"/>
              <a:t>ا</a:t>
            </a:r>
            <a:r>
              <a:rPr lang="ar-SA" sz="4800" b="1" dirty="0" smtClean="0"/>
              <a:t>نتظام </a:t>
            </a:r>
            <a:r>
              <a:rPr lang="ar-EG" sz="4800" b="1" dirty="0" smtClean="0"/>
              <a:t>و</a:t>
            </a:r>
            <a:r>
              <a:rPr lang="ar-SA" sz="4800" b="1" dirty="0" smtClean="0"/>
              <a:t>في ساعات محددة</a:t>
            </a:r>
            <a:r>
              <a:rPr lang="ar-EG" sz="4800" b="1" dirty="0" smtClean="0"/>
              <a:t>،</a:t>
            </a:r>
            <a:r>
              <a:rPr lang="ar-SA" sz="4800" b="1" dirty="0" smtClean="0"/>
              <a:t> ولا </a:t>
            </a:r>
            <a:r>
              <a:rPr lang="ar-EG" sz="4800" b="1" dirty="0" smtClean="0"/>
              <a:t>تترك المذاكرة للحالة المزاجية</a:t>
            </a:r>
            <a:r>
              <a:rPr lang="ar-SA" sz="4800" b="1" dirty="0" smtClean="0"/>
              <a:t>.</a:t>
            </a:r>
            <a:endParaRPr lang="en-US" sz="4800" b="1" dirty="0" smtClean="0"/>
          </a:p>
          <a:p>
            <a:pPr algn="justLow">
              <a:buNone/>
              <a:defRPr/>
            </a:pPr>
            <a:r>
              <a:rPr lang="ar-SA" sz="4800" b="1" dirty="0" smtClean="0"/>
              <a:t>14- وأخيراً </a:t>
            </a:r>
            <a:r>
              <a:rPr lang="ar-EG" sz="4800" b="1" dirty="0" smtClean="0"/>
              <a:t>ينبغي أن تعلم </a:t>
            </a:r>
            <a:r>
              <a:rPr lang="ar-SA" sz="4800" b="1" dirty="0" smtClean="0"/>
              <a:t>أن تنظيم الوقت هو أساس النجاح</a:t>
            </a:r>
            <a:r>
              <a:rPr lang="ar-EG" sz="4800" b="1" dirty="0" smtClean="0"/>
              <a:t>، بل </a:t>
            </a:r>
            <a:r>
              <a:rPr lang="ar-SA" sz="4800" b="1" dirty="0" smtClean="0"/>
              <a:t>هو تنظيم للحياة. </a:t>
            </a:r>
            <a:endParaRPr lang="en-US" sz="7200" b="1" dirty="0" smtClean="0"/>
          </a:p>
          <a:p>
            <a:pPr algn="justLow"/>
            <a:endParaRPr lang="ar-SA" sz="4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8000" b="1" dirty="0" smtClean="0"/>
              <a:t>مهارة تنظيم الوقت </a:t>
            </a:r>
            <a:endParaRPr lang="ar-SA" sz="7200" dirty="0"/>
          </a:p>
        </p:txBody>
      </p:sp>
      <p:sp>
        <p:nvSpPr>
          <p:cNvPr id="3" name="عنصر نائب للمحتوى 2"/>
          <p:cNvSpPr>
            <a:spLocks noGrp="1"/>
          </p:cNvSpPr>
          <p:nvPr>
            <p:ph idx="1"/>
          </p:nvPr>
        </p:nvSpPr>
        <p:spPr>
          <a:xfrm>
            <a:off x="457200" y="1935480"/>
            <a:ext cx="8229600" cy="4733880"/>
          </a:xfrm>
        </p:spPr>
        <p:txBody>
          <a:bodyPr>
            <a:noAutofit/>
          </a:bodyPr>
          <a:lstStyle/>
          <a:p>
            <a:pPr marL="0" indent="0" algn="justLow">
              <a:buNone/>
            </a:pPr>
            <a:r>
              <a:rPr lang="ar-SA" sz="3600" b="1" dirty="0" smtClean="0"/>
              <a:t>في البداية حتى تكون متأكد من أن لديك الوقت الكافي لتنهى جميع مهامك , حاول ان تتعرف على الاشياء التي تضيع الوقت لتتخلص منها </a:t>
            </a:r>
          </a:p>
          <a:p>
            <a:pPr algn="justLow">
              <a:buFont typeface="Arial" pitchFamily="34" charset="0"/>
              <a:buChar char="•"/>
            </a:pPr>
            <a:r>
              <a:rPr lang="ar-SA" sz="3600" b="1" dirty="0" smtClean="0"/>
              <a:t>إن مهارة تنظيم الوقت شيء أساسي للإنسان الناجح المنتج في كافة مجالات حياته وليس فقط لغرض الدراسة </a:t>
            </a:r>
          </a:p>
          <a:p>
            <a:pPr algn="justLow">
              <a:buFont typeface="Arial" pitchFamily="34" charset="0"/>
              <a:buChar char="•"/>
            </a:pPr>
            <a:r>
              <a:rPr lang="ar-SA" sz="3600" b="1" dirty="0" smtClean="0"/>
              <a:t> إن مهارة تنظيم الوقت تحتاج إلى تخطيط وضبط للنفس ومقاومة للإغراءات التي تفتك بالوقت </a:t>
            </a:r>
          </a:p>
          <a:p>
            <a:pPr>
              <a:buNone/>
            </a:pPr>
            <a:endParaRPr lang="ar-SA"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7200" b="1" dirty="0" smtClean="0"/>
              <a:t>تابع مهارة تنظيم الوقت </a:t>
            </a:r>
            <a:endParaRPr lang="ar-SA" sz="6600" dirty="0"/>
          </a:p>
        </p:txBody>
      </p:sp>
      <p:sp>
        <p:nvSpPr>
          <p:cNvPr id="3" name="عنصر نائب للمحتوى 2"/>
          <p:cNvSpPr>
            <a:spLocks noGrp="1"/>
          </p:cNvSpPr>
          <p:nvPr>
            <p:ph idx="1"/>
          </p:nvPr>
        </p:nvSpPr>
        <p:spPr/>
        <p:txBody>
          <a:bodyPr>
            <a:normAutofit/>
          </a:bodyPr>
          <a:lstStyle/>
          <a:p>
            <a:pPr algn="justLow"/>
            <a:r>
              <a:rPr lang="ar-SA" sz="4400" b="1" dirty="0" smtClean="0"/>
              <a:t>يجب عليك أن تعتاد على هذه المهارة يوميا بحيث تصبح جزءا من حياتك </a:t>
            </a:r>
          </a:p>
          <a:p>
            <a:pPr algn="justLow"/>
            <a:r>
              <a:rPr lang="ar-SA" sz="4400" b="1" dirty="0" smtClean="0"/>
              <a:t>أفضل شيء هو عمل جدول يومي أو مخطط يومي حتى تعرف كم تبقى من الوقت بعد انجاز أهم الأشياء </a:t>
            </a:r>
          </a:p>
          <a:p>
            <a:pPr algn="justLow"/>
            <a:r>
              <a:rPr lang="ar-SA" sz="4400" b="1" dirty="0" smtClean="0"/>
              <a:t>مهارة تنظيم الوقت لا تحفظ وإنما تمارس </a:t>
            </a:r>
          </a:p>
          <a:p>
            <a:pPr algn="justLow">
              <a:buNone/>
            </a:pPr>
            <a:endParaRPr lang="ar-SA" sz="4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8800" b="1" dirty="0" smtClean="0"/>
              <a:t>نشاط</a:t>
            </a:r>
            <a:endParaRPr lang="ar-SA" sz="8000" dirty="0"/>
          </a:p>
        </p:txBody>
      </p:sp>
      <p:sp>
        <p:nvSpPr>
          <p:cNvPr id="3" name="عنصر نائب للمحتوى 2"/>
          <p:cNvSpPr>
            <a:spLocks noGrp="1"/>
          </p:cNvSpPr>
          <p:nvPr>
            <p:ph idx="1"/>
          </p:nvPr>
        </p:nvSpPr>
        <p:spPr/>
        <p:txBody>
          <a:bodyPr/>
          <a:lstStyle/>
          <a:p>
            <a:pPr algn="justLow">
              <a:buNone/>
            </a:pPr>
            <a:r>
              <a:rPr lang="ar-SA" sz="4800" b="1" dirty="0" smtClean="0"/>
              <a:t>أكمل الجدول التالي ببيان نوع النشاط الذي تقوم به في كل يوم حسب تقسيم الوقت , ثم أحسب كم من الوقت الضائع , وتوصل الى حقيقة أنك تدير الوقت أم وقتك هو الذى يديرك : </a:t>
            </a:r>
          </a:p>
          <a:p>
            <a:pPr>
              <a:buNone/>
            </a:pPr>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457200" y="836613"/>
          <a:ext cx="8229600" cy="4754880"/>
        </p:xfrm>
        <a:graphic>
          <a:graphicData uri="http://schemas.openxmlformats.org/drawingml/2006/table">
            <a:tbl>
              <a:tblPr rtl="1" firstRow="1" bandRow="1">
                <a:tableStyleId>{5C22544A-7EE6-4342-B048-85BDC9FD1C3A}</a:tableStyleId>
              </a:tblPr>
              <a:tblGrid>
                <a:gridCol w="589250"/>
                <a:gridCol w="2442478"/>
                <a:gridCol w="1083072"/>
                <a:gridCol w="467838"/>
                <a:gridCol w="2443606"/>
                <a:gridCol w="1203356"/>
              </a:tblGrid>
              <a:tr h="370840">
                <a:tc>
                  <a:txBody>
                    <a:bodyPr/>
                    <a:lstStyle/>
                    <a:p>
                      <a:pPr rtl="1"/>
                      <a:r>
                        <a:rPr lang="ar-SA" sz="1800" dirty="0" smtClean="0"/>
                        <a:t>م</a:t>
                      </a:r>
                      <a:endParaRPr lang="ar-SA" sz="1800" dirty="0"/>
                    </a:p>
                  </a:txBody>
                  <a:tcPr/>
                </a:tc>
                <a:tc>
                  <a:txBody>
                    <a:bodyPr/>
                    <a:lstStyle/>
                    <a:p>
                      <a:pPr algn="ctr" rtl="1"/>
                      <a:r>
                        <a:rPr lang="ar-SA" sz="2400" dirty="0" smtClean="0"/>
                        <a:t>النشاط</a:t>
                      </a:r>
                      <a:endParaRPr lang="ar-SA" sz="2400" dirty="0"/>
                    </a:p>
                  </a:txBody>
                  <a:tcPr/>
                </a:tc>
                <a:tc>
                  <a:txBody>
                    <a:bodyPr/>
                    <a:lstStyle/>
                    <a:p>
                      <a:pPr marL="0" algn="r" rtl="1" eaLnBrk="1" latinLnBrk="0" hangingPunct="1"/>
                      <a:r>
                        <a:rPr kumimoji="0" lang="ar-SA" sz="1800" b="1" kern="1200" dirty="0" smtClean="0">
                          <a:solidFill>
                            <a:schemeClr val="lt1"/>
                          </a:solidFill>
                          <a:latin typeface="+mn-lt"/>
                          <a:ea typeface="+mn-ea"/>
                          <a:cs typeface="+mn-cs"/>
                        </a:rPr>
                        <a:t>الزمن المتوقع</a:t>
                      </a:r>
                      <a:endParaRPr kumimoji="0" lang="ar-SA" sz="1800" b="1" kern="1200" dirty="0">
                        <a:solidFill>
                          <a:schemeClr val="lt1"/>
                        </a:solidFill>
                        <a:latin typeface="+mn-lt"/>
                        <a:ea typeface="+mn-ea"/>
                        <a:cs typeface="+mn-cs"/>
                      </a:endParaRPr>
                    </a:p>
                  </a:txBody>
                  <a:tcPr/>
                </a:tc>
                <a:tc>
                  <a:txBody>
                    <a:bodyPr/>
                    <a:lstStyle/>
                    <a:p>
                      <a:pPr rtl="1"/>
                      <a:r>
                        <a:rPr lang="ar-SA" sz="1800" dirty="0" smtClean="0"/>
                        <a:t>م</a:t>
                      </a:r>
                      <a:endParaRPr lang="ar-SA" sz="1800" dirty="0"/>
                    </a:p>
                  </a:txBody>
                  <a:tcPr/>
                </a:tc>
                <a:tc>
                  <a:txBody>
                    <a:bodyPr/>
                    <a:lstStyle/>
                    <a:p>
                      <a:pPr algn="ctr" rtl="1"/>
                      <a:r>
                        <a:rPr lang="ar-SA" sz="2400" dirty="0" smtClean="0"/>
                        <a:t>النشاط</a:t>
                      </a:r>
                      <a:endParaRPr lang="ar-SA" sz="2400" dirty="0"/>
                    </a:p>
                  </a:txBody>
                  <a:tcPr/>
                </a:tc>
                <a:tc>
                  <a:txBody>
                    <a:bodyPr/>
                    <a:lstStyle/>
                    <a:p>
                      <a:pPr algn="l" rtl="1"/>
                      <a:r>
                        <a:rPr lang="ar-SA" sz="1800" dirty="0" smtClean="0"/>
                        <a:t>الزمن المتوقع</a:t>
                      </a:r>
                      <a:endParaRPr lang="ar-SA" sz="1800" dirty="0"/>
                    </a:p>
                  </a:txBody>
                  <a:tcPr/>
                </a:tc>
              </a:tr>
              <a:tr h="370840">
                <a:tc>
                  <a:txBody>
                    <a:bodyPr/>
                    <a:lstStyle/>
                    <a:p>
                      <a:pPr rtl="1"/>
                      <a:r>
                        <a:rPr lang="ar-SA" sz="2400" b="1" dirty="0" smtClean="0"/>
                        <a:t>1</a:t>
                      </a:r>
                      <a:endParaRPr lang="ar-SA" sz="2400" b="1" dirty="0"/>
                    </a:p>
                  </a:txBody>
                  <a:tcPr/>
                </a:tc>
                <a:tc>
                  <a:txBody>
                    <a:bodyPr/>
                    <a:lstStyle/>
                    <a:p>
                      <a:pPr algn="justLow" rtl="1"/>
                      <a:r>
                        <a:rPr lang="ar-SA" sz="2400" b="1" dirty="0" smtClean="0"/>
                        <a:t>الذهاب الى الجامعة</a:t>
                      </a:r>
                      <a:r>
                        <a:rPr lang="ar-SA" sz="2400" b="1" baseline="0" dirty="0" smtClean="0"/>
                        <a:t> </a:t>
                      </a:r>
                      <a:endParaRPr lang="ar-SA" sz="2400" b="1" dirty="0"/>
                    </a:p>
                  </a:txBody>
                  <a:tcPr/>
                </a:tc>
                <a:tc>
                  <a:txBody>
                    <a:bodyPr/>
                    <a:lstStyle/>
                    <a:p>
                      <a:pPr rtl="1"/>
                      <a:endParaRPr lang="ar-SA" sz="1800" dirty="0"/>
                    </a:p>
                  </a:txBody>
                  <a:tcPr/>
                </a:tc>
                <a:tc>
                  <a:txBody>
                    <a:bodyPr/>
                    <a:lstStyle/>
                    <a:p>
                      <a:pPr rtl="1"/>
                      <a:r>
                        <a:rPr lang="ar-SA" sz="2000" b="1" dirty="0" smtClean="0"/>
                        <a:t>5</a:t>
                      </a:r>
                      <a:endParaRPr lang="ar-SA" sz="2000" b="1" dirty="0"/>
                    </a:p>
                  </a:txBody>
                  <a:tcPr/>
                </a:tc>
                <a:tc>
                  <a:txBody>
                    <a:bodyPr/>
                    <a:lstStyle/>
                    <a:p>
                      <a:pPr rtl="1"/>
                      <a:r>
                        <a:rPr lang="ar-SA" sz="2400" b="1" dirty="0" smtClean="0"/>
                        <a:t>النوم</a:t>
                      </a:r>
                      <a:endParaRPr lang="ar-SA" sz="2400" b="1" dirty="0"/>
                    </a:p>
                  </a:txBody>
                  <a:tcPr/>
                </a:tc>
                <a:tc>
                  <a:txBody>
                    <a:bodyPr/>
                    <a:lstStyle/>
                    <a:p>
                      <a:pPr rtl="1"/>
                      <a:endParaRPr lang="ar-SA" sz="1800" dirty="0"/>
                    </a:p>
                  </a:txBody>
                  <a:tcPr/>
                </a:tc>
              </a:tr>
              <a:tr h="370840">
                <a:tc>
                  <a:txBody>
                    <a:bodyPr/>
                    <a:lstStyle/>
                    <a:p>
                      <a:pPr rtl="1"/>
                      <a:r>
                        <a:rPr lang="ar-SA" sz="2400" b="1" dirty="0" smtClean="0"/>
                        <a:t>2</a:t>
                      </a:r>
                      <a:endParaRPr lang="ar-SA" sz="2400" b="1" dirty="0"/>
                    </a:p>
                  </a:txBody>
                  <a:tcPr/>
                </a:tc>
                <a:tc>
                  <a:txBody>
                    <a:bodyPr/>
                    <a:lstStyle/>
                    <a:p>
                      <a:pPr algn="justLow" rtl="1"/>
                      <a:r>
                        <a:rPr lang="ar-SA" sz="2400" b="1" dirty="0" smtClean="0"/>
                        <a:t>دوام</a:t>
                      </a:r>
                      <a:r>
                        <a:rPr lang="ar-SA" sz="2400" b="1" baseline="0" dirty="0" smtClean="0"/>
                        <a:t> الجامعة</a:t>
                      </a:r>
                      <a:endParaRPr lang="ar-SA" sz="2400" b="1" dirty="0"/>
                    </a:p>
                  </a:txBody>
                  <a:tcPr/>
                </a:tc>
                <a:tc>
                  <a:txBody>
                    <a:bodyPr/>
                    <a:lstStyle/>
                    <a:p>
                      <a:pPr rtl="1"/>
                      <a:endParaRPr lang="ar-SA" sz="1800" dirty="0"/>
                    </a:p>
                  </a:txBody>
                  <a:tcPr/>
                </a:tc>
                <a:tc>
                  <a:txBody>
                    <a:bodyPr/>
                    <a:lstStyle/>
                    <a:p>
                      <a:pPr rtl="1"/>
                      <a:r>
                        <a:rPr lang="ar-SA" sz="2000" b="1" dirty="0" smtClean="0"/>
                        <a:t>6</a:t>
                      </a:r>
                      <a:endParaRPr lang="ar-SA" sz="2000" b="1" dirty="0"/>
                    </a:p>
                  </a:txBody>
                  <a:tcPr/>
                </a:tc>
                <a:tc>
                  <a:txBody>
                    <a:bodyPr/>
                    <a:lstStyle/>
                    <a:p>
                      <a:pPr rtl="1"/>
                      <a:r>
                        <a:rPr lang="ar-SA" sz="2400" b="1" dirty="0" smtClean="0"/>
                        <a:t>الذهاب لاماكن اخرى</a:t>
                      </a:r>
                      <a:endParaRPr lang="ar-SA" sz="2400" b="1" dirty="0"/>
                    </a:p>
                  </a:txBody>
                  <a:tcPr/>
                </a:tc>
                <a:tc>
                  <a:txBody>
                    <a:bodyPr/>
                    <a:lstStyle/>
                    <a:p>
                      <a:pPr rtl="1"/>
                      <a:endParaRPr lang="ar-SA" sz="1800" dirty="0"/>
                    </a:p>
                  </a:txBody>
                  <a:tcPr/>
                </a:tc>
              </a:tr>
              <a:tr h="370840">
                <a:tc>
                  <a:txBody>
                    <a:bodyPr/>
                    <a:lstStyle/>
                    <a:p>
                      <a:pPr rtl="1"/>
                      <a:r>
                        <a:rPr lang="ar-SA" sz="2400" b="1" dirty="0" smtClean="0"/>
                        <a:t>3</a:t>
                      </a:r>
                      <a:endParaRPr lang="ar-SA" sz="2400" b="1" dirty="0"/>
                    </a:p>
                  </a:txBody>
                  <a:tcPr/>
                </a:tc>
                <a:tc>
                  <a:txBody>
                    <a:bodyPr/>
                    <a:lstStyle/>
                    <a:p>
                      <a:pPr algn="justLow" rtl="1"/>
                      <a:r>
                        <a:rPr lang="ar-SA" sz="2400" b="1" dirty="0" smtClean="0"/>
                        <a:t>الرجوع من الجامعة</a:t>
                      </a:r>
                      <a:endParaRPr lang="ar-SA" sz="2400" b="1" dirty="0"/>
                    </a:p>
                  </a:txBody>
                  <a:tcPr/>
                </a:tc>
                <a:tc>
                  <a:txBody>
                    <a:bodyPr/>
                    <a:lstStyle/>
                    <a:p>
                      <a:pPr rtl="1"/>
                      <a:endParaRPr lang="ar-SA" sz="1800" dirty="0"/>
                    </a:p>
                  </a:txBody>
                  <a:tcPr/>
                </a:tc>
                <a:tc>
                  <a:txBody>
                    <a:bodyPr/>
                    <a:lstStyle/>
                    <a:p>
                      <a:pPr rtl="1"/>
                      <a:r>
                        <a:rPr lang="ar-SA" sz="2000" b="1" dirty="0" smtClean="0"/>
                        <a:t>7</a:t>
                      </a:r>
                      <a:endParaRPr lang="ar-SA" sz="2000" b="1" dirty="0"/>
                    </a:p>
                  </a:txBody>
                  <a:tcPr/>
                </a:tc>
                <a:tc>
                  <a:txBody>
                    <a:bodyPr/>
                    <a:lstStyle/>
                    <a:p>
                      <a:pPr rtl="1"/>
                      <a:r>
                        <a:rPr lang="ar-SA" sz="2000" b="1" dirty="0" smtClean="0"/>
                        <a:t>ممارسة التمارين الرياضية </a:t>
                      </a:r>
                      <a:endParaRPr lang="ar-SA" sz="2000" b="1" dirty="0"/>
                    </a:p>
                  </a:txBody>
                  <a:tcPr/>
                </a:tc>
                <a:tc>
                  <a:txBody>
                    <a:bodyPr/>
                    <a:lstStyle/>
                    <a:p>
                      <a:pPr rtl="1"/>
                      <a:endParaRPr lang="ar-SA" sz="1800" dirty="0"/>
                    </a:p>
                  </a:txBody>
                  <a:tcPr/>
                </a:tc>
              </a:tr>
              <a:tr h="370840">
                <a:tc>
                  <a:txBody>
                    <a:bodyPr/>
                    <a:lstStyle/>
                    <a:p>
                      <a:pPr rtl="1"/>
                      <a:r>
                        <a:rPr lang="ar-SA" sz="2400" b="1" dirty="0" smtClean="0"/>
                        <a:t>4</a:t>
                      </a:r>
                      <a:endParaRPr lang="ar-SA" sz="2400" b="1" dirty="0"/>
                    </a:p>
                  </a:txBody>
                  <a:tcPr/>
                </a:tc>
                <a:tc>
                  <a:txBody>
                    <a:bodyPr/>
                    <a:lstStyle/>
                    <a:p>
                      <a:pPr algn="justLow" rtl="1"/>
                      <a:r>
                        <a:rPr lang="ar-SA" sz="2400" b="1" dirty="0" smtClean="0"/>
                        <a:t>تناول الطعام</a:t>
                      </a:r>
                      <a:endParaRPr lang="ar-SA" sz="2400" b="1" dirty="0"/>
                    </a:p>
                  </a:txBody>
                  <a:tcPr/>
                </a:tc>
                <a:tc>
                  <a:txBody>
                    <a:bodyPr/>
                    <a:lstStyle/>
                    <a:p>
                      <a:pPr rtl="1"/>
                      <a:endParaRPr lang="ar-SA" sz="1800" dirty="0"/>
                    </a:p>
                  </a:txBody>
                  <a:tcPr/>
                </a:tc>
                <a:tc>
                  <a:txBody>
                    <a:bodyPr/>
                    <a:lstStyle/>
                    <a:p>
                      <a:pPr rtl="1"/>
                      <a:r>
                        <a:rPr lang="ar-SA" sz="2000" b="1" dirty="0" smtClean="0"/>
                        <a:t>8</a:t>
                      </a:r>
                      <a:endParaRPr lang="ar-SA" sz="2000" b="1" dirty="0"/>
                    </a:p>
                  </a:txBody>
                  <a:tcPr/>
                </a:tc>
                <a:tc>
                  <a:txBody>
                    <a:bodyPr/>
                    <a:lstStyle/>
                    <a:p>
                      <a:pPr rtl="1"/>
                      <a:r>
                        <a:rPr lang="ar-SA" sz="2400" b="1" dirty="0" smtClean="0"/>
                        <a:t>التحدث مع الاصدقاء</a:t>
                      </a:r>
                      <a:endParaRPr lang="ar-SA" sz="2400" b="1" dirty="0"/>
                    </a:p>
                  </a:txBody>
                  <a:tcPr/>
                </a:tc>
                <a:tc>
                  <a:txBody>
                    <a:bodyPr/>
                    <a:lstStyle/>
                    <a:p>
                      <a:pPr rtl="1"/>
                      <a:endParaRPr lang="ar-SA" sz="1800" dirty="0"/>
                    </a:p>
                  </a:txBody>
                  <a:tcPr/>
                </a:tc>
              </a:tr>
              <a:tr h="370840">
                <a:tc>
                  <a:txBody>
                    <a:bodyPr/>
                    <a:lstStyle/>
                    <a:p>
                      <a:pPr rtl="1"/>
                      <a:r>
                        <a:rPr lang="ar-SA" sz="1600" b="1" dirty="0" smtClean="0"/>
                        <a:t>9</a:t>
                      </a:r>
                      <a:endParaRPr lang="ar-SA" sz="1600" b="1" dirty="0"/>
                    </a:p>
                  </a:txBody>
                  <a:tcPr/>
                </a:tc>
                <a:tc>
                  <a:txBody>
                    <a:bodyPr/>
                    <a:lstStyle/>
                    <a:p>
                      <a:pPr algn="justLow" rtl="1"/>
                      <a:r>
                        <a:rPr lang="ar-SA" sz="2400" b="1" dirty="0" smtClean="0"/>
                        <a:t>الجلوس على النت</a:t>
                      </a:r>
                      <a:endParaRPr lang="ar-SA" sz="2400" b="1" dirty="0"/>
                    </a:p>
                  </a:txBody>
                  <a:tcPr/>
                </a:tc>
                <a:tc>
                  <a:txBody>
                    <a:bodyPr/>
                    <a:lstStyle/>
                    <a:p>
                      <a:pPr algn="justLow" rtl="1"/>
                      <a:endParaRPr lang="ar-SA" sz="2400" b="1"/>
                    </a:p>
                  </a:txBody>
                  <a:tcPr/>
                </a:tc>
                <a:tc>
                  <a:txBody>
                    <a:bodyPr/>
                    <a:lstStyle/>
                    <a:p>
                      <a:pPr algn="justLow" rtl="1"/>
                      <a:r>
                        <a:rPr lang="ar-SA" sz="1800" b="1" dirty="0" smtClean="0"/>
                        <a:t>14</a:t>
                      </a:r>
                      <a:endParaRPr lang="ar-SA" sz="1800" b="1" dirty="0"/>
                    </a:p>
                  </a:txBody>
                  <a:tcPr/>
                </a:tc>
                <a:tc>
                  <a:txBody>
                    <a:bodyPr/>
                    <a:lstStyle/>
                    <a:p>
                      <a:pPr algn="justLow" rtl="1"/>
                      <a:r>
                        <a:rPr lang="ar-SA" sz="2400" b="1" dirty="0" smtClean="0"/>
                        <a:t>مهام منزلية </a:t>
                      </a:r>
                      <a:endParaRPr lang="ar-SA" sz="2400" b="1" dirty="0"/>
                    </a:p>
                  </a:txBody>
                  <a:tcPr/>
                </a:tc>
                <a:tc>
                  <a:txBody>
                    <a:bodyPr/>
                    <a:lstStyle/>
                    <a:p>
                      <a:pPr algn="justLow" rtl="1"/>
                      <a:endParaRPr lang="ar-SA" sz="2400" b="1" dirty="0" smtClean="0"/>
                    </a:p>
                  </a:txBody>
                  <a:tcPr/>
                </a:tc>
              </a:tr>
              <a:tr h="370840">
                <a:tc>
                  <a:txBody>
                    <a:bodyPr/>
                    <a:lstStyle/>
                    <a:p>
                      <a:pPr rtl="1"/>
                      <a:r>
                        <a:rPr lang="ar-SA" sz="1600" b="1" dirty="0" smtClean="0"/>
                        <a:t>10</a:t>
                      </a:r>
                      <a:endParaRPr lang="ar-SA" sz="1600" b="1" dirty="0"/>
                    </a:p>
                  </a:txBody>
                  <a:tcPr/>
                </a:tc>
                <a:tc>
                  <a:txBody>
                    <a:bodyPr/>
                    <a:lstStyle/>
                    <a:p>
                      <a:pPr algn="justLow" rtl="1"/>
                      <a:r>
                        <a:rPr lang="ar-SA" sz="2400" b="1" dirty="0" smtClean="0"/>
                        <a:t>القراءة</a:t>
                      </a:r>
                      <a:endParaRPr lang="ar-SA" sz="2400" b="1" dirty="0"/>
                    </a:p>
                  </a:txBody>
                  <a:tcPr/>
                </a:tc>
                <a:tc>
                  <a:txBody>
                    <a:bodyPr/>
                    <a:lstStyle/>
                    <a:p>
                      <a:pPr algn="justLow" rtl="1"/>
                      <a:endParaRPr lang="ar-SA" sz="2400" b="1" dirty="0"/>
                    </a:p>
                  </a:txBody>
                  <a:tcPr/>
                </a:tc>
                <a:tc>
                  <a:txBody>
                    <a:bodyPr/>
                    <a:lstStyle/>
                    <a:p>
                      <a:pPr algn="justLow" rtl="1"/>
                      <a:r>
                        <a:rPr lang="ar-SA" sz="1800" b="1" dirty="0" smtClean="0"/>
                        <a:t>15</a:t>
                      </a:r>
                      <a:endParaRPr lang="ar-SA" sz="1800" b="1" dirty="0"/>
                    </a:p>
                  </a:txBody>
                  <a:tcPr/>
                </a:tc>
                <a:tc>
                  <a:txBody>
                    <a:bodyPr/>
                    <a:lstStyle/>
                    <a:p>
                      <a:pPr algn="justLow" rtl="1"/>
                      <a:r>
                        <a:rPr lang="ar-SA" sz="2400" b="1" dirty="0" smtClean="0"/>
                        <a:t>الصلاة</a:t>
                      </a:r>
                      <a:endParaRPr lang="ar-SA" sz="2400" b="1" dirty="0"/>
                    </a:p>
                  </a:txBody>
                  <a:tcPr/>
                </a:tc>
                <a:tc>
                  <a:txBody>
                    <a:bodyPr/>
                    <a:lstStyle/>
                    <a:p>
                      <a:pPr algn="justLow" rtl="1"/>
                      <a:endParaRPr lang="ar-SA" sz="2400" b="1" dirty="0" smtClean="0"/>
                    </a:p>
                  </a:txBody>
                  <a:tcPr/>
                </a:tc>
              </a:tr>
              <a:tr h="370840">
                <a:tc>
                  <a:txBody>
                    <a:bodyPr/>
                    <a:lstStyle/>
                    <a:p>
                      <a:pPr rtl="1"/>
                      <a:r>
                        <a:rPr lang="ar-SA" sz="1600" b="1" dirty="0" smtClean="0"/>
                        <a:t>11</a:t>
                      </a:r>
                      <a:endParaRPr lang="ar-SA" sz="1600" b="1" dirty="0"/>
                    </a:p>
                  </a:txBody>
                  <a:tcPr/>
                </a:tc>
                <a:tc>
                  <a:txBody>
                    <a:bodyPr/>
                    <a:lstStyle/>
                    <a:p>
                      <a:pPr algn="justLow" rtl="1"/>
                      <a:r>
                        <a:rPr lang="ar-SA" sz="2400" b="1" dirty="0" smtClean="0"/>
                        <a:t>الهوايات</a:t>
                      </a:r>
                      <a:endParaRPr lang="ar-SA" sz="2400" b="1" dirty="0"/>
                    </a:p>
                  </a:txBody>
                  <a:tcPr/>
                </a:tc>
                <a:tc>
                  <a:txBody>
                    <a:bodyPr/>
                    <a:lstStyle/>
                    <a:p>
                      <a:pPr algn="justLow" rtl="1"/>
                      <a:endParaRPr lang="ar-SA" sz="2400" b="1" dirty="0"/>
                    </a:p>
                  </a:txBody>
                  <a:tcPr/>
                </a:tc>
                <a:tc>
                  <a:txBody>
                    <a:bodyPr/>
                    <a:lstStyle/>
                    <a:p>
                      <a:pPr algn="justLow" rtl="1"/>
                      <a:r>
                        <a:rPr lang="ar-SA" sz="1800" b="1" dirty="0" smtClean="0"/>
                        <a:t>16</a:t>
                      </a:r>
                      <a:endParaRPr lang="ar-SA" sz="1800" b="1" dirty="0"/>
                    </a:p>
                  </a:txBody>
                  <a:tcPr/>
                </a:tc>
                <a:tc>
                  <a:txBody>
                    <a:bodyPr/>
                    <a:lstStyle/>
                    <a:p>
                      <a:pPr algn="justLow" rtl="1"/>
                      <a:r>
                        <a:rPr lang="ar-SA" sz="2400" b="1" dirty="0" smtClean="0"/>
                        <a:t>عدم فعل أي شيء</a:t>
                      </a:r>
                      <a:endParaRPr lang="ar-SA" sz="2400" b="1" dirty="0"/>
                    </a:p>
                  </a:txBody>
                  <a:tcPr/>
                </a:tc>
                <a:tc>
                  <a:txBody>
                    <a:bodyPr/>
                    <a:lstStyle/>
                    <a:p>
                      <a:pPr algn="justLow" rtl="1"/>
                      <a:endParaRPr lang="ar-SA" sz="2400" b="1" dirty="0" smtClean="0"/>
                    </a:p>
                  </a:txBody>
                  <a:tcPr/>
                </a:tc>
              </a:tr>
              <a:tr h="370840">
                <a:tc>
                  <a:txBody>
                    <a:bodyPr/>
                    <a:lstStyle/>
                    <a:p>
                      <a:pPr rtl="1"/>
                      <a:r>
                        <a:rPr lang="ar-SA" sz="1600" b="1" dirty="0" smtClean="0"/>
                        <a:t>12</a:t>
                      </a:r>
                      <a:endParaRPr lang="ar-SA" sz="1600" b="1" dirty="0"/>
                    </a:p>
                  </a:txBody>
                  <a:tcPr/>
                </a:tc>
                <a:tc>
                  <a:txBody>
                    <a:bodyPr/>
                    <a:lstStyle/>
                    <a:p>
                      <a:pPr algn="justLow" rtl="1"/>
                      <a:r>
                        <a:rPr lang="ar-SA" sz="2400" b="1" dirty="0" smtClean="0"/>
                        <a:t>مشاهدة التلفاز </a:t>
                      </a:r>
                      <a:endParaRPr lang="ar-SA" sz="2400" b="1" dirty="0"/>
                    </a:p>
                  </a:txBody>
                  <a:tcPr/>
                </a:tc>
                <a:tc>
                  <a:txBody>
                    <a:bodyPr/>
                    <a:lstStyle/>
                    <a:p>
                      <a:pPr algn="justLow" rtl="1"/>
                      <a:endParaRPr lang="ar-SA" sz="2400" b="1"/>
                    </a:p>
                  </a:txBody>
                  <a:tcPr/>
                </a:tc>
                <a:tc>
                  <a:txBody>
                    <a:bodyPr/>
                    <a:lstStyle/>
                    <a:p>
                      <a:pPr algn="justLow" rtl="1"/>
                      <a:r>
                        <a:rPr lang="ar-SA" sz="1800" b="1" dirty="0" smtClean="0"/>
                        <a:t>17</a:t>
                      </a:r>
                      <a:endParaRPr lang="ar-SA" sz="1800" b="1" dirty="0"/>
                    </a:p>
                  </a:txBody>
                  <a:tcPr/>
                </a:tc>
                <a:tc>
                  <a:txBody>
                    <a:bodyPr/>
                    <a:lstStyle/>
                    <a:p>
                      <a:pPr algn="justLow" rtl="1"/>
                      <a:r>
                        <a:rPr lang="ar-SA" sz="2400" b="1" dirty="0" smtClean="0"/>
                        <a:t>اشياء اخرى</a:t>
                      </a:r>
                      <a:endParaRPr lang="ar-SA" sz="2400" b="1" dirty="0"/>
                    </a:p>
                  </a:txBody>
                  <a:tcPr/>
                </a:tc>
                <a:tc>
                  <a:txBody>
                    <a:bodyPr/>
                    <a:lstStyle/>
                    <a:p>
                      <a:pPr algn="justLow" rtl="1"/>
                      <a:endParaRPr lang="ar-SA" sz="2400" b="1" dirty="0" smtClean="0"/>
                    </a:p>
                  </a:txBody>
                  <a:tcPr/>
                </a:tc>
              </a:tr>
              <a:tr h="370840">
                <a:tc>
                  <a:txBody>
                    <a:bodyPr/>
                    <a:lstStyle/>
                    <a:p>
                      <a:pPr rtl="1"/>
                      <a:r>
                        <a:rPr lang="ar-SA" sz="1600" b="1" dirty="0" smtClean="0"/>
                        <a:t>13</a:t>
                      </a:r>
                      <a:endParaRPr lang="ar-SA" sz="1600" b="1" dirty="0"/>
                    </a:p>
                  </a:txBody>
                  <a:tcPr/>
                </a:tc>
                <a:tc>
                  <a:txBody>
                    <a:bodyPr/>
                    <a:lstStyle/>
                    <a:p>
                      <a:pPr algn="justLow" rtl="1"/>
                      <a:r>
                        <a:rPr lang="ar-SA" sz="2400" b="1" dirty="0" smtClean="0"/>
                        <a:t>التسوق</a:t>
                      </a:r>
                      <a:endParaRPr lang="ar-SA" sz="2400" b="1" dirty="0"/>
                    </a:p>
                  </a:txBody>
                  <a:tcPr/>
                </a:tc>
                <a:tc>
                  <a:txBody>
                    <a:bodyPr/>
                    <a:lstStyle/>
                    <a:p>
                      <a:pPr algn="justLow" rtl="1"/>
                      <a:endParaRPr lang="ar-SA" sz="2400" b="1"/>
                    </a:p>
                  </a:txBody>
                  <a:tcPr/>
                </a:tc>
                <a:tc>
                  <a:txBody>
                    <a:bodyPr/>
                    <a:lstStyle/>
                    <a:p>
                      <a:pPr algn="justLow" rtl="1"/>
                      <a:endParaRPr lang="ar-SA" sz="1800" b="1" dirty="0"/>
                    </a:p>
                  </a:txBody>
                  <a:tcPr/>
                </a:tc>
                <a:tc>
                  <a:txBody>
                    <a:bodyPr/>
                    <a:lstStyle/>
                    <a:p>
                      <a:pPr algn="justLow" rtl="1"/>
                      <a:endParaRPr lang="ar-SA" sz="2400" b="1"/>
                    </a:p>
                  </a:txBody>
                  <a:tcPr/>
                </a:tc>
                <a:tc>
                  <a:txBody>
                    <a:bodyPr/>
                    <a:lstStyle/>
                    <a:p>
                      <a:pPr algn="justLow" rtl="1"/>
                      <a:endParaRPr lang="ar-SA" sz="2400" b="1" dirty="0" smtClean="0"/>
                    </a:p>
                  </a:txBody>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9600" b="1" dirty="0" smtClean="0"/>
              <a:t>نشاط</a:t>
            </a:r>
            <a:endParaRPr lang="ar-SA" sz="8800" dirty="0"/>
          </a:p>
        </p:txBody>
      </p:sp>
      <p:sp>
        <p:nvSpPr>
          <p:cNvPr id="3" name="عنصر نائب للمحتوى 2"/>
          <p:cNvSpPr>
            <a:spLocks noGrp="1"/>
          </p:cNvSpPr>
          <p:nvPr>
            <p:ph idx="1"/>
          </p:nvPr>
        </p:nvSpPr>
        <p:spPr/>
        <p:txBody>
          <a:bodyPr/>
          <a:lstStyle/>
          <a:p>
            <a:pPr>
              <a:buNone/>
            </a:pPr>
            <a:r>
              <a:rPr lang="ar-SA" sz="2800" b="1" dirty="0" smtClean="0"/>
              <a:t>حاول أن تعطى نموذجا لإدارة الوقت لطالب في المرحلة الجامعية  </a:t>
            </a:r>
          </a:p>
          <a:p>
            <a:pPr>
              <a:buNone/>
            </a:pPr>
            <a:endParaRPr lang="ar-SA" dirty="0"/>
          </a:p>
        </p:txBody>
      </p:sp>
      <p:graphicFrame>
        <p:nvGraphicFramePr>
          <p:cNvPr id="5" name="جدول 4"/>
          <p:cNvGraphicFramePr>
            <a:graphicFrameLocks noGrp="1"/>
          </p:cNvGraphicFramePr>
          <p:nvPr/>
        </p:nvGraphicFramePr>
        <p:xfrm>
          <a:off x="323528" y="2636912"/>
          <a:ext cx="8424936" cy="3960438"/>
        </p:xfrm>
        <a:graphic>
          <a:graphicData uri="http://schemas.openxmlformats.org/drawingml/2006/table">
            <a:tbl>
              <a:tblPr rtl="1" firstRow="1" bandRow="1">
                <a:tableStyleId>{5C22544A-7EE6-4342-B048-85BDC9FD1C3A}</a:tableStyleId>
              </a:tblPr>
              <a:tblGrid>
                <a:gridCol w="1404156"/>
                <a:gridCol w="1404156"/>
                <a:gridCol w="1404156"/>
                <a:gridCol w="1404156"/>
                <a:gridCol w="1404156"/>
                <a:gridCol w="1404156"/>
              </a:tblGrid>
              <a:tr h="660073">
                <a:tc>
                  <a:txBody>
                    <a:bodyPr/>
                    <a:lstStyle/>
                    <a:p>
                      <a:pPr rtl="1"/>
                      <a:r>
                        <a:rPr lang="ar-SA" dirty="0" smtClean="0"/>
                        <a:t>م</a:t>
                      </a:r>
                      <a:endParaRPr lang="ar-SA" dirty="0"/>
                    </a:p>
                  </a:txBody>
                  <a:tcPr/>
                </a:tc>
                <a:tc>
                  <a:txBody>
                    <a:bodyPr/>
                    <a:lstStyle/>
                    <a:p>
                      <a:pPr algn="ctr" rtl="1"/>
                      <a:r>
                        <a:rPr lang="ar-SA" dirty="0" smtClean="0"/>
                        <a:t>النشاط</a:t>
                      </a:r>
                      <a:endParaRPr lang="ar-SA" dirty="0"/>
                    </a:p>
                  </a:txBody>
                  <a:tcPr/>
                </a:tc>
                <a:tc>
                  <a:txBody>
                    <a:bodyPr/>
                    <a:lstStyle/>
                    <a:p>
                      <a:pPr algn="ctr" rtl="1"/>
                      <a:r>
                        <a:rPr lang="ar-SA" dirty="0" smtClean="0"/>
                        <a:t>الزمن المتوقع</a:t>
                      </a:r>
                      <a:endParaRPr lang="ar-SA" dirty="0"/>
                    </a:p>
                  </a:txBody>
                  <a:tcPr/>
                </a:tc>
                <a:tc>
                  <a:txBody>
                    <a:bodyPr/>
                    <a:lstStyle/>
                    <a:p>
                      <a:pPr rtl="1"/>
                      <a:r>
                        <a:rPr lang="ar-SA" dirty="0" smtClean="0"/>
                        <a:t>م</a:t>
                      </a:r>
                      <a:endParaRPr lang="ar-SA" dirty="0"/>
                    </a:p>
                  </a:txBody>
                  <a:tcPr/>
                </a:tc>
                <a:tc>
                  <a:txBody>
                    <a:bodyPr/>
                    <a:lstStyle/>
                    <a:p>
                      <a:pPr algn="ctr" rtl="1"/>
                      <a:r>
                        <a:rPr lang="ar-SA" dirty="0" smtClean="0"/>
                        <a:t>النشاط</a:t>
                      </a:r>
                      <a:endParaRPr lang="ar-SA"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الزمن المتوقع </a:t>
                      </a:r>
                    </a:p>
                  </a:txBody>
                  <a:tcPr/>
                </a:tc>
              </a:tr>
              <a:tr h="660073">
                <a:tc>
                  <a:txBody>
                    <a:bodyPr/>
                    <a:lstStyle/>
                    <a:p>
                      <a:pPr algn="ctr" rtl="1"/>
                      <a:r>
                        <a:rPr lang="ar-SA" sz="2400" b="1" dirty="0" smtClean="0"/>
                        <a:t>1</a:t>
                      </a:r>
                      <a:endParaRPr lang="ar-SA" sz="2400" b="1" dirty="0"/>
                    </a:p>
                  </a:txBody>
                  <a:tcPr/>
                </a:tc>
                <a:tc>
                  <a:txBody>
                    <a:bodyPr/>
                    <a:lstStyle/>
                    <a:p>
                      <a:pPr rtl="1"/>
                      <a:endParaRPr lang="ar-SA" dirty="0"/>
                    </a:p>
                  </a:txBody>
                  <a:tcPr/>
                </a:tc>
                <a:tc>
                  <a:txBody>
                    <a:bodyPr/>
                    <a:lstStyle/>
                    <a:p>
                      <a:pPr rtl="1"/>
                      <a:endParaRPr lang="ar-SA" dirty="0"/>
                    </a:p>
                  </a:txBody>
                  <a:tcPr/>
                </a:tc>
                <a:tc>
                  <a:txBody>
                    <a:bodyPr/>
                    <a:lstStyle/>
                    <a:p>
                      <a:pPr algn="ctr" rtl="1"/>
                      <a:r>
                        <a:rPr lang="ar-SA" sz="2400" b="1" dirty="0" smtClean="0"/>
                        <a:t>6</a:t>
                      </a:r>
                      <a:endParaRPr lang="ar-SA" sz="2400" b="1" dirty="0"/>
                    </a:p>
                  </a:txBody>
                  <a:tcPr/>
                </a:tc>
                <a:tc>
                  <a:txBody>
                    <a:bodyPr/>
                    <a:lstStyle/>
                    <a:p>
                      <a:pPr rtl="1"/>
                      <a:endParaRPr lang="ar-SA" dirty="0"/>
                    </a:p>
                  </a:txBody>
                  <a:tcPr/>
                </a:tc>
                <a:tc>
                  <a:txBody>
                    <a:bodyPr/>
                    <a:lstStyle/>
                    <a:p>
                      <a:pPr rtl="1"/>
                      <a:endParaRPr lang="ar-SA"/>
                    </a:p>
                  </a:txBody>
                  <a:tcPr/>
                </a:tc>
              </a:tr>
              <a:tr h="660073">
                <a:tc>
                  <a:txBody>
                    <a:bodyPr/>
                    <a:lstStyle/>
                    <a:p>
                      <a:pPr algn="ctr" rtl="1"/>
                      <a:r>
                        <a:rPr lang="ar-SA" sz="2400" b="1" dirty="0" smtClean="0"/>
                        <a:t>2</a:t>
                      </a:r>
                      <a:endParaRPr lang="ar-SA" sz="2400" b="1" dirty="0"/>
                    </a:p>
                  </a:txBody>
                  <a:tcPr/>
                </a:tc>
                <a:tc>
                  <a:txBody>
                    <a:bodyPr/>
                    <a:lstStyle/>
                    <a:p>
                      <a:pPr rtl="1"/>
                      <a:endParaRPr lang="ar-SA"/>
                    </a:p>
                  </a:txBody>
                  <a:tcPr/>
                </a:tc>
                <a:tc>
                  <a:txBody>
                    <a:bodyPr/>
                    <a:lstStyle/>
                    <a:p>
                      <a:pPr rtl="1"/>
                      <a:endParaRPr lang="ar-SA" dirty="0"/>
                    </a:p>
                  </a:txBody>
                  <a:tcPr/>
                </a:tc>
                <a:tc>
                  <a:txBody>
                    <a:bodyPr/>
                    <a:lstStyle/>
                    <a:p>
                      <a:pPr algn="ctr" rtl="1"/>
                      <a:r>
                        <a:rPr lang="ar-SA" sz="2400" b="1" dirty="0" smtClean="0"/>
                        <a:t>7</a:t>
                      </a:r>
                      <a:endParaRPr lang="ar-SA" sz="2400" b="1" dirty="0"/>
                    </a:p>
                  </a:txBody>
                  <a:tcPr/>
                </a:tc>
                <a:tc>
                  <a:txBody>
                    <a:bodyPr/>
                    <a:lstStyle/>
                    <a:p>
                      <a:pPr rtl="1"/>
                      <a:endParaRPr lang="ar-SA" dirty="0"/>
                    </a:p>
                  </a:txBody>
                  <a:tcPr/>
                </a:tc>
                <a:tc>
                  <a:txBody>
                    <a:bodyPr/>
                    <a:lstStyle/>
                    <a:p>
                      <a:pPr rtl="1"/>
                      <a:endParaRPr lang="ar-SA" dirty="0"/>
                    </a:p>
                  </a:txBody>
                  <a:tcPr/>
                </a:tc>
              </a:tr>
              <a:tr h="660073">
                <a:tc>
                  <a:txBody>
                    <a:bodyPr/>
                    <a:lstStyle/>
                    <a:p>
                      <a:pPr algn="ctr" rtl="1"/>
                      <a:r>
                        <a:rPr lang="ar-SA" sz="2400" b="1" dirty="0" smtClean="0"/>
                        <a:t>3</a:t>
                      </a:r>
                      <a:endParaRPr lang="ar-SA" sz="2400" b="1" dirty="0"/>
                    </a:p>
                  </a:txBody>
                  <a:tcPr/>
                </a:tc>
                <a:tc>
                  <a:txBody>
                    <a:bodyPr/>
                    <a:lstStyle/>
                    <a:p>
                      <a:pPr rtl="1"/>
                      <a:endParaRPr lang="ar-SA"/>
                    </a:p>
                  </a:txBody>
                  <a:tcPr/>
                </a:tc>
                <a:tc>
                  <a:txBody>
                    <a:bodyPr/>
                    <a:lstStyle/>
                    <a:p>
                      <a:pPr rtl="1"/>
                      <a:endParaRPr lang="ar-SA"/>
                    </a:p>
                  </a:txBody>
                  <a:tcPr/>
                </a:tc>
                <a:tc>
                  <a:txBody>
                    <a:bodyPr/>
                    <a:lstStyle/>
                    <a:p>
                      <a:pPr algn="ctr" rtl="1"/>
                      <a:r>
                        <a:rPr lang="ar-SA" sz="2400" b="1" dirty="0" smtClean="0"/>
                        <a:t>8</a:t>
                      </a:r>
                      <a:endParaRPr lang="ar-SA" sz="2400" b="1" dirty="0"/>
                    </a:p>
                  </a:txBody>
                  <a:tcPr/>
                </a:tc>
                <a:tc>
                  <a:txBody>
                    <a:bodyPr/>
                    <a:lstStyle/>
                    <a:p>
                      <a:pPr rtl="1"/>
                      <a:endParaRPr lang="ar-SA"/>
                    </a:p>
                  </a:txBody>
                  <a:tcPr/>
                </a:tc>
                <a:tc>
                  <a:txBody>
                    <a:bodyPr/>
                    <a:lstStyle/>
                    <a:p>
                      <a:pPr rtl="1"/>
                      <a:endParaRPr lang="ar-SA" dirty="0"/>
                    </a:p>
                  </a:txBody>
                  <a:tcPr/>
                </a:tc>
              </a:tr>
              <a:tr h="660073">
                <a:tc>
                  <a:txBody>
                    <a:bodyPr/>
                    <a:lstStyle/>
                    <a:p>
                      <a:pPr algn="ctr" rtl="1"/>
                      <a:r>
                        <a:rPr lang="ar-SA" sz="2400" b="1" dirty="0" smtClean="0"/>
                        <a:t>4</a:t>
                      </a:r>
                      <a:endParaRPr lang="ar-SA" sz="2400" b="1" dirty="0"/>
                    </a:p>
                  </a:txBody>
                  <a:tcPr/>
                </a:tc>
                <a:tc>
                  <a:txBody>
                    <a:bodyPr/>
                    <a:lstStyle/>
                    <a:p>
                      <a:pPr rtl="1"/>
                      <a:endParaRPr lang="ar-SA"/>
                    </a:p>
                  </a:txBody>
                  <a:tcPr/>
                </a:tc>
                <a:tc>
                  <a:txBody>
                    <a:bodyPr/>
                    <a:lstStyle/>
                    <a:p>
                      <a:pPr rtl="1"/>
                      <a:endParaRPr lang="ar-SA" dirty="0"/>
                    </a:p>
                  </a:txBody>
                  <a:tcPr/>
                </a:tc>
                <a:tc>
                  <a:txBody>
                    <a:bodyPr/>
                    <a:lstStyle/>
                    <a:p>
                      <a:pPr algn="ctr" rtl="1"/>
                      <a:r>
                        <a:rPr lang="ar-SA" sz="2400" b="1" dirty="0" smtClean="0"/>
                        <a:t>9</a:t>
                      </a:r>
                      <a:endParaRPr lang="ar-SA" sz="2400" b="1" dirty="0"/>
                    </a:p>
                  </a:txBody>
                  <a:tcPr/>
                </a:tc>
                <a:tc>
                  <a:txBody>
                    <a:bodyPr/>
                    <a:lstStyle/>
                    <a:p>
                      <a:pPr rtl="1"/>
                      <a:endParaRPr lang="ar-SA" dirty="0"/>
                    </a:p>
                  </a:txBody>
                  <a:tcPr/>
                </a:tc>
                <a:tc>
                  <a:txBody>
                    <a:bodyPr/>
                    <a:lstStyle/>
                    <a:p>
                      <a:pPr rtl="1"/>
                      <a:endParaRPr lang="ar-SA" dirty="0"/>
                    </a:p>
                  </a:txBody>
                  <a:tcPr/>
                </a:tc>
              </a:tr>
              <a:tr h="660073">
                <a:tc>
                  <a:txBody>
                    <a:bodyPr/>
                    <a:lstStyle/>
                    <a:p>
                      <a:pPr algn="ctr" rtl="1"/>
                      <a:r>
                        <a:rPr lang="ar-SA" sz="2400" b="1" dirty="0" smtClean="0"/>
                        <a:t>5</a:t>
                      </a:r>
                      <a:endParaRPr lang="ar-SA" sz="2400" b="1" dirty="0"/>
                    </a:p>
                  </a:txBody>
                  <a:tcPr/>
                </a:tc>
                <a:tc>
                  <a:txBody>
                    <a:bodyPr/>
                    <a:lstStyle/>
                    <a:p>
                      <a:pPr rtl="1"/>
                      <a:endParaRPr lang="ar-SA" dirty="0"/>
                    </a:p>
                  </a:txBody>
                  <a:tcPr/>
                </a:tc>
                <a:tc>
                  <a:txBody>
                    <a:bodyPr/>
                    <a:lstStyle/>
                    <a:p>
                      <a:pPr rtl="1"/>
                      <a:endParaRPr lang="ar-SA"/>
                    </a:p>
                  </a:txBody>
                  <a:tcPr/>
                </a:tc>
                <a:tc>
                  <a:txBody>
                    <a:bodyPr/>
                    <a:lstStyle/>
                    <a:p>
                      <a:pPr algn="ctr" rtl="1"/>
                      <a:r>
                        <a:rPr lang="ar-SA" sz="2400" b="1" dirty="0" smtClean="0"/>
                        <a:t>10</a:t>
                      </a:r>
                      <a:endParaRPr lang="ar-SA" sz="2400" b="1" dirty="0"/>
                    </a:p>
                  </a:txBody>
                  <a:tcPr/>
                </a:tc>
                <a:tc>
                  <a:txBody>
                    <a:bodyPr/>
                    <a:lstStyle/>
                    <a:p>
                      <a:pPr rtl="1"/>
                      <a:endParaRPr lang="ar-SA"/>
                    </a:p>
                  </a:txBody>
                  <a:tcPr/>
                </a:tc>
                <a:tc>
                  <a:txBody>
                    <a:bodyPr/>
                    <a:lstStyle/>
                    <a:p>
                      <a:pPr rtl="1"/>
                      <a:endParaRPr lang="ar-SA" dirty="0"/>
                    </a:p>
                  </a:txBody>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46040"/>
            <a:ext cx="8229600" cy="1143000"/>
          </a:xfrm>
        </p:spPr>
        <p:txBody>
          <a:bodyPr>
            <a:noAutofit/>
          </a:bodyPr>
          <a:lstStyle/>
          <a:p>
            <a:pPr algn="ctr"/>
            <a:r>
              <a:rPr lang="ar-SA" sz="9600" b="1" dirty="0" smtClean="0"/>
              <a:t>تنظيم جدول أسبوعي</a:t>
            </a:r>
            <a:endParaRPr lang="ar-SA" sz="9600"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lstStyle/>
          <a:p>
            <a:pPr algn="justLow"/>
            <a:r>
              <a:rPr lang="ar-SA" sz="4400" b="1" dirty="0" smtClean="0"/>
              <a:t>أكد الخبراء أن بإمكانك أن تخطط لأسبوعك كاملا خلال ثلاثين دقيقة فقط , وذلك بإتباع الخطوات التالية </a:t>
            </a:r>
          </a:p>
          <a:p>
            <a:pPr algn="justLow">
              <a:buNone/>
            </a:pPr>
            <a:r>
              <a:rPr lang="ar-SA" sz="4400" b="1" dirty="0" smtClean="0"/>
              <a:t>1</a:t>
            </a:r>
            <a:r>
              <a:rPr lang="ar-SA" sz="4000" b="1" dirty="0" smtClean="0"/>
              <a:t>- حدد الأهداف التي ينبغي عليك تحقيقها بحلول نهاية هذا الأسبوع ثم دونها في مذكرتك </a:t>
            </a:r>
          </a:p>
          <a:p>
            <a:pPr algn="justLow">
              <a:buNone/>
            </a:pPr>
            <a:r>
              <a:rPr lang="ar-SA" sz="4000" b="1" dirty="0" smtClean="0"/>
              <a:t>2- حدد الخطوات التي يجب عليك إتباعها لتحقيق هذه الأهداف’ ورتبها حسب أهميتها </a:t>
            </a:r>
          </a:p>
          <a:p>
            <a:pPr>
              <a:buNone/>
            </a:pPr>
            <a:endParaRPr lang="ar-SA"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lstStyle/>
          <a:p>
            <a:pPr algn="justLow">
              <a:buNone/>
            </a:pPr>
            <a:r>
              <a:rPr lang="ar-SA" sz="4400" b="1" dirty="0" smtClean="0"/>
              <a:t>3- قدر الوقت اللازم لكل خطوة , وأضف إليه وقتا إضافيا احتياطيا حتى تتمتع بالمرونة إذا حدث اى طارئ </a:t>
            </a:r>
          </a:p>
          <a:p>
            <a:pPr algn="justLow">
              <a:buNone/>
            </a:pPr>
            <a:r>
              <a:rPr lang="ar-SA" sz="4400" b="1" dirty="0" smtClean="0"/>
              <a:t>4- افحص جدولك بعد انتهاء منه لتتأكد من إدراج كل الأمور المهمة , ثم أبدا بتنفيذ أهدافك وتابع عملية التنفيذ وأنت مبتسم وهادئ الأعصاب . </a:t>
            </a:r>
          </a:p>
          <a:p>
            <a:pPr algn="justLow">
              <a:buNone/>
            </a:pPr>
            <a:endParaRPr lang="ar-SA" sz="3200"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457201" y="908050"/>
          <a:ext cx="8229599" cy="5602280"/>
        </p:xfrm>
        <a:graphic>
          <a:graphicData uri="http://schemas.openxmlformats.org/drawingml/2006/table">
            <a:tbl>
              <a:tblPr rtl="1" firstRow="1" bandRow="1">
                <a:tableStyleId>{5C22544A-7EE6-4342-B048-85BDC9FD1C3A}</a:tableStyleId>
              </a:tblPr>
              <a:tblGrid>
                <a:gridCol w="1175657"/>
                <a:gridCol w="1175657"/>
                <a:gridCol w="1175657"/>
                <a:gridCol w="1175657"/>
                <a:gridCol w="1175657"/>
                <a:gridCol w="1175657"/>
                <a:gridCol w="1175657"/>
              </a:tblGrid>
              <a:tr h="477932">
                <a:tc rowSpan="2">
                  <a:txBody>
                    <a:bodyPr/>
                    <a:lstStyle/>
                    <a:p>
                      <a:pPr rtl="1"/>
                      <a:r>
                        <a:rPr lang="ar-SA" sz="2400" b="1" dirty="0" smtClean="0"/>
                        <a:t>حدد الهدف</a:t>
                      </a:r>
                      <a:endParaRPr lang="ar-SA" sz="2400" b="1" dirty="0"/>
                    </a:p>
                  </a:txBody>
                  <a:tcPr/>
                </a:tc>
                <a:tc rowSpan="2">
                  <a:txBody>
                    <a:bodyPr/>
                    <a:lstStyle/>
                    <a:p>
                      <a:pPr rtl="1"/>
                      <a:r>
                        <a:rPr lang="ar-SA" sz="2400" b="1" dirty="0" smtClean="0"/>
                        <a:t>الخطوات اللازمة لكل هدف</a:t>
                      </a:r>
                      <a:endParaRPr lang="ar-SA" sz="2400" b="1" dirty="0"/>
                    </a:p>
                  </a:txBody>
                  <a:tcPr/>
                </a:tc>
                <a:tc rowSpan="2">
                  <a:txBody>
                    <a:bodyPr/>
                    <a:lstStyle/>
                    <a:p>
                      <a:pPr rtl="1"/>
                      <a:r>
                        <a:rPr lang="ar-SA" sz="2400" b="1" dirty="0" smtClean="0"/>
                        <a:t>الوقت اللازم لكل خطوه</a:t>
                      </a:r>
                      <a:endParaRPr lang="ar-SA" sz="2400" b="1" dirty="0"/>
                    </a:p>
                  </a:txBody>
                  <a:tcPr/>
                </a:tc>
                <a:tc rowSpan="2">
                  <a:txBody>
                    <a:bodyPr/>
                    <a:lstStyle/>
                    <a:p>
                      <a:pPr algn="ctr" rtl="1"/>
                      <a:r>
                        <a:rPr lang="ar-SA" sz="2400" b="1" dirty="0" smtClean="0"/>
                        <a:t>يوم وتاريخ</a:t>
                      </a:r>
                      <a:r>
                        <a:rPr lang="ar-SA" sz="2400" b="1" baseline="0" dirty="0" smtClean="0"/>
                        <a:t> التنفيذ</a:t>
                      </a:r>
                      <a:endParaRPr lang="ar-SA" sz="2400" b="1" dirty="0"/>
                    </a:p>
                  </a:txBody>
                  <a:tcPr/>
                </a:tc>
                <a:tc gridSpan="3">
                  <a:txBody>
                    <a:bodyPr/>
                    <a:lstStyle/>
                    <a:p>
                      <a:pPr algn="ctr" rtl="1"/>
                      <a:r>
                        <a:rPr lang="ar-SA" sz="2400" b="1" dirty="0" smtClean="0"/>
                        <a:t>متابعة التنفيذ</a:t>
                      </a:r>
                      <a:endParaRPr lang="ar-SA" sz="2400" b="1" dirty="0"/>
                    </a:p>
                  </a:txBody>
                  <a:tcPr/>
                </a:tc>
                <a:tc hMerge="1">
                  <a:txBody>
                    <a:bodyPr/>
                    <a:lstStyle/>
                    <a:p>
                      <a:pPr rtl="1"/>
                      <a:endParaRPr lang="ar-SA" dirty="0"/>
                    </a:p>
                  </a:txBody>
                  <a:tcPr/>
                </a:tc>
                <a:tc hMerge="1">
                  <a:txBody>
                    <a:bodyPr/>
                    <a:lstStyle/>
                    <a:p>
                      <a:pPr rtl="1"/>
                      <a:endParaRPr lang="ar-SA" dirty="0"/>
                    </a:p>
                  </a:txBody>
                  <a:tcPr/>
                </a:tc>
              </a:tr>
              <a:tr h="477932">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rtl="1"/>
                      <a:r>
                        <a:rPr lang="ar-SA" sz="2400" b="1" dirty="0" smtClean="0"/>
                        <a:t>نفذ</a:t>
                      </a:r>
                      <a:endParaRPr lang="ar-SA" sz="2400" b="1" dirty="0"/>
                    </a:p>
                  </a:txBody>
                  <a:tcPr/>
                </a:tc>
                <a:tc>
                  <a:txBody>
                    <a:bodyPr/>
                    <a:lstStyle/>
                    <a:p>
                      <a:pPr rtl="1"/>
                      <a:r>
                        <a:rPr lang="ar-SA" sz="2400" b="1" dirty="0" smtClean="0"/>
                        <a:t>لم ينفذ</a:t>
                      </a:r>
                      <a:endParaRPr lang="ar-SA" sz="2400" b="1" dirty="0"/>
                    </a:p>
                  </a:txBody>
                  <a:tcPr/>
                </a:tc>
                <a:tc>
                  <a:txBody>
                    <a:bodyPr/>
                    <a:lstStyle/>
                    <a:p>
                      <a:pPr rtl="1"/>
                      <a:r>
                        <a:rPr lang="ar-SA" sz="2400" b="1" dirty="0" smtClean="0"/>
                        <a:t>سبب عدم التنفيذ</a:t>
                      </a:r>
                      <a:endParaRPr lang="ar-SA" sz="2400" b="1" dirty="0"/>
                    </a:p>
                  </a:txBody>
                  <a:tcPr/>
                </a:tc>
              </a:tr>
              <a:tr h="477932">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r>
              <a:tr h="477932">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r>
              <a:tr h="477932">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r>
              <a:tr h="477932">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r>
              <a:tr h="477932">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r>
              <a:tr h="477932">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r>
              <a:tr h="477932">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r>
              <a:tr h="477932">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r>
              <a:tr h="477932">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a:p>
                  </a:txBody>
                  <a:tcPr/>
                </a:tc>
                <a:tc>
                  <a:txBody>
                    <a:bodyPr/>
                    <a:lstStyle/>
                    <a:p>
                      <a:pPr rtl="1"/>
                      <a:endParaRPr lang="ar-SA" dirty="0"/>
                    </a:p>
                  </a:txBody>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8000" b="1" dirty="0" smtClean="0"/>
              <a:t>تحديد الأولويات</a:t>
            </a:r>
            <a:endParaRPr lang="ar-SA" sz="7200" dirty="0"/>
          </a:p>
        </p:txBody>
      </p:sp>
      <p:sp>
        <p:nvSpPr>
          <p:cNvPr id="3" name="عنصر نائب للمحتوى 2"/>
          <p:cNvSpPr>
            <a:spLocks noGrp="1"/>
          </p:cNvSpPr>
          <p:nvPr>
            <p:ph idx="1"/>
          </p:nvPr>
        </p:nvSpPr>
        <p:spPr/>
        <p:txBody>
          <a:bodyPr/>
          <a:lstStyle/>
          <a:p>
            <a:pPr algn="just"/>
            <a:r>
              <a:rPr lang="ar-SA" sz="4400" b="1" dirty="0" smtClean="0"/>
              <a:t>مصفوفة ترتيب الأولويات </a:t>
            </a:r>
          </a:p>
          <a:p>
            <a:pPr>
              <a:buNone/>
            </a:pPr>
            <a:endParaRPr lang="ar-SA" dirty="0"/>
          </a:p>
        </p:txBody>
      </p:sp>
      <p:graphicFrame>
        <p:nvGraphicFramePr>
          <p:cNvPr id="4" name="جدول 3"/>
          <p:cNvGraphicFramePr>
            <a:graphicFrameLocks noGrp="1"/>
          </p:cNvGraphicFramePr>
          <p:nvPr/>
        </p:nvGraphicFramePr>
        <p:xfrm>
          <a:off x="179512" y="2708921"/>
          <a:ext cx="8784976" cy="3528390"/>
        </p:xfrm>
        <a:graphic>
          <a:graphicData uri="http://schemas.openxmlformats.org/drawingml/2006/table">
            <a:tbl>
              <a:tblPr rtl="1" firstRow="1" bandRow="1">
                <a:tableStyleId>{5C22544A-7EE6-4342-B048-85BDC9FD1C3A}</a:tableStyleId>
              </a:tblPr>
              <a:tblGrid>
                <a:gridCol w="1276718"/>
                <a:gridCol w="3490411"/>
                <a:gridCol w="4017847"/>
              </a:tblGrid>
              <a:tr h="1176130">
                <a:tc>
                  <a:txBody>
                    <a:bodyPr/>
                    <a:lstStyle/>
                    <a:p>
                      <a:pPr algn="l" rtl="1"/>
                      <a:r>
                        <a:rPr lang="ar-SA" sz="2000" b="1" i="1" dirty="0" smtClean="0"/>
                        <a:t>الطوارئ</a:t>
                      </a:r>
                    </a:p>
                    <a:p>
                      <a:pPr rtl="1"/>
                      <a:r>
                        <a:rPr lang="ar-SA" sz="2000" b="1" i="1" dirty="0" smtClean="0"/>
                        <a:t>الأهمية</a:t>
                      </a:r>
                      <a:endParaRPr lang="ar-SA" sz="2000" b="1" i="1" dirty="0"/>
                    </a:p>
                  </a:txBody>
                  <a:tcPr/>
                </a:tc>
                <a:tc>
                  <a:txBody>
                    <a:bodyPr/>
                    <a:lstStyle/>
                    <a:p>
                      <a:pPr algn="ctr" rtl="1"/>
                      <a:r>
                        <a:rPr lang="ar-SA" sz="3200" b="1" dirty="0" smtClean="0"/>
                        <a:t>عاجل </a:t>
                      </a:r>
                      <a:endParaRPr lang="ar-SA" sz="3200" b="1" dirty="0"/>
                    </a:p>
                  </a:txBody>
                  <a:tcPr/>
                </a:tc>
                <a:tc>
                  <a:txBody>
                    <a:bodyPr/>
                    <a:lstStyle/>
                    <a:p>
                      <a:pPr algn="ctr" rtl="1"/>
                      <a:r>
                        <a:rPr lang="ar-SA" sz="3200" b="1" dirty="0" smtClean="0"/>
                        <a:t>غير عاجل</a:t>
                      </a:r>
                      <a:endParaRPr lang="ar-SA" sz="3200" b="1" dirty="0"/>
                    </a:p>
                  </a:txBody>
                  <a:tcPr/>
                </a:tc>
              </a:tr>
              <a:tr h="1176130">
                <a:tc>
                  <a:txBody>
                    <a:bodyPr/>
                    <a:lstStyle/>
                    <a:p>
                      <a:pPr algn="ctr" rtl="1"/>
                      <a:r>
                        <a:rPr lang="ar-SA" sz="3200" b="1" dirty="0" smtClean="0"/>
                        <a:t>هام</a:t>
                      </a:r>
                      <a:endParaRPr lang="ar-SA" sz="3200" b="1" dirty="0"/>
                    </a:p>
                  </a:txBody>
                  <a:tcPr/>
                </a:tc>
                <a:tc>
                  <a:txBody>
                    <a:bodyPr/>
                    <a:lstStyle/>
                    <a:p>
                      <a:pPr algn="ctr" rtl="1"/>
                      <a:r>
                        <a:rPr lang="ar-SA" sz="3200" b="1" dirty="0" smtClean="0"/>
                        <a:t>(1)</a:t>
                      </a:r>
                      <a:r>
                        <a:rPr lang="ar-SA" sz="3200" b="1" baseline="0" dirty="0" smtClean="0"/>
                        <a:t>   ( أنجز )</a:t>
                      </a:r>
                      <a:r>
                        <a:rPr lang="ar-SA" sz="2800" b="1" baseline="0" dirty="0" smtClean="0"/>
                        <a:t> </a:t>
                      </a:r>
                    </a:p>
                    <a:p>
                      <a:pPr algn="ctr" rtl="1"/>
                      <a:r>
                        <a:rPr lang="ar-SA" sz="3200" b="1" baseline="0" dirty="0" smtClean="0"/>
                        <a:t>الأمور المهمة العاجلة</a:t>
                      </a:r>
                      <a:endParaRPr lang="ar-SA" sz="3200" b="1" dirty="0"/>
                    </a:p>
                  </a:txBody>
                  <a:tcPr/>
                </a:tc>
                <a:tc>
                  <a:txBody>
                    <a:bodyPr/>
                    <a:lstStyle/>
                    <a:p>
                      <a:pPr algn="ctr" rtl="1"/>
                      <a:r>
                        <a:rPr lang="ar-SA" sz="2800" b="1" dirty="0" smtClean="0"/>
                        <a:t>(2)   ( خطط ) </a:t>
                      </a:r>
                    </a:p>
                    <a:p>
                      <a:pPr algn="ctr" rtl="1"/>
                      <a:r>
                        <a:rPr lang="ar-SA" sz="2800" b="1" dirty="0" smtClean="0"/>
                        <a:t> الأمور المهمة غير العاجلة</a:t>
                      </a:r>
                      <a:endParaRPr lang="ar-SA" sz="2800" b="1" dirty="0"/>
                    </a:p>
                  </a:txBody>
                  <a:tcPr/>
                </a:tc>
              </a:tr>
              <a:tr h="1176130">
                <a:tc>
                  <a:txBody>
                    <a:bodyPr/>
                    <a:lstStyle/>
                    <a:p>
                      <a:pPr algn="ctr" rtl="1"/>
                      <a:r>
                        <a:rPr lang="ar-SA" sz="3200" b="1" dirty="0" smtClean="0"/>
                        <a:t>غير هام</a:t>
                      </a:r>
                      <a:endParaRPr lang="ar-SA" sz="3200" b="1" dirty="0"/>
                    </a:p>
                  </a:txBody>
                  <a:tcPr/>
                </a:tc>
                <a:tc>
                  <a:txBody>
                    <a:bodyPr/>
                    <a:lstStyle/>
                    <a:p>
                      <a:pPr algn="ctr" rtl="1"/>
                      <a:r>
                        <a:rPr lang="ar-SA" sz="2800" b="1" dirty="0" smtClean="0"/>
                        <a:t>(3)</a:t>
                      </a:r>
                      <a:r>
                        <a:rPr lang="ar-SA" sz="2800" b="1" baseline="0" dirty="0" smtClean="0"/>
                        <a:t>   ( فوض) </a:t>
                      </a:r>
                    </a:p>
                    <a:p>
                      <a:pPr algn="ctr" rtl="1"/>
                      <a:r>
                        <a:rPr lang="ar-SA" sz="2800" b="1" baseline="0" dirty="0" smtClean="0"/>
                        <a:t>الأمور غبر المهمة العاجلة</a:t>
                      </a:r>
                      <a:endParaRPr lang="ar-SA" sz="2800" b="1" dirty="0"/>
                    </a:p>
                  </a:txBody>
                  <a:tcPr/>
                </a:tc>
                <a:tc>
                  <a:txBody>
                    <a:bodyPr/>
                    <a:lstStyle/>
                    <a:p>
                      <a:pPr algn="ctr" rtl="1"/>
                      <a:r>
                        <a:rPr lang="ar-SA" sz="2800" b="1" dirty="0" smtClean="0"/>
                        <a:t>(4)</a:t>
                      </a:r>
                      <a:r>
                        <a:rPr lang="ar-SA" sz="2800" b="1" baseline="0" dirty="0" smtClean="0"/>
                        <a:t>   (اترك) </a:t>
                      </a:r>
                    </a:p>
                    <a:p>
                      <a:pPr algn="ctr" rtl="1"/>
                      <a:r>
                        <a:rPr lang="ar-SA" sz="2800" b="1" baseline="0" dirty="0" smtClean="0"/>
                        <a:t>الأمور غير المهمة غير العاجلة</a:t>
                      </a:r>
                      <a:endParaRPr lang="ar-SA" sz="2800" b="1" dirty="0"/>
                    </a:p>
                  </a:txBody>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8800" b="1" dirty="0" smtClean="0"/>
              <a:t>نقاط هامة</a:t>
            </a:r>
            <a:endParaRPr lang="ar-SA" sz="8800" b="1" dirty="0"/>
          </a:p>
        </p:txBody>
      </p:sp>
      <p:sp>
        <p:nvSpPr>
          <p:cNvPr id="3" name="عنصر نائب للمحتوى 2"/>
          <p:cNvSpPr>
            <a:spLocks noGrp="1"/>
          </p:cNvSpPr>
          <p:nvPr>
            <p:ph idx="1"/>
          </p:nvPr>
        </p:nvSpPr>
        <p:spPr/>
        <p:txBody>
          <a:bodyPr>
            <a:normAutofit lnSpcReduction="10000"/>
          </a:bodyPr>
          <a:lstStyle/>
          <a:p>
            <a:pPr algn="justLow"/>
            <a:r>
              <a:rPr lang="ar-SA" sz="3200" b="1" dirty="0" smtClean="0"/>
              <a:t>أهدافك القريبة هي أنشطتك اليومية , وعليك أن تقسم وقتك اليومي على هذه الأنشطة </a:t>
            </a:r>
          </a:p>
          <a:p>
            <a:pPr algn="justLow"/>
            <a:r>
              <a:rPr lang="ar-SA" sz="3200" b="1" dirty="0" smtClean="0"/>
              <a:t>تقسيم الوقت على الأنشطة يحتاج إلى تحديد الأولويات </a:t>
            </a:r>
          </a:p>
          <a:p>
            <a:pPr algn="justLow"/>
            <a:r>
              <a:rPr lang="ar-SA" sz="3200" b="1" dirty="0" smtClean="0"/>
              <a:t>الأولويات يمكن أن تكون أربعة وهي :</a:t>
            </a:r>
          </a:p>
          <a:p>
            <a:pPr algn="justLow">
              <a:buNone/>
            </a:pPr>
            <a:r>
              <a:rPr lang="ar-SA" sz="3200" b="1" dirty="0" smtClean="0"/>
              <a:t>1- المقررات التي تدرسها بالجامعة </a:t>
            </a:r>
          </a:p>
          <a:p>
            <a:pPr algn="justLow">
              <a:buNone/>
            </a:pPr>
            <a:r>
              <a:rPr lang="ar-SA" sz="3200" b="1" dirty="0" smtClean="0"/>
              <a:t>2- العمل إذا كنت تعمل </a:t>
            </a:r>
          </a:p>
          <a:p>
            <a:pPr algn="justLow">
              <a:buNone/>
            </a:pPr>
            <a:r>
              <a:rPr lang="ar-SA" sz="3200" b="1" dirty="0" smtClean="0"/>
              <a:t>3- الآخرون (الأسرة,الأصدقاء....... الخ) </a:t>
            </a:r>
          </a:p>
          <a:p>
            <a:pPr algn="justLow">
              <a:buNone/>
            </a:pPr>
            <a:r>
              <a:rPr lang="ar-SA" sz="3200" b="1" dirty="0" smtClean="0"/>
              <a:t>4- أنت باعتبارك أهم ما في الموقف</a:t>
            </a:r>
          </a:p>
          <a:p>
            <a:pPr algn="justLow"/>
            <a:endParaRPr lang="ar-SA"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487888"/>
          </a:xfrm>
        </p:spPr>
        <p:txBody>
          <a:bodyPr>
            <a:noAutofit/>
          </a:bodyPr>
          <a:lstStyle/>
          <a:p>
            <a:pPr algn="justLow">
              <a:buNone/>
            </a:pPr>
            <a:r>
              <a:rPr lang="ar-SA" sz="3600" b="1" dirty="0" smtClean="0"/>
              <a:t>1- أولويات المقررات الدراسة </a:t>
            </a:r>
          </a:p>
          <a:p>
            <a:pPr algn="justLow">
              <a:buNone/>
            </a:pPr>
            <a:r>
              <a:rPr lang="ar-SA" sz="3600" b="1" dirty="0" smtClean="0"/>
              <a:t>عليك أن تفكر في المقررات التي تدرسها , ما هو المقرر الأكثر أهمية ثم الذي يليه , ثم حدد مقدار الوقت الذي يجب أن تخصصه لكل مقرر </a:t>
            </a:r>
          </a:p>
          <a:p>
            <a:pPr algn="justLow">
              <a:buNone/>
            </a:pPr>
            <a:r>
              <a:rPr lang="ar-SA" sz="3600" b="1" dirty="0" smtClean="0"/>
              <a:t>2- أولويات العمل </a:t>
            </a:r>
          </a:p>
          <a:p>
            <a:pPr algn="justLow">
              <a:buNone/>
            </a:pPr>
            <a:r>
              <a:rPr lang="ar-SA" sz="3600" b="1" dirty="0" smtClean="0"/>
              <a:t>إذا كنت تعمل فأنت تعرف عدد الساعات التي يجب أن تقضيها أسبوعيا في عملك , إلا انك لا تجعل عملك يستغرق منك معظم وقتك على حساب الدراسة </a:t>
            </a:r>
          </a:p>
          <a:p>
            <a:pPr algn="justLow">
              <a:buNone/>
            </a:pPr>
            <a:endParaRPr lang="ar-SA" sz="3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normAutofit/>
          </a:bodyPr>
          <a:lstStyle/>
          <a:p>
            <a:pPr algn="justLow">
              <a:buNone/>
            </a:pPr>
            <a:r>
              <a:rPr lang="ar-SA" sz="4400" b="1" dirty="0" smtClean="0"/>
              <a:t>3- أولويات الآخرون </a:t>
            </a:r>
          </a:p>
          <a:p>
            <a:pPr algn="justLow">
              <a:buNone/>
            </a:pPr>
            <a:r>
              <a:rPr lang="ar-SA" sz="4400" b="1" dirty="0" smtClean="0"/>
              <a:t>الإنسان كائن اجتماعي لا يستطيع أن يعيش بمعزل عن الآخرين, إن الاعتدال في النواحي الاجتماعية واجب , كما إن حسن اختيار الأصدقاء واجب اساسى </a:t>
            </a:r>
          </a:p>
          <a:p>
            <a:pPr algn="justLow">
              <a:buNone/>
            </a:pPr>
            <a:r>
              <a:rPr lang="ar-SA" sz="4400" b="1" dirty="0" smtClean="0"/>
              <a:t>4- أولويات الشخصية </a:t>
            </a:r>
          </a:p>
          <a:p>
            <a:pPr algn="justLow">
              <a:buNone/>
            </a:pPr>
            <a:r>
              <a:rPr lang="ar-SA" sz="4400" b="1" dirty="0" smtClean="0"/>
              <a:t>وتعنى الأنشطة والهوايات الهامة بالنسبة لك</a:t>
            </a:r>
          </a:p>
          <a:p>
            <a:pPr algn="justLow">
              <a:buNone/>
            </a:pPr>
            <a:endParaRPr lang="ar-SA" sz="4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8800" b="1" dirty="0" smtClean="0"/>
              <a:t>نشاط</a:t>
            </a:r>
            <a:endParaRPr lang="ar-SA" sz="8000" dirty="0"/>
          </a:p>
        </p:txBody>
      </p:sp>
      <p:sp>
        <p:nvSpPr>
          <p:cNvPr id="3" name="عنصر نائب للمحتوى 2"/>
          <p:cNvSpPr>
            <a:spLocks noGrp="1"/>
          </p:cNvSpPr>
          <p:nvPr>
            <p:ph idx="1"/>
          </p:nvPr>
        </p:nvSpPr>
        <p:spPr/>
        <p:txBody>
          <a:bodyPr>
            <a:normAutofit lnSpcReduction="10000"/>
          </a:bodyPr>
          <a:lstStyle/>
          <a:p>
            <a:pPr algn="justLow">
              <a:buNone/>
            </a:pPr>
            <a:r>
              <a:rPr lang="ar-SA" sz="4000" b="1" dirty="0" smtClean="0"/>
              <a:t>1- اكتب قائمة بأحسن الأوقات وانسبها للاستذكار </a:t>
            </a:r>
          </a:p>
          <a:p>
            <a:pPr algn="justLow">
              <a:buNone/>
            </a:pPr>
            <a:endParaRPr lang="ar-SA" sz="4000" b="1" dirty="0" smtClean="0"/>
          </a:p>
          <a:p>
            <a:pPr algn="justLow">
              <a:buNone/>
            </a:pPr>
            <a:r>
              <a:rPr lang="ar-SA" sz="4000" b="1" dirty="0" smtClean="0"/>
              <a:t>2- اكتب قائمة بطرق تعلمك (استذكارك )التي تفضلها , هل من خلال الاستماع للشرح , أو مشاهدة الأفلام التعليمية , أو بالقراءة الصامتة , أو بتسجيل ملاحظات أو التلخيص أو المناقشات بمفردك أو مع زملائك</a:t>
            </a:r>
          </a:p>
          <a:p>
            <a:pPr>
              <a:buNone/>
            </a:pPr>
            <a:endParaRPr lang="ar-SA"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8800" b="1" dirty="0" smtClean="0"/>
              <a:t>نشاط</a:t>
            </a:r>
            <a:endParaRPr lang="ar-SA" sz="8000" dirty="0"/>
          </a:p>
        </p:txBody>
      </p:sp>
      <p:sp>
        <p:nvSpPr>
          <p:cNvPr id="3" name="عنصر نائب للمحتوى 2"/>
          <p:cNvSpPr>
            <a:spLocks noGrp="1"/>
          </p:cNvSpPr>
          <p:nvPr>
            <p:ph idx="1"/>
          </p:nvPr>
        </p:nvSpPr>
        <p:spPr/>
        <p:txBody>
          <a:bodyPr>
            <a:normAutofit/>
          </a:bodyPr>
          <a:lstStyle/>
          <a:p>
            <a:pPr algn="justLow">
              <a:buNone/>
            </a:pPr>
            <a:r>
              <a:rPr lang="ar-SA" sz="5400" b="1" dirty="0" smtClean="0"/>
              <a:t>أكتب قائمة بالأشياء التي تشتت انتباهك عندما تحاول الاستذكار , هل هذه الأشياء هي صوت التليفزيون أو الراديو أو زيارات الأصدقاء أو مطالب الأسرة أو أنت</a:t>
            </a:r>
            <a:endParaRPr lang="ar-SA" sz="4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8000" b="1" dirty="0" smtClean="0"/>
              <a:t>جدولة أو تنظيم الوقت</a:t>
            </a:r>
            <a:endParaRPr lang="ar-SA" sz="7200" dirty="0"/>
          </a:p>
        </p:txBody>
      </p:sp>
      <p:sp>
        <p:nvSpPr>
          <p:cNvPr id="3" name="عنصر نائب للمحتوى 2"/>
          <p:cNvSpPr>
            <a:spLocks noGrp="1"/>
          </p:cNvSpPr>
          <p:nvPr>
            <p:ph idx="1"/>
          </p:nvPr>
        </p:nvSpPr>
        <p:spPr/>
        <p:txBody>
          <a:bodyPr/>
          <a:lstStyle/>
          <a:p>
            <a:pPr algn="justLow">
              <a:buNone/>
            </a:pPr>
            <a:r>
              <a:rPr lang="ar-SA" sz="5400" b="1" dirty="0" smtClean="0"/>
              <a:t>نعنى إدارة وقتك وذلك عن طريق وضع جدول له </a:t>
            </a:r>
          </a:p>
          <a:p>
            <a:pPr>
              <a:buNone/>
            </a:pPr>
            <a:endParaRPr lang="ar-SA"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8800" b="1" dirty="0" smtClean="0"/>
              <a:t>نشاط</a:t>
            </a:r>
            <a:endParaRPr lang="ar-SA" sz="8000" dirty="0"/>
          </a:p>
        </p:txBody>
      </p:sp>
      <p:sp>
        <p:nvSpPr>
          <p:cNvPr id="3" name="عنصر نائب للمحتوى 2"/>
          <p:cNvSpPr>
            <a:spLocks noGrp="1"/>
          </p:cNvSpPr>
          <p:nvPr>
            <p:ph idx="1"/>
          </p:nvPr>
        </p:nvSpPr>
        <p:spPr/>
        <p:txBody>
          <a:bodyPr/>
          <a:lstStyle/>
          <a:p>
            <a:pPr algn="justLow">
              <a:buNone/>
            </a:pPr>
            <a:r>
              <a:rPr lang="ar-SA" sz="5400" b="1" dirty="0" smtClean="0"/>
              <a:t>أستخدم الجدول الآتي لتوضيح كيف تقضى ساعات اليوم الأربع والعشرون </a:t>
            </a:r>
          </a:p>
          <a:p>
            <a:pPr>
              <a:buNone/>
            </a:pPr>
            <a:endParaRPr lang="ar-SA"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457200" y="836607"/>
          <a:ext cx="8229600" cy="5760744"/>
        </p:xfrm>
        <a:graphic>
          <a:graphicData uri="http://schemas.openxmlformats.org/drawingml/2006/table">
            <a:tbl>
              <a:tblPr rtl="1" firstRow="1" bandRow="1">
                <a:tableStyleId>{5C22544A-7EE6-4342-B048-85BDC9FD1C3A}</a:tableStyleId>
              </a:tblPr>
              <a:tblGrid>
                <a:gridCol w="2315458"/>
                <a:gridCol w="1799342"/>
                <a:gridCol w="2413450"/>
                <a:gridCol w="1701350"/>
              </a:tblGrid>
              <a:tr h="480062">
                <a:tc>
                  <a:txBody>
                    <a:bodyPr/>
                    <a:lstStyle/>
                    <a:p>
                      <a:pPr rtl="1"/>
                      <a:r>
                        <a:rPr lang="ar-SA" sz="2000" dirty="0" smtClean="0"/>
                        <a:t>الساعة (الواحدة صباحا)</a:t>
                      </a:r>
                      <a:endParaRPr lang="ar-SA" sz="2000" dirty="0"/>
                    </a:p>
                  </a:txBody>
                  <a:tcPr/>
                </a:tc>
                <a:tc>
                  <a:txBody>
                    <a:bodyPr/>
                    <a:lstStyle/>
                    <a:p>
                      <a:pPr rtl="1"/>
                      <a:r>
                        <a:rPr lang="ar-SA" sz="2000" dirty="0" smtClean="0"/>
                        <a:t>النشاط </a:t>
                      </a:r>
                      <a:endParaRPr lang="ar-SA" sz="2000" dirty="0"/>
                    </a:p>
                  </a:txBody>
                  <a:tcPr/>
                </a:tc>
                <a:tc>
                  <a:txBody>
                    <a:bodyPr/>
                    <a:lstStyle/>
                    <a:p>
                      <a:pPr rtl="1"/>
                      <a:r>
                        <a:rPr lang="ar-SA" sz="2000" dirty="0" smtClean="0"/>
                        <a:t>الساعة (الواحدة مساءا</a:t>
                      </a:r>
                      <a:r>
                        <a:rPr lang="ar-SA" sz="2000" baseline="0" dirty="0" smtClean="0"/>
                        <a:t> )</a:t>
                      </a:r>
                      <a:endParaRPr lang="ar-SA" sz="2000" dirty="0"/>
                    </a:p>
                  </a:txBody>
                  <a:tcPr/>
                </a:tc>
                <a:tc>
                  <a:txBody>
                    <a:bodyPr/>
                    <a:lstStyle/>
                    <a:p>
                      <a:pPr rtl="1"/>
                      <a:r>
                        <a:rPr lang="ar-SA" sz="2000" dirty="0" smtClean="0"/>
                        <a:t>النشاط</a:t>
                      </a:r>
                      <a:endParaRPr lang="ar-SA" sz="2000" dirty="0"/>
                    </a:p>
                  </a:txBody>
                  <a:tcPr/>
                </a:tc>
              </a:tr>
              <a:tr h="480062">
                <a:tc>
                  <a:txBody>
                    <a:bodyPr/>
                    <a:lstStyle/>
                    <a:p>
                      <a:pPr rtl="1"/>
                      <a:r>
                        <a:rPr lang="ar-SA" sz="2000" b="1" dirty="0" smtClean="0"/>
                        <a:t>2-3</a:t>
                      </a:r>
                      <a:endParaRPr lang="ar-SA" sz="2000" b="1" dirty="0"/>
                    </a:p>
                  </a:txBody>
                  <a:tcPr/>
                </a:tc>
                <a:tc>
                  <a:txBody>
                    <a:bodyPr/>
                    <a:lstStyle/>
                    <a:p>
                      <a:pPr rtl="1"/>
                      <a:endParaRPr lang="ar-SA" dirty="0"/>
                    </a:p>
                  </a:txBody>
                  <a:tcPr/>
                </a:tc>
                <a:tc>
                  <a:txBody>
                    <a:bodyPr/>
                    <a:lstStyle/>
                    <a:p>
                      <a:pPr rtl="1"/>
                      <a:r>
                        <a:rPr lang="ar-SA" sz="2000" b="1" dirty="0" smtClean="0"/>
                        <a:t>2-3</a:t>
                      </a:r>
                      <a:endParaRPr lang="ar-SA" sz="2000" b="1" dirty="0"/>
                    </a:p>
                  </a:txBody>
                  <a:tcPr/>
                </a:tc>
                <a:tc>
                  <a:txBody>
                    <a:bodyPr/>
                    <a:lstStyle/>
                    <a:p>
                      <a:pPr rtl="1"/>
                      <a:endParaRPr lang="ar-SA" dirty="0"/>
                    </a:p>
                  </a:txBody>
                  <a:tcPr/>
                </a:tc>
              </a:tr>
              <a:tr h="480062">
                <a:tc>
                  <a:txBody>
                    <a:bodyPr/>
                    <a:lstStyle/>
                    <a:p>
                      <a:pPr rtl="1"/>
                      <a:r>
                        <a:rPr lang="ar-SA" sz="2000" b="1" dirty="0" smtClean="0"/>
                        <a:t>3-4</a:t>
                      </a:r>
                      <a:endParaRPr lang="ar-SA" sz="2000" b="1" dirty="0"/>
                    </a:p>
                  </a:txBody>
                  <a:tcPr/>
                </a:tc>
                <a:tc>
                  <a:txBody>
                    <a:bodyPr/>
                    <a:lstStyle/>
                    <a:p>
                      <a:pPr rtl="1"/>
                      <a:endParaRPr lang="ar-SA" dirty="0"/>
                    </a:p>
                  </a:txBody>
                  <a:tcPr/>
                </a:tc>
                <a:tc>
                  <a:txBody>
                    <a:bodyPr/>
                    <a:lstStyle/>
                    <a:p>
                      <a:pPr rtl="1"/>
                      <a:r>
                        <a:rPr lang="ar-SA" sz="2000" b="1" dirty="0" smtClean="0"/>
                        <a:t>3-4</a:t>
                      </a:r>
                      <a:endParaRPr lang="ar-SA" sz="2000" b="1" dirty="0"/>
                    </a:p>
                  </a:txBody>
                  <a:tcPr/>
                </a:tc>
                <a:tc>
                  <a:txBody>
                    <a:bodyPr/>
                    <a:lstStyle/>
                    <a:p>
                      <a:pPr rtl="1"/>
                      <a:endParaRPr lang="ar-SA" dirty="0"/>
                    </a:p>
                  </a:txBody>
                  <a:tcPr/>
                </a:tc>
              </a:tr>
              <a:tr h="480062">
                <a:tc>
                  <a:txBody>
                    <a:bodyPr/>
                    <a:lstStyle/>
                    <a:p>
                      <a:pPr rtl="1"/>
                      <a:r>
                        <a:rPr lang="ar-SA" sz="2000" b="1" dirty="0" smtClean="0"/>
                        <a:t>4-5</a:t>
                      </a:r>
                      <a:endParaRPr lang="ar-SA" sz="2000" b="1" dirty="0"/>
                    </a:p>
                  </a:txBody>
                  <a:tcPr/>
                </a:tc>
                <a:tc>
                  <a:txBody>
                    <a:bodyPr/>
                    <a:lstStyle/>
                    <a:p>
                      <a:pPr rtl="1"/>
                      <a:endParaRPr lang="ar-SA"/>
                    </a:p>
                  </a:txBody>
                  <a:tcPr/>
                </a:tc>
                <a:tc>
                  <a:txBody>
                    <a:bodyPr/>
                    <a:lstStyle/>
                    <a:p>
                      <a:pPr rtl="1"/>
                      <a:r>
                        <a:rPr lang="ar-SA" sz="2000" b="1" dirty="0" smtClean="0"/>
                        <a:t>4-5</a:t>
                      </a:r>
                      <a:endParaRPr lang="ar-SA" sz="2000" b="1" dirty="0"/>
                    </a:p>
                  </a:txBody>
                  <a:tcPr/>
                </a:tc>
                <a:tc>
                  <a:txBody>
                    <a:bodyPr/>
                    <a:lstStyle/>
                    <a:p>
                      <a:pPr rtl="1"/>
                      <a:endParaRPr lang="ar-SA" dirty="0"/>
                    </a:p>
                  </a:txBody>
                  <a:tcPr/>
                </a:tc>
              </a:tr>
              <a:tr h="480062">
                <a:tc>
                  <a:txBody>
                    <a:bodyPr/>
                    <a:lstStyle/>
                    <a:p>
                      <a:pPr rtl="1"/>
                      <a:r>
                        <a:rPr lang="ar-SA" sz="2000" b="1" dirty="0" smtClean="0"/>
                        <a:t>5-6</a:t>
                      </a:r>
                      <a:endParaRPr lang="ar-SA" sz="2000" b="1" dirty="0"/>
                    </a:p>
                  </a:txBody>
                  <a:tcPr/>
                </a:tc>
                <a:tc>
                  <a:txBody>
                    <a:bodyPr/>
                    <a:lstStyle/>
                    <a:p>
                      <a:pPr rtl="1"/>
                      <a:endParaRPr lang="ar-SA"/>
                    </a:p>
                  </a:txBody>
                  <a:tcPr/>
                </a:tc>
                <a:tc>
                  <a:txBody>
                    <a:bodyPr/>
                    <a:lstStyle/>
                    <a:p>
                      <a:pPr rtl="1"/>
                      <a:r>
                        <a:rPr lang="ar-SA" sz="2000" b="1" dirty="0" smtClean="0"/>
                        <a:t>5-6</a:t>
                      </a:r>
                      <a:endParaRPr lang="ar-SA" sz="2000" b="1" dirty="0"/>
                    </a:p>
                  </a:txBody>
                  <a:tcPr/>
                </a:tc>
                <a:tc>
                  <a:txBody>
                    <a:bodyPr/>
                    <a:lstStyle/>
                    <a:p>
                      <a:pPr rtl="1"/>
                      <a:endParaRPr lang="ar-SA" dirty="0"/>
                    </a:p>
                  </a:txBody>
                  <a:tcPr/>
                </a:tc>
              </a:tr>
              <a:tr h="480062">
                <a:tc>
                  <a:txBody>
                    <a:bodyPr/>
                    <a:lstStyle/>
                    <a:p>
                      <a:pPr rtl="1"/>
                      <a:r>
                        <a:rPr lang="ar-SA" sz="2000" b="1" dirty="0" smtClean="0"/>
                        <a:t>6-7</a:t>
                      </a:r>
                      <a:endParaRPr lang="ar-SA" sz="2000" b="1" dirty="0"/>
                    </a:p>
                  </a:txBody>
                  <a:tcPr/>
                </a:tc>
                <a:tc>
                  <a:txBody>
                    <a:bodyPr/>
                    <a:lstStyle/>
                    <a:p>
                      <a:pPr rtl="1"/>
                      <a:endParaRPr lang="ar-SA"/>
                    </a:p>
                  </a:txBody>
                  <a:tcPr/>
                </a:tc>
                <a:tc>
                  <a:txBody>
                    <a:bodyPr/>
                    <a:lstStyle/>
                    <a:p>
                      <a:pPr rtl="1"/>
                      <a:r>
                        <a:rPr lang="ar-SA" sz="2000" b="1" dirty="0" smtClean="0"/>
                        <a:t>6-7</a:t>
                      </a:r>
                      <a:endParaRPr lang="ar-SA" sz="2000" b="1" dirty="0"/>
                    </a:p>
                  </a:txBody>
                  <a:tcPr/>
                </a:tc>
                <a:tc>
                  <a:txBody>
                    <a:bodyPr/>
                    <a:lstStyle/>
                    <a:p>
                      <a:pPr rtl="1"/>
                      <a:endParaRPr lang="ar-SA" dirty="0"/>
                    </a:p>
                  </a:txBody>
                  <a:tcPr/>
                </a:tc>
              </a:tr>
              <a:tr h="480062">
                <a:tc>
                  <a:txBody>
                    <a:bodyPr/>
                    <a:lstStyle/>
                    <a:p>
                      <a:pPr rtl="1"/>
                      <a:r>
                        <a:rPr lang="ar-SA" sz="2000" b="1" dirty="0" smtClean="0"/>
                        <a:t>7-8</a:t>
                      </a:r>
                      <a:endParaRPr lang="ar-SA" sz="2000" b="1" dirty="0"/>
                    </a:p>
                  </a:txBody>
                  <a:tcPr/>
                </a:tc>
                <a:tc>
                  <a:txBody>
                    <a:bodyPr/>
                    <a:lstStyle/>
                    <a:p>
                      <a:pPr rtl="1"/>
                      <a:endParaRPr lang="ar-SA"/>
                    </a:p>
                  </a:txBody>
                  <a:tcPr/>
                </a:tc>
                <a:tc>
                  <a:txBody>
                    <a:bodyPr/>
                    <a:lstStyle/>
                    <a:p>
                      <a:pPr rtl="1"/>
                      <a:r>
                        <a:rPr lang="ar-SA" sz="2000" b="1" dirty="0" smtClean="0"/>
                        <a:t>7-8</a:t>
                      </a:r>
                      <a:endParaRPr lang="ar-SA" sz="2000" b="1" dirty="0"/>
                    </a:p>
                  </a:txBody>
                  <a:tcPr/>
                </a:tc>
                <a:tc>
                  <a:txBody>
                    <a:bodyPr/>
                    <a:lstStyle/>
                    <a:p>
                      <a:pPr rtl="1"/>
                      <a:endParaRPr lang="ar-SA" dirty="0"/>
                    </a:p>
                  </a:txBody>
                  <a:tcPr/>
                </a:tc>
              </a:tr>
              <a:tr h="480062">
                <a:tc>
                  <a:txBody>
                    <a:bodyPr/>
                    <a:lstStyle/>
                    <a:p>
                      <a:pPr rtl="1"/>
                      <a:r>
                        <a:rPr lang="ar-SA" sz="2000" b="1" dirty="0" smtClean="0"/>
                        <a:t>8-9</a:t>
                      </a:r>
                      <a:endParaRPr lang="ar-SA" sz="2000" b="1" dirty="0"/>
                    </a:p>
                  </a:txBody>
                  <a:tcPr/>
                </a:tc>
                <a:tc>
                  <a:txBody>
                    <a:bodyPr/>
                    <a:lstStyle/>
                    <a:p>
                      <a:pPr rtl="1"/>
                      <a:endParaRPr lang="ar-SA"/>
                    </a:p>
                  </a:txBody>
                  <a:tcPr/>
                </a:tc>
                <a:tc>
                  <a:txBody>
                    <a:bodyPr/>
                    <a:lstStyle/>
                    <a:p>
                      <a:pPr rtl="1"/>
                      <a:r>
                        <a:rPr lang="ar-SA" sz="2000" b="1" dirty="0" smtClean="0"/>
                        <a:t>8-9</a:t>
                      </a:r>
                      <a:endParaRPr lang="ar-SA" sz="2000" b="1" dirty="0"/>
                    </a:p>
                  </a:txBody>
                  <a:tcPr/>
                </a:tc>
                <a:tc>
                  <a:txBody>
                    <a:bodyPr/>
                    <a:lstStyle/>
                    <a:p>
                      <a:pPr rtl="1"/>
                      <a:endParaRPr lang="ar-SA" dirty="0"/>
                    </a:p>
                  </a:txBody>
                  <a:tcPr/>
                </a:tc>
              </a:tr>
              <a:tr h="480062">
                <a:tc>
                  <a:txBody>
                    <a:bodyPr/>
                    <a:lstStyle/>
                    <a:p>
                      <a:pPr rtl="1"/>
                      <a:r>
                        <a:rPr lang="ar-SA" sz="2000" b="1" dirty="0" smtClean="0"/>
                        <a:t>9-10 </a:t>
                      </a:r>
                      <a:endParaRPr lang="ar-SA" sz="2000" b="1" dirty="0"/>
                    </a:p>
                  </a:txBody>
                  <a:tcPr/>
                </a:tc>
                <a:tc>
                  <a:txBody>
                    <a:bodyPr/>
                    <a:lstStyle/>
                    <a:p>
                      <a:pPr rtl="1"/>
                      <a:endParaRPr lang="ar-SA" dirty="0"/>
                    </a:p>
                  </a:txBody>
                  <a:tcPr/>
                </a:tc>
                <a:tc>
                  <a:txBody>
                    <a:bodyPr/>
                    <a:lstStyle/>
                    <a:p>
                      <a:pPr rtl="1"/>
                      <a:r>
                        <a:rPr lang="ar-SA" sz="2000" b="1" dirty="0" smtClean="0"/>
                        <a:t>9-10 </a:t>
                      </a:r>
                      <a:endParaRPr lang="ar-SA" sz="2000" b="1" dirty="0"/>
                    </a:p>
                  </a:txBody>
                  <a:tcPr/>
                </a:tc>
                <a:tc>
                  <a:txBody>
                    <a:bodyPr/>
                    <a:lstStyle/>
                    <a:p>
                      <a:pPr rtl="1"/>
                      <a:endParaRPr lang="ar-SA" dirty="0"/>
                    </a:p>
                  </a:txBody>
                  <a:tcPr/>
                </a:tc>
              </a:tr>
              <a:tr h="480062">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ar-SA" sz="2000" b="1" kern="1200" dirty="0" smtClean="0">
                          <a:solidFill>
                            <a:schemeClr val="lt1"/>
                          </a:solidFill>
                          <a:latin typeface="+mn-lt"/>
                          <a:ea typeface="+mn-ea"/>
                          <a:cs typeface="+mn-cs"/>
                        </a:rPr>
                        <a:t>الساعة (الواحدة صباحا)</a:t>
                      </a:r>
                    </a:p>
                  </a:txBody>
                  <a:tcPr>
                    <a:solidFill>
                      <a:schemeClr val="accent1"/>
                    </a:solidFill>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ar-SA" sz="2000" b="1" kern="1200" dirty="0" smtClean="0">
                          <a:solidFill>
                            <a:schemeClr val="lt1"/>
                          </a:solidFill>
                          <a:latin typeface="+mn-lt"/>
                          <a:ea typeface="+mn-ea"/>
                          <a:cs typeface="+mn-cs"/>
                        </a:rPr>
                        <a:t>النشاط </a:t>
                      </a:r>
                    </a:p>
                  </a:txBody>
                  <a:tcPr>
                    <a:solidFill>
                      <a:schemeClr val="accent1"/>
                    </a:solidFill>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ar-SA" sz="2000" b="1" kern="1200" dirty="0" smtClean="0">
                          <a:solidFill>
                            <a:schemeClr val="lt1"/>
                          </a:solidFill>
                          <a:latin typeface="+mn-lt"/>
                          <a:ea typeface="+mn-ea"/>
                          <a:cs typeface="+mn-cs"/>
                        </a:rPr>
                        <a:t>الساعة (الواحدة مساءا )</a:t>
                      </a:r>
                    </a:p>
                  </a:txBody>
                  <a:tcPr>
                    <a:solidFill>
                      <a:schemeClr val="accent1"/>
                    </a:solidFill>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ar-SA" sz="2000" b="1" kern="1200" dirty="0" smtClean="0">
                          <a:solidFill>
                            <a:schemeClr val="lt1"/>
                          </a:solidFill>
                          <a:latin typeface="+mn-lt"/>
                          <a:ea typeface="+mn-ea"/>
                          <a:cs typeface="+mn-cs"/>
                        </a:rPr>
                        <a:t>النشاط</a:t>
                      </a:r>
                    </a:p>
                  </a:txBody>
                  <a:tcPr>
                    <a:solidFill>
                      <a:schemeClr val="accent1"/>
                    </a:solidFill>
                  </a:tcPr>
                </a:tc>
              </a:tr>
              <a:tr h="480062">
                <a:tc>
                  <a:txBody>
                    <a:bodyPr/>
                    <a:lstStyle/>
                    <a:p>
                      <a:pPr rtl="1"/>
                      <a:r>
                        <a:rPr lang="ar-SA" dirty="0" smtClean="0"/>
                        <a:t>10-11</a:t>
                      </a:r>
                      <a:endParaRPr lang="ar-SA" dirty="0"/>
                    </a:p>
                  </a:txBody>
                  <a:tcPr/>
                </a:tc>
                <a:tc>
                  <a:txBody>
                    <a:bodyPr/>
                    <a:lstStyle/>
                    <a:p>
                      <a:pPr rtl="1"/>
                      <a:endParaRPr lang="ar-SA"/>
                    </a:p>
                  </a:txBody>
                  <a:tcPr/>
                </a:tc>
                <a:tc>
                  <a:txBody>
                    <a:bodyPr/>
                    <a:lstStyle/>
                    <a:p>
                      <a:pPr rtl="1"/>
                      <a:r>
                        <a:rPr lang="ar-SA" dirty="0" smtClean="0"/>
                        <a:t>10-11</a:t>
                      </a:r>
                      <a:endParaRPr lang="ar-SA" dirty="0"/>
                    </a:p>
                  </a:txBody>
                  <a:tcPr/>
                </a:tc>
                <a:tc>
                  <a:txBody>
                    <a:bodyPr/>
                    <a:lstStyle/>
                    <a:p>
                      <a:pPr rtl="1"/>
                      <a:endParaRPr lang="ar-SA" dirty="0"/>
                    </a:p>
                  </a:txBody>
                  <a:tcPr/>
                </a:tc>
              </a:tr>
              <a:tr h="480062">
                <a:tc>
                  <a:txBody>
                    <a:bodyPr/>
                    <a:lstStyle/>
                    <a:p>
                      <a:pPr rtl="1"/>
                      <a:r>
                        <a:rPr lang="ar-SA" dirty="0" smtClean="0"/>
                        <a:t>11-12</a:t>
                      </a:r>
                      <a:endParaRPr lang="ar-SA" dirty="0"/>
                    </a:p>
                  </a:txBody>
                  <a:tcPr/>
                </a:tc>
                <a:tc>
                  <a:txBody>
                    <a:bodyPr/>
                    <a:lstStyle/>
                    <a:p>
                      <a:pPr rtl="1"/>
                      <a:endParaRPr lang="ar-SA"/>
                    </a:p>
                  </a:txBody>
                  <a:tcPr/>
                </a:tc>
                <a:tc>
                  <a:txBody>
                    <a:bodyPr/>
                    <a:lstStyle/>
                    <a:p>
                      <a:pPr rtl="1"/>
                      <a:r>
                        <a:rPr lang="ar-SA" dirty="0" smtClean="0"/>
                        <a:t>11-12</a:t>
                      </a:r>
                      <a:endParaRPr lang="ar-SA" dirty="0"/>
                    </a:p>
                  </a:txBody>
                  <a:tcPr/>
                </a:tc>
                <a:tc>
                  <a:txBody>
                    <a:bodyPr/>
                    <a:lstStyle/>
                    <a:p>
                      <a:pPr rtl="1"/>
                      <a:endParaRPr lang="ar-SA" dirty="0"/>
                    </a:p>
                  </a:txBody>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935480"/>
            <a:ext cx="8229600" cy="2789664"/>
          </a:xfrm>
        </p:spPr>
        <p:txBody>
          <a:bodyPr>
            <a:normAutofit/>
          </a:bodyPr>
          <a:lstStyle/>
          <a:p>
            <a:pPr>
              <a:buNone/>
            </a:pPr>
            <a:endParaRPr lang="ar-SA" sz="2800" b="1" dirty="0" smtClean="0"/>
          </a:p>
          <a:p>
            <a:pPr>
              <a:buNone/>
            </a:pPr>
            <a:endParaRPr lang="ar-SA" sz="2800" b="1" dirty="0" smtClean="0"/>
          </a:p>
          <a:p>
            <a:pPr algn="ctr">
              <a:buNone/>
            </a:pPr>
            <a:r>
              <a:rPr lang="ar-SA" sz="4800" b="1" dirty="0" smtClean="0"/>
              <a:t>كيف تلتزم بالجدول الذي تضعه لنفسك</a:t>
            </a:r>
            <a:endParaRPr lang="ar-SA" sz="4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normAutofit/>
          </a:bodyPr>
          <a:lstStyle/>
          <a:p>
            <a:pPr algn="justLow">
              <a:buNone/>
            </a:pPr>
            <a:r>
              <a:rPr lang="ar-SA" sz="4400" b="1" dirty="0" smtClean="0"/>
              <a:t>1- أن توقع عقداً مع نفسك , وهذا العقد هو بمثابة وعد بأن تنجز عملك </a:t>
            </a:r>
          </a:p>
          <a:p>
            <a:pPr algn="justLow">
              <a:buNone/>
            </a:pPr>
            <a:r>
              <a:rPr lang="ar-SA" sz="4400" b="1" dirty="0" smtClean="0"/>
              <a:t>2- كافئ نفسك عند إنجاز الواجب ’ ويترتب على عدم الوفاء بالعقد عقوبة ما </a:t>
            </a:r>
          </a:p>
          <a:p>
            <a:pPr algn="justLow">
              <a:buNone/>
            </a:pPr>
            <a:r>
              <a:rPr lang="ar-SA" sz="4400" b="1" dirty="0" smtClean="0"/>
              <a:t>3- لا تضع أهدافاً بعيدة جداً وخاصة في البداية </a:t>
            </a:r>
          </a:p>
          <a:p>
            <a:pPr>
              <a:buNone/>
            </a:pPr>
            <a:endParaRPr lang="ar-SA"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lstStyle/>
          <a:p>
            <a:pPr algn="justLow">
              <a:buNone/>
            </a:pPr>
            <a:r>
              <a:rPr lang="ar-SA" sz="4400" b="1" dirty="0" smtClean="0"/>
              <a:t>4- أجعل جدول الاستذكار يبدأ عقب عودتك من الجامعة مباشرة واخذ قسط من الراحة </a:t>
            </a:r>
          </a:p>
          <a:p>
            <a:pPr algn="justLow">
              <a:buNone/>
            </a:pPr>
            <a:r>
              <a:rPr lang="ar-SA" sz="4400" b="1" dirty="0" smtClean="0"/>
              <a:t>5- أدرس بانتظام في مكان واحد وفى أوقات محددة واحدة </a:t>
            </a:r>
          </a:p>
          <a:p>
            <a:pPr algn="justLow">
              <a:buNone/>
            </a:pPr>
            <a:r>
              <a:rPr lang="ar-SA" sz="4400" b="1" dirty="0" smtClean="0"/>
              <a:t>6- أستغل الوقت الواقع بين المحاضرات </a:t>
            </a:r>
          </a:p>
          <a:p>
            <a:pPr algn="justLow">
              <a:buNone/>
            </a:pPr>
            <a:r>
              <a:rPr lang="ar-SA" sz="4400" b="1" dirty="0" smtClean="0"/>
              <a:t>7- فكر كل يوم ولو لمدة خمس دقائق في طريقة تفكيرك وكيف يمكن أن تحسنها </a:t>
            </a:r>
          </a:p>
          <a:p>
            <a:pPr>
              <a:buNone/>
            </a:pPr>
            <a:endParaRPr lang="ar-SA"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normAutofit/>
          </a:bodyPr>
          <a:lstStyle/>
          <a:p>
            <a:pPr algn="justLow">
              <a:buNone/>
            </a:pPr>
            <a:r>
              <a:rPr lang="ar-SA" sz="4000" b="1" dirty="0" smtClean="0"/>
              <a:t>8- أسلك سلوك الطالب الذي يريد التفوق والنجاح</a:t>
            </a:r>
          </a:p>
          <a:p>
            <a:pPr algn="justLow">
              <a:buNone/>
            </a:pPr>
            <a:r>
              <a:rPr lang="ar-SA" sz="4000" b="1" dirty="0" smtClean="0"/>
              <a:t>9- لا تحدد في الجدول أكثر من ساعتين متواصلتين لمادة واحدة </a:t>
            </a:r>
          </a:p>
          <a:p>
            <a:pPr algn="justLow">
              <a:buNone/>
            </a:pPr>
            <a:r>
              <a:rPr lang="ar-SA" sz="4000" b="1" dirty="0" smtClean="0"/>
              <a:t>10- إذا كنت في حاجة للمساعدة يمكنك أن تطلب ذلك من شخص ثقة </a:t>
            </a:r>
          </a:p>
          <a:p>
            <a:pPr algn="justLow">
              <a:buNone/>
            </a:pPr>
            <a:r>
              <a:rPr lang="ar-SA" sz="4000" b="1" dirty="0" smtClean="0"/>
              <a:t>11- عليك إن تعطى كل مقرر حقه في الوقت , ولا تسرف في الوقت الذي تحدده للمقررات التي تفضلها فقط </a:t>
            </a:r>
          </a:p>
          <a:p>
            <a:pPr algn="justLow">
              <a:buNone/>
            </a:pPr>
            <a:endParaRPr lang="ar-SA" sz="3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343872"/>
          </a:xfrm>
        </p:spPr>
        <p:txBody>
          <a:bodyPr>
            <a:normAutofit lnSpcReduction="10000"/>
          </a:bodyPr>
          <a:lstStyle/>
          <a:p>
            <a:pPr algn="justLow">
              <a:buNone/>
            </a:pPr>
            <a:r>
              <a:rPr lang="ar-SA" sz="4400" b="1" dirty="0" smtClean="0"/>
              <a:t>12- عند تخطيط الجدول لا تضع المقررات التي تحتاج إلى حفظ أو متشابهه متتالية , ولكن أفصل بين كل مقررين منها بمقرر </a:t>
            </a:r>
          </a:p>
          <a:p>
            <a:pPr algn="justLow">
              <a:buNone/>
            </a:pPr>
            <a:r>
              <a:rPr lang="ar-SA" sz="4400" b="1" dirty="0" smtClean="0"/>
              <a:t>13- أجعل توقيت دراسة المقررات الصعبة في الساعات التي تكون فيها في نشاط وحيوية </a:t>
            </a:r>
          </a:p>
          <a:p>
            <a:pPr algn="justLow">
              <a:buNone/>
            </a:pPr>
            <a:r>
              <a:rPr lang="ar-SA" sz="4400" b="1" dirty="0" smtClean="0"/>
              <a:t>14- لا تنسى أن تحدد وقتاً للترويح عن نفسك </a:t>
            </a:r>
          </a:p>
          <a:p>
            <a:pPr>
              <a:buNone/>
            </a:pPr>
            <a:endParaRPr lang="ar-SA"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343872"/>
          </a:xfrm>
        </p:spPr>
        <p:txBody>
          <a:bodyPr>
            <a:normAutofit lnSpcReduction="10000"/>
          </a:bodyPr>
          <a:lstStyle/>
          <a:p>
            <a:pPr algn="justLow">
              <a:buNone/>
            </a:pPr>
            <a:r>
              <a:rPr lang="ar-SA" sz="3600" b="1" dirty="0" smtClean="0"/>
              <a:t>15- أعلم أن الوقت الذي تحتاجه لدراسة مقرر يختلف من مقرر إلى أخر </a:t>
            </a:r>
          </a:p>
          <a:p>
            <a:pPr algn="justLow">
              <a:buNone/>
            </a:pPr>
            <a:r>
              <a:rPr lang="ar-SA" sz="3600" b="1" dirty="0" smtClean="0"/>
              <a:t>16- أستغل الأوقات القصيرة التي يمكن أن تضيع منك , أستغل هذا الوقت في مراجعات قصيرة , ومن أمثلة هذه الأوقات (وقت انتظار الغذاء , أوقات السفر .... الخ )</a:t>
            </a:r>
          </a:p>
          <a:p>
            <a:pPr algn="justLow">
              <a:buNone/>
            </a:pPr>
            <a:r>
              <a:rPr lang="ar-SA" sz="3600" b="1" dirty="0" smtClean="0"/>
              <a:t>18- لا تيأس ,ففي العادة يشعر الطلاب بالضيق عند بداية التزامهم بجدول زمني للاستذكار , ولكن هذا يحدث في بادئ الأمر , وسرعان ما يتبدد هذا الشعور , ويحل محله شعور بالاطمئنان والثقة بالنفس </a:t>
            </a:r>
          </a:p>
          <a:p>
            <a:pPr>
              <a:buNone/>
            </a:pPr>
            <a:endParaRPr lang="ar-SA"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700808"/>
            <a:ext cx="8229600" cy="2861672"/>
          </a:xfrm>
        </p:spPr>
        <p:txBody>
          <a:bodyPr/>
          <a:lstStyle/>
          <a:p>
            <a:pPr>
              <a:buNone/>
            </a:pPr>
            <a:endParaRPr lang="ar-SA" dirty="0" smtClean="0"/>
          </a:p>
          <a:p>
            <a:pPr>
              <a:buNone/>
            </a:pPr>
            <a:endParaRPr lang="ar-SA" dirty="0" smtClean="0"/>
          </a:p>
          <a:p>
            <a:pPr algn="ctr">
              <a:buNone/>
            </a:pPr>
            <a:r>
              <a:rPr lang="ar-SA" sz="6000" b="1" dirty="0" smtClean="0"/>
              <a:t>مواصفات مكان الاستذكار الجيد</a:t>
            </a:r>
            <a:endParaRPr lang="ar-SA" sz="5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normAutofit lnSpcReduction="10000"/>
          </a:bodyPr>
          <a:lstStyle/>
          <a:p>
            <a:pPr algn="justLow">
              <a:buNone/>
            </a:pPr>
            <a:r>
              <a:rPr lang="ar-SA" sz="4000" b="1" dirty="0" smtClean="0"/>
              <a:t>1- أن المكان الهادئ هو المكان الأفضل والأنسب للاستذكار </a:t>
            </a:r>
          </a:p>
          <a:p>
            <a:pPr algn="justLow">
              <a:buNone/>
            </a:pPr>
            <a:r>
              <a:rPr lang="ar-SA" sz="4000" b="1" dirty="0" smtClean="0"/>
              <a:t>2- أخل مكان استذكارك من مصادر المقاطعة أو التشتت مثل ( جهاز الهاتف , وجهاز التلفاز ....الخ ) , والأفضل أن تحدد مع أصدقائك وقتاً تتصل بهم أو يتصلون بك خلاله , وليكن موضوع الاتصال هو ما تدرسون </a:t>
            </a:r>
          </a:p>
          <a:p>
            <a:pPr algn="justLow">
              <a:buNone/>
            </a:pPr>
            <a:r>
              <a:rPr lang="ar-SA" sz="4000" b="1" dirty="0" smtClean="0"/>
              <a:t>3- أختر مكان الاستذكار جيد التهوية وجيد الإضاءة </a:t>
            </a:r>
            <a:endParaRPr lang="ar-SA" sz="3600" b="1" dirty="0" smtClean="0"/>
          </a:p>
          <a:p>
            <a:pPr>
              <a:buNone/>
            </a:pPr>
            <a:endParaRPr lang="ar-SA"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lstStyle/>
          <a:p>
            <a:pPr algn="justLow">
              <a:buNone/>
            </a:pPr>
            <a:r>
              <a:rPr lang="ar-SA" sz="5400" b="1" dirty="0" smtClean="0"/>
              <a:t>4- من الأفضل أن يكون لك مكان خاص معد للاستذكار بعيد عن ضوضاء الأهل ومقاطعتهم , وبه كل أدواتك وكتبك </a:t>
            </a:r>
          </a:p>
          <a:p>
            <a:pPr algn="justLow">
              <a:buNone/>
            </a:pPr>
            <a:r>
              <a:rPr lang="ar-SA" sz="5400" b="1" dirty="0" smtClean="0"/>
              <a:t>5- لا تدرس في السرير , ولا حتى في غرفة النوم إن أمكن ذلك </a:t>
            </a:r>
          </a:p>
          <a:p>
            <a:pPr>
              <a:buNone/>
            </a:pPr>
            <a:endParaRPr lang="ar-SA"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8000" b="1" dirty="0" smtClean="0"/>
              <a:t>الوقت المناسب للاستذكار</a:t>
            </a:r>
            <a:endParaRPr lang="ar-SA" sz="7200" dirty="0"/>
          </a:p>
        </p:txBody>
      </p:sp>
      <p:sp>
        <p:nvSpPr>
          <p:cNvPr id="3" name="عنصر نائب للمحتوى 2"/>
          <p:cNvSpPr>
            <a:spLocks noGrp="1"/>
          </p:cNvSpPr>
          <p:nvPr>
            <p:ph idx="1"/>
          </p:nvPr>
        </p:nvSpPr>
        <p:spPr/>
        <p:txBody>
          <a:bodyPr>
            <a:noAutofit/>
          </a:bodyPr>
          <a:lstStyle/>
          <a:p>
            <a:pPr algn="justLow">
              <a:buNone/>
            </a:pPr>
            <a:r>
              <a:rPr lang="ar-SA" sz="3600" b="1" dirty="0" smtClean="0"/>
              <a:t>أتفق العديد من علماء النفس على أن أفضل أوقات الاستذكار هي من الساعة 6 إلى 8 صباحاً وذلك بشرط أن تكون نمت قبل منتصف الليلة المنصرمة، وهذا ما يشير إليه النظام </a:t>
            </a:r>
            <a:r>
              <a:rPr lang="ar-EG" sz="3600" b="1" dirty="0" smtClean="0"/>
              <a:t>الإسلامي الذي يحث على النوم بعد صلاة العشاء والاستيقاظ فجرا</a:t>
            </a:r>
            <a:r>
              <a:rPr lang="ar-SA" sz="3600" b="1" dirty="0" smtClean="0"/>
              <a:t>ً</a:t>
            </a:r>
            <a:r>
              <a:rPr lang="ar-EG" sz="3600" b="1" dirty="0" smtClean="0"/>
              <a:t>،</a:t>
            </a:r>
            <a:r>
              <a:rPr lang="ar-SA" sz="3600" b="1" dirty="0" smtClean="0"/>
              <a:t>            </a:t>
            </a:r>
            <a:r>
              <a:rPr lang="ar-EG" sz="3600" b="1" dirty="0" smtClean="0"/>
              <a:t> قال الله تعالى: "</a:t>
            </a:r>
            <a:r>
              <a:rPr lang="ar-SA" sz="3600" b="1" dirty="0" smtClean="0"/>
              <a:t>وَجَعَلْنَا اللَّيْلَ لِبَاساً، وَجَعَلْنَا النَّهَارَ مَعَاشاً" (10-11، سورة النبأ)</a:t>
            </a:r>
            <a:r>
              <a:rPr lang="ar-EG" sz="3600" b="1" dirty="0" smtClean="0"/>
              <a:t>. </a:t>
            </a:r>
            <a:endParaRPr lang="ar-SA" sz="3600" b="1"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7200" b="1" dirty="0" smtClean="0"/>
              <a:t>تابع : الوقت المناسب للاستذكار</a:t>
            </a:r>
            <a:endParaRPr lang="ar-SA" sz="7200" dirty="0"/>
          </a:p>
        </p:txBody>
      </p:sp>
      <p:sp>
        <p:nvSpPr>
          <p:cNvPr id="3" name="عنصر نائب للمحتوى 2"/>
          <p:cNvSpPr>
            <a:spLocks noGrp="1"/>
          </p:cNvSpPr>
          <p:nvPr>
            <p:ph idx="1"/>
          </p:nvPr>
        </p:nvSpPr>
        <p:spPr/>
        <p:txBody>
          <a:bodyPr>
            <a:normAutofit lnSpcReduction="10000"/>
          </a:bodyPr>
          <a:lstStyle/>
          <a:p>
            <a:pPr algn="justLow">
              <a:buNone/>
            </a:pPr>
            <a:r>
              <a:rPr lang="ar-EG" sz="3500" b="1" dirty="0" smtClean="0"/>
              <a:t>الإرشادات التالية تساعدك على اختيار وقت الاستذكار المناسب لك:</a:t>
            </a:r>
            <a:r>
              <a:rPr lang="ar-SA" sz="3500" b="1" dirty="0" smtClean="0"/>
              <a:t>  </a:t>
            </a:r>
          </a:p>
          <a:p>
            <a:pPr lvl="0" algn="justLow"/>
            <a:r>
              <a:rPr lang="ar-SA" sz="3000" b="1" dirty="0" smtClean="0"/>
              <a:t>ذاكر وقتما تستطيع، وذلك بأن تجلس لتذاكر عندما تكون في أحسن حالات اليقظة الذهنية. </a:t>
            </a:r>
            <a:endParaRPr lang="en-US" sz="3000" b="1" dirty="0" smtClean="0"/>
          </a:p>
          <a:p>
            <a:pPr lvl="0" algn="justLow"/>
            <a:r>
              <a:rPr lang="ar-SA" sz="3000" b="1" dirty="0" smtClean="0"/>
              <a:t>ضع في الاعتبار حجم صعوبة الواجب عند توزيع وقت الاستذكار، وذلك لأن الواجب نفسه قد يكون له تأثير كبير على جدولك. </a:t>
            </a:r>
            <a:endParaRPr lang="en-US" sz="3000" b="1" dirty="0" smtClean="0"/>
          </a:p>
          <a:p>
            <a:pPr lvl="0" algn="justLow"/>
            <a:r>
              <a:rPr lang="ar-SA" sz="3000" b="1" dirty="0" smtClean="0"/>
              <a:t>استخدم الساعات التي لا تكون فيها في أحسن حالات الاستذكار لعمل الواجبات السهلة. </a:t>
            </a:r>
            <a:endParaRPr lang="en-US" sz="3000" b="1" dirty="0" smtClean="0"/>
          </a:p>
          <a:p>
            <a:pPr>
              <a:buNone/>
            </a:pPr>
            <a:endParaRPr lang="ar-SA"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6600" b="1" dirty="0" smtClean="0"/>
              <a:t>أمور ينبغي تجنبها  أثناء الاستذكار</a:t>
            </a:r>
            <a:endParaRPr lang="ar-SA" sz="6600" dirty="0"/>
          </a:p>
        </p:txBody>
      </p:sp>
      <p:sp>
        <p:nvSpPr>
          <p:cNvPr id="3" name="عنصر نائب للمحتوى 2"/>
          <p:cNvSpPr>
            <a:spLocks noGrp="1"/>
          </p:cNvSpPr>
          <p:nvPr>
            <p:ph idx="1"/>
          </p:nvPr>
        </p:nvSpPr>
        <p:spPr/>
        <p:txBody>
          <a:bodyPr>
            <a:normAutofit lnSpcReduction="10000"/>
          </a:bodyPr>
          <a:lstStyle/>
          <a:p>
            <a:pPr lvl="0" algn="justLow">
              <a:buNone/>
            </a:pPr>
            <a:r>
              <a:rPr lang="ar-SA" sz="4000" b="1" dirty="0" smtClean="0"/>
              <a:t>1- الاستذكار على السرير لأنه مدعاة لتسرب النعاس . </a:t>
            </a:r>
            <a:endParaRPr lang="en-US" sz="4000" b="1" dirty="0" smtClean="0"/>
          </a:p>
          <a:p>
            <a:pPr lvl="0" algn="justLow">
              <a:buNone/>
            </a:pPr>
            <a:r>
              <a:rPr lang="ar-SA" sz="4000" b="1" dirty="0" smtClean="0"/>
              <a:t>2- الاستذكار بطريقة جماعية في مجموعة تضم عدداً كبيراً من الطلاب. </a:t>
            </a:r>
            <a:endParaRPr lang="en-US" sz="4000" b="1" dirty="0" smtClean="0"/>
          </a:p>
          <a:p>
            <a:pPr lvl="0" algn="justLow">
              <a:buNone/>
            </a:pPr>
            <a:r>
              <a:rPr lang="ar-SA" sz="4000" b="1" dirty="0" smtClean="0"/>
              <a:t>3- سماع الموسيقى والأغاني الصاخبة أو غيرها أثناء الاستذكار لأنها تشتت الذهن وتؤدي إلى عدم استيعاب الاستذكار </a:t>
            </a:r>
            <a:endParaRPr lang="en-US" sz="4000" b="1" dirty="0" smtClean="0"/>
          </a:p>
          <a:p>
            <a:pPr>
              <a:buNone/>
            </a:pPr>
            <a:endParaRPr lang="ar-SA"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noAutofit/>
          </a:bodyPr>
          <a:lstStyle/>
          <a:p>
            <a:pPr lvl="0" algn="justLow">
              <a:buNone/>
            </a:pPr>
            <a:r>
              <a:rPr lang="ar-SA" sz="4400" b="1" dirty="0" smtClean="0"/>
              <a:t>4- الإكثار من تناول المنبهات هذا يؤدي إلى التعود وإرهاق الذهن والجسم. </a:t>
            </a:r>
            <a:endParaRPr lang="en-US" sz="4400" b="1" dirty="0" smtClean="0"/>
          </a:p>
          <a:p>
            <a:pPr lvl="0" algn="justLow">
              <a:buNone/>
            </a:pPr>
            <a:r>
              <a:rPr lang="ar-SA" sz="4400" b="1" dirty="0" smtClean="0"/>
              <a:t>5- استخدام الضوء الخافت. </a:t>
            </a:r>
            <a:endParaRPr lang="en-US" sz="4400" b="1" dirty="0" smtClean="0"/>
          </a:p>
          <a:p>
            <a:pPr lvl="0" algn="justLow">
              <a:buNone/>
            </a:pPr>
            <a:r>
              <a:rPr lang="ar-SA" sz="4400" b="1" dirty="0" smtClean="0"/>
              <a:t>6- الاستذكار في الأماكن العامة  . </a:t>
            </a:r>
            <a:endParaRPr lang="en-US" sz="4400" b="1" dirty="0" smtClean="0"/>
          </a:p>
          <a:p>
            <a:pPr algn="justLow">
              <a:buNone/>
            </a:pPr>
            <a:r>
              <a:rPr lang="ar-SA" sz="4400" b="1" dirty="0" smtClean="0"/>
              <a:t>7- الاعتماد على المذكرات والملخصات التي يعدها الآخرون وبخاصة التجارية منها</a:t>
            </a:r>
            <a:endParaRPr lang="ar-SA" sz="4400" b="1"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normAutofit/>
          </a:bodyPr>
          <a:lstStyle/>
          <a:p>
            <a:pPr lvl="0" algn="justLow">
              <a:buNone/>
            </a:pPr>
            <a:r>
              <a:rPr lang="ar-SA" sz="4800" b="1" dirty="0" smtClean="0"/>
              <a:t>8 - الغياب في الأيام الأخيرة من الفصل الدراسي. </a:t>
            </a:r>
            <a:endParaRPr lang="en-US" sz="4800" b="1" dirty="0" smtClean="0"/>
          </a:p>
          <a:p>
            <a:pPr lvl="0" algn="justLow">
              <a:buNone/>
            </a:pPr>
            <a:r>
              <a:rPr lang="ar-SA" sz="4800" b="1" dirty="0" smtClean="0"/>
              <a:t>9- تأجيل الاستذكار إلى وقت متأخر من الفصل الدراسي. </a:t>
            </a:r>
            <a:endParaRPr lang="en-US" sz="4800" b="1" dirty="0" smtClean="0"/>
          </a:p>
          <a:p>
            <a:pPr lvl="0" algn="justLow">
              <a:buNone/>
            </a:pPr>
            <a:r>
              <a:rPr lang="ar-SA" sz="4800" b="1" dirty="0" smtClean="0"/>
              <a:t>10- عدم التعامل مع الاختبارات التجريبية بالصورة المناسبة. </a:t>
            </a:r>
            <a:endParaRPr lang="en-US" sz="4800" b="1" dirty="0" smtClean="0"/>
          </a:p>
          <a:p>
            <a:pPr>
              <a:buNone/>
            </a:pPr>
            <a:endParaRPr lang="ar-SA"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935480"/>
            <a:ext cx="8229600" cy="3365728"/>
          </a:xfrm>
        </p:spPr>
        <p:txBody>
          <a:bodyPr/>
          <a:lstStyle/>
          <a:p>
            <a:pPr>
              <a:buNone/>
            </a:pPr>
            <a:endParaRPr lang="ar-SA" dirty="0" smtClean="0"/>
          </a:p>
          <a:p>
            <a:pPr algn="ctr">
              <a:buNone/>
            </a:pPr>
            <a:endParaRPr lang="ar-SA" dirty="0" smtClean="0"/>
          </a:p>
          <a:p>
            <a:pPr algn="ctr">
              <a:buNone/>
            </a:pPr>
            <a:r>
              <a:rPr lang="ar-SA" sz="4800" b="1" dirty="0" smtClean="0"/>
              <a:t>كيف تحافظ على تركيزك أثناء الاستذكار</a:t>
            </a:r>
            <a:endParaRPr lang="ar-SA" sz="48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normAutofit lnSpcReduction="10000"/>
          </a:bodyPr>
          <a:lstStyle/>
          <a:p>
            <a:pPr lvl="0" algn="justLow">
              <a:buNone/>
            </a:pPr>
            <a:r>
              <a:rPr lang="ar-SA" sz="4400" b="1" dirty="0" smtClean="0"/>
              <a:t>1- أوجد بيئة استذكار تشعر فيها بالراحة، واحرص على إخفاء كل شيء يعمل على تشتيت انتباهك وتركيزك. </a:t>
            </a:r>
            <a:endParaRPr lang="en-US" sz="4400" b="1" dirty="0" smtClean="0"/>
          </a:p>
          <a:p>
            <a:pPr lvl="0" algn="justLow">
              <a:buNone/>
            </a:pPr>
            <a:r>
              <a:rPr lang="ar-SA" sz="4400" b="1" dirty="0" smtClean="0"/>
              <a:t>2- أرفع مستوى الإضاءة حتى تصل إلى ما يناسبك من حيث الراحة .</a:t>
            </a:r>
            <a:endParaRPr lang="en-US" sz="4400" b="1" dirty="0" smtClean="0"/>
          </a:p>
          <a:p>
            <a:pPr lvl="0" algn="justLow">
              <a:buNone/>
            </a:pPr>
            <a:r>
              <a:rPr lang="ar-SA" sz="4400" b="1" dirty="0" smtClean="0"/>
              <a:t>3- أخرج في جولة مترجلا، فالإطالة البسيطة لعضلاتك ستعطيك دفعة سريعة. </a:t>
            </a:r>
            <a:endParaRPr lang="en-US" sz="4400" b="1" dirty="0" smtClean="0"/>
          </a:p>
          <a:p>
            <a:pPr lvl="0" algn="justLow">
              <a:buNone/>
            </a:pPr>
            <a:r>
              <a:rPr lang="ar-SA" sz="4400" b="1" dirty="0" smtClean="0"/>
              <a:t>4- خذ ما تحتاج إليه من الراحة.</a:t>
            </a:r>
            <a:endParaRPr lang="en-US" sz="4400" b="1" dirty="0" smtClean="0"/>
          </a:p>
          <a:p>
            <a:pPr>
              <a:buNone/>
            </a:pPr>
            <a:endParaRPr lang="ar-SA"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lstStyle/>
          <a:p>
            <a:pPr lvl="0" algn="justLow">
              <a:buNone/>
            </a:pPr>
            <a:r>
              <a:rPr lang="ar-SA" sz="3600" b="1" dirty="0" smtClean="0"/>
              <a:t>5- لمقاومة الإرهاق والملل خذ سنة من النوم، خذ إغفاءة صغيرة تنعش بها نفسك، 20 دقيقة مثالية و40 دقيقة هي أقصى قدر ممكن، لأنك لو نمت أكثر من هذا سوف تستيقظ بعدها أكثر تعبا من ذي قبل.</a:t>
            </a:r>
            <a:endParaRPr lang="en-US" sz="3600" b="1" dirty="0" smtClean="0"/>
          </a:p>
          <a:p>
            <a:pPr lvl="0" algn="justLow">
              <a:buNone/>
            </a:pPr>
            <a:r>
              <a:rPr lang="ar-SA" sz="3600" b="1" dirty="0" smtClean="0"/>
              <a:t>6- حاول أن تجعل من محتوى المادة مصدرا للسعادة والاستمتاع.</a:t>
            </a:r>
            <a:endParaRPr lang="en-US" sz="3600" b="1" dirty="0" smtClean="0"/>
          </a:p>
          <a:p>
            <a:pPr lvl="0" algn="justLow">
              <a:buNone/>
            </a:pPr>
            <a:r>
              <a:rPr lang="ar-SA" sz="3600" b="1" dirty="0" smtClean="0"/>
              <a:t>7- يجب دراسة  المحتوى الدراسي  يوماً بيوم، وعدم ترك فاصل زمني كبير بين أخذ المواد وبين مراجعتها.</a:t>
            </a:r>
            <a:endParaRPr lang="en-US" sz="3600" b="1" dirty="0" smtClean="0"/>
          </a:p>
          <a:p>
            <a:pPr>
              <a:buNone/>
            </a:pPr>
            <a:endParaRPr lang="ar-SA"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487888"/>
          </a:xfrm>
        </p:spPr>
        <p:txBody>
          <a:bodyPr>
            <a:normAutofit lnSpcReduction="10000"/>
          </a:bodyPr>
          <a:lstStyle/>
          <a:p>
            <a:pPr lvl="0" algn="justLow">
              <a:buNone/>
            </a:pPr>
            <a:r>
              <a:rPr lang="ar-SA" sz="3600" b="1" dirty="0" smtClean="0"/>
              <a:t>8- حاول ربط المعلومات الدراسية بالمعلومات العامة خارج نطاق الدراسة، فذلك أدعى لتثبيتها في الذهن وتسهيل تذكرها .</a:t>
            </a:r>
            <a:endParaRPr lang="en-US" sz="3600" b="1" dirty="0" smtClean="0"/>
          </a:p>
          <a:p>
            <a:pPr lvl="0" algn="justLow">
              <a:buNone/>
            </a:pPr>
            <a:r>
              <a:rPr lang="ar-SA" sz="3600" b="1" dirty="0" smtClean="0"/>
              <a:t>9- حاول قراءة الكلمات  بعناية تامة وتتبع أفكار الكاتب.</a:t>
            </a:r>
            <a:endParaRPr lang="en-US" sz="3600" b="1" dirty="0" smtClean="0"/>
          </a:p>
          <a:p>
            <a:pPr lvl="0" algn="justLow">
              <a:buNone/>
            </a:pPr>
            <a:r>
              <a:rPr lang="ar-SA" sz="3600" b="1" dirty="0" smtClean="0"/>
              <a:t>10- يجب البحث عن المبادئ العامة في الجزء  المدروس من الكتاب.</a:t>
            </a:r>
            <a:endParaRPr lang="en-US" sz="3600" b="1" dirty="0" smtClean="0"/>
          </a:p>
          <a:p>
            <a:pPr lvl="0" algn="justLow">
              <a:buNone/>
            </a:pPr>
            <a:r>
              <a:rPr lang="ar-SA" sz="3600" b="1" dirty="0" smtClean="0"/>
              <a:t>11- ينبغي تغيير المادة ونوع النشاط،  كأن تكون القراءة في  ساعة والكتابة في  ساعة أخرى لتجنب الملل وزيادة التركيز</a:t>
            </a:r>
            <a:r>
              <a:rPr lang="ar-SA" sz="3200" dirty="0" smtClean="0"/>
              <a:t>.</a:t>
            </a:r>
            <a:endParaRPr lang="en-US" sz="3200" dirty="0" smtClean="0"/>
          </a:p>
          <a:p>
            <a:pPr>
              <a:buNone/>
            </a:pPr>
            <a:endParaRPr lang="ar-SA" sz="32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487888"/>
          </a:xfrm>
        </p:spPr>
        <p:txBody>
          <a:bodyPr>
            <a:normAutofit lnSpcReduction="10000"/>
          </a:bodyPr>
          <a:lstStyle/>
          <a:p>
            <a:pPr lvl="0" algn="justLow">
              <a:buNone/>
            </a:pPr>
            <a:r>
              <a:rPr lang="ar-SA" sz="3600" b="1" dirty="0" smtClean="0"/>
              <a:t>12- يجب تحديد أهداف قصيرة المدى  للجزء الذي حددته للاستذكار بما يتناسب مع الوقت المخصص لتحقيقها.</a:t>
            </a:r>
            <a:endParaRPr lang="en-US" sz="3600" b="1" dirty="0" smtClean="0"/>
          </a:p>
          <a:p>
            <a:pPr lvl="0" algn="justLow">
              <a:buNone/>
            </a:pPr>
            <a:r>
              <a:rPr lang="ar-SA" sz="3600" b="1" dirty="0" smtClean="0"/>
              <a:t>13- خذ فترة من الراحة تتراوح ما بين خمسة إلى عشر دقائق بعد كل خمس وأربعين إلى خمسين دقيقة من الاستذكار.</a:t>
            </a:r>
            <a:endParaRPr lang="en-US" sz="3600" b="1" dirty="0" smtClean="0"/>
          </a:p>
          <a:p>
            <a:pPr lvl="0" algn="justLow">
              <a:buNone/>
            </a:pPr>
            <a:r>
              <a:rPr lang="ar-SA" sz="3600" b="1" dirty="0" smtClean="0"/>
              <a:t>14- يجب التعامل مع المشتتات بحكمة ثم العودة إلى الاستذكار.  </a:t>
            </a:r>
            <a:endParaRPr lang="en-US" sz="3600" b="1" dirty="0" smtClean="0"/>
          </a:p>
          <a:p>
            <a:pPr lvl="0" algn="justLow">
              <a:buNone/>
            </a:pPr>
            <a:r>
              <a:rPr lang="ar-SA" sz="3600" b="1" dirty="0" smtClean="0"/>
              <a:t>15- تجنب تدخل القلق والخوف في التركيز الذهني بما يعيق تحقيق أهدافك الدراسية. </a:t>
            </a:r>
            <a:endParaRPr lang="en-US" sz="3600" b="1" dirty="0" smtClean="0"/>
          </a:p>
          <a:p>
            <a:pPr>
              <a:buNone/>
            </a:pPr>
            <a:endParaRPr lang="ar-SA"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487888"/>
          </a:xfrm>
        </p:spPr>
        <p:txBody>
          <a:bodyPr/>
          <a:lstStyle/>
          <a:p>
            <a:pPr lvl="0" algn="justLow">
              <a:buNone/>
            </a:pPr>
            <a:r>
              <a:rPr lang="ar-SA" sz="3600" b="1" dirty="0" smtClean="0"/>
              <a:t>16- يجب الاستذكار وفق جدول أو نظام معين يساعد على تكوين عادات دراسية نافعة.</a:t>
            </a:r>
            <a:endParaRPr lang="en-US" sz="3600" b="1" dirty="0" smtClean="0"/>
          </a:p>
          <a:p>
            <a:pPr lvl="0" algn="justLow">
              <a:buNone/>
            </a:pPr>
            <a:r>
              <a:rPr lang="ar-SA" sz="3600" b="1" dirty="0" smtClean="0"/>
              <a:t>17- حاول تنظيم الاستذكار بحيث توضع المادة الصعبة والأقل متعة بالنسبة لك في الوقت الذي تكون  قادرا فيه على التركيز بسهولة.</a:t>
            </a:r>
            <a:endParaRPr lang="en-US" sz="3600" b="1" dirty="0" smtClean="0"/>
          </a:p>
          <a:p>
            <a:pPr lvl="0" algn="justLow">
              <a:buNone/>
            </a:pPr>
            <a:r>
              <a:rPr lang="ar-SA" sz="3600" b="1" dirty="0" smtClean="0"/>
              <a:t>18- كافئ نفسك بأخذ قسط من الراحة بعد إنجاز استذكار جزء معين بنجاح من المادة.</a:t>
            </a:r>
            <a:endParaRPr lang="en-US" sz="3600" b="1" dirty="0" smtClean="0"/>
          </a:p>
          <a:p>
            <a:pPr lvl="0" algn="justLow">
              <a:buNone/>
            </a:pPr>
            <a:r>
              <a:rPr lang="ar-SA" sz="3600" b="1" dirty="0" smtClean="0"/>
              <a:t>19- ما قد يبدو قليل الأهمية من معلومات أو قدرات الآن يحتمل أن تثبت أهميته في المستقبل.</a:t>
            </a:r>
            <a:endParaRPr lang="en-US" sz="3600" b="1" dirty="0" smtClean="0"/>
          </a:p>
          <a:p>
            <a:pPr>
              <a:buNone/>
            </a:pPr>
            <a:endParaRPr lang="ar-SA"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487888"/>
          </a:xfrm>
        </p:spPr>
        <p:txBody>
          <a:bodyPr>
            <a:normAutofit fontScale="92500"/>
          </a:bodyPr>
          <a:lstStyle/>
          <a:p>
            <a:pPr lvl="0" algn="justLow">
              <a:buNone/>
            </a:pPr>
            <a:r>
              <a:rPr lang="ar-SA" sz="3600" b="1" dirty="0" smtClean="0"/>
              <a:t>20- عليك أن تثابر طوال شهور الدراسة على القراءة المستمرة لموضوعات المناهج، وبهذه الطريقة ستركز وتفهم أكثر.</a:t>
            </a:r>
            <a:endParaRPr lang="en-US" sz="3600" b="1" dirty="0" smtClean="0"/>
          </a:p>
          <a:p>
            <a:pPr lvl="0" algn="justLow">
              <a:buNone/>
            </a:pPr>
            <a:r>
              <a:rPr lang="ar-SA" sz="3600" b="1" dirty="0" smtClean="0"/>
              <a:t>21- عليك تدوين الأفكار والمعاني الرئيسة في المحاضرة على شكل نقاط، ثم قارنها مع محتويات الكتاب، للتأكد من استيعاب جميع العناصر الأساسية في الموضوع.</a:t>
            </a:r>
            <a:endParaRPr lang="en-US" sz="3600" b="1" dirty="0" smtClean="0"/>
          </a:p>
          <a:p>
            <a:pPr lvl="0" algn="justLow">
              <a:buNone/>
            </a:pPr>
            <a:r>
              <a:rPr lang="ar-SA" sz="3600" b="1" dirty="0" smtClean="0"/>
              <a:t>22- عليك أن تحاول تذكر الأفكار الرئيسة بعد الانتهاء من مراجعة فصل دون الرجوع إلى ملخصاتك أو ملاحظاتك، ثم تأكد من صحتها بالرجوع إلى هذه الملاحظات بعد ذلك. </a:t>
            </a:r>
            <a:endParaRPr lang="en-US" sz="3600" b="1" dirty="0" smtClean="0"/>
          </a:p>
          <a:p>
            <a:pPr>
              <a:buNone/>
            </a:pPr>
            <a:endParaRPr lang="ar-SA"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normAutofit lnSpcReduction="10000"/>
          </a:bodyPr>
          <a:lstStyle/>
          <a:p>
            <a:pPr lvl="0" algn="justLow">
              <a:buNone/>
            </a:pPr>
            <a:r>
              <a:rPr lang="ar-SA" sz="3200" b="1" dirty="0" smtClean="0"/>
              <a:t>23- حاول القيام  بنفس العمل المذكور في الفقرة السابقة  لفقرات كل عنوان رئيسي من الفصل، فإن وجدت صعوبة في تذكر معلومة ما، فعليك أن ترجع  إلي الكتاب المقرر وقراءة ذلك الجزء من جديد.</a:t>
            </a:r>
            <a:endParaRPr lang="en-US" sz="3200" b="1" dirty="0" smtClean="0"/>
          </a:p>
          <a:p>
            <a:pPr lvl="0" algn="justLow">
              <a:buNone/>
            </a:pPr>
            <a:r>
              <a:rPr lang="ar-SA" sz="3200" b="1" dirty="0" smtClean="0"/>
              <a:t>24- التكرار لوحده وبدون أن ترافقه عمليات عقلية أخرى قد يفقدك القدرة على اكتشاف النقاط الهامة أو تعديها  دون ملاحظتها.</a:t>
            </a:r>
            <a:endParaRPr lang="en-US" sz="3200" b="1" dirty="0" smtClean="0"/>
          </a:p>
          <a:p>
            <a:pPr lvl="0" algn="justLow">
              <a:buNone/>
            </a:pPr>
            <a:r>
              <a:rPr lang="ar-SA" sz="3200" b="1" dirty="0" smtClean="0"/>
              <a:t>25- يكون حفظ المادة أسرع وتذكرها أقوى عندما تؤخذ فكرة عامة عن المحاضرة، وذلك بقراءته مرة دون توقف، ثم الانتقال إلى قراءة أجزاء المحاضرة بدقة والتعرف على نواحي القوة والضعف لديك.</a:t>
            </a:r>
            <a:endParaRPr lang="en-US" sz="3200" b="1" dirty="0" smtClean="0"/>
          </a:p>
          <a:p>
            <a:endParaRPr lang="ar-SA"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343872"/>
          </a:xfrm>
        </p:spPr>
        <p:txBody>
          <a:bodyPr>
            <a:normAutofit lnSpcReduction="10000"/>
          </a:bodyPr>
          <a:lstStyle/>
          <a:p>
            <a:pPr lvl="0" algn="justLow">
              <a:buNone/>
            </a:pPr>
            <a:r>
              <a:rPr lang="ar-SA" sz="4400" b="1" dirty="0" smtClean="0"/>
              <a:t>26- التسميع الذاتي بين الحين والآخر دون النظر إلى النص أو موضوع الدراسة يساعدك على تركيز المادة الدراسية في الذهن. </a:t>
            </a:r>
            <a:endParaRPr lang="en-US" sz="4400" b="1" dirty="0" smtClean="0"/>
          </a:p>
          <a:p>
            <a:pPr lvl="0" algn="justLow">
              <a:buNone/>
            </a:pPr>
            <a:r>
              <a:rPr lang="ar-SA" sz="4400" b="1" dirty="0" smtClean="0"/>
              <a:t>27- استخدم الحديث مع الذات والتصورات الإيجابية، وذلك لتركيز الانتباه كأن تقول لنفسك "أنا قادر على استيعاب المادة، وعلي أولا أن افعل كذا ثم كذا." </a:t>
            </a:r>
            <a:endParaRPr lang="en-US" sz="4400" b="1" dirty="0" smtClean="0"/>
          </a:p>
          <a:p>
            <a:pPr>
              <a:buNone/>
            </a:pPr>
            <a:endParaRPr lang="ar-S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228</TotalTime>
  <Words>2496</Words>
  <Application>Microsoft Office PowerPoint</Application>
  <PresentationFormat>عرض على الشاشة (3:4)‏</PresentationFormat>
  <Paragraphs>301</Paragraphs>
  <Slides>63</Slides>
  <Notes>0</Notes>
  <HiddenSlides>0</HiddenSlides>
  <MMClips>0</MMClips>
  <ScaleCrop>false</ScaleCrop>
  <HeadingPairs>
    <vt:vector size="4" baseType="variant">
      <vt:variant>
        <vt:lpstr>سمة</vt:lpstr>
      </vt:variant>
      <vt:variant>
        <vt:i4>1</vt:i4>
      </vt:variant>
      <vt:variant>
        <vt:lpstr>عناوين الشرائح</vt:lpstr>
      </vt:variant>
      <vt:variant>
        <vt:i4>63</vt:i4>
      </vt:variant>
    </vt:vector>
  </HeadingPairs>
  <TitlesOfParts>
    <vt:vector size="64" baseType="lpstr">
      <vt:lpstr>تدفق</vt:lpstr>
      <vt:lpstr>الأسبوع الثالث</vt:lpstr>
      <vt:lpstr>أهمية الوقت وتنظيمه وجدولته </vt:lpstr>
      <vt:lpstr>تابع : أهمية الوقت وتنظيمه وجدولته </vt:lpstr>
      <vt:lpstr>تابع : أهمية الوقت وتنظيمه وجدولته </vt:lpstr>
      <vt:lpstr>نشاط</vt:lpstr>
      <vt:lpstr>مفهوم إدارة الوقت </vt:lpstr>
      <vt:lpstr>نشاط</vt:lpstr>
      <vt:lpstr>العوامل التي  تساهم في توفير الوقت</vt:lpstr>
      <vt:lpstr>تابع :العوامل التي  تساهم في توفير الوقت</vt:lpstr>
      <vt:lpstr>العوامل التي تسهم في هدر الوقت</vt:lpstr>
      <vt:lpstr>نشاط</vt:lpstr>
      <vt:lpstr>كيفية التخلص من تأجيل القيام بالواجبات والاستذكار</vt:lpstr>
      <vt:lpstr>كيفية التخلص من تأجيل القيام بالواجبات والاستذكار</vt:lpstr>
      <vt:lpstr>العوامل التي تساعد على تنظيم الوقت</vt:lpstr>
      <vt:lpstr>تابع :العوامل التي تساعد على تنظيم الوقت</vt:lpstr>
      <vt:lpstr>تابع :العوامل التي تساعد على تنظيم الوقت</vt:lpstr>
      <vt:lpstr>تابع :العوامل التي تساعد على تنظيم الوقت</vt:lpstr>
      <vt:lpstr>تابع :العوامل التي تساعد على تنظيم الوقت</vt:lpstr>
      <vt:lpstr>تابع :العوامل التي تساعد على تنظيم الوقت</vt:lpstr>
      <vt:lpstr>تابع :العوامل التي تساعد على تنظيم الوقت</vt:lpstr>
      <vt:lpstr>تابع :العوامل التي تساعد على تنظيم الوقت</vt:lpstr>
      <vt:lpstr>تابع :العوامل التي تساعد على تنظيم الوقت</vt:lpstr>
      <vt:lpstr>مهارة تنظيم الوقت </vt:lpstr>
      <vt:lpstr>تابع مهارة تنظيم الوقت </vt:lpstr>
      <vt:lpstr>نشاط</vt:lpstr>
      <vt:lpstr>الشريحة 26</vt:lpstr>
      <vt:lpstr>نشاط</vt:lpstr>
      <vt:lpstr>تنظيم جدول أسبوعي</vt:lpstr>
      <vt:lpstr>الشريحة 29</vt:lpstr>
      <vt:lpstr>الشريحة 30</vt:lpstr>
      <vt:lpstr>الشريحة 31</vt:lpstr>
      <vt:lpstr>تحديد الأولويات</vt:lpstr>
      <vt:lpstr>نقاط هامة</vt:lpstr>
      <vt:lpstr>الشريحة 34</vt:lpstr>
      <vt:lpstr>الشريحة 35</vt:lpstr>
      <vt:lpstr>نشاط</vt:lpstr>
      <vt:lpstr>نشاط</vt:lpstr>
      <vt:lpstr>جدولة أو تنظيم الوقت</vt:lpstr>
      <vt:lpstr>نشاط</vt:lpstr>
      <vt:lpstr>الشريحة 40</vt:lpstr>
      <vt:lpstr>الشريحة 41</vt:lpstr>
      <vt:lpstr>الشريحة 42</vt:lpstr>
      <vt:lpstr>الشريحة 43</vt:lpstr>
      <vt:lpstr>الشريحة 44</vt:lpstr>
      <vt:lpstr>الشريحة 45</vt:lpstr>
      <vt:lpstr>الشريحة 46</vt:lpstr>
      <vt:lpstr>الشريحة 47</vt:lpstr>
      <vt:lpstr>الشريحة 48</vt:lpstr>
      <vt:lpstr>الشريحة 49</vt:lpstr>
      <vt:lpstr>الوقت المناسب للاستذكار</vt:lpstr>
      <vt:lpstr>تابع : الوقت المناسب للاستذكار</vt:lpstr>
      <vt:lpstr>أمور ينبغي تجنبها  أثناء الاستذكار</vt:lpstr>
      <vt:lpstr>الشريحة 53</vt:lpstr>
      <vt:lpstr>الشريحة 54</vt:lpstr>
      <vt:lpstr>الشريحة 55</vt:lpstr>
      <vt:lpstr>الشريحة 56</vt:lpstr>
      <vt:lpstr>الشريحة 57</vt:lpstr>
      <vt:lpstr>الشريحة 58</vt:lpstr>
      <vt:lpstr>الشريحة 59</vt:lpstr>
      <vt:lpstr>الشريحة 60</vt:lpstr>
      <vt:lpstr>الشريحة 61</vt:lpstr>
      <vt:lpstr>الشريحة 62</vt:lpstr>
      <vt:lpstr>الشريحة 63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الأسبوع الثالث</dc:title>
  <dc:creator>TOSHIBA</dc:creator>
  <cp:lastModifiedBy>TOSHIBA</cp:lastModifiedBy>
  <cp:revision>25</cp:revision>
  <dcterms:created xsi:type="dcterms:W3CDTF">2012-01-16T20:10:45Z</dcterms:created>
  <dcterms:modified xsi:type="dcterms:W3CDTF">2012-02-08T03:46:34Z</dcterms:modified>
</cp:coreProperties>
</file>