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72" r:id="rId2"/>
    <p:sldId id="256" r:id="rId3"/>
    <p:sldId id="257" r:id="rId4"/>
    <p:sldId id="258" r:id="rId5"/>
    <p:sldId id="259" r:id="rId6"/>
    <p:sldId id="260" r:id="rId7"/>
    <p:sldId id="273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2" d="100"/>
          <a:sy n="72" d="100"/>
        </p:scale>
        <p:origin x="-11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02E55-F52B-465E-A942-9BCF8F569E17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DD4D4-C429-446E-A07B-F95305B6C1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02E55-F52B-465E-A942-9BCF8F569E17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DD4D4-C429-446E-A07B-F95305B6C1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02E55-F52B-465E-A942-9BCF8F569E17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DD4D4-C429-446E-A07B-F95305B6C1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02E55-F52B-465E-A942-9BCF8F569E17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DD4D4-C429-446E-A07B-F95305B6C1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02E55-F52B-465E-A942-9BCF8F569E17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DD4D4-C429-446E-A07B-F95305B6C1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02E55-F52B-465E-A942-9BCF8F569E17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DD4D4-C429-446E-A07B-F95305B6C1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02E55-F52B-465E-A942-9BCF8F569E17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DD4D4-C429-446E-A07B-F95305B6C1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02E55-F52B-465E-A942-9BCF8F569E17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DD4D4-C429-446E-A07B-F95305B6C1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02E55-F52B-465E-A942-9BCF8F569E17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DD4D4-C429-446E-A07B-F95305B6C1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02E55-F52B-465E-A942-9BCF8F569E17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DD4D4-C429-446E-A07B-F95305B6C1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02E55-F52B-465E-A942-9BCF8F569E17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DD4D4-C429-446E-A07B-F95305B6C1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102E55-F52B-465E-A942-9BCF8F569E17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DD4D4-C429-446E-A07B-F95305B6C1D5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thesaurus.com/browse/link" TargetMode="External"/><Relationship Id="rId2" Type="http://schemas.openxmlformats.org/officeDocument/2006/relationships/hyperlink" Target="http://thesaurus.com/browse/join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thesaurus.com/browse/rip" TargetMode="External"/><Relationship Id="rId2" Type="http://schemas.openxmlformats.org/officeDocument/2006/relationships/hyperlink" Target="http://thesaurus.com/browse/bind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hyperlink" Target="http://thesaurus.com/browse/tear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dictionary.reference.com/browse/knit?__utma=1.1597525061.1352814372.1352821098.1352823281.3&amp;__utmb=1.8.10.1352823281&amp;__utmc=1&amp;__utmx=-&amp;__utmz=1.1352814372.1.1.utmcsr=dictionary.reference.com|utmccn=(referral)|utmcmd=referral|utmcct=/&amp;__utmv=-&amp;__utmk=173569955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thesaurus.com/browse/interest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thesaurus.com/browse/vocation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thesaurus.com/browse/funky" TargetMode="External"/><Relationship Id="rId2" Type="http://schemas.openxmlformats.org/officeDocument/2006/relationships/hyperlink" Target="http://thesaurus.com/browse/fresh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hyperlink" Target="http://thesaurus.com/browse/customary" TargetMode="External"/><Relationship Id="rId4" Type="http://schemas.openxmlformats.org/officeDocument/2006/relationships/hyperlink" Target="http://thesaurus.com/browse/common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thesaurus.com/browse/shape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thesaurus.com/browse/idea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thesaurus.com/browse/repress" TargetMode="External"/><Relationship Id="rId2" Type="http://schemas.openxmlformats.org/officeDocument/2006/relationships/hyperlink" Target="http://dictionary.reference.com/browse/hurry?__utma=1.1597525061.1352814372.1352823281.1352864647.4&amp;__utmb=1.4.10.1352864647&amp;__utmc=1&amp;__utmx=-&amp;__utmz=1.1352814372.1.1.utmcsr=dictionary.reference.com|utmccn=(referral)|utmcmd=referral|utmcct=/&amp;__utmv=-&amp;__utmk=71563795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thesaurus.com/browse/kindness" TargetMode="External"/><Relationship Id="rId2" Type="http://schemas.openxmlformats.org/officeDocument/2006/relationships/hyperlink" Target="http://thesaurus.com/browse/wron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thesaurus.com/browse/prose" TargetMode="External"/><Relationship Id="rId2" Type="http://schemas.openxmlformats.org/officeDocument/2006/relationships/hyperlink" Target="http://thesaurus.com/browse/son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.sa/search?hl=ar&amp;biw=1280&amp;bih=685&amp;site=imghp&amp;tbm=isch&amp;spell=1&amp;q=abraham+lincoln&amp;sa=X&amp;ei=TYCjUMXfFImyhAeGuoDADA&amp;ved=0CD8QvwUoAA" TargetMode="External"/><Relationship Id="rId2" Type="http://schemas.openxmlformats.org/officeDocument/2006/relationships/hyperlink" Target="http://thesaurus.com/browse/profile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thesaurus.com/browse/known" TargetMode="External"/><Relationship Id="rId2" Type="http://schemas.openxmlformats.org/officeDocument/2006/relationships/hyperlink" Target="http://thesaurus.com/browse/problem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hyperlink" Target="http://thesaurus.com/browse/understandin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thesaurus.com/browse/learning" TargetMode="External"/><Relationship Id="rId2" Type="http://schemas.openxmlformats.org/officeDocument/2006/relationships/hyperlink" Target="http://thesaurus.com/browse/information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2060848"/>
            <a:ext cx="8229600" cy="2592288"/>
          </a:xfrm>
        </p:spPr>
        <p:txBody>
          <a:bodyPr>
            <a:normAutofit/>
          </a:bodyPr>
          <a:lstStyle/>
          <a:p>
            <a:r>
              <a:rPr lang="en-GB" dirty="0" smtClean="0"/>
              <a:t>Lecture 8 vocabulary</a:t>
            </a:r>
            <a:br>
              <a:rPr lang="en-GB" dirty="0" smtClean="0"/>
            </a:br>
            <a:r>
              <a:rPr lang="en-GB" dirty="0" smtClean="0"/>
              <a:t>unit 2 </a:t>
            </a:r>
            <a:br>
              <a:rPr lang="en-GB" dirty="0" smtClean="0"/>
            </a:br>
            <a:r>
              <a:rPr lang="en-GB" dirty="0" smtClean="0"/>
              <a:t>(B) interests </a:t>
            </a:r>
            <a:endParaRPr lang="ar-S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بيضاوي 3"/>
          <p:cNvSpPr/>
          <p:nvPr/>
        </p:nvSpPr>
        <p:spPr>
          <a:xfrm>
            <a:off x="3419872" y="2492896"/>
            <a:ext cx="2376264" cy="172819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b="1" dirty="0" smtClean="0"/>
              <a:t>Word:</a:t>
            </a:r>
            <a:endParaRPr lang="ar-SA" b="1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</p:txBody>
      </p:sp>
      <p:sp>
        <p:nvSpPr>
          <p:cNvPr id="11" name="مستطيل 10"/>
          <p:cNvSpPr/>
          <p:nvPr/>
        </p:nvSpPr>
        <p:spPr>
          <a:xfrm>
            <a:off x="467544" y="5013176"/>
            <a:ext cx="8136904" cy="15841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Sentence:</a:t>
            </a:r>
          </a:p>
          <a:p>
            <a:pPr algn="l"/>
            <a:endParaRPr lang="en-GB" b="1" dirty="0" smtClean="0"/>
          </a:p>
          <a:p>
            <a:pPr algn="l"/>
            <a:endParaRPr lang="en-GB" b="1" dirty="0" smtClean="0"/>
          </a:p>
          <a:p>
            <a:pPr algn="l"/>
            <a:endParaRPr lang="en-GB" b="1" dirty="0" smtClean="0"/>
          </a:p>
          <a:p>
            <a:pPr algn="l"/>
            <a:r>
              <a:rPr lang="en-GB" dirty="0" smtClean="0"/>
              <a:t> </a:t>
            </a:r>
            <a:endParaRPr lang="ar-SA" dirty="0"/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323528" y="260648"/>
            <a:ext cx="8496944" cy="115212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/>
              <a:t>Definition</a:t>
            </a:r>
            <a:r>
              <a:rPr lang="en-GB" b="1" dirty="0" smtClean="0"/>
              <a:t>: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ar-SA" dirty="0"/>
          </a:p>
        </p:txBody>
      </p:sp>
      <p:sp>
        <p:nvSpPr>
          <p:cNvPr id="13" name="مستطيل مستدير الزوايا 12"/>
          <p:cNvSpPr/>
          <p:nvPr/>
        </p:nvSpPr>
        <p:spPr>
          <a:xfrm>
            <a:off x="6228184" y="1916832"/>
            <a:ext cx="2520280" cy="27363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Drew: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l"/>
            <a:endParaRPr lang="ar-SA" dirty="0"/>
          </a:p>
        </p:txBody>
      </p:sp>
      <p:sp>
        <p:nvSpPr>
          <p:cNvPr id="14" name="مستطيل مستدير الزوايا 13"/>
          <p:cNvSpPr/>
          <p:nvPr/>
        </p:nvSpPr>
        <p:spPr>
          <a:xfrm>
            <a:off x="395536" y="1844824"/>
            <a:ext cx="2592288" cy="1224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Synonyms:</a:t>
            </a:r>
          </a:p>
          <a:p>
            <a:pPr algn="ctr"/>
            <a:endParaRPr lang="en-GB" b="1" dirty="0"/>
          </a:p>
          <a:p>
            <a:pPr algn="ctr"/>
            <a:endParaRPr lang="en-GB" b="1" dirty="0" smtClean="0"/>
          </a:p>
          <a:p>
            <a:pPr algn="ctr"/>
            <a:endParaRPr lang="ar-SA" dirty="0"/>
          </a:p>
        </p:txBody>
      </p:sp>
      <p:sp>
        <p:nvSpPr>
          <p:cNvPr id="15" name="مستطيل مستدير الزوايا 14"/>
          <p:cNvSpPr/>
          <p:nvPr/>
        </p:nvSpPr>
        <p:spPr>
          <a:xfrm>
            <a:off x="395536" y="3284984"/>
            <a:ext cx="2592288" cy="1224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Antonyms:</a:t>
            </a:r>
          </a:p>
          <a:p>
            <a:pPr algn="ctr"/>
            <a:endParaRPr lang="en-GB" dirty="0" smtClean="0"/>
          </a:p>
          <a:p>
            <a:pPr algn="ctr"/>
            <a:endParaRPr lang="en-GB" dirty="0" smtClean="0"/>
          </a:p>
          <a:p>
            <a:pPr algn="l"/>
            <a:endParaRPr lang="ar-SA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4067944" y="3140968"/>
            <a:ext cx="93610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</a:rPr>
              <a:t>knit</a:t>
            </a:r>
            <a:endParaRPr lang="ar-SA" sz="2800" b="1" dirty="0">
              <a:solidFill>
                <a:srgbClr val="FF0000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611560" y="476672"/>
            <a:ext cx="8064896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b="1" dirty="0" smtClean="0">
                <a:solidFill>
                  <a:srgbClr val="002060"/>
                </a:solidFill>
              </a:rPr>
              <a:t>means to make a fabric or garment</a:t>
            </a:r>
            <a:r>
              <a:rPr lang="en-US" b="1" dirty="0">
                <a:solidFill>
                  <a:srgbClr val="002060"/>
                </a:solidFill>
              </a:rPr>
              <a:t> </a:t>
            </a:r>
            <a:r>
              <a:rPr lang="en-US" b="1" dirty="0" smtClean="0">
                <a:solidFill>
                  <a:srgbClr val="002060"/>
                </a:solidFill>
              </a:rPr>
              <a:t>by</a:t>
            </a:r>
            <a:r>
              <a:rPr lang="ar-SA" b="1" dirty="0" smtClean="0">
                <a:solidFill>
                  <a:srgbClr val="002060"/>
                </a:solidFill>
              </a:rPr>
              <a:t> </a:t>
            </a:r>
            <a:r>
              <a:rPr lang="en-US" b="1" dirty="0" smtClean="0">
                <a:solidFill>
                  <a:srgbClr val="002060"/>
                </a:solidFill>
              </a:rPr>
              <a:t>intertwining yarn or thread in a series of connected loops by using knitting needles or on a</a:t>
            </a:r>
            <a:r>
              <a:rPr lang="ar-SA" b="1" dirty="0" smtClean="0">
                <a:solidFill>
                  <a:srgbClr val="002060"/>
                </a:solidFill>
              </a:rPr>
              <a:t> </a:t>
            </a:r>
            <a:r>
              <a:rPr lang="en-US" b="1" dirty="0" smtClean="0">
                <a:solidFill>
                  <a:srgbClr val="002060"/>
                </a:solidFill>
              </a:rPr>
              <a:t>machine, while a nit  is the egg or young of </a:t>
            </a:r>
            <a:r>
              <a:rPr lang="en-US" b="1" dirty="0" err="1" smtClean="0">
                <a:solidFill>
                  <a:srgbClr val="002060"/>
                </a:solidFill>
              </a:rPr>
              <a:t>aparasitic</a:t>
            </a:r>
            <a:r>
              <a:rPr lang="en-US" b="1" dirty="0" smtClean="0">
                <a:solidFill>
                  <a:srgbClr val="002060"/>
                </a:solidFill>
              </a:rPr>
              <a:t> insect</a:t>
            </a:r>
            <a:endParaRPr lang="ar-SA" b="1" dirty="0">
              <a:solidFill>
                <a:srgbClr val="002060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827584" y="2348880"/>
            <a:ext cx="151216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GB" dirty="0"/>
              <a:t> </a:t>
            </a:r>
            <a:r>
              <a:rPr lang="en-GB" sz="2400" u="sng" dirty="0" smtClean="0">
                <a:solidFill>
                  <a:srgbClr val="002060"/>
                </a:solidFill>
                <a:hlinkClick r:id="rId2"/>
              </a:rPr>
              <a:t>join</a:t>
            </a:r>
            <a:r>
              <a:rPr lang="en-GB" sz="2400" u="sng" dirty="0" smtClean="0">
                <a:solidFill>
                  <a:srgbClr val="002060"/>
                </a:solidFill>
              </a:rPr>
              <a:t> </a:t>
            </a:r>
            <a:r>
              <a:rPr lang="en-GB" sz="2400" dirty="0" smtClean="0">
                <a:solidFill>
                  <a:srgbClr val="002060"/>
                </a:solidFill>
              </a:rPr>
              <a:t>, </a:t>
            </a:r>
            <a:r>
              <a:rPr lang="en-GB" sz="2400" dirty="0" smtClean="0">
                <a:solidFill>
                  <a:srgbClr val="002060"/>
                </a:solidFill>
                <a:hlinkClick r:id="rId3"/>
              </a:rPr>
              <a:t>link</a:t>
            </a:r>
            <a:endParaRPr lang="ar-SA" sz="2400" dirty="0">
              <a:solidFill>
                <a:srgbClr val="002060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867405" y="3789040"/>
            <a:ext cx="111440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2400" b="1" dirty="0" smtClean="0">
                <a:solidFill>
                  <a:srgbClr val="002060"/>
                </a:solidFill>
              </a:rPr>
              <a:t>Un knit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21" name="مستطيل 20"/>
          <p:cNvSpPr/>
          <p:nvPr/>
        </p:nvSpPr>
        <p:spPr>
          <a:xfrm>
            <a:off x="4283968" y="3573016"/>
            <a:ext cx="7004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rgbClr val="002060"/>
                </a:solidFill>
              </a:rPr>
              <a:t>نسج</a:t>
            </a:r>
            <a:endParaRPr lang="ar-SA" sz="2800" b="1" dirty="0">
              <a:solidFill>
                <a:srgbClr val="002060"/>
              </a:solidFill>
            </a:endParaRPr>
          </a:p>
        </p:txBody>
      </p:sp>
      <p:pic>
        <p:nvPicPr>
          <p:cNvPr id="22" name="صورة 21" descr="Knitting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44208" y="2420887"/>
            <a:ext cx="2088232" cy="2016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مربع نص 22"/>
          <p:cNvSpPr txBox="1"/>
          <p:nvPr/>
        </p:nvSpPr>
        <p:spPr>
          <a:xfrm>
            <a:off x="1417438" y="5445224"/>
            <a:ext cx="6034881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</a:rPr>
              <a:t>Knit sweater, yet </a:t>
            </a:r>
            <a:r>
              <a:rPr lang="en-US" sz="2400" b="1" dirty="0" err="1" smtClean="0">
                <a:solidFill>
                  <a:srgbClr val="002060"/>
                </a:solidFill>
              </a:rPr>
              <a:t>i</a:t>
            </a:r>
            <a:r>
              <a:rPr lang="en-US" sz="2400" b="1" dirty="0" smtClean="0">
                <a:solidFill>
                  <a:srgbClr val="002060"/>
                </a:solidFill>
              </a:rPr>
              <a:t> was helpless to change it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GB" sz="2400" b="1" dirty="0" smtClean="0">
                <a:solidFill>
                  <a:srgbClr val="002060"/>
                </a:solidFill>
              </a:rPr>
              <a:t>Knit</a:t>
            </a:r>
            <a:r>
              <a:rPr lang="en-GB" sz="2400" b="1" dirty="0">
                <a:solidFill>
                  <a:srgbClr val="002060"/>
                </a:solidFill>
              </a:rPr>
              <a:t> for 6 rows</a:t>
            </a:r>
            <a:endParaRPr lang="en-US" sz="2400" b="1" dirty="0" smtClean="0">
              <a:solidFill>
                <a:srgbClr val="002060"/>
              </a:solidFill>
            </a:endParaRPr>
          </a:p>
          <a:p>
            <a:pPr algn="l"/>
            <a:endParaRPr lang="en-US" dirty="0" smtClean="0"/>
          </a:p>
          <a:p>
            <a:pPr algn="l"/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بيضاوي 3"/>
          <p:cNvSpPr/>
          <p:nvPr/>
        </p:nvSpPr>
        <p:spPr>
          <a:xfrm>
            <a:off x="3491880" y="2492896"/>
            <a:ext cx="2376264" cy="172819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b="1" dirty="0" smtClean="0"/>
              <a:t>Word:</a:t>
            </a:r>
            <a:endParaRPr lang="ar-SA" b="1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</p:txBody>
      </p:sp>
      <p:sp>
        <p:nvSpPr>
          <p:cNvPr id="11" name="مستطيل 10"/>
          <p:cNvSpPr/>
          <p:nvPr/>
        </p:nvSpPr>
        <p:spPr>
          <a:xfrm>
            <a:off x="467544" y="5013176"/>
            <a:ext cx="8136904" cy="15841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Sentence:</a:t>
            </a:r>
          </a:p>
          <a:p>
            <a:pPr algn="l"/>
            <a:endParaRPr lang="en-GB" b="1" dirty="0"/>
          </a:p>
          <a:p>
            <a:pPr algn="l"/>
            <a:endParaRPr lang="en-GB" b="1" dirty="0" smtClean="0"/>
          </a:p>
          <a:p>
            <a:pPr algn="l"/>
            <a:endParaRPr lang="en-GB" b="1" dirty="0"/>
          </a:p>
          <a:p>
            <a:pPr algn="l"/>
            <a:r>
              <a:rPr lang="en-GB" dirty="0" smtClean="0"/>
              <a:t> </a:t>
            </a:r>
            <a:endParaRPr lang="ar-SA" dirty="0"/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323528" y="260648"/>
            <a:ext cx="8496944" cy="115212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/>
              <a:t>Definition</a:t>
            </a:r>
            <a:r>
              <a:rPr lang="en-GB" b="1" dirty="0" smtClean="0"/>
              <a:t>: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ar-SA" dirty="0"/>
          </a:p>
        </p:txBody>
      </p:sp>
      <p:sp>
        <p:nvSpPr>
          <p:cNvPr id="13" name="مستطيل مستدير الزوايا 12"/>
          <p:cNvSpPr/>
          <p:nvPr/>
        </p:nvSpPr>
        <p:spPr>
          <a:xfrm>
            <a:off x="6228184" y="1916832"/>
            <a:ext cx="2520280" cy="27363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Drew: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l"/>
            <a:endParaRPr lang="ar-SA" dirty="0"/>
          </a:p>
        </p:txBody>
      </p:sp>
      <p:sp>
        <p:nvSpPr>
          <p:cNvPr id="14" name="مستطيل مستدير الزوايا 13"/>
          <p:cNvSpPr/>
          <p:nvPr/>
        </p:nvSpPr>
        <p:spPr>
          <a:xfrm>
            <a:off x="395536" y="1844824"/>
            <a:ext cx="2592288" cy="1224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Synonyms:</a:t>
            </a:r>
          </a:p>
          <a:p>
            <a:pPr algn="ctr"/>
            <a:endParaRPr lang="en-GB" b="1" dirty="0"/>
          </a:p>
          <a:p>
            <a:pPr algn="ctr"/>
            <a:endParaRPr lang="en-GB" b="1" dirty="0" smtClean="0"/>
          </a:p>
          <a:p>
            <a:pPr algn="ctr"/>
            <a:endParaRPr lang="ar-SA" dirty="0"/>
          </a:p>
        </p:txBody>
      </p:sp>
      <p:sp>
        <p:nvSpPr>
          <p:cNvPr id="15" name="مستطيل مستدير الزوايا 14"/>
          <p:cNvSpPr/>
          <p:nvPr/>
        </p:nvSpPr>
        <p:spPr>
          <a:xfrm>
            <a:off x="395536" y="3284984"/>
            <a:ext cx="2592288" cy="1224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Antonyms:</a:t>
            </a:r>
          </a:p>
          <a:p>
            <a:pPr algn="ctr"/>
            <a:endParaRPr lang="en-GB" dirty="0" smtClean="0"/>
          </a:p>
          <a:p>
            <a:pPr algn="ctr"/>
            <a:endParaRPr lang="en-GB" dirty="0" smtClean="0"/>
          </a:p>
          <a:p>
            <a:pPr algn="l"/>
            <a:endParaRPr lang="ar-SA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611560" y="476672"/>
            <a:ext cx="806489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b="1" dirty="0">
                <a:solidFill>
                  <a:srgbClr val="002060"/>
                </a:solidFill>
              </a:rPr>
              <a:t> </a:t>
            </a:r>
            <a:r>
              <a:rPr lang="en-US" b="1" dirty="0" smtClean="0">
                <a:solidFill>
                  <a:srgbClr val="002060"/>
                </a:solidFill>
              </a:rPr>
              <a:t>a piece of clothing made from wool which covers the upper part of the body and the arms and which dose not open at the front .</a:t>
            </a:r>
            <a:endParaRPr lang="ar-SA" b="1" dirty="0">
              <a:solidFill>
                <a:srgbClr val="002060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899592" y="2276872"/>
            <a:ext cx="151216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GB" sz="2400" b="1" dirty="0" smtClean="0">
                <a:solidFill>
                  <a:srgbClr val="002060"/>
                </a:solidFill>
              </a:rPr>
              <a:t>jumper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4046848" y="3212976"/>
            <a:ext cx="1227517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Sweater</a:t>
            </a:r>
          </a:p>
          <a:p>
            <a:pPr algn="ctr"/>
            <a:r>
              <a:rPr lang="ar-SA" sz="2400" b="1" dirty="0" smtClean="0">
                <a:solidFill>
                  <a:srgbClr val="002060"/>
                </a:solidFill>
              </a:rPr>
              <a:t>سترة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2267744" y="5517232"/>
            <a:ext cx="4106125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b="1" dirty="0">
                <a:solidFill>
                  <a:srgbClr val="002060"/>
                </a:solidFill>
              </a:rPr>
              <a:t>Sweater for the evenings</a:t>
            </a:r>
            <a:r>
              <a:rPr lang="en-GB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GB" sz="2400" b="1" dirty="0" smtClean="0">
                <a:solidFill>
                  <a:srgbClr val="002060"/>
                </a:solidFill>
              </a:rPr>
              <a:t>I love your sweater it’s nice     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971600" y="3789040"/>
            <a:ext cx="126188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2400" b="1" dirty="0" smtClean="0">
                <a:solidFill>
                  <a:srgbClr val="002060"/>
                </a:solidFill>
              </a:rPr>
              <a:t>_______</a:t>
            </a:r>
            <a:endParaRPr lang="ar-SA" sz="2400" b="1" dirty="0">
              <a:solidFill>
                <a:srgbClr val="002060"/>
              </a:solidFill>
            </a:endParaRPr>
          </a:p>
        </p:txBody>
      </p:sp>
      <p:pic>
        <p:nvPicPr>
          <p:cNvPr id="20" name="صورة 19" descr="Mens-Sweat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60232" y="2483615"/>
            <a:ext cx="1656184" cy="178835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بيضاوي 3"/>
          <p:cNvSpPr/>
          <p:nvPr/>
        </p:nvSpPr>
        <p:spPr>
          <a:xfrm>
            <a:off x="3419872" y="2492896"/>
            <a:ext cx="2376264" cy="172819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b="1" dirty="0" smtClean="0"/>
              <a:t>Word:</a:t>
            </a:r>
            <a:endParaRPr lang="ar-SA" b="1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</p:txBody>
      </p:sp>
      <p:sp>
        <p:nvSpPr>
          <p:cNvPr id="11" name="مستطيل 10"/>
          <p:cNvSpPr/>
          <p:nvPr/>
        </p:nvSpPr>
        <p:spPr>
          <a:xfrm>
            <a:off x="467544" y="5013176"/>
            <a:ext cx="8136904" cy="15841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Sentence:</a:t>
            </a:r>
          </a:p>
          <a:p>
            <a:pPr algn="l"/>
            <a:endParaRPr lang="en-GB" b="1" dirty="0"/>
          </a:p>
          <a:p>
            <a:pPr algn="l"/>
            <a:endParaRPr lang="en-GB" b="1" dirty="0" smtClean="0"/>
          </a:p>
          <a:p>
            <a:pPr algn="l"/>
            <a:endParaRPr lang="en-GB" b="1" dirty="0"/>
          </a:p>
          <a:p>
            <a:pPr algn="l"/>
            <a:r>
              <a:rPr lang="en-GB" dirty="0" smtClean="0"/>
              <a:t> </a:t>
            </a:r>
            <a:endParaRPr lang="ar-SA" dirty="0"/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323528" y="260648"/>
            <a:ext cx="8496944" cy="115212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/>
              <a:t>Definition</a:t>
            </a:r>
            <a:r>
              <a:rPr lang="en-GB" b="1" dirty="0" smtClean="0"/>
              <a:t>: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ar-SA" dirty="0"/>
          </a:p>
        </p:txBody>
      </p:sp>
      <p:sp>
        <p:nvSpPr>
          <p:cNvPr id="13" name="مستطيل مستدير الزوايا 12"/>
          <p:cNvSpPr/>
          <p:nvPr/>
        </p:nvSpPr>
        <p:spPr>
          <a:xfrm>
            <a:off x="6228184" y="1916832"/>
            <a:ext cx="2520280" cy="27363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Drew: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l"/>
            <a:endParaRPr lang="ar-SA" dirty="0"/>
          </a:p>
        </p:txBody>
      </p:sp>
      <p:sp>
        <p:nvSpPr>
          <p:cNvPr id="14" name="مستطيل مستدير الزوايا 13"/>
          <p:cNvSpPr/>
          <p:nvPr/>
        </p:nvSpPr>
        <p:spPr>
          <a:xfrm>
            <a:off x="395536" y="1844824"/>
            <a:ext cx="2592288" cy="1224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Synonyms:</a:t>
            </a:r>
          </a:p>
          <a:p>
            <a:pPr algn="ctr"/>
            <a:endParaRPr lang="en-GB" b="1" dirty="0"/>
          </a:p>
          <a:p>
            <a:pPr algn="ctr"/>
            <a:endParaRPr lang="en-GB" b="1" dirty="0" smtClean="0"/>
          </a:p>
          <a:p>
            <a:pPr algn="ctr"/>
            <a:endParaRPr lang="ar-SA" dirty="0"/>
          </a:p>
        </p:txBody>
      </p:sp>
      <p:sp>
        <p:nvSpPr>
          <p:cNvPr id="15" name="مستطيل مستدير الزوايا 14"/>
          <p:cNvSpPr/>
          <p:nvPr/>
        </p:nvSpPr>
        <p:spPr>
          <a:xfrm>
            <a:off x="395536" y="3284984"/>
            <a:ext cx="2592288" cy="1224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Antonyms:</a:t>
            </a:r>
          </a:p>
          <a:p>
            <a:pPr algn="ctr"/>
            <a:endParaRPr lang="en-GB" dirty="0" smtClean="0"/>
          </a:p>
          <a:p>
            <a:pPr algn="ctr"/>
            <a:endParaRPr lang="en-GB" dirty="0" smtClean="0"/>
          </a:p>
          <a:p>
            <a:pPr algn="l"/>
            <a:endParaRPr lang="ar-SA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611560" y="692696"/>
            <a:ext cx="806489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b="1" dirty="0">
                <a:solidFill>
                  <a:srgbClr val="002060"/>
                </a:solidFill>
              </a:rPr>
              <a:t> </a:t>
            </a:r>
            <a:endParaRPr lang="ar-SA" b="1" dirty="0">
              <a:solidFill>
                <a:srgbClr val="002060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827584" y="2348880"/>
            <a:ext cx="151216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GB" dirty="0"/>
              <a:t> </a:t>
            </a:r>
            <a:endParaRPr lang="ar-SA" sz="2400" dirty="0">
              <a:solidFill>
                <a:srgbClr val="002060"/>
              </a:solidFill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3923928" y="3068960"/>
            <a:ext cx="1368152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Sew</a:t>
            </a:r>
          </a:p>
          <a:p>
            <a:pPr algn="ctr"/>
            <a:r>
              <a:rPr lang="ar-SA" sz="2800" b="1" dirty="0" err="1" smtClean="0">
                <a:solidFill>
                  <a:srgbClr val="002060"/>
                </a:solidFill>
              </a:rPr>
              <a:t>خيآطة</a:t>
            </a:r>
            <a:endParaRPr lang="ar-SA" sz="2800" b="1" dirty="0">
              <a:solidFill>
                <a:srgbClr val="002060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2051720" y="5445224"/>
            <a:ext cx="4122924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>
              <a:buFont typeface="Arial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</a:rPr>
              <a:t>Sewn in groundsheet</a:t>
            </a:r>
            <a:r>
              <a:rPr lang="en-GB" sz="2400" dirty="0" smtClean="0">
                <a:solidFill>
                  <a:srgbClr val="002060"/>
                </a:solidFill>
              </a:rPr>
              <a:t>.</a:t>
            </a:r>
          </a:p>
          <a:p>
            <a:pPr algn="ctr"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2060"/>
                </a:solidFill>
              </a:rPr>
              <a:t>She has sew a perfect sweater </a:t>
            </a:r>
            <a:endParaRPr lang="ar-SA" sz="2400" dirty="0">
              <a:solidFill>
                <a:srgbClr val="002060"/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1619672" y="188640"/>
            <a:ext cx="5523436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</a:rPr>
              <a:t/>
            </a:r>
            <a:br>
              <a:rPr lang="en-US" sz="2800" b="1" dirty="0">
                <a:solidFill>
                  <a:srgbClr val="002060"/>
                </a:solidFill>
              </a:rPr>
            </a:br>
            <a:r>
              <a:rPr lang="en-US" sz="2800" b="1" dirty="0">
                <a:solidFill>
                  <a:srgbClr val="002060"/>
                </a:solidFill>
              </a:rPr>
              <a:t>prepare fabric for clothing, covering</a:t>
            </a:r>
            <a:endParaRPr lang="ar-SA" sz="2800" b="1" dirty="0">
              <a:solidFill>
                <a:srgbClr val="002060"/>
              </a:solidFill>
            </a:endParaRPr>
          </a:p>
        </p:txBody>
      </p:sp>
      <p:sp>
        <p:nvSpPr>
          <p:cNvPr id="25" name="مربع نص 24"/>
          <p:cNvSpPr txBox="1"/>
          <p:nvPr/>
        </p:nvSpPr>
        <p:spPr>
          <a:xfrm>
            <a:off x="755576" y="2132856"/>
            <a:ext cx="1600951" cy="73866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sz="2400" b="1" dirty="0">
                <a:solidFill>
                  <a:srgbClr val="002060"/>
                </a:solidFill>
              </a:rPr>
              <a:t>baste, </a:t>
            </a:r>
            <a:r>
              <a:rPr lang="en-GB" sz="2400" b="1" u="sng" dirty="0">
                <a:solidFill>
                  <a:srgbClr val="002060"/>
                </a:solidFill>
                <a:hlinkClick r:id="rId2"/>
              </a:rPr>
              <a:t>bind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26" name="مربع نص 25"/>
          <p:cNvSpPr txBox="1"/>
          <p:nvPr/>
        </p:nvSpPr>
        <p:spPr>
          <a:xfrm>
            <a:off x="899592" y="3789040"/>
            <a:ext cx="120359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2400" b="1" u="sng" dirty="0">
                <a:hlinkClick r:id="rId3"/>
              </a:rPr>
              <a:t>rip</a:t>
            </a:r>
            <a:r>
              <a:rPr lang="en-GB" sz="2400" b="1" dirty="0"/>
              <a:t>, </a:t>
            </a:r>
            <a:r>
              <a:rPr lang="en-GB" sz="2400" b="1" u="sng" dirty="0">
                <a:hlinkClick r:id="rId4"/>
              </a:rPr>
              <a:t>tear</a:t>
            </a:r>
            <a:endParaRPr lang="ar-SA" sz="2400" b="1" dirty="0"/>
          </a:p>
        </p:txBody>
      </p:sp>
      <p:pic>
        <p:nvPicPr>
          <p:cNvPr id="27" name="صورة 26" descr="Sewing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44208" y="2276872"/>
            <a:ext cx="2088232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بيضاوي 3"/>
          <p:cNvSpPr/>
          <p:nvPr/>
        </p:nvSpPr>
        <p:spPr>
          <a:xfrm>
            <a:off x="3419872" y="2492896"/>
            <a:ext cx="2376264" cy="172819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b="1" dirty="0" smtClean="0"/>
              <a:t>Word:</a:t>
            </a:r>
            <a:endParaRPr lang="ar-SA" b="1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</p:txBody>
      </p:sp>
      <p:sp>
        <p:nvSpPr>
          <p:cNvPr id="11" name="مستطيل 10"/>
          <p:cNvSpPr/>
          <p:nvPr/>
        </p:nvSpPr>
        <p:spPr>
          <a:xfrm>
            <a:off x="467544" y="5013176"/>
            <a:ext cx="8136904" cy="15841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Sentence:</a:t>
            </a:r>
          </a:p>
          <a:p>
            <a:pPr algn="l"/>
            <a:endParaRPr lang="en-GB" b="1" dirty="0"/>
          </a:p>
          <a:p>
            <a:pPr algn="l"/>
            <a:endParaRPr lang="en-GB" b="1" dirty="0" smtClean="0"/>
          </a:p>
          <a:p>
            <a:pPr algn="l"/>
            <a:endParaRPr lang="en-GB" b="1" dirty="0"/>
          </a:p>
          <a:p>
            <a:pPr algn="l"/>
            <a:r>
              <a:rPr lang="en-GB" dirty="0" smtClean="0"/>
              <a:t> </a:t>
            </a:r>
            <a:endParaRPr lang="ar-SA" dirty="0"/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323528" y="260648"/>
            <a:ext cx="8496944" cy="115212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/>
              <a:t>Definition</a:t>
            </a:r>
            <a:r>
              <a:rPr lang="en-GB" b="1" dirty="0" smtClean="0"/>
              <a:t>: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ar-SA" dirty="0"/>
          </a:p>
        </p:txBody>
      </p:sp>
      <p:sp>
        <p:nvSpPr>
          <p:cNvPr id="13" name="مستطيل مستدير الزوايا 12"/>
          <p:cNvSpPr/>
          <p:nvPr/>
        </p:nvSpPr>
        <p:spPr>
          <a:xfrm>
            <a:off x="6228184" y="1916832"/>
            <a:ext cx="2520280" cy="27363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Drew: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l"/>
            <a:endParaRPr lang="ar-SA" dirty="0"/>
          </a:p>
        </p:txBody>
      </p:sp>
      <p:sp>
        <p:nvSpPr>
          <p:cNvPr id="14" name="مستطيل مستدير الزوايا 13"/>
          <p:cNvSpPr/>
          <p:nvPr/>
        </p:nvSpPr>
        <p:spPr>
          <a:xfrm>
            <a:off x="395536" y="1844824"/>
            <a:ext cx="2592288" cy="1224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Synonyms:</a:t>
            </a:r>
          </a:p>
          <a:p>
            <a:pPr algn="ctr"/>
            <a:endParaRPr lang="en-GB" b="1" dirty="0"/>
          </a:p>
          <a:p>
            <a:pPr algn="ctr"/>
            <a:endParaRPr lang="en-GB" b="1" dirty="0" smtClean="0"/>
          </a:p>
          <a:p>
            <a:pPr algn="ctr"/>
            <a:endParaRPr lang="ar-SA" dirty="0"/>
          </a:p>
        </p:txBody>
      </p:sp>
      <p:sp>
        <p:nvSpPr>
          <p:cNvPr id="15" name="مستطيل مستدير الزوايا 14"/>
          <p:cNvSpPr/>
          <p:nvPr/>
        </p:nvSpPr>
        <p:spPr>
          <a:xfrm>
            <a:off x="395536" y="3284984"/>
            <a:ext cx="2592288" cy="1224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Antonyms:</a:t>
            </a:r>
          </a:p>
          <a:p>
            <a:pPr algn="ctr"/>
            <a:endParaRPr lang="en-GB" dirty="0" smtClean="0"/>
          </a:p>
          <a:p>
            <a:pPr algn="ctr"/>
            <a:endParaRPr lang="en-GB" dirty="0" smtClean="0"/>
          </a:p>
          <a:p>
            <a:pPr algn="l"/>
            <a:endParaRPr lang="ar-SA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611560" y="476672"/>
            <a:ext cx="806489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b="1" dirty="0">
                <a:solidFill>
                  <a:srgbClr val="002060"/>
                </a:solidFill>
              </a:rPr>
              <a:t> </a:t>
            </a:r>
            <a:endParaRPr lang="ar-SA" b="1" dirty="0">
              <a:solidFill>
                <a:srgbClr val="002060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827584" y="2348880"/>
            <a:ext cx="151216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GB" dirty="0"/>
              <a:t> </a:t>
            </a:r>
            <a:endParaRPr lang="ar-SA" sz="2400" dirty="0">
              <a:solidFill>
                <a:srgbClr val="002060"/>
              </a:solidFill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3923928" y="3140968"/>
            <a:ext cx="1251566" cy="7386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002060"/>
                </a:solidFill>
              </a:rPr>
              <a:t>نسيج محبوكـ</a:t>
            </a:r>
          </a:p>
          <a:p>
            <a:r>
              <a:rPr lang="en-GB" sz="2400" b="1" dirty="0" smtClean="0">
                <a:solidFill>
                  <a:srgbClr val="FF0000"/>
                </a:solidFill>
              </a:rPr>
              <a:t>crochet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2339752" y="5445224"/>
            <a:ext cx="373617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>
              <a:buFont typeface="Arial" pitchFamily="34" charset="0"/>
              <a:buChar char="•"/>
            </a:pPr>
            <a:r>
              <a:rPr lang="en-GB" sz="2800" b="1" dirty="0">
                <a:solidFill>
                  <a:srgbClr val="002060"/>
                </a:solidFill>
              </a:rPr>
              <a:t>Crochet stitch</a:t>
            </a:r>
            <a:r>
              <a:rPr lang="en-GB" sz="2800" b="1" dirty="0" smtClean="0">
                <a:solidFill>
                  <a:srgbClr val="002060"/>
                </a:solidFill>
              </a:rPr>
              <a:t>.</a:t>
            </a:r>
          </a:p>
          <a:p>
            <a:pPr algn="l">
              <a:buFont typeface="Arial" pitchFamily="34" charset="0"/>
              <a:buChar char="•"/>
            </a:pPr>
            <a:r>
              <a:rPr lang="en-GB" sz="2800" b="1" dirty="0" smtClean="0">
                <a:solidFill>
                  <a:srgbClr val="002060"/>
                </a:solidFill>
              </a:rPr>
              <a:t>Crocheted shawl</a:t>
            </a:r>
            <a:endParaRPr lang="ar-SA" sz="2800" b="1" dirty="0">
              <a:solidFill>
                <a:srgbClr val="002060"/>
              </a:solidFill>
            </a:endParaRPr>
          </a:p>
        </p:txBody>
      </p:sp>
      <p:pic>
        <p:nvPicPr>
          <p:cNvPr id="17" name="صورة 16" descr="crochet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00192" y="2564904"/>
            <a:ext cx="2369840" cy="1777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مربع نص 19"/>
          <p:cNvSpPr txBox="1"/>
          <p:nvPr/>
        </p:nvSpPr>
        <p:spPr>
          <a:xfrm>
            <a:off x="1115616" y="2348880"/>
            <a:ext cx="83280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GB" sz="2800" dirty="0">
                <a:hlinkClick r:id="rId3"/>
              </a:rPr>
              <a:t>knit</a:t>
            </a:r>
            <a:endParaRPr lang="ar-SA" sz="2800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395536" y="620688"/>
            <a:ext cx="835292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GB" sz="2000" b="1" dirty="0" smtClean="0">
                <a:solidFill>
                  <a:srgbClr val="002060"/>
                </a:solidFill>
              </a:rPr>
              <a:t>To make clothes and other things using wool and special needle with a hook curve at one end </a:t>
            </a:r>
            <a:endParaRPr lang="ar-SA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بيضاوي 3"/>
          <p:cNvSpPr/>
          <p:nvPr/>
        </p:nvSpPr>
        <p:spPr>
          <a:xfrm>
            <a:off x="3419872" y="2492896"/>
            <a:ext cx="2376264" cy="172819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b="1" dirty="0" smtClean="0"/>
              <a:t>Word:</a:t>
            </a:r>
            <a:endParaRPr lang="ar-SA" b="1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</p:txBody>
      </p:sp>
      <p:sp>
        <p:nvSpPr>
          <p:cNvPr id="11" name="مستطيل 10"/>
          <p:cNvSpPr/>
          <p:nvPr/>
        </p:nvSpPr>
        <p:spPr>
          <a:xfrm>
            <a:off x="467544" y="5013176"/>
            <a:ext cx="8136904" cy="15841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Sentence:</a:t>
            </a:r>
          </a:p>
          <a:p>
            <a:pPr algn="l"/>
            <a:endParaRPr lang="en-GB" b="1" dirty="0"/>
          </a:p>
          <a:p>
            <a:pPr algn="l"/>
            <a:endParaRPr lang="en-GB" b="1" dirty="0" smtClean="0"/>
          </a:p>
          <a:p>
            <a:pPr algn="l"/>
            <a:endParaRPr lang="en-GB" b="1" dirty="0"/>
          </a:p>
          <a:p>
            <a:pPr algn="l"/>
            <a:r>
              <a:rPr lang="en-GB" dirty="0" smtClean="0"/>
              <a:t> </a:t>
            </a:r>
            <a:endParaRPr lang="ar-SA" dirty="0"/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323528" y="260648"/>
            <a:ext cx="8496944" cy="115212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/>
              <a:t>Definition</a:t>
            </a:r>
            <a:r>
              <a:rPr lang="en-GB" b="1" dirty="0" smtClean="0"/>
              <a:t>: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ar-SA" dirty="0"/>
          </a:p>
        </p:txBody>
      </p:sp>
      <p:sp>
        <p:nvSpPr>
          <p:cNvPr id="13" name="مستطيل مستدير الزوايا 12"/>
          <p:cNvSpPr/>
          <p:nvPr/>
        </p:nvSpPr>
        <p:spPr>
          <a:xfrm>
            <a:off x="6228184" y="1916832"/>
            <a:ext cx="2520280" cy="27363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Drew: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l"/>
            <a:endParaRPr lang="ar-SA" dirty="0"/>
          </a:p>
        </p:txBody>
      </p:sp>
      <p:sp>
        <p:nvSpPr>
          <p:cNvPr id="14" name="مستطيل مستدير الزوايا 13"/>
          <p:cNvSpPr/>
          <p:nvPr/>
        </p:nvSpPr>
        <p:spPr>
          <a:xfrm>
            <a:off x="395536" y="1844824"/>
            <a:ext cx="2592288" cy="1224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Synonyms:</a:t>
            </a:r>
          </a:p>
          <a:p>
            <a:pPr algn="ctr"/>
            <a:endParaRPr lang="en-GB" b="1" dirty="0"/>
          </a:p>
          <a:p>
            <a:pPr algn="ctr"/>
            <a:endParaRPr lang="en-GB" b="1" dirty="0" smtClean="0"/>
          </a:p>
          <a:p>
            <a:pPr algn="ctr"/>
            <a:endParaRPr lang="ar-SA" dirty="0"/>
          </a:p>
        </p:txBody>
      </p:sp>
      <p:sp>
        <p:nvSpPr>
          <p:cNvPr id="15" name="مستطيل مستدير الزوايا 14"/>
          <p:cNvSpPr/>
          <p:nvPr/>
        </p:nvSpPr>
        <p:spPr>
          <a:xfrm>
            <a:off x="395536" y="3284984"/>
            <a:ext cx="2592288" cy="1224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Antonyms:</a:t>
            </a:r>
          </a:p>
          <a:p>
            <a:pPr algn="ctr"/>
            <a:endParaRPr lang="en-GB" dirty="0" smtClean="0"/>
          </a:p>
          <a:p>
            <a:pPr algn="ctr"/>
            <a:endParaRPr lang="en-GB" dirty="0" smtClean="0"/>
          </a:p>
          <a:p>
            <a:pPr algn="l"/>
            <a:endParaRPr lang="ar-SA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611560" y="476672"/>
            <a:ext cx="806489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b="1" dirty="0">
                <a:solidFill>
                  <a:srgbClr val="002060"/>
                </a:solidFill>
              </a:rPr>
              <a:t> </a:t>
            </a:r>
            <a:endParaRPr lang="ar-SA" b="1" dirty="0">
              <a:solidFill>
                <a:srgbClr val="002060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827584" y="2348880"/>
            <a:ext cx="151216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GB" dirty="0"/>
              <a:t> </a:t>
            </a:r>
            <a:endParaRPr lang="ar-SA" sz="2400" dirty="0">
              <a:solidFill>
                <a:srgbClr val="002060"/>
              </a:solidFill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3707904" y="3068960"/>
            <a:ext cx="1818896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Photography</a:t>
            </a:r>
          </a:p>
          <a:p>
            <a:pPr algn="ctr"/>
            <a:r>
              <a:rPr lang="ar-SA" sz="2400" b="1" dirty="0" smtClean="0">
                <a:solidFill>
                  <a:srgbClr val="002060"/>
                </a:solidFill>
              </a:rPr>
              <a:t>تصوير 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971600" y="2348880"/>
            <a:ext cx="1239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2400" b="1" dirty="0">
                <a:solidFill>
                  <a:srgbClr val="002060"/>
                </a:solidFill>
              </a:rPr>
              <a:t>fine arts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1683538" y="5445224"/>
            <a:ext cx="4458144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b="1" dirty="0" smtClean="0">
                <a:solidFill>
                  <a:srgbClr val="002060"/>
                </a:solidFill>
              </a:rPr>
              <a:t>One of my hobby is photography</a:t>
            </a:r>
          </a:p>
          <a:p>
            <a:pPr>
              <a:buFont typeface="Arial" pitchFamily="34" charset="0"/>
              <a:buChar char="•"/>
            </a:pPr>
            <a:r>
              <a:rPr lang="en-GB" sz="2400" b="1" dirty="0" smtClean="0">
                <a:solidFill>
                  <a:srgbClr val="002060"/>
                </a:solidFill>
              </a:rPr>
              <a:t>I love photography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1115616" y="692696"/>
            <a:ext cx="639797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2400" b="1" dirty="0" smtClean="0">
                <a:solidFill>
                  <a:srgbClr val="002060"/>
                </a:solidFill>
              </a:rPr>
              <a:t>The activity or job of taking photographs or films</a:t>
            </a:r>
            <a:endParaRPr lang="ar-SA" sz="2400" b="1" dirty="0">
              <a:solidFill>
                <a:srgbClr val="002060"/>
              </a:solidFill>
            </a:endParaRPr>
          </a:p>
        </p:txBody>
      </p:sp>
      <p:pic>
        <p:nvPicPr>
          <p:cNvPr id="21" name="صورة 20" descr="photograph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00192" y="2348880"/>
            <a:ext cx="2376264" cy="2132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445624" cy="4378498"/>
          </a:xfrm>
        </p:spPr>
        <p:txBody>
          <a:bodyPr>
            <a:normAutofit/>
          </a:bodyPr>
          <a:lstStyle/>
          <a:p>
            <a:r>
              <a:rPr lang="en-GB" dirty="0" smtClean="0"/>
              <a:t>Lecture 7</a:t>
            </a:r>
            <a:br>
              <a:rPr lang="en-GB" dirty="0" smtClean="0"/>
            </a:br>
            <a:r>
              <a:rPr lang="en-GB" dirty="0" smtClean="0"/>
              <a:t>(A) unit 2</a:t>
            </a:r>
            <a:br>
              <a:rPr lang="en-GB" dirty="0" smtClean="0"/>
            </a:br>
            <a:r>
              <a:rPr lang="en-GB" dirty="0" smtClean="0"/>
              <a:t>interests </a:t>
            </a:r>
            <a:br>
              <a:rPr lang="en-GB" dirty="0" smtClean="0"/>
            </a:br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بيضاوي 3"/>
          <p:cNvSpPr/>
          <p:nvPr/>
        </p:nvSpPr>
        <p:spPr>
          <a:xfrm>
            <a:off x="3419872" y="2492896"/>
            <a:ext cx="2376264" cy="172819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b="1" dirty="0" smtClean="0"/>
              <a:t>Word:</a:t>
            </a:r>
            <a:endParaRPr lang="ar-SA" b="1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</p:txBody>
      </p:sp>
      <p:sp>
        <p:nvSpPr>
          <p:cNvPr id="11" name="مستطيل 10"/>
          <p:cNvSpPr/>
          <p:nvPr/>
        </p:nvSpPr>
        <p:spPr>
          <a:xfrm>
            <a:off x="467544" y="5013176"/>
            <a:ext cx="8136904" cy="15841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Sentence:</a:t>
            </a:r>
          </a:p>
          <a:p>
            <a:pPr algn="l"/>
            <a:endParaRPr lang="en-GB" b="1" dirty="0"/>
          </a:p>
          <a:p>
            <a:pPr algn="l"/>
            <a:endParaRPr lang="en-GB" b="1" dirty="0" smtClean="0"/>
          </a:p>
          <a:p>
            <a:pPr algn="l"/>
            <a:endParaRPr lang="en-GB" b="1" dirty="0"/>
          </a:p>
          <a:p>
            <a:pPr algn="l"/>
            <a:r>
              <a:rPr lang="en-GB" dirty="0" smtClean="0"/>
              <a:t> </a:t>
            </a:r>
            <a:endParaRPr lang="ar-SA" dirty="0"/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323528" y="260648"/>
            <a:ext cx="8496944" cy="115212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/>
              <a:t>Definition</a:t>
            </a:r>
            <a:r>
              <a:rPr lang="en-GB" b="1" dirty="0" smtClean="0"/>
              <a:t>: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ar-SA" dirty="0"/>
          </a:p>
        </p:txBody>
      </p:sp>
      <p:sp>
        <p:nvSpPr>
          <p:cNvPr id="13" name="مستطيل مستدير الزوايا 12"/>
          <p:cNvSpPr/>
          <p:nvPr/>
        </p:nvSpPr>
        <p:spPr>
          <a:xfrm>
            <a:off x="6228184" y="1916832"/>
            <a:ext cx="2520280" cy="27363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Drew: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l"/>
            <a:endParaRPr lang="ar-SA" dirty="0"/>
          </a:p>
        </p:txBody>
      </p:sp>
      <p:sp>
        <p:nvSpPr>
          <p:cNvPr id="14" name="مستطيل مستدير الزوايا 13"/>
          <p:cNvSpPr/>
          <p:nvPr/>
        </p:nvSpPr>
        <p:spPr>
          <a:xfrm>
            <a:off x="395536" y="1844824"/>
            <a:ext cx="2592288" cy="1224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Synonyms:</a:t>
            </a:r>
          </a:p>
          <a:p>
            <a:pPr algn="ctr"/>
            <a:endParaRPr lang="en-GB" b="1" dirty="0"/>
          </a:p>
          <a:p>
            <a:pPr algn="ctr"/>
            <a:endParaRPr lang="en-GB" b="1" dirty="0" smtClean="0"/>
          </a:p>
          <a:p>
            <a:pPr algn="ctr"/>
            <a:endParaRPr lang="ar-SA" dirty="0"/>
          </a:p>
        </p:txBody>
      </p:sp>
      <p:sp>
        <p:nvSpPr>
          <p:cNvPr id="15" name="مستطيل مستدير الزوايا 14"/>
          <p:cNvSpPr/>
          <p:nvPr/>
        </p:nvSpPr>
        <p:spPr>
          <a:xfrm>
            <a:off x="395536" y="3284984"/>
            <a:ext cx="2592288" cy="1224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Antonyms:</a:t>
            </a:r>
          </a:p>
          <a:p>
            <a:pPr algn="ctr"/>
            <a:endParaRPr lang="en-GB" dirty="0" smtClean="0"/>
          </a:p>
          <a:p>
            <a:pPr algn="ctr"/>
            <a:endParaRPr lang="en-GB" dirty="0" smtClean="0"/>
          </a:p>
          <a:p>
            <a:pPr algn="l"/>
            <a:endParaRPr lang="ar-SA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611560" y="476672"/>
            <a:ext cx="806489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b="1" dirty="0">
                <a:solidFill>
                  <a:srgbClr val="002060"/>
                </a:solidFill>
              </a:rPr>
              <a:t> </a:t>
            </a:r>
            <a:endParaRPr lang="ar-SA" b="1" dirty="0">
              <a:solidFill>
                <a:srgbClr val="002060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827584" y="2348880"/>
            <a:ext cx="151216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GB" dirty="0"/>
              <a:t> </a:t>
            </a:r>
            <a:endParaRPr lang="ar-SA" sz="2400" dirty="0">
              <a:solidFill>
                <a:srgbClr val="002060"/>
              </a:solidFill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2483768" y="620688"/>
            <a:ext cx="388843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pleasurable pastime</a:t>
            </a:r>
            <a:endParaRPr lang="ar-SA" sz="2800" b="1" dirty="0">
              <a:solidFill>
                <a:srgbClr val="002060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3966058" y="3068960"/>
            <a:ext cx="1254013" cy="8925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Hobby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</a:p>
          <a:p>
            <a:r>
              <a:rPr lang="ar-SA" sz="2800" b="1" dirty="0" smtClean="0">
                <a:solidFill>
                  <a:srgbClr val="002060"/>
                </a:solidFill>
              </a:rPr>
              <a:t> </a:t>
            </a:r>
            <a:r>
              <a:rPr lang="ar-SA" sz="2800" b="1" dirty="0" err="1" smtClean="0">
                <a:solidFill>
                  <a:srgbClr val="002060"/>
                </a:solidFill>
              </a:rPr>
              <a:t>هوآية</a:t>
            </a:r>
            <a:r>
              <a:rPr lang="ar-SA" sz="2800" b="1" dirty="0" smtClean="0">
                <a:solidFill>
                  <a:srgbClr val="002060"/>
                </a:solidFill>
              </a:rPr>
              <a:t> </a:t>
            </a:r>
            <a:endParaRPr lang="ar-SA" sz="2800" b="1" dirty="0">
              <a:solidFill>
                <a:srgbClr val="002060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971600" y="2348880"/>
            <a:ext cx="122745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2400" b="1" dirty="0">
                <a:hlinkClick r:id="rId2"/>
              </a:rPr>
              <a:t>interest</a:t>
            </a:r>
            <a:r>
              <a:rPr lang="en-GB" dirty="0"/>
              <a:t>,</a:t>
            </a:r>
            <a:endParaRPr lang="ar-SA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1691680" y="5517232"/>
            <a:ext cx="565786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2400" b="1" dirty="0">
                <a:solidFill>
                  <a:srgbClr val="002060"/>
                </a:solidFill>
              </a:rPr>
              <a:t>Hobby of mine to crack these </a:t>
            </a:r>
            <a:r>
              <a:rPr lang="en-US" sz="2400" b="1" dirty="0" smtClean="0">
                <a:solidFill>
                  <a:srgbClr val="002060"/>
                </a:solidFill>
              </a:rPr>
              <a:t>puzzles</a:t>
            </a:r>
            <a:endParaRPr lang="ar-SA" sz="2400" b="1" dirty="0" smtClean="0">
              <a:solidFill>
                <a:srgbClr val="002060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GB" sz="2400" b="1" dirty="0" smtClean="0">
                <a:solidFill>
                  <a:srgbClr val="002060"/>
                </a:solidFill>
              </a:rPr>
              <a:t>My hobby is sew clothes</a:t>
            </a:r>
            <a:r>
              <a:rPr lang="en-US" dirty="0" smtClean="0"/>
              <a:t>!</a:t>
            </a:r>
            <a:endParaRPr lang="ar-SA" dirty="0"/>
          </a:p>
        </p:txBody>
      </p:sp>
      <p:pic>
        <p:nvPicPr>
          <p:cNvPr id="22" name="صورة 21" descr="hobbies-plr-articl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2492896"/>
            <a:ext cx="2209431" cy="1831082"/>
          </a:xfrm>
          <a:prstGeom prst="rect">
            <a:avLst/>
          </a:prstGeom>
        </p:spPr>
      </p:pic>
      <p:sp>
        <p:nvSpPr>
          <p:cNvPr id="23" name="مربع نص 22"/>
          <p:cNvSpPr txBox="1"/>
          <p:nvPr/>
        </p:nvSpPr>
        <p:spPr>
          <a:xfrm>
            <a:off x="899592" y="3861048"/>
            <a:ext cx="128156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2400" b="1" dirty="0">
                <a:hlinkClick r:id="rId4"/>
              </a:rPr>
              <a:t>vocation</a:t>
            </a:r>
            <a:endParaRPr lang="ar-SA" sz="24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بيضاوي 3"/>
          <p:cNvSpPr/>
          <p:nvPr/>
        </p:nvSpPr>
        <p:spPr>
          <a:xfrm>
            <a:off x="3419872" y="2492896"/>
            <a:ext cx="2376264" cy="172819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b="1" dirty="0" smtClean="0"/>
              <a:t>Word:</a:t>
            </a:r>
            <a:endParaRPr lang="ar-SA" b="1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</p:txBody>
      </p:sp>
      <p:sp>
        <p:nvSpPr>
          <p:cNvPr id="11" name="مستطيل 10"/>
          <p:cNvSpPr/>
          <p:nvPr/>
        </p:nvSpPr>
        <p:spPr>
          <a:xfrm>
            <a:off x="467544" y="5013176"/>
            <a:ext cx="8136904" cy="15841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Sentence:</a:t>
            </a:r>
          </a:p>
          <a:p>
            <a:pPr algn="l"/>
            <a:endParaRPr lang="en-GB" b="1" dirty="0"/>
          </a:p>
          <a:p>
            <a:pPr algn="l"/>
            <a:endParaRPr lang="en-GB" b="1" dirty="0" smtClean="0"/>
          </a:p>
          <a:p>
            <a:pPr algn="l"/>
            <a:endParaRPr lang="en-GB" b="1" dirty="0"/>
          </a:p>
          <a:p>
            <a:pPr algn="l"/>
            <a:r>
              <a:rPr lang="en-GB" dirty="0" smtClean="0"/>
              <a:t> </a:t>
            </a:r>
            <a:endParaRPr lang="ar-SA" dirty="0"/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323528" y="260648"/>
            <a:ext cx="8496944" cy="115212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/>
              <a:t>Definition</a:t>
            </a:r>
            <a:r>
              <a:rPr lang="en-GB" b="1" dirty="0" smtClean="0"/>
              <a:t>: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ar-SA" dirty="0"/>
          </a:p>
        </p:txBody>
      </p:sp>
      <p:sp>
        <p:nvSpPr>
          <p:cNvPr id="13" name="مستطيل مستدير الزوايا 12"/>
          <p:cNvSpPr/>
          <p:nvPr/>
        </p:nvSpPr>
        <p:spPr>
          <a:xfrm>
            <a:off x="6228184" y="1916832"/>
            <a:ext cx="2520280" cy="27363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Drew: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l"/>
            <a:endParaRPr lang="ar-SA" dirty="0"/>
          </a:p>
        </p:txBody>
      </p:sp>
      <p:sp>
        <p:nvSpPr>
          <p:cNvPr id="14" name="مستطيل مستدير الزوايا 13"/>
          <p:cNvSpPr/>
          <p:nvPr/>
        </p:nvSpPr>
        <p:spPr>
          <a:xfrm>
            <a:off x="395536" y="1844824"/>
            <a:ext cx="2592288" cy="1224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Synonyms:</a:t>
            </a:r>
          </a:p>
          <a:p>
            <a:pPr algn="ctr"/>
            <a:endParaRPr lang="en-GB" b="1" dirty="0"/>
          </a:p>
          <a:p>
            <a:pPr algn="ctr"/>
            <a:endParaRPr lang="en-GB" b="1" dirty="0" smtClean="0"/>
          </a:p>
          <a:p>
            <a:pPr algn="ctr"/>
            <a:endParaRPr lang="ar-SA" dirty="0"/>
          </a:p>
        </p:txBody>
      </p:sp>
      <p:sp>
        <p:nvSpPr>
          <p:cNvPr id="15" name="مستطيل مستدير الزوايا 14"/>
          <p:cNvSpPr/>
          <p:nvPr/>
        </p:nvSpPr>
        <p:spPr>
          <a:xfrm>
            <a:off x="395536" y="3284984"/>
            <a:ext cx="2592288" cy="1224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Antonyms:</a:t>
            </a:r>
          </a:p>
          <a:p>
            <a:pPr algn="ctr"/>
            <a:endParaRPr lang="en-GB" dirty="0" smtClean="0"/>
          </a:p>
          <a:p>
            <a:pPr algn="ctr"/>
            <a:endParaRPr lang="en-GB" dirty="0" smtClean="0"/>
          </a:p>
          <a:p>
            <a:pPr algn="l"/>
            <a:endParaRPr lang="ar-SA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611560" y="476672"/>
            <a:ext cx="806489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b="1" dirty="0">
                <a:solidFill>
                  <a:srgbClr val="002060"/>
                </a:solidFill>
              </a:rPr>
              <a:t> </a:t>
            </a:r>
            <a:endParaRPr lang="ar-SA" b="1" dirty="0">
              <a:solidFill>
                <a:srgbClr val="002060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827584" y="2348880"/>
            <a:ext cx="151216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GB" dirty="0"/>
              <a:t> </a:t>
            </a:r>
            <a:endParaRPr lang="ar-SA" sz="2400" dirty="0">
              <a:solidFill>
                <a:srgbClr val="002060"/>
              </a:solidFill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4115395" y="3068960"/>
            <a:ext cx="912429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400" b="1" dirty="0" smtClean="0">
                <a:solidFill>
                  <a:srgbClr val="002060"/>
                </a:solidFill>
              </a:rPr>
              <a:t> </a:t>
            </a:r>
            <a:r>
              <a:rPr lang="ar-SA" sz="2400" b="1" dirty="0" err="1" smtClean="0">
                <a:solidFill>
                  <a:srgbClr val="002060"/>
                </a:solidFill>
              </a:rPr>
              <a:t>روآية</a:t>
            </a:r>
            <a:r>
              <a:rPr lang="ar-SA" sz="2400" b="1" dirty="0" smtClean="0">
                <a:solidFill>
                  <a:srgbClr val="002060"/>
                </a:solidFill>
              </a:rPr>
              <a:t> </a:t>
            </a:r>
            <a:endParaRPr lang="en-GB" sz="2400" b="1" dirty="0" smtClean="0">
              <a:solidFill>
                <a:srgbClr val="002060"/>
              </a:solidFill>
            </a:endParaRPr>
          </a:p>
          <a:p>
            <a:r>
              <a:rPr lang="en-GB" sz="2400" b="1" dirty="0" smtClean="0">
                <a:solidFill>
                  <a:srgbClr val="FF0000"/>
                </a:solidFill>
              </a:rPr>
              <a:t>novel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3635896" y="332656"/>
            <a:ext cx="1823000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2400" b="1" dirty="0" smtClean="0">
                <a:solidFill>
                  <a:srgbClr val="002060"/>
                </a:solidFill>
              </a:rPr>
              <a:t/>
            </a:r>
            <a:br>
              <a:rPr lang="en-GB" sz="2400" b="1" dirty="0" smtClean="0">
                <a:solidFill>
                  <a:srgbClr val="002060"/>
                </a:solidFill>
              </a:rPr>
            </a:br>
            <a:r>
              <a:rPr lang="en-GB" sz="2400" b="1" dirty="0" smtClean="0">
                <a:solidFill>
                  <a:srgbClr val="002060"/>
                </a:solidFill>
              </a:rPr>
              <a:t>new, original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827584" y="2348880"/>
            <a:ext cx="156677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2000" b="1" u="sng" dirty="0" smtClean="0">
                <a:hlinkClick r:id="rId2"/>
              </a:rPr>
              <a:t>fresh</a:t>
            </a:r>
            <a:r>
              <a:rPr lang="en-GB" sz="2000" b="1" dirty="0" smtClean="0"/>
              <a:t>, </a:t>
            </a:r>
            <a:r>
              <a:rPr lang="en-GB" sz="2000" b="1" u="sng" dirty="0" smtClean="0">
                <a:hlinkClick r:id="rId3"/>
              </a:rPr>
              <a:t>funky</a:t>
            </a:r>
            <a:r>
              <a:rPr lang="en-GB" dirty="0" smtClean="0"/>
              <a:t>*</a:t>
            </a:r>
            <a:endParaRPr lang="ar-SA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467544" y="3501008"/>
            <a:ext cx="2362506" cy="67710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u="sng" dirty="0" smtClean="0">
                <a:hlinkClick r:id="rId4"/>
              </a:rPr>
              <a:t/>
            </a:r>
            <a:br>
              <a:rPr lang="en-GB" u="sng" dirty="0" smtClean="0">
                <a:hlinkClick r:id="rId4"/>
              </a:rPr>
            </a:br>
            <a:r>
              <a:rPr lang="en-GB" sz="2000" b="1" u="sng" dirty="0" smtClean="0">
                <a:solidFill>
                  <a:srgbClr val="002060"/>
                </a:solidFill>
                <a:hlinkClick r:id="rId4"/>
              </a:rPr>
              <a:t>common</a:t>
            </a:r>
            <a:r>
              <a:rPr lang="en-GB" sz="2000" b="1" dirty="0" smtClean="0">
                <a:solidFill>
                  <a:srgbClr val="002060"/>
                </a:solidFill>
              </a:rPr>
              <a:t>, </a:t>
            </a:r>
            <a:r>
              <a:rPr lang="en-GB" sz="2000" b="1" u="sng" dirty="0" smtClean="0">
                <a:solidFill>
                  <a:srgbClr val="002060"/>
                </a:solidFill>
                <a:hlinkClick r:id="rId5"/>
              </a:rPr>
              <a:t>customary</a:t>
            </a:r>
            <a:endParaRPr lang="ar-SA" sz="2000" b="1" dirty="0">
              <a:solidFill>
                <a:srgbClr val="002060"/>
              </a:solidFill>
            </a:endParaRPr>
          </a:p>
        </p:txBody>
      </p:sp>
      <p:pic>
        <p:nvPicPr>
          <p:cNvPr id="21" name="صورة 20" descr="coraline_graphic_novel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44208" y="2276872"/>
            <a:ext cx="2024062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مربع نص 21"/>
          <p:cNvSpPr txBox="1"/>
          <p:nvPr/>
        </p:nvSpPr>
        <p:spPr>
          <a:xfrm>
            <a:off x="827584" y="5301208"/>
            <a:ext cx="7436139" cy="120032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lvl="2" algn="ctr">
              <a:buFont typeface="Arial" pitchFamily="34" charset="0"/>
              <a:buChar char="•"/>
            </a:pPr>
            <a:r>
              <a:rPr lang="en-GB" sz="2400" b="1" dirty="0" smtClean="0">
                <a:solidFill>
                  <a:srgbClr val="002060"/>
                </a:solidFill>
              </a:rPr>
              <a:t>My favourite novel is romance</a:t>
            </a:r>
          </a:p>
          <a:p>
            <a:pPr lvl="2" algn="ctr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</a:rPr>
              <a:t>I enjoy reading science fiction and fantasy novels</a:t>
            </a:r>
            <a:endParaRPr lang="ar-SA" sz="2400" b="1" dirty="0" smtClean="0">
              <a:solidFill>
                <a:srgbClr val="002060"/>
              </a:solidFill>
            </a:endParaRPr>
          </a:p>
          <a:p>
            <a:pPr lvl="2" algn="ctr">
              <a:buFont typeface="Arial" pitchFamily="34" charset="0"/>
              <a:buChar char="•"/>
            </a:pPr>
            <a:r>
              <a:rPr lang="en-GB" sz="2400" b="1" dirty="0" smtClean="0">
                <a:solidFill>
                  <a:srgbClr val="002060"/>
                </a:solidFill>
              </a:rPr>
              <a:t>I love reading novels </a:t>
            </a:r>
            <a:endParaRPr lang="ar-SA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بيضاوي 3"/>
          <p:cNvSpPr/>
          <p:nvPr/>
        </p:nvSpPr>
        <p:spPr>
          <a:xfrm>
            <a:off x="3419872" y="2492896"/>
            <a:ext cx="2376264" cy="172819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b="1" dirty="0" smtClean="0"/>
              <a:t>Word:</a:t>
            </a:r>
            <a:endParaRPr lang="ar-SA" b="1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</p:txBody>
      </p:sp>
      <p:sp>
        <p:nvSpPr>
          <p:cNvPr id="11" name="مستطيل 10"/>
          <p:cNvSpPr/>
          <p:nvPr/>
        </p:nvSpPr>
        <p:spPr>
          <a:xfrm>
            <a:off x="467544" y="5013176"/>
            <a:ext cx="8136904" cy="15841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Sentence:</a:t>
            </a:r>
          </a:p>
          <a:p>
            <a:pPr algn="l"/>
            <a:endParaRPr lang="en-GB" b="1" dirty="0"/>
          </a:p>
          <a:p>
            <a:pPr algn="l"/>
            <a:endParaRPr lang="en-GB" b="1" dirty="0" smtClean="0"/>
          </a:p>
          <a:p>
            <a:pPr algn="l"/>
            <a:endParaRPr lang="en-GB" b="1" dirty="0"/>
          </a:p>
          <a:p>
            <a:pPr algn="l"/>
            <a:r>
              <a:rPr lang="en-GB" dirty="0" smtClean="0"/>
              <a:t> </a:t>
            </a:r>
            <a:endParaRPr lang="ar-SA" dirty="0"/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323528" y="260648"/>
            <a:ext cx="8496944" cy="115212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/>
              <a:t>Definition</a:t>
            </a:r>
            <a:r>
              <a:rPr lang="en-GB" b="1" dirty="0" smtClean="0"/>
              <a:t>: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ar-SA" dirty="0"/>
          </a:p>
        </p:txBody>
      </p:sp>
      <p:sp>
        <p:nvSpPr>
          <p:cNvPr id="13" name="مستطيل مستدير الزوايا 12"/>
          <p:cNvSpPr/>
          <p:nvPr/>
        </p:nvSpPr>
        <p:spPr>
          <a:xfrm>
            <a:off x="6228184" y="1916832"/>
            <a:ext cx="2520280" cy="27363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Drew: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l"/>
            <a:endParaRPr lang="ar-SA" dirty="0"/>
          </a:p>
        </p:txBody>
      </p:sp>
      <p:sp>
        <p:nvSpPr>
          <p:cNvPr id="14" name="مستطيل مستدير الزوايا 13"/>
          <p:cNvSpPr/>
          <p:nvPr/>
        </p:nvSpPr>
        <p:spPr>
          <a:xfrm>
            <a:off x="395536" y="1844824"/>
            <a:ext cx="2592288" cy="1224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Synonyms:</a:t>
            </a:r>
          </a:p>
          <a:p>
            <a:pPr algn="ctr"/>
            <a:endParaRPr lang="en-GB" b="1" dirty="0"/>
          </a:p>
          <a:p>
            <a:pPr algn="ctr"/>
            <a:endParaRPr lang="en-GB" b="1" dirty="0" smtClean="0"/>
          </a:p>
          <a:p>
            <a:pPr algn="ctr"/>
            <a:endParaRPr lang="ar-SA" dirty="0"/>
          </a:p>
        </p:txBody>
      </p:sp>
      <p:sp>
        <p:nvSpPr>
          <p:cNvPr id="15" name="مستطيل مستدير الزوايا 14"/>
          <p:cNvSpPr/>
          <p:nvPr/>
        </p:nvSpPr>
        <p:spPr>
          <a:xfrm>
            <a:off x="395536" y="3284984"/>
            <a:ext cx="2592288" cy="1224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Antonyms:</a:t>
            </a:r>
          </a:p>
          <a:p>
            <a:pPr algn="ctr"/>
            <a:endParaRPr lang="en-GB" dirty="0" smtClean="0"/>
          </a:p>
          <a:p>
            <a:pPr algn="ctr"/>
            <a:endParaRPr lang="en-GB" dirty="0" smtClean="0"/>
          </a:p>
          <a:p>
            <a:pPr algn="l"/>
            <a:endParaRPr lang="ar-SA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611560" y="476672"/>
            <a:ext cx="806489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b="1" dirty="0">
                <a:solidFill>
                  <a:srgbClr val="002060"/>
                </a:solidFill>
              </a:rPr>
              <a:t> </a:t>
            </a:r>
            <a:endParaRPr lang="ar-SA" b="1" dirty="0">
              <a:solidFill>
                <a:srgbClr val="002060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827584" y="2348880"/>
            <a:ext cx="151216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GB" dirty="0"/>
              <a:t> </a:t>
            </a:r>
            <a:endParaRPr lang="ar-SA" sz="2400" dirty="0">
              <a:solidFill>
                <a:srgbClr val="002060"/>
              </a:solidFill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3923928" y="3140968"/>
            <a:ext cx="1396729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Sculpture</a:t>
            </a:r>
          </a:p>
          <a:p>
            <a:pPr algn="ctr"/>
            <a:r>
              <a:rPr lang="ar-SA" sz="2400" b="1" dirty="0" smtClean="0">
                <a:solidFill>
                  <a:srgbClr val="002060"/>
                </a:solidFill>
              </a:rPr>
              <a:t>فن النحت 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2051720" y="476672"/>
            <a:ext cx="4749955" cy="73866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2400" b="1" dirty="0" smtClean="0">
                <a:solidFill>
                  <a:srgbClr val="002060"/>
                </a:solidFill>
              </a:rPr>
              <a:t>form a three-dimensional art object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22" name="مربع نص 21"/>
          <p:cNvSpPr txBox="1"/>
          <p:nvPr/>
        </p:nvSpPr>
        <p:spPr>
          <a:xfrm>
            <a:off x="611560" y="2348880"/>
            <a:ext cx="185858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2400" b="1" dirty="0" smtClean="0">
                <a:solidFill>
                  <a:srgbClr val="002060"/>
                </a:solidFill>
              </a:rPr>
              <a:t>sculpt, </a:t>
            </a:r>
            <a:r>
              <a:rPr lang="en-GB" sz="2400" b="1" u="sng" dirty="0" smtClean="0">
                <a:solidFill>
                  <a:srgbClr val="002060"/>
                </a:solidFill>
                <a:hlinkClick r:id="rId2"/>
              </a:rPr>
              <a:t>shape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23" name="مربع نص 22"/>
          <p:cNvSpPr txBox="1"/>
          <p:nvPr/>
        </p:nvSpPr>
        <p:spPr>
          <a:xfrm>
            <a:off x="1835696" y="5445224"/>
            <a:ext cx="5375446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GB" sz="2400" b="1" dirty="0" smtClean="0">
                <a:solidFill>
                  <a:srgbClr val="002060"/>
                </a:solidFill>
              </a:rPr>
              <a:t>Sculpture park</a:t>
            </a:r>
          </a:p>
          <a:p>
            <a:pPr algn="l">
              <a:buFont typeface="Arial" pitchFamily="34" charset="0"/>
              <a:buChar char="•"/>
            </a:pPr>
            <a:r>
              <a:rPr lang="en-GB" sz="2400" b="1" dirty="0" smtClean="0">
                <a:solidFill>
                  <a:srgbClr val="002060"/>
                </a:solidFill>
              </a:rPr>
              <a:t>.</a:t>
            </a:r>
            <a:r>
              <a:rPr lang="en-US" sz="2400" b="1" dirty="0" smtClean="0">
                <a:solidFill>
                  <a:srgbClr val="002060"/>
                </a:solidFill>
              </a:rPr>
              <a:t> Sculpture carved from an existing tree</a:t>
            </a:r>
            <a:r>
              <a:rPr lang="en-US" sz="2400" b="1" dirty="0" smtClean="0"/>
              <a:t>.</a:t>
            </a:r>
            <a:endParaRPr lang="ar-SA" sz="2400" b="1" dirty="0"/>
          </a:p>
        </p:txBody>
      </p:sp>
      <p:pic>
        <p:nvPicPr>
          <p:cNvPr id="24" name="صورة 23" descr="Goodwood-Sculpture_1457191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00192" y="2492896"/>
            <a:ext cx="2376264" cy="1891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بيضاوي 3"/>
          <p:cNvSpPr/>
          <p:nvPr/>
        </p:nvSpPr>
        <p:spPr>
          <a:xfrm>
            <a:off x="3419872" y="2492896"/>
            <a:ext cx="2376264" cy="172819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b="1" dirty="0" smtClean="0"/>
              <a:t>Word:</a:t>
            </a:r>
            <a:endParaRPr lang="ar-SA" b="1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</p:txBody>
      </p:sp>
      <p:sp>
        <p:nvSpPr>
          <p:cNvPr id="11" name="مستطيل 10"/>
          <p:cNvSpPr/>
          <p:nvPr/>
        </p:nvSpPr>
        <p:spPr>
          <a:xfrm>
            <a:off x="467544" y="5013176"/>
            <a:ext cx="8136904" cy="15841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Sentence:</a:t>
            </a:r>
          </a:p>
          <a:p>
            <a:pPr algn="l"/>
            <a:endParaRPr lang="en-GB" b="1" dirty="0"/>
          </a:p>
          <a:p>
            <a:pPr algn="l"/>
            <a:endParaRPr lang="en-GB" b="1" dirty="0" smtClean="0"/>
          </a:p>
          <a:p>
            <a:pPr algn="l"/>
            <a:endParaRPr lang="en-GB" b="1" dirty="0"/>
          </a:p>
          <a:p>
            <a:pPr algn="l"/>
            <a:r>
              <a:rPr lang="en-GB" dirty="0" smtClean="0"/>
              <a:t> </a:t>
            </a:r>
            <a:endParaRPr lang="ar-SA" dirty="0"/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323528" y="260648"/>
            <a:ext cx="8496944" cy="115212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/>
              <a:t>Definition</a:t>
            </a:r>
            <a:r>
              <a:rPr lang="en-GB" b="1" dirty="0" smtClean="0"/>
              <a:t>: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ar-SA" dirty="0"/>
          </a:p>
        </p:txBody>
      </p:sp>
      <p:sp>
        <p:nvSpPr>
          <p:cNvPr id="13" name="مستطيل مستدير الزوايا 12"/>
          <p:cNvSpPr/>
          <p:nvPr/>
        </p:nvSpPr>
        <p:spPr>
          <a:xfrm>
            <a:off x="6228184" y="1916832"/>
            <a:ext cx="2520280" cy="27363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Drew: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l"/>
            <a:endParaRPr lang="ar-SA" dirty="0"/>
          </a:p>
        </p:txBody>
      </p:sp>
      <p:sp>
        <p:nvSpPr>
          <p:cNvPr id="14" name="مستطيل مستدير الزوايا 13"/>
          <p:cNvSpPr/>
          <p:nvPr/>
        </p:nvSpPr>
        <p:spPr>
          <a:xfrm>
            <a:off x="395536" y="1844824"/>
            <a:ext cx="2592288" cy="1224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Synonyms:</a:t>
            </a:r>
          </a:p>
          <a:p>
            <a:pPr algn="ctr"/>
            <a:endParaRPr lang="en-GB" b="1" dirty="0"/>
          </a:p>
          <a:p>
            <a:pPr algn="ctr"/>
            <a:endParaRPr lang="en-GB" b="1" dirty="0" smtClean="0"/>
          </a:p>
          <a:p>
            <a:pPr algn="ctr"/>
            <a:endParaRPr lang="ar-SA" dirty="0"/>
          </a:p>
        </p:txBody>
      </p:sp>
      <p:sp>
        <p:nvSpPr>
          <p:cNvPr id="15" name="مستطيل مستدير الزوايا 14"/>
          <p:cNvSpPr/>
          <p:nvPr/>
        </p:nvSpPr>
        <p:spPr>
          <a:xfrm>
            <a:off x="395536" y="3284984"/>
            <a:ext cx="2592288" cy="1224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Antonyms:</a:t>
            </a:r>
          </a:p>
          <a:p>
            <a:pPr algn="ctr"/>
            <a:endParaRPr lang="en-GB" dirty="0" smtClean="0"/>
          </a:p>
          <a:p>
            <a:pPr algn="ctr"/>
            <a:endParaRPr lang="en-GB" dirty="0" smtClean="0"/>
          </a:p>
          <a:p>
            <a:pPr algn="l"/>
            <a:endParaRPr lang="ar-SA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611560" y="476672"/>
            <a:ext cx="806489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b="1" dirty="0">
                <a:solidFill>
                  <a:srgbClr val="002060"/>
                </a:solidFill>
              </a:rPr>
              <a:t> </a:t>
            </a:r>
            <a:endParaRPr lang="ar-SA" b="1" dirty="0">
              <a:solidFill>
                <a:srgbClr val="002060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827584" y="2348880"/>
            <a:ext cx="151216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GB" dirty="0"/>
              <a:t> </a:t>
            </a:r>
            <a:endParaRPr lang="ar-SA" sz="2400" dirty="0">
              <a:solidFill>
                <a:srgbClr val="002060"/>
              </a:solidFill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4067944" y="3140968"/>
            <a:ext cx="1043940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Design</a:t>
            </a:r>
          </a:p>
          <a:p>
            <a:r>
              <a:rPr lang="ar-SA" sz="2400" b="1" dirty="0" smtClean="0">
                <a:solidFill>
                  <a:srgbClr val="002060"/>
                </a:solidFill>
              </a:rPr>
              <a:t>تصميمـ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3491880" y="404664"/>
            <a:ext cx="1769587" cy="73866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sz="2400" b="1" dirty="0" smtClean="0">
                <a:solidFill>
                  <a:srgbClr val="002060"/>
                </a:solidFill>
              </a:rPr>
              <a:t>sketch, draft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611560" y="2348880"/>
            <a:ext cx="202985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 smtClean="0"/>
              <a:t> </a:t>
            </a:r>
            <a:r>
              <a:rPr lang="en-GB" sz="2400" b="1" dirty="0" smtClean="0">
                <a:solidFill>
                  <a:srgbClr val="002060"/>
                </a:solidFill>
              </a:rPr>
              <a:t>drawing, </a:t>
            </a:r>
            <a:r>
              <a:rPr lang="en-GB" sz="2400" b="1" u="sng" dirty="0" smtClean="0">
                <a:solidFill>
                  <a:srgbClr val="002060"/>
                </a:solidFill>
                <a:hlinkClick r:id="rId2"/>
              </a:rPr>
              <a:t>idea</a:t>
            </a:r>
            <a:r>
              <a:rPr lang="en-GB" dirty="0" smtClean="0"/>
              <a:t>,</a:t>
            </a:r>
            <a:endParaRPr lang="ar-SA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1619672" y="5445224"/>
            <a:ext cx="5294911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</a:rPr>
              <a:t>Designed by architect </a:t>
            </a:r>
            <a:r>
              <a:rPr lang="en-US" sz="2400" b="1" dirty="0" err="1" smtClean="0">
                <a:solidFill>
                  <a:srgbClr val="002060"/>
                </a:solidFill>
              </a:rPr>
              <a:t>james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mckissack</a:t>
            </a:r>
            <a:r>
              <a:rPr lang="en-US" sz="2400" b="1" dirty="0" smtClean="0">
                <a:solidFill>
                  <a:srgbClr val="002060"/>
                </a:solidFill>
              </a:rPr>
              <a:t>.</a:t>
            </a:r>
          </a:p>
          <a:p>
            <a:pPr algn="ctr" fontAlgn="base">
              <a:buFont typeface="Arial" pitchFamily="34" charset="0"/>
              <a:buChar char="•"/>
            </a:pPr>
            <a:r>
              <a:rPr lang="en-GB" sz="2400" b="1" dirty="0" smtClean="0">
                <a:solidFill>
                  <a:srgbClr val="002060"/>
                </a:solidFill>
              </a:rPr>
              <a:t>Designed to protect consumers.</a:t>
            </a:r>
          </a:p>
          <a:p>
            <a:r>
              <a:rPr lang="en-GB" sz="2400" dirty="0" smtClean="0"/>
              <a:t/>
            </a:r>
            <a:br>
              <a:rPr lang="en-GB" sz="2400" dirty="0" smtClean="0"/>
            </a:br>
            <a:endParaRPr lang="ar-SA" sz="2400" b="1" dirty="0">
              <a:solidFill>
                <a:srgbClr val="002060"/>
              </a:solidFill>
            </a:endParaRPr>
          </a:p>
        </p:txBody>
      </p:sp>
      <p:pic>
        <p:nvPicPr>
          <p:cNvPr id="21" name="صورة 20" descr="minimalist-beds-design-for-modern-bedroo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00192" y="2420888"/>
            <a:ext cx="2304256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بيضاوي 3"/>
          <p:cNvSpPr/>
          <p:nvPr/>
        </p:nvSpPr>
        <p:spPr>
          <a:xfrm>
            <a:off x="3419872" y="2492896"/>
            <a:ext cx="2376264" cy="172819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b="1" dirty="0" smtClean="0"/>
              <a:t>Word:</a:t>
            </a:r>
            <a:endParaRPr lang="ar-SA" b="1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</p:txBody>
      </p:sp>
      <p:sp>
        <p:nvSpPr>
          <p:cNvPr id="11" name="مستطيل 10"/>
          <p:cNvSpPr/>
          <p:nvPr/>
        </p:nvSpPr>
        <p:spPr>
          <a:xfrm>
            <a:off x="467544" y="5013176"/>
            <a:ext cx="8136904" cy="15841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Sentence:</a:t>
            </a:r>
          </a:p>
          <a:p>
            <a:pPr algn="l"/>
            <a:endParaRPr lang="en-GB" b="1" dirty="0"/>
          </a:p>
          <a:p>
            <a:pPr algn="l"/>
            <a:endParaRPr lang="en-GB" b="1" dirty="0" smtClean="0"/>
          </a:p>
          <a:p>
            <a:pPr algn="l"/>
            <a:endParaRPr lang="en-GB" b="1" dirty="0"/>
          </a:p>
          <a:p>
            <a:pPr algn="l"/>
            <a:r>
              <a:rPr lang="en-GB" dirty="0" smtClean="0"/>
              <a:t> </a:t>
            </a:r>
            <a:endParaRPr lang="ar-SA" dirty="0"/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323528" y="260648"/>
            <a:ext cx="8496944" cy="115212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/>
              <a:t>Definition</a:t>
            </a:r>
            <a:r>
              <a:rPr lang="en-GB" b="1" dirty="0" smtClean="0"/>
              <a:t>: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ar-SA" dirty="0"/>
          </a:p>
        </p:txBody>
      </p:sp>
      <p:sp>
        <p:nvSpPr>
          <p:cNvPr id="13" name="مستطيل مستدير الزوايا 12"/>
          <p:cNvSpPr/>
          <p:nvPr/>
        </p:nvSpPr>
        <p:spPr>
          <a:xfrm>
            <a:off x="6228184" y="1916832"/>
            <a:ext cx="2520280" cy="27363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Drew: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l"/>
            <a:endParaRPr lang="ar-SA" dirty="0"/>
          </a:p>
        </p:txBody>
      </p:sp>
      <p:sp>
        <p:nvSpPr>
          <p:cNvPr id="14" name="مستطيل مستدير الزوايا 13"/>
          <p:cNvSpPr/>
          <p:nvPr/>
        </p:nvSpPr>
        <p:spPr>
          <a:xfrm>
            <a:off x="395536" y="1844824"/>
            <a:ext cx="2592288" cy="1224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Synonyms:</a:t>
            </a:r>
          </a:p>
          <a:p>
            <a:pPr algn="ctr"/>
            <a:endParaRPr lang="en-GB" b="1" dirty="0"/>
          </a:p>
          <a:p>
            <a:pPr algn="ctr"/>
            <a:endParaRPr lang="en-GB" b="1" dirty="0" smtClean="0"/>
          </a:p>
          <a:p>
            <a:pPr algn="ctr"/>
            <a:endParaRPr lang="ar-SA" dirty="0"/>
          </a:p>
        </p:txBody>
      </p:sp>
      <p:sp>
        <p:nvSpPr>
          <p:cNvPr id="15" name="مستطيل مستدير الزوايا 14"/>
          <p:cNvSpPr/>
          <p:nvPr/>
        </p:nvSpPr>
        <p:spPr>
          <a:xfrm>
            <a:off x="395536" y="3284984"/>
            <a:ext cx="2592288" cy="1224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Antonyms:</a:t>
            </a:r>
          </a:p>
          <a:p>
            <a:pPr algn="ctr"/>
            <a:endParaRPr lang="en-GB" dirty="0" smtClean="0"/>
          </a:p>
          <a:p>
            <a:pPr algn="ctr"/>
            <a:endParaRPr lang="en-GB" dirty="0" smtClean="0"/>
          </a:p>
          <a:p>
            <a:pPr algn="l"/>
            <a:endParaRPr lang="ar-SA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611560" y="476672"/>
            <a:ext cx="806489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b="1" dirty="0">
                <a:solidFill>
                  <a:srgbClr val="002060"/>
                </a:solidFill>
              </a:rPr>
              <a:t> </a:t>
            </a:r>
            <a:endParaRPr lang="ar-SA" b="1" dirty="0">
              <a:solidFill>
                <a:srgbClr val="002060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827584" y="2348880"/>
            <a:ext cx="151216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GB" dirty="0"/>
              <a:t> </a:t>
            </a:r>
            <a:endParaRPr lang="ar-SA" sz="2400" dirty="0">
              <a:solidFill>
                <a:srgbClr val="002060"/>
              </a:solidFill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3995936" y="3140968"/>
            <a:ext cx="119315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 smtClean="0">
                <a:solidFill>
                  <a:srgbClr val="002060"/>
                </a:solidFill>
              </a:rPr>
              <a:t>هرولة</a:t>
            </a:r>
          </a:p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jog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3347864" y="404664"/>
            <a:ext cx="1965731" cy="73866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sz="2400" b="1" dirty="0" smtClean="0">
                <a:solidFill>
                  <a:srgbClr val="002060"/>
                </a:solidFill>
              </a:rPr>
              <a:t>activate, push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827584" y="2060848"/>
            <a:ext cx="1449820" cy="73866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 smtClean="0">
                <a:hlinkClick r:id="rId2"/>
              </a:rPr>
              <a:t/>
            </a:r>
            <a:br>
              <a:rPr lang="en-GB" dirty="0" smtClean="0">
                <a:hlinkClick r:id="rId2"/>
              </a:rPr>
            </a:br>
            <a:r>
              <a:rPr lang="en-GB" sz="2400" b="1" dirty="0" smtClean="0">
                <a:solidFill>
                  <a:srgbClr val="002060"/>
                </a:solidFill>
              </a:rPr>
              <a:t>hurry, run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971600" y="3573016"/>
            <a:ext cx="1118768" cy="73866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u="sng" dirty="0" smtClean="0">
                <a:hlinkClick r:id="rId3"/>
              </a:rPr>
              <a:t/>
            </a:r>
            <a:br>
              <a:rPr lang="en-GB" u="sng" dirty="0" smtClean="0">
                <a:hlinkClick r:id="rId3"/>
              </a:rPr>
            </a:br>
            <a:r>
              <a:rPr lang="en-GB" sz="2400" b="1" u="sng" dirty="0" smtClean="0">
                <a:solidFill>
                  <a:srgbClr val="002060"/>
                </a:solidFill>
                <a:hlinkClick r:id="rId3"/>
              </a:rPr>
              <a:t>repress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2843808" y="5445224"/>
            <a:ext cx="2694007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GB" sz="2400" b="1" dirty="0" smtClean="0">
                <a:solidFill>
                  <a:srgbClr val="002060"/>
                </a:solidFill>
              </a:rPr>
              <a:t>Jog along</a:t>
            </a:r>
          </a:p>
          <a:p>
            <a:pPr algn="ctr">
              <a:buFont typeface="Arial" pitchFamily="34" charset="0"/>
              <a:buChar char="•"/>
            </a:pPr>
            <a:r>
              <a:rPr lang="en-GB" sz="2400" b="1" dirty="0" smtClean="0">
                <a:solidFill>
                  <a:srgbClr val="002060"/>
                </a:solidFill>
              </a:rPr>
              <a:t>. Jog back recovery</a:t>
            </a:r>
            <a:endParaRPr lang="ar-SA" sz="2400" b="1" dirty="0">
              <a:solidFill>
                <a:srgbClr val="002060"/>
              </a:solidFill>
            </a:endParaRPr>
          </a:p>
        </p:txBody>
      </p:sp>
      <p:pic>
        <p:nvPicPr>
          <p:cNvPr id="22" name="صورة 21" descr="stock-photo--grand-papa-to-jog-72156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00192" y="2420888"/>
            <a:ext cx="2376264" cy="201622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بيضاوي 3"/>
          <p:cNvSpPr/>
          <p:nvPr/>
        </p:nvSpPr>
        <p:spPr>
          <a:xfrm>
            <a:off x="3419872" y="2492896"/>
            <a:ext cx="2376264" cy="172819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b="1" dirty="0" smtClean="0"/>
              <a:t>Word:</a:t>
            </a:r>
            <a:endParaRPr lang="ar-SA" b="1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</p:txBody>
      </p:sp>
      <p:sp>
        <p:nvSpPr>
          <p:cNvPr id="11" name="مستطيل 10"/>
          <p:cNvSpPr/>
          <p:nvPr/>
        </p:nvSpPr>
        <p:spPr>
          <a:xfrm>
            <a:off x="467544" y="5013176"/>
            <a:ext cx="8136904" cy="15841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Sentence:</a:t>
            </a:r>
          </a:p>
          <a:p>
            <a:pPr algn="l"/>
            <a:endParaRPr lang="en-GB" b="1" dirty="0"/>
          </a:p>
          <a:p>
            <a:pPr algn="l"/>
            <a:endParaRPr lang="en-GB" b="1" dirty="0" smtClean="0"/>
          </a:p>
          <a:p>
            <a:pPr algn="l"/>
            <a:endParaRPr lang="en-GB" b="1" dirty="0"/>
          </a:p>
          <a:p>
            <a:pPr algn="l"/>
            <a:r>
              <a:rPr lang="en-GB" dirty="0" smtClean="0"/>
              <a:t> </a:t>
            </a:r>
            <a:endParaRPr lang="ar-SA" dirty="0"/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323528" y="260648"/>
            <a:ext cx="8496944" cy="115212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/>
              <a:t>Definition</a:t>
            </a:r>
            <a:r>
              <a:rPr lang="en-GB" b="1" dirty="0" smtClean="0"/>
              <a:t>: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ar-SA" dirty="0"/>
          </a:p>
        </p:txBody>
      </p:sp>
      <p:sp>
        <p:nvSpPr>
          <p:cNvPr id="13" name="مستطيل مستدير الزوايا 12"/>
          <p:cNvSpPr/>
          <p:nvPr/>
        </p:nvSpPr>
        <p:spPr>
          <a:xfrm>
            <a:off x="6228184" y="1916832"/>
            <a:ext cx="2520280" cy="27363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Drew: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l"/>
            <a:endParaRPr lang="ar-SA" dirty="0"/>
          </a:p>
        </p:txBody>
      </p:sp>
      <p:sp>
        <p:nvSpPr>
          <p:cNvPr id="14" name="مستطيل مستدير الزوايا 13"/>
          <p:cNvSpPr/>
          <p:nvPr/>
        </p:nvSpPr>
        <p:spPr>
          <a:xfrm>
            <a:off x="395536" y="1844824"/>
            <a:ext cx="2592288" cy="1224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Synonyms:</a:t>
            </a:r>
          </a:p>
          <a:p>
            <a:pPr algn="ctr"/>
            <a:endParaRPr lang="en-GB" b="1" dirty="0"/>
          </a:p>
          <a:p>
            <a:pPr algn="ctr"/>
            <a:endParaRPr lang="en-GB" b="1" dirty="0" smtClean="0"/>
          </a:p>
          <a:p>
            <a:pPr algn="ctr"/>
            <a:endParaRPr lang="ar-SA" dirty="0"/>
          </a:p>
        </p:txBody>
      </p:sp>
      <p:sp>
        <p:nvSpPr>
          <p:cNvPr id="15" name="مستطيل مستدير الزوايا 14"/>
          <p:cNvSpPr/>
          <p:nvPr/>
        </p:nvSpPr>
        <p:spPr>
          <a:xfrm>
            <a:off x="395536" y="3284984"/>
            <a:ext cx="2592288" cy="1224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Antonyms:</a:t>
            </a:r>
          </a:p>
          <a:p>
            <a:pPr algn="ctr"/>
            <a:endParaRPr lang="en-GB" dirty="0" smtClean="0"/>
          </a:p>
          <a:p>
            <a:pPr algn="ctr"/>
            <a:endParaRPr lang="en-GB" dirty="0" smtClean="0"/>
          </a:p>
          <a:p>
            <a:pPr algn="l"/>
            <a:endParaRPr lang="ar-SA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611560" y="476672"/>
            <a:ext cx="806489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b="1" dirty="0">
                <a:solidFill>
                  <a:srgbClr val="002060"/>
                </a:solidFill>
              </a:rPr>
              <a:t> </a:t>
            </a:r>
            <a:endParaRPr lang="ar-SA" b="1" dirty="0">
              <a:solidFill>
                <a:srgbClr val="002060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827584" y="2348880"/>
            <a:ext cx="151216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GB" dirty="0"/>
              <a:t> </a:t>
            </a:r>
            <a:endParaRPr lang="ar-SA" sz="2400" dirty="0">
              <a:solidFill>
                <a:srgbClr val="002060"/>
              </a:solidFill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3923928" y="3068960"/>
            <a:ext cx="1366153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Crime</a:t>
            </a:r>
          </a:p>
          <a:p>
            <a:pPr algn="ctr"/>
            <a:r>
              <a:rPr lang="ar-SA" sz="2400" b="1" dirty="0" smtClean="0">
                <a:solidFill>
                  <a:srgbClr val="002060"/>
                </a:solidFill>
              </a:rPr>
              <a:t>جريمة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2699792" y="692696"/>
            <a:ext cx="314169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2400" b="1" dirty="0" smtClean="0">
                <a:solidFill>
                  <a:srgbClr val="002060"/>
                </a:solidFill>
              </a:rPr>
              <a:t>offense against the law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1115616" y="2420888"/>
            <a:ext cx="831766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 smtClean="0"/>
              <a:t> </a:t>
            </a:r>
            <a:r>
              <a:rPr lang="en-GB" u="sng" dirty="0" smtClean="0">
                <a:hlinkClick r:id="rId2"/>
              </a:rPr>
              <a:t>wrong</a:t>
            </a:r>
            <a:endParaRPr lang="ar-SA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697868" y="3789040"/>
            <a:ext cx="1695657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 smtClean="0"/>
              <a:t> </a:t>
            </a:r>
            <a:r>
              <a:rPr lang="en-GB" u="sng" dirty="0" smtClean="0">
                <a:hlinkClick r:id="rId3"/>
              </a:rPr>
              <a:t>kindness</a:t>
            </a:r>
            <a:r>
              <a:rPr lang="en-GB" u="sng" dirty="0" smtClean="0">
                <a:solidFill>
                  <a:srgbClr val="002060"/>
                </a:solidFill>
              </a:rPr>
              <a:t>,</a:t>
            </a:r>
            <a:r>
              <a:rPr lang="en-GB" b="1" u="sng" dirty="0" smtClean="0">
                <a:solidFill>
                  <a:srgbClr val="002060"/>
                </a:solidFill>
              </a:rPr>
              <a:t> good </a:t>
            </a:r>
            <a:endParaRPr lang="ar-SA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1115616" y="5517232"/>
            <a:ext cx="629800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</a:rPr>
              <a:t>Crime reduction is not just the job of the police</a:t>
            </a:r>
          </a:p>
          <a:p>
            <a:pPr algn="ctr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</a:rPr>
              <a:t>I love to read crime story </a:t>
            </a:r>
            <a:r>
              <a:rPr lang="en-US" dirty="0" smtClean="0"/>
              <a:t>.</a:t>
            </a:r>
            <a:endParaRPr lang="ar-SA" dirty="0"/>
          </a:p>
        </p:txBody>
      </p:sp>
      <p:pic>
        <p:nvPicPr>
          <p:cNvPr id="22" name="صورة 21" descr="The_Ways_I_Could_Curb_Crimes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72200" y="2348880"/>
            <a:ext cx="2116159" cy="220942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بيضاوي 3"/>
          <p:cNvSpPr/>
          <p:nvPr/>
        </p:nvSpPr>
        <p:spPr>
          <a:xfrm>
            <a:off x="3419872" y="2492896"/>
            <a:ext cx="2376264" cy="172819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b="1" dirty="0" smtClean="0"/>
              <a:t>Word:</a:t>
            </a:r>
            <a:endParaRPr lang="ar-SA" b="1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</p:txBody>
      </p:sp>
      <p:sp>
        <p:nvSpPr>
          <p:cNvPr id="11" name="مستطيل 10"/>
          <p:cNvSpPr/>
          <p:nvPr/>
        </p:nvSpPr>
        <p:spPr>
          <a:xfrm>
            <a:off x="467544" y="5013176"/>
            <a:ext cx="8136904" cy="15841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Sentence:</a:t>
            </a:r>
          </a:p>
          <a:p>
            <a:pPr algn="l"/>
            <a:endParaRPr lang="en-GB" b="1" dirty="0"/>
          </a:p>
          <a:p>
            <a:pPr algn="l"/>
            <a:endParaRPr lang="en-GB" b="1" dirty="0" smtClean="0"/>
          </a:p>
          <a:p>
            <a:pPr algn="l"/>
            <a:endParaRPr lang="en-GB" b="1" dirty="0"/>
          </a:p>
          <a:p>
            <a:pPr algn="l"/>
            <a:r>
              <a:rPr lang="en-GB" dirty="0" smtClean="0"/>
              <a:t> </a:t>
            </a:r>
            <a:endParaRPr lang="ar-SA" dirty="0"/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323528" y="260648"/>
            <a:ext cx="8496944" cy="115212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/>
              <a:t>Definition</a:t>
            </a:r>
            <a:r>
              <a:rPr lang="en-GB" b="1" dirty="0" smtClean="0"/>
              <a:t>: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ar-SA" dirty="0"/>
          </a:p>
        </p:txBody>
      </p:sp>
      <p:sp>
        <p:nvSpPr>
          <p:cNvPr id="13" name="مستطيل مستدير الزوايا 12"/>
          <p:cNvSpPr/>
          <p:nvPr/>
        </p:nvSpPr>
        <p:spPr>
          <a:xfrm>
            <a:off x="6228184" y="1916832"/>
            <a:ext cx="2520280" cy="27363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Drew: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l"/>
            <a:endParaRPr lang="ar-SA" dirty="0"/>
          </a:p>
        </p:txBody>
      </p:sp>
      <p:sp>
        <p:nvSpPr>
          <p:cNvPr id="14" name="مستطيل مستدير الزوايا 13"/>
          <p:cNvSpPr/>
          <p:nvPr/>
        </p:nvSpPr>
        <p:spPr>
          <a:xfrm>
            <a:off x="395536" y="1844824"/>
            <a:ext cx="2592288" cy="1224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Synonyms:</a:t>
            </a:r>
          </a:p>
          <a:p>
            <a:pPr algn="ctr"/>
            <a:endParaRPr lang="en-GB" b="1" dirty="0"/>
          </a:p>
          <a:p>
            <a:pPr algn="ctr"/>
            <a:endParaRPr lang="en-GB" b="1" dirty="0" smtClean="0"/>
          </a:p>
          <a:p>
            <a:pPr algn="ctr"/>
            <a:endParaRPr lang="ar-SA" dirty="0"/>
          </a:p>
        </p:txBody>
      </p:sp>
      <p:sp>
        <p:nvSpPr>
          <p:cNvPr id="15" name="مستطيل مستدير الزوايا 14"/>
          <p:cNvSpPr/>
          <p:nvPr/>
        </p:nvSpPr>
        <p:spPr>
          <a:xfrm>
            <a:off x="395536" y="3284984"/>
            <a:ext cx="2592288" cy="1224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Antonyms:</a:t>
            </a:r>
          </a:p>
          <a:p>
            <a:pPr algn="ctr"/>
            <a:endParaRPr lang="en-GB" dirty="0" smtClean="0"/>
          </a:p>
          <a:p>
            <a:pPr algn="ctr"/>
            <a:endParaRPr lang="en-GB" dirty="0" smtClean="0"/>
          </a:p>
          <a:p>
            <a:pPr algn="l"/>
            <a:endParaRPr lang="ar-SA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611560" y="476672"/>
            <a:ext cx="806489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b="1" dirty="0">
                <a:solidFill>
                  <a:srgbClr val="002060"/>
                </a:solidFill>
              </a:rPr>
              <a:t> </a:t>
            </a:r>
            <a:endParaRPr lang="ar-SA" b="1" dirty="0">
              <a:solidFill>
                <a:srgbClr val="002060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827584" y="2348880"/>
            <a:ext cx="151216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GB" dirty="0"/>
              <a:t> </a:t>
            </a:r>
            <a:endParaRPr lang="ar-SA" sz="2400" dirty="0">
              <a:solidFill>
                <a:srgbClr val="002060"/>
              </a:solidFill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3923928" y="3068960"/>
            <a:ext cx="1316965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>
                <a:solidFill>
                  <a:srgbClr val="002060"/>
                </a:solidFill>
              </a:rPr>
              <a:t>شعر </a:t>
            </a:r>
          </a:p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poetry</a:t>
            </a:r>
            <a:endParaRPr lang="ar-SA" sz="2800" b="1" dirty="0">
              <a:solidFill>
                <a:srgbClr val="FF0000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3275856" y="5517232"/>
            <a:ext cx="2219133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b="1" dirty="0" smtClean="0">
                <a:solidFill>
                  <a:srgbClr val="002060"/>
                </a:solidFill>
              </a:rPr>
              <a:t>I love poetry</a:t>
            </a:r>
          </a:p>
          <a:p>
            <a:pPr>
              <a:buFont typeface="Arial" pitchFamily="34" charset="0"/>
              <a:buChar char="•"/>
            </a:pPr>
            <a:r>
              <a:rPr lang="en-GB" sz="2400" b="1" dirty="0" smtClean="0">
                <a:solidFill>
                  <a:srgbClr val="002060"/>
                </a:solidFill>
              </a:rPr>
              <a:t>Life is a poetry 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1979712" y="476672"/>
            <a:ext cx="4521109" cy="73866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sz="2400" b="1" dirty="0" smtClean="0">
                <a:solidFill>
                  <a:srgbClr val="002060"/>
                </a:solidFill>
              </a:rPr>
              <a:t>expressive, rhythmic literary work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1115616" y="2348880"/>
            <a:ext cx="90481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GB" sz="2400" b="1" u="sng" dirty="0" smtClean="0">
                <a:hlinkClick r:id="rId2"/>
              </a:rPr>
              <a:t>song</a:t>
            </a:r>
            <a:r>
              <a:rPr lang="en-GB" dirty="0" smtClean="0"/>
              <a:t>,</a:t>
            </a:r>
            <a:endParaRPr lang="ar-SA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1043608" y="3501008"/>
            <a:ext cx="899093" cy="73866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u="sng" dirty="0" smtClean="0">
                <a:hlinkClick r:id="rId3"/>
              </a:rPr>
              <a:t/>
            </a:r>
            <a:br>
              <a:rPr lang="en-GB" u="sng" dirty="0" smtClean="0">
                <a:hlinkClick r:id="rId3"/>
              </a:rPr>
            </a:br>
            <a:r>
              <a:rPr lang="en-GB" sz="2400" b="1" u="sng" dirty="0" smtClean="0">
                <a:hlinkClick r:id="rId3"/>
              </a:rPr>
              <a:t>prose</a:t>
            </a:r>
            <a:endParaRPr lang="ar-SA" sz="2400" b="1" dirty="0"/>
          </a:p>
        </p:txBody>
      </p:sp>
      <p:pic>
        <p:nvPicPr>
          <p:cNvPr id="22" name="صورة 21" descr="poetry 2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28184" y="2276872"/>
            <a:ext cx="2411760" cy="193833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بيضاوي 3"/>
          <p:cNvSpPr/>
          <p:nvPr/>
        </p:nvSpPr>
        <p:spPr>
          <a:xfrm>
            <a:off x="3419872" y="2492896"/>
            <a:ext cx="2376264" cy="172819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b="1" dirty="0" smtClean="0"/>
              <a:t>Word:</a:t>
            </a:r>
            <a:endParaRPr lang="ar-SA" b="1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</p:txBody>
      </p:sp>
      <p:sp>
        <p:nvSpPr>
          <p:cNvPr id="11" name="مستطيل 10"/>
          <p:cNvSpPr/>
          <p:nvPr/>
        </p:nvSpPr>
        <p:spPr>
          <a:xfrm>
            <a:off x="467544" y="5013176"/>
            <a:ext cx="8136904" cy="15841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Sentence:</a:t>
            </a:r>
          </a:p>
          <a:p>
            <a:pPr algn="l"/>
            <a:endParaRPr lang="en-GB" b="1" dirty="0"/>
          </a:p>
          <a:p>
            <a:pPr algn="l"/>
            <a:endParaRPr lang="en-GB" b="1" dirty="0" smtClean="0"/>
          </a:p>
          <a:p>
            <a:pPr algn="l"/>
            <a:endParaRPr lang="en-GB" b="1" dirty="0"/>
          </a:p>
          <a:p>
            <a:pPr algn="l"/>
            <a:r>
              <a:rPr lang="en-GB" dirty="0" smtClean="0"/>
              <a:t> </a:t>
            </a:r>
            <a:endParaRPr lang="ar-SA" dirty="0"/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323528" y="260648"/>
            <a:ext cx="8496944" cy="115212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/>
              <a:t>Definition</a:t>
            </a:r>
            <a:r>
              <a:rPr lang="en-GB" b="1" dirty="0" smtClean="0"/>
              <a:t>: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ar-SA" dirty="0"/>
          </a:p>
        </p:txBody>
      </p:sp>
      <p:sp>
        <p:nvSpPr>
          <p:cNvPr id="13" name="مستطيل مستدير الزوايا 12"/>
          <p:cNvSpPr/>
          <p:nvPr/>
        </p:nvSpPr>
        <p:spPr>
          <a:xfrm>
            <a:off x="6228184" y="1916832"/>
            <a:ext cx="2520280" cy="27363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Drew: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l"/>
            <a:endParaRPr lang="ar-SA" dirty="0"/>
          </a:p>
        </p:txBody>
      </p:sp>
      <p:sp>
        <p:nvSpPr>
          <p:cNvPr id="14" name="مستطيل مستدير الزوايا 13"/>
          <p:cNvSpPr/>
          <p:nvPr/>
        </p:nvSpPr>
        <p:spPr>
          <a:xfrm>
            <a:off x="395536" y="1844824"/>
            <a:ext cx="2592288" cy="1224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Synonyms:</a:t>
            </a:r>
          </a:p>
          <a:p>
            <a:pPr algn="ctr"/>
            <a:endParaRPr lang="en-GB" b="1" dirty="0"/>
          </a:p>
          <a:p>
            <a:pPr algn="ctr"/>
            <a:endParaRPr lang="en-GB" b="1" dirty="0" smtClean="0"/>
          </a:p>
          <a:p>
            <a:pPr algn="ctr"/>
            <a:endParaRPr lang="ar-SA" dirty="0"/>
          </a:p>
        </p:txBody>
      </p:sp>
      <p:sp>
        <p:nvSpPr>
          <p:cNvPr id="15" name="مستطيل مستدير الزوايا 14"/>
          <p:cNvSpPr/>
          <p:nvPr/>
        </p:nvSpPr>
        <p:spPr>
          <a:xfrm>
            <a:off x="395536" y="3284984"/>
            <a:ext cx="2592288" cy="1224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Antonyms:</a:t>
            </a:r>
          </a:p>
          <a:p>
            <a:pPr algn="ctr"/>
            <a:endParaRPr lang="en-GB" dirty="0" smtClean="0"/>
          </a:p>
          <a:p>
            <a:pPr algn="ctr"/>
            <a:endParaRPr lang="en-GB" dirty="0" smtClean="0"/>
          </a:p>
          <a:p>
            <a:pPr algn="l"/>
            <a:endParaRPr lang="ar-SA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611560" y="476672"/>
            <a:ext cx="806489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b="1" dirty="0">
                <a:solidFill>
                  <a:srgbClr val="002060"/>
                </a:solidFill>
              </a:rPr>
              <a:t> </a:t>
            </a:r>
            <a:endParaRPr lang="ar-SA" b="1" dirty="0">
              <a:solidFill>
                <a:srgbClr val="002060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827584" y="2348880"/>
            <a:ext cx="151216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GB" dirty="0"/>
              <a:t> </a:t>
            </a:r>
            <a:endParaRPr lang="ar-SA" sz="2400" dirty="0">
              <a:solidFill>
                <a:srgbClr val="002060"/>
              </a:solidFill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3851920" y="3140968"/>
            <a:ext cx="1461233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Biography</a:t>
            </a:r>
          </a:p>
          <a:p>
            <a:pPr algn="ctr"/>
            <a:r>
              <a:rPr lang="ar-SA" sz="2400" b="1" dirty="0" smtClean="0">
                <a:solidFill>
                  <a:srgbClr val="002060"/>
                </a:solidFill>
              </a:rPr>
              <a:t>سيرة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2339752" y="188640"/>
            <a:ext cx="3628302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GB" sz="2800" b="1" dirty="0" smtClean="0">
                <a:solidFill>
                  <a:srgbClr val="002060"/>
                </a:solidFill>
              </a:rPr>
              <a:t/>
            </a:r>
            <a:br>
              <a:rPr lang="en-GB" sz="2800" b="1" dirty="0" smtClean="0">
                <a:solidFill>
                  <a:srgbClr val="002060"/>
                </a:solidFill>
              </a:rPr>
            </a:br>
            <a:r>
              <a:rPr lang="en-GB" sz="2800" b="1" dirty="0" smtClean="0">
                <a:solidFill>
                  <a:srgbClr val="002060"/>
                </a:solidFill>
              </a:rPr>
              <a:t>account of person's life</a:t>
            </a:r>
            <a:endParaRPr lang="ar-SA" sz="2800" b="1" dirty="0">
              <a:solidFill>
                <a:srgbClr val="002060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539552" y="2348880"/>
            <a:ext cx="218598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2400" b="1" u="sng" dirty="0" smtClean="0">
                <a:solidFill>
                  <a:srgbClr val="002060"/>
                </a:solidFill>
                <a:hlinkClick r:id="rId2"/>
              </a:rPr>
              <a:t>profile</a:t>
            </a:r>
            <a:r>
              <a:rPr lang="en-GB" sz="2400" b="1" dirty="0" smtClean="0">
                <a:solidFill>
                  <a:srgbClr val="002060"/>
                </a:solidFill>
              </a:rPr>
              <a:t>, résumé</a:t>
            </a:r>
            <a:r>
              <a:rPr lang="en-GB" dirty="0" smtClean="0"/>
              <a:t>,</a:t>
            </a:r>
            <a:endParaRPr lang="ar-SA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1271757" y="5517232"/>
            <a:ext cx="5652830" cy="120032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fontAlgn="base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</a:rPr>
              <a:t>Biography of the poet for each student.</a:t>
            </a:r>
          </a:p>
          <a:p>
            <a:pPr>
              <a:buFont typeface="Arial" pitchFamily="34" charset="0"/>
              <a:buChar char="•"/>
            </a:pPr>
            <a:r>
              <a:rPr lang="en-GB" sz="2400" b="1" dirty="0" smtClean="0">
                <a:solidFill>
                  <a:srgbClr val="002060"/>
                </a:solidFill>
              </a:rPr>
              <a:t>This biography about </a:t>
            </a:r>
            <a:r>
              <a:rPr lang="en-GB" sz="2400" b="1" i="1" dirty="0" err="1" smtClean="0">
                <a:hlinkClick r:id="rId3"/>
              </a:rPr>
              <a:t>abraham</a:t>
            </a:r>
            <a:r>
              <a:rPr lang="en-GB" sz="2400" dirty="0" smtClean="0">
                <a:hlinkClick r:id="rId3"/>
              </a:rPr>
              <a:t> </a:t>
            </a:r>
            <a:r>
              <a:rPr lang="en-GB" sz="2400" b="1" i="1" dirty="0" err="1" smtClean="0">
                <a:hlinkClick r:id="rId3"/>
              </a:rPr>
              <a:t>lincoln</a:t>
            </a:r>
            <a:r>
              <a:rPr lang="en-GB" sz="2400" b="1" i="1" dirty="0" smtClean="0"/>
              <a:t> </a:t>
            </a:r>
            <a:r>
              <a:rPr lang="en-GB" sz="2400" b="1" dirty="0" smtClean="0">
                <a:solidFill>
                  <a:srgbClr val="002060"/>
                </a:solidFill>
              </a:rPr>
              <a:t>life </a:t>
            </a:r>
            <a:r>
              <a:rPr lang="en-US" sz="2400" b="1" dirty="0" smtClean="0">
                <a:solidFill>
                  <a:srgbClr val="002060"/>
                </a:solidFill>
              </a:rPr>
              <a:t/>
            </a:r>
            <a:br>
              <a:rPr lang="en-US" sz="2400" b="1" dirty="0" smtClean="0">
                <a:solidFill>
                  <a:srgbClr val="002060"/>
                </a:solidFill>
              </a:rPr>
            </a:br>
            <a:endParaRPr lang="ar-SA" sz="2400" b="1" dirty="0">
              <a:solidFill>
                <a:srgbClr val="002060"/>
              </a:solidFill>
            </a:endParaRPr>
          </a:p>
        </p:txBody>
      </p:sp>
      <p:pic>
        <p:nvPicPr>
          <p:cNvPr id="21" name="صورة 20" descr="250px-Plutarchs_Lives_Vol_the_Third_172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72200" y="2492896"/>
            <a:ext cx="2237234" cy="180768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بيضاوي 3"/>
          <p:cNvSpPr/>
          <p:nvPr/>
        </p:nvSpPr>
        <p:spPr>
          <a:xfrm>
            <a:off x="3419872" y="2492896"/>
            <a:ext cx="2376264" cy="172819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b="1" dirty="0" smtClean="0"/>
              <a:t>Word:</a:t>
            </a:r>
            <a:endParaRPr lang="ar-SA" b="1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</p:txBody>
      </p:sp>
      <p:sp>
        <p:nvSpPr>
          <p:cNvPr id="11" name="مستطيل 10"/>
          <p:cNvSpPr/>
          <p:nvPr/>
        </p:nvSpPr>
        <p:spPr>
          <a:xfrm>
            <a:off x="467544" y="5013176"/>
            <a:ext cx="8136904" cy="15841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Sentence:</a:t>
            </a:r>
          </a:p>
          <a:p>
            <a:pPr algn="l"/>
            <a:endParaRPr lang="en-GB" b="1" dirty="0"/>
          </a:p>
          <a:p>
            <a:pPr algn="l"/>
            <a:endParaRPr lang="en-GB" b="1" dirty="0" smtClean="0"/>
          </a:p>
          <a:p>
            <a:pPr algn="l"/>
            <a:endParaRPr lang="en-GB" b="1" dirty="0"/>
          </a:p>
          <a:p>
            <a:pPr algn="l"/>
            <a:r>
              <a:rPr lang="en-GB" dirty="0" smtClean="0"/>
              <a:t> </a:t>
            </a:r>
            <a:endParaRPr lang="ar-SA" dirty="0"/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323528" y="260648"/>
            <a:ext cx="8496944" cy="115212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/>
              <a:t>Definition</a:t>
            </a:r>
            <a:r>
              <a:rPr lang="en-GB" b="1" dirty="0" smtClean="0"/>
              <a:t>: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ar-SA" dirty="0"/>
          </a:p>
        </p:txBody>
      </p:sp>
      <p:sp>
        <p:nvSpPr>
          <p:cNvPr id="13" name="مستطيل مستدير الزوايا 12"/>
          <p:cNvSpPr/>
          <p:nvPr/>
        </p:nvSpPr>
        <p:spPr>
          <a:xfrm>
            <a:off x="6228184" y="1916832"/>
            <a:ext cx="2520280" cy="27363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Drew: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l"/>
            <a:endParaRPr lang="ar-SA" dirty="0"/>
          </a:p>
        </p:txBody>
      </p:sp>
      <p:sp>
        <p:nvSpPr>
          <p:cNvPr id="14" name="مستطيل مستدير الزوايا 13"/>
          <p:cNvSpPr/>
          <p:nvPr/>
        </p:nvSpPr>
        <p:spPr>
          <a:xfrm>
            <a:off x="395536" y="1844824"/>
            <a:ext cx="2592288" cy="1224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Synonyms:</a:t>
            </a:r>
          </a:p>
          <a:p>
            <a:pPr algn="ctr"/>
            <a:endParaRPr lang="en-GB" b="1" dirty="0"/>
          </a:p>
          <a:p>
            <a:pPr algn="ctr"/>
            <a:endParaRPr lang="en-GB" b="1" dirty="0" smtClean="0"/>
          </a:p>
          <a:p>
            <a:pPr algn="ctr"/>
            <a:endParaRPr lang="ar-SA" dirty="0"/>
          </a:p>
        </p:txBody>
      </p:sp>
      <p:sp>
        <p:nvSpPr>
          <p:cNvPr id="15" name="مستطيل مستدير الزوايا 14"/>
          <p:cNvSpPr/>
          <p:nvPr/>
        </p:nvSpPr>
        <p:spPr>
          <a:xfrm>
            <a:off x="395536" y="3284984"/>
            <a:ext cx="2592288" cy="1224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Antonyms:</a:t>
            </a:r>
          </a:p>
          <a:p>
            <a:pPr algn="ctr"/>
            <a:endParaRPr lang="en-GB" dirty="0" smtClean="0"/>
          </a:p>
          <a:p>
            <a:pPr algn="ctr"/>
            <a:endParaRPr lang="en-GB" dirty="0" smtClean="0"/>
          </a:p>
          <a:p>
            <a:pPr algn="l"/>
            <a:endParaRPr lang="ar-SA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611560" y="476672"/>
            <a:ext cx="806489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b="1" dirty="0">
                <a:solidFill>
                  <a:srgbClr val="002060"/>
                </a:solidFill>
              </a:rPr>
              <a:t> </a:t>
            </a:r>
            <a:endParaRPr lang="ar-SA" b="1" dirty="0">
              <a:solidFill>
                <a:srgbClr val="002060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827584" y="2348880"/>
            <a:ext cx="151216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GB" dirty="0"/>
              <a:t> </a:t>
            </a:r>
            <a:endParaRPr lang="ar-SA" sz="2400" dirty="0">
              <a:solidFill>
                <a:srgbClr val="002060"/>
              </a:solidFill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3995936" y="3068960"/>
            <a:ext cx="1208472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2400" b="1" dirty="0" smtClean="0">
                <a:solidFill>
                  <a:srgbClr val="002060"/>
                </a:solidFill>
              </a:rPr>
              <a:t>غموض</a:t>
            </a:r>
          </a:p>
          <a:p>
            <a:r>
              <a:rPr lang="en-GB" sz="2400" b="1" dirty="0" smtClean="0">
                <a:solidFill>
                  <a:srgbClr val="FF0000"/>
                </a:solidFill>
              </a:rPr>
              <a:t>mystery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3131840" y="548680"/>
            <a:ext cx="2201244" cy="95410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2800" b="1" dirty="0" smtClean="0">
                <a:solidFill>
                  <a:srgbClr val="002060"/>
                </a:solidFill>
              </a:rPr>
              <a:t>puzzle, secret</a:t>
            </a:r>
            <a:br>
              <a:rPr lang="en-GB" sz="2800" b="1" dirty="0" smtClean="0">
                <a:solidFill>
                  <a:srgbClr val="002060"/>
                </a:solidFill>
              </a:rPr>
            </a:br>
            <a:endParaRPr lang="ar-SA" sz="2800" b="1" dirty="0">
              <a:solidFill>
                <a:srgbClr val="002060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395536" y="2348880"/>
            <a:ext cx="2511521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2000" b="1" u="sng" dirty="0" smtClean="0">
                <a:solidFill>
                  <a:srgbClr val="002060"/>
                </a:solidFill>
                <a:hlinkClick r:id="rId2"/>
              </a:rPr>
              <a:t>problem</a:t>
            </a:r>
            <a:r>
              <a:rPr lang="en-GB" sz="2000" b="1" dirty="0" smtClean="0">
                <a:solidFill>
                  <a:srgbClr val="002060"/>
                </a:solidFill>
              </a:rPr>
              <a:t>, puzzlement,</a:t>
            </a:r>
            <a:endParaRPr lang="ar-SA" sz="2000" b="1" dirty="0">
              <a:solidFill>
                <a:srgbClr val="002060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395536" y="3501008"/>
            <a:ext cx="2576989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2000" b="1" u="sng" dirty="0" smtClean="0">
                <a:solidFill>
                  <a:srgbClr val="002060"/>
                </a:solidFill>
                <a:hlinkClick r:id="rId3"/>
              </a:rPr>
              <a:t/>
            </a:r>
            <a:br>
              <a:rPr lang="en-GB" sz="2000" b="1" u="sng" dirty="0" smtClean="0">
                <a:solidFill>
                  <a:srgbClr val="002060"/>
                </a:solidFill>
                <a:hlinkClick r:id="rId3"/>
              </a:rPr>
            </a:br>
            <a:r>
              <a:rPr lang="en-GB" sz="2000" b="1" u="sng" dirty="0" smtClean="0">
                <a:solidFill>
                  <a:srgbClr val="002060"/>
                </a:solidFill>
                <a:hlinkClick r:id="rId3"/>
              </a:rPr>
              <a:t>known</a:t>
            </a:r>
            <a:r>
              <a:rPr lang="en-GB" sz="2000" b="1" dirty="0" smtClean="0">
                <a:solidFill>
                  <a:srgbClr val="002060"/>
                </a:solidFill>
              </a:rPr>
              <a:t>, </a:t>
            </a:r>
            <a:r>
              <a:rPr lang="en-GB" sz="2000" b="1" u="sng" dirty="0" smtClean="0">
                <a:solidFill>
                  <a:srgbClr val="002060"/>
                </a:solidFill>
                <a:hlinkClick r:id="rId4"/>
              </a:rPr>
              <a:t>understanding</a:t>
            </a:r>
            <a:endParaRPr lang="ar-SA" sz="2000" b="1" dirty="0">
              <a:solidFill>
                <a:srgbClr val="002060"/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1763688" y="5517232"/>
            <a:ext cx="4463594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</a:rPr>
              <a:t>Mystery thriller set in </a:t>
            </a:r>
            <a:r>
              <a:rPr lang="en-US" sz="2400" b="1" dirty="0" err="1" smtClean="0">
                <a:solidFill>
                  <a:srgbClr val="002060"/>
                </a:solidFill>
              </a:rPr>
              <a:t>hollywood</a:t>
            </a:r>
            <a:endParaRPr lang="en-US" sz="2400" b="1" dirty="0" smtClean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GB" sz="2400" b="1" dirty="0" smtClean="0">
                <a:solidFill>
                  <a:srgbClr val="002060"/>
                </a:solidFill>
              </a:rPr>
              <a:t>I love mystery things </a:t>
            </a:r>
            <a:endParaRPr lang="ar-SA" sz="2400" b="1" dirty="0">
              <a:solidFill>
                <a:srgbClr val="002060"/>
              </a:solidFill>
            </a:endParaRPr>
          </a:p>
        </p:txBody>
      </p:sp>
      <p:pic>
        <p:nvPicPr>
          <p:cNvPr id="22" name="صورة 21" descr="11118567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88224" y="2348880"/>
            <a:ext cx="1728192" cy="216850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بيضاوي 3"/>
          <p:cNvSpPr/>
          <p:nvPr/>
        </p:nvSpPr>
        <p:spPr>
          <a:xfrm>
            <a:off x="3419872" y="2492896"/>
            <a:ext cx="2376264" cy="172819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b="1" dirty="0" smtClean="0"/>
              <a:t>Word:</a:t>
            </a:r>
            <a:endParaRPr lang="ar-SA" b="1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</p:txBody>
      </p:sp>
      <p:sp>
        <p:nvSpPr>
          <p:cNvPr id="11" name="مستطيل 10"/>
          <p:cNvSpPr/>
          <p:nvPr/>
        </p:nvSpPr>
        <p:spPr>
          <a:xfrm>
            <a:off x="467544" y="5013176"/>
            <a:ext cx="8136904" cy="15841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Sentence:</a:t>
            </a:r>
          </a:p>
          <a:p>
            <a:pPr algn="l"/>
            <a:endParaRPr lang="en-GB" b="1" dirty="0"/>
          </a:p>
          <a:p>
            <a:pPr algn="l"/>
            <a:endParaRPr lang="en-GB" b="1" dirty="0" smtClean="0"/>
          </a:p>
          <a:p>
            <a:pPr algn="l"/>
            <a:endParaRPr lang="en-GB" b="1" dirty="0"/>
          </a:p>
          <a:p>
            <a:pPr algn="l"/>
            <a:r>
              <a:rPr lang="en-GB" dirty="0" smtClean="0"/>
              <a:t> </a:t>
            </a:r>
            <a:endParaRPr lang="ar-SA" dirty="0"/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323528" y="260648"/>
            <a:ext cx="8496944" cy="115212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/>
              <a:t>Definition</a:t>
            </a:r>
            <a:r>
              <a:rPr lang="en-GB" b="1" dirty="0" smtClean="0"/>
              <a:t>: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ar-SA" dirty="0"/>
          </a:p>
        </p:txBody>
      </p:sp>
      <p:sp>
        <p:nvSpPr>
          <p:cNvPr id="13" name="مستطيل مستدير الزوايا 12"/>
          <p:cNvSpPr/>
          <p:nvPr/>
        </p:nvSpPr>
        <p:spPr>
          <a:xfrm>
            <a:off x="6228184" y="1916832"/>
            <a:ext cx="2520280" cy="27363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Drew: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l"/>
            <a:endParaRPr lang="ar-SA" dirty="0"/>
          </a:p>
        </p:txBody>
      </p:sp>
      <p:sp>
        <p:nvSpPr>
          <p:cNvPr id="14" name="مستطيل مستدير الزوايا 13"/>
          <p:cNvSpPr/>
          <p:nvPr/>
        </p:nvSpPr>
        <p:spPr>
          <a:xfrm>
            <a:off x="395536" y="1844824"/>
            <a:ext cx="2592288" cy="1224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Synonyms:</a:t>
            </a:r>
          </a:p>
          <a:p>
            <a:pPr algn="ctr"/>
            <a:endParaRPr lang="en-GB" b="1" dirty="0"/>
          </a:p>
          <a:p>
            <a:pPr algn="ctr"/>
            <a:endParaRPr lang="en-GB" b="1" dirty="0" smtClean="0"/>
          </a:p>
          <a:p>
            <a:pPr algn="ctr"/>
            <a:endParaRPr lang="ar-SA" dirty="0"/>
          </a:p>
        </p:txBody>
      </p:sp>
      <p:sp>
        <p:nvSpPr>
          <p:cNvPr id="15" name="مستطيل مستدير الزوايا 14"/>
          <p:cNvSpPr/>
          <p:nvPr/>
        </p:nvSpPr>
        <p:spPr>
          <a:xfrm>
            <a:off x="395536" y="3284984"/>
            <a:ext cx="2592288" cy="1224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l"/>
            <a:r>
              <a:rPr lang="en-GB" b="1" dirty="0" smtClean="0"/>
              <a:t>Antonyms:</a:t>
            </a:r>
          </a:p>
          <a:p>
            <a:pPr algn="ctr"/>
            <a:endParaRPr lang="en-GB" dirty="0" smtClean="0"/>
          </a:p>
          <a:p>
            <a:pPr algn="ctr"/>
            <a:endParaRPr lang="en-GB" dirty="0" smtClean="0"/>
          </a:p>
          <a:p>
            <a:pPr algn="l"/>
            <a:endParaRPr lang="ar-SA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611560" y="476672"/>
            <a:ext cx="806489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b="1" dirty="0">
                <a:solidFill>
                  <a:srgbClr val="002060"/>
                </a:solidFill>
              </a:rPr>
              <a:t> </a:t>
            </a:r>
            <a:endParaRPr lang="ar-SA" b="1" dirty="0">
              <a:solidFill>
                <a:srgbClr val="002060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827584" y="2348880"/>
            <a:ext cx="151216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GB" dirty="0"/>
              <a:t> </a:t>
            </a:r>
            <a:endParaRPr lang="ar-SA" sz="2400" dirty="0">
              <a:solidFill>
                <a:srgbClr val="002060"/>
              </a:solidFill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3995936" y="3140968"/>
            <a:ext cx="1138517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Science</a:t>
            </a:r>
          </a:p>
          <a:p>
            <a:pPr algn="ctr"/>
            <a:r>
              <a:rPr lang="ar-SA" sz="2400" b="1" dirty="0" smtClean="0">
                <a:solidFill>
                  <a:srgbClr val="002060"/>
                </a:solidFill>
              </a:rPr>
              <a:t>علم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1475656" y="260648"/>
            <a:ext cx="5608716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/>
            </a:r>
            <a:br>
              <a:rPr lang="en-US" sz="2400" b="1" dirty="0" smtClean="0">
                <a:solidFill>
                  <a:srgbClr val="002060"/>
                </a:solidFill>
              </a:rPr>
            </a:br>
            <a:r>
              <a:rPr lang="en-US" sz="2400" b="1" dirty="0" smtClean="0">
                <a:solidFill>
                  <a:srgbClr val="002060"/>
                </a:solidFill>
              </a:rPr>
              <a:t>methodical study of part of material world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323528" y="2348880"/>
            <a:ext cx="2501390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2000" b="1" dirty="0" smtClean="0">
                <a:solidFill>
                  <a:srgbClr val="002060"/>
                </a:solidFill>
              </a:rPr>
              <a:t> </a:t>
            </a:r>
            <a:r>
              <a:rPr lang="en-GB" sz="2000" b="1" u="sng" dirty="0" smtClean="0">
                <a:solidFill>
                  <a:srgbClr val="002060"/>
                </a:solidFill>
                <a:hlinkClick r:id="rId2"/>
              </a:rPr>
              <a:t>information</a:t>
            </a:r>
            <a:r>
              <a:rPr lang="en-GB" sz="2000" b="1" dirty="0" smtClean="0">
                <a:solidFill>
                  <a:srgbClr val="002060"/>
                </a:solidFill>
              </a:rPr>
              <a:t>, </a:t>
            </a:r>
            <a:r>
              <a:rPr lang="en-GB" sz="2000" b="1" u="sng" dirty="0" smtClean="0">
                <a:solidFill>
                  <a:srgbClr val="002060"/>
                </a:solidFill>
                <a:hlinkClick r:id="rId3"/>
              </a:rPr>
              <a:t>learning</a:t>
            </a:r>
            <a:endParaRPr lang="ar-SA" sz="2000" b="1" dirty="0">
              <a:solidFill>
                <a:srgbClr val="002060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1259632" y="3356992"/>
            <a:ext cx="553421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2400" b="1" dirty="0" smtClean="0">
                <a:solidFill>
                  <a:srgbClr val="002060"/>
                </a:solidFill>
              </a:rPr>
              <a:t/>
            </a:r>
            <a:br>
              <a:rPr lang="en-GB" sz="2400" b="1" dirty="0" smtClean="0">
                <a:solidFill>
                  <a:srgbClr val="002060"/>
                </a:solidFill>
              </a:rPr>
            </a:br>
            <a:r>
              <a:rPr lang="en-GB" sz="2400" b="1" dirty="0" smtClean="0">
                <a:solidFill>
                  <a:srgbClr val="002060"/>
                </a:solidFill>
              </a:rPr>
              <a:t>art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611561" y="5517232"/>
            <a:ext cx="7518212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</a:rPr>
              <a:t>Other teams in social sciences are also working on </a:t>
            </a:r>
            <a:r>
              <a:rPr lang="en-US" sz="2400" b="1" dirty="0" smtClean="0">
                <a:solidFill>
                  <a:srgbClr val="002060"/>
                </a:solidFill>
              </a:rPr>
              <a:t>aging.</a:t>
            </a: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</a:rPr>
              <a:t>Science teachers is current spending.</a:t>
            </a:r>
            <a:endParaRPr lang="ar-SA" sz="2400" b="1" dirty="0">
              <a:solidFill>
                <a:srgbClr val="002060"/>
              </a:solidFill>
            </a:endParaRPr>
          </a:p>
        </p:txBody>
      </p:sp>
      <p:pic>
        <p:nvPicPr>
          <p:cNvPr id="22" name="صورة 21" descr="scientis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88224" y="2348880"/>
            <a:ext cx="1872208" cy="223224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مربع نص 17"/>
          <p:cNvSpPr txBox="1"/>
          <p:nvPr/>
        </p:nvSpPr>
        <p:spPr>
          <a:xfrm>
            <a:off x="611560" y="476672"/>
            <a:ext cx="806489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b="1" dirty="0">
                <a:solidFill>
                  <a:srgbClr val="002060"/>
                </a:solidFill>
              </a:rPr>
              <a:t> </a:t>
            </a:r>
            <a:endParaRPr lang="ar-SA" b="1" dirty="0">
              <a:solidFill>
                <a:srgbClr val="002060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827584" y="2348880"/>
            <a:ext cx="151216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GB" dirty="0"/>
              <a:t> </a:t>
            </a:r>
            <a:endParaRPr lang="ar-SA" sz="2400" dirty="0">
              <a:solidFill>
                <a:srgbClr val="002060"/>
              </a:solidFill>
            </a:endParaRPr>
          </a:p>
        </p:txBody>
      </p:sp>
      <p:sp>
        <p:nvSpPr>
          <p:cNvPr id="10" name="عنوان 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>
            <a:normAutofit/>
          </a:bodyPr>
          <a:lstStyle/>
          <a:p>
            <a:r>
              <a:rPr lang="ar-SA" dirty="0" smtClean="0"/>
              <a:t>آختكمـ </a:t>
            </a:r>
            <a:br>
              <a:rPr lang="ar-SA" dirty="0" smtClean="0"/>
            </a:br>
            <a:r>
              <a:rPr lang="ar-SA" dirty="0" err="1" smtClean="0"/>
              <a:t>سآرو</a:t>
            </a:r>
            <a:r>
              <a:rPr lang="ar-SA" dirty="0" smtClean="0"/>
              <a:t> 7</a:t>
            </a:r>
            <a:br>
              <a:rPr lang="ar-SA" dirty="0" smtClean="0"/>
            </a:br>
            <a:r>
              <a:rPr lang="ar-SA" dirty="0" err="1" smtClean="0"/>
              <a:t>آدعولي</a:t>
            </a:r>
            <a:r>
              <a:rPr lang="ar-SA" dirty="0" smtClean="0"/>
              <a:t> و </a:t>
            </a:r>
            <a:r>
              <a:rPr lang="ar-SA" dirty="0" err="1" smtClean="0"/>
              <a:t>لوآلدي</a:t>
            </a:r>
            <a:r>
              <a:rPr lang="ar-SA" dirty="0" smtClean="0"/>
              <a:t> </a:t>
            </a:r>
            <a:br>
              <a:rPr lang="ar-SA" dirty="0" smtClean="0"/>
            </a:br>
            <a:r>
              <a:rPr lang="ar-SA" dirty="0" err="1" smtClean="0"/>
              <a:t>آنتظرو</a:t>
            </a:r>
            <a:r>
              <a:rPr lang="ar-SA" dirty="0" smtClean="0"/>
              <a:t> </a:t>
            </a:r>
            <a:r>
              <a:rPr lang="ar-SA" dirty="0" err="1" smtClean="0"/>
              <a:t>كلمآت</a:t>
            </a:r>
            <a:r>
              <a:rPr lang="ar-SA" dirty="0" smtClean="0"/>
              <a:t> </a:t>
            </a:r>
            <a:r>
              <a:rPr lang="ar-SA" dirty="0" err="1" smtClean="0"/>
              <a:t>المحآضرة</a:t>
            </a:r>
            <a:r>
              <a:rPr lang="ar-SA" dirty="0" smtClean="0"/>
              <a:t> </a:t>
            </a:r>
            <a:r>
              <a:rPr lang="ar-SA" dirty="0" err="1" smtClean="0"/>
              <a:t>5و12</a:t>
            </a:r>
            <a:r>
              <a:rPr lang="ar-SA" dirty="0" smtClean="0"/>
              <a:t> </a:t>
            </a:r>
            <a:br>
              <a:rPr lang="ar-SA" dirty="0" smtClean="0"/>
            </a:br>
            <a:r>
              <a:rPr lang="ar-SA" dirty="0" err="1" smtClean="0"/>
              <a:t>قريبآآ</a:t>
            </a:r>
            <a:r>
              <a:rPr lang="ar-SA" dirty="0" smtClean="0"/>
              <a:t> </a:t>
            </a:r>
            <a:endParaRPr lang="ar-S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350</Words>
  <Application>Microsoft Office PowerPoint</Application>
  <PresentationFormat>عرض على الشاشة (3:4)‏</PresentationFormat>
  <Paragraphs>448</Paragraphs>
  <Slides>18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سمة Office</vt:lpstr>
      <vt:lpstr>Lecture 8 vocabulary unit 2  (B) interests </vt:lpstr>
      <vt:lpstr>الشريحة 2</vt:lpstr>
      <vt:lpstr>الشريحة 3</vt:lpstr>
      <vt:lpstr>الشريحة 4</vt:lpstr>
      <vt:lpstr>الشريحة 5</vt:lpstr>
      <vt:lpstr>الشريحة 6</vt:lpstr>
      <vt:lpstr>Lecture 7 (A) unit 2 interests  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آختكمـ  سآرو 7 آدعولي و لوآلدي  آنتظرو كلمآت المحآضرة 5و12  قريبآآ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sahil</dc:creator>
  <cp:lastModifiedBy>sahil</cp:lastModifiedBy>
  <cp:revision>39</cp:revision>
  <dcterms:created xsi:type="dcterms:W3CDTF">2012-11-13T13:38:28Z</dcterms:created>
  <dcterms:modified xsi:type="dcterms:W3CDTF">2012-11-14T11:50:16Z</dcterms:modified>
</cp:coreProperties>
</file>